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98" r:id="rId5"/>
    <p:sldId id="300" r:id="rId6"/>
    <p:sldId id="301" r:id="rId7"/>
    <p:sldId id="302" r:id="rId8"/>
    <p:sldId id="303" r:id="rId9"/>
    <p:sldId id="304" r:id="rId10"/>
    <p:sldId id="30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9" autoAdjust="0"/>
  </p:normalViewPr>
  <p:slideViewPr>
    <p:cSldViewPr snapToGrid="0">
      <p:cViewPr>
        <p:scale>
          <a:sx n="112" d="100"/>
          <a:sy n="112" d="100"/>
        </p:scale>
        <p:origin x="-468" y="-1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5/29/2021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43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5/29/2021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465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5/29/2021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xmlns="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783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5/29/2021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xmlns="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35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5/29/2021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xmlns="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xmlns="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925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xmlns="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5/29/2021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xmlns="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543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5/29/2021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93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5/29/2021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184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5/29/2021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6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5/29/2021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03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2FDF0794-1B86-42B2-B8C7-F60123E638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C5373426-E26E-431D-959C-5DB96C0B62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912607" y="1238442"/>
            <a:ext cx="3635926" cy="4355751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23416" y="1475235"/>
            <a:ext cx="3214307" cy="1686420"/>
          </a:xfrm>
        </p:spPr>
        <p:txBody>
          <a:bodyPr anchor="b">
            <a:normAutofit/>
          </a:bodyPr>
          <a:lstStyle/>
          <a:p>
            <a:r>
              <a:rPr lang="en-US" sz="1600" dirty="0">
                <a:solidFill>
                  <a:schemeClr val="tx1"/>
                </a:solidFill>
              </a:rPr>
              <a:t>Abigail Valdez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Mary </a:t>
            </a:r>
            <a:r>
              <a:rPr lang="en-US" sz="1600" dirty="0" err="1">
                <a:solidFill>
                  <a:schemeClr val="tx1"/>
                </a:solidFill>
              </a:rPr>
              <a:t>Wittmeier</a:t>
            </a:r>
            <a:r>
              <a:rPr lang="en-US" sz="1600" dirty="0">
                <a:solidFill>
                  <a:schemeClr val="tx1"/>
                </a:solidFill>
              </a:rPr>
              <a:t/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Lance Morgan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Raj Dhami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/>
            </a:r>
            <a:br>
              <a:rPr lang="en-US" sz="1600" dirty="0">
                <a:solidFill>
                  <a:schemeClr val="tx1"/>
                </a:solidFill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27750" y="4608576"/>
            <a:ext cx="3205640" cy="774186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600" dirty="0"/>
              <a:t>PARTS DEPARTMENT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xmlns="" id="{96D07482-83A3-4451-943C-B469610829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8176090" y="4508519"/>
            <a:ext cx="310896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Transformers: The Last Knight - Cast Robots - YouTube">
            <a:extLst>
              <a:ext uri="{FF2B5EF4-FFF2-40B4-BE49-F238E27FC236}">
                <a16:creationId xmlns:a16="http://schemas.microsoft.com/office/drawing/2014/main" xmlns="" id="{85E82C7F-61B2-4B89-8FA7-46D98FA64A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2" y="1113"/>
            <a:ext cx="8131022" cy="685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EDC90921-9082-491B-940E-827D679F347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26262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17DEFC1-8F8C-4CD9-B949-70761274F0A7}"/>
              </a:ext>
            </a:extLst>
          </p:cNvPr>
          <p:cNvSpPr txBox="1"/>
          <p:nvPr/>
        </p:nvSpPr>
        <p:spPr>
          <a:xfrm>
            <a:off x="1576132" y="631670"/>
            <a:ext cx="5052290" cy="1200329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 Black" panose="020B0A04020102020204" pitchFamily="34" charset="0"/>
              </a:rPr>
              <a:t>AUTOBOT MOTOR COMPANY</a:t>
            </a:r>
          </a:p>
        </p:txBody>
      </p:sp>
    </p:spTree>
    <p:extLst>
      <p:ext uri="{BB962C8B-B14F-4D97-AF65-F5344CB8AC3E}">
        <p14:creationId xmlns:p14="http://schemas.microsoft.com/office/powerpoint/2010/main" val="1931439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5AC86D3-8FD1-4F47-A319-7D0542E48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482" y="0"/>
            <a:ext cx="10058400" cy="892840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dirty="0"/>
              <a:t>EMPLOYEE CHART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5268576"/>
              </p:ext>
            </p:extLst>
          </p:nvPr>
        </p:nvGraphicFramePr>
        <p:xfrm>
          <a:off x="1167021" y="1270822"/>
          <a:ext cx="10058400" cy="610988"/>
        </p:xfrm>
        <a:graphic>
          <a:graphicData uri="http://schemas.openxmlformats.org/drawingml/2006/table">
            <a:tbl>
              <a:tblPr/>
              <a:tblGrid>
                <a:gridCol w="10058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1098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3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AUTOBOT MOTOR COMPANY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7" name="Picture 6" descr="https://www.tfradio.net/wp-content/uploads/2020/04/super-megatron-robo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5313" y="7116763"/>
            <a:ext cx="10477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553104"/>
              </p:ext>
            </p:extLst>
          </p:nvPr>
        </p:nvGraphicFramePr>
        <p:xfrm>
          <a:off x="4426225" y="1944878"/>
          <a:ext cx="3697357" cy="1222393"/>
        </p:xfrm>
        <a:graphic>
          <a:graphicData uri="http://schemas.openxmlformats.org/drawingml/2006/table">
            <a:tbl>
              <a:tblPr/>
              <a:tblGrid>
                <a:gridCol w="36973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22393">
                <a:tc>
                  <a:txBody>
                    <a:bodyPr/>
                    <a:lstStyle/>
                    <a:p>
                      <a:pPr algn="l" fontAlgn="ctr"/>
                      <a:r>
                        <a:rPr lang="en-CA" sz="1600" b="1" i="0" u="none" strike="noStrike" dirty="0">
                          <a:effectLst/>
                          <a:latin typeface="Arial"/>
                        </a:rPr>
                        <a:t>      </a:t>
                      </a:r>
                      <a:r>
                        <a:rPr lang="en-CA" sz="2000" b="1" i="0" u="sng" strike="noStrike" dirty="0">
                          <a:effectLst/>
                          <a:latin typeface="Arial"/>
                        </a:rPr>
                        <a:t>PARTS MANAGER </a:t>
                      </a:r>
                    </a:p>
                    <a:p>
                      <a:pPr algn="l" fontAlgn="ctr"/>
                      <a:endParaRPr lang="en-CA" sz="2000" b="1" i="0" u="sng" strike="noStrike" dirty="0">
                        <a:effectLst/>
                        <a:latin typeface="Arial"/>
                      </a:endParaRPr>
                    </a:p>
                    <a:p>
                      <a:pPr algn="l" fontAlgn="ctr"/>
                      <a:r>
                        <a:rPr lang="en-CA" sz="1600" b="1" i="0" u="none" strike="noStrike" dirty="0">
                          <a:effectLst/>
                          <a:latin typeface="Arial"/>
                        </a:rPr>
                        <a:t>             </a:t>
                      </a:r>
                      <a:r>
                        <a:rPr lang="en-CA" sz="2000" b="1" i="0" u="none" strike="noStrike" dirty="0">
                          <a:effectLst/>
                          <a:latin typeface="Arial"/>
                        </a:rPr>
                        <a:t>MEGATRON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9" name="Picture 8" descr="https://www.tfradio.net/wp-content/uploads/2020/04/super-megatron-robo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179" y="1971383"/>
            <a:ext cx="887882" cy="117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683096"/>
              </p:ext>
            </p:extLst>
          </p:nvPr>
        </p:nvGraphicFramePr>
        <p:xfrm>
          <a:off x="1114012" y="3205346"/>
          <a:ext cx="5128592" cy="1770770"/>
        </p:xfrm>
        <a:graphic>
          <a:graphicData uri="http://schemas.openxmlformats.org/drawingml/2006/table">
            <a:tbl>
              <a:tblPr/>
              <a:tblGrid>
                <a:gridCol w="51285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770770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1" i="0" u="sng" strike="noStrike" dirty="0">
                          <a:effectLst/>
                          <a:latin typeface="Arial"/>
                        </a:rPr>
                        <a:t>RETAIL</a:t>
                      </a:r>
                      <a:r>
                        <a:rPr lang="en-CA" sz="2000" b="1" i="0" u="sng" strike="noStrike" baseline="0" dirty="0">
                          <a:effectLst/>
                          <a:latin typeface="Arial"/>
                        </a:rPr>
                        <a:t> COUNTER TEAM</a:t>
                      </a:r>
                    </a:p>
                    <a:p>
                      <a:pPr algn="ctr" fontAlgn="ctr"/>
                      <a:r>
                        <a:rPr lang="en-CA" sz="2400" b="1" i="0" u="none" strike="noStrike" dirty="0">
                          <a:effectLst/>
                          <a:latin typeface="Arial"/>
                        </a:rPr>
                        <a:t> </a:t>
                      </a:r>
                    </a:p>
                    <a:p>
                      <a:pPr algn="l" fontAlgn="ctr"/>
                      <a:r>
                        <a:rPr lang="en-CA" sz="1600" b="1" i="0" u="none" strike="noStrike" dirty="0">
                          <a:effectLst/>
                          <a:latin typeface="Arial"/>
                        </a:rPr>
                        <a:t>                 </a:t>
                      </a:r>
                      <a:r>
                        <a:rPr lang="en-CA" sz="2000" b="1" i="0" u="none" strike="noStrike" dirty="0">
                          <a:effectLst/>
                          <a:latin typeface="Arial"/>
                        </a:rPr>
                        <a:t>STARSCREAM</a:t>
                      </a:r>
                      <a:r>
                        <a:rPr lang="en-CA" sz="2000" b="1" i="0" u="none" strike="noStrike" baseline="0" dirty="0">
                          <a:effectLst/>
                          <a:latin typeface="Arial"/>
                        </a:rPr>
                        <a:t> – </a:t>
                      </a:r>
                      <a:r>
                        <a:rPr lang="en-CA" sz="2000" b="1" i="0" u="none" strike="noStrike" dirty="0">
                          <a:effectLst/>
                          <a:latin typeface="Arial"/>
                        </a:rPr>
                        <a:t>WHEELIE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2" name="Picture 11" descr="http://toys.tfw2005.com/wp-content/uploads/sites/12/2018/02/Cyberverse-Ultra-Starscream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030" y="3260035"/>
            <a:ext cx="887066" cy="165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705711"/>
              </p:ext>
            </p:extLst>
          </p:nvPr>
        </p:nvGraphicFramePr>
        <p:xfrm>
          <a:off x="6318382" y="3207026"/>
          <a:ext cx="4797287" cy="1762539"/>
        </p:xfrm>
        <a:graphic>
          <a:graphicData uri="http://schemas.openxmlformats.org/drawingml/2006/table">
            <a:tbl>
              <a:tblPr/>
              <a:tblGrid>
                <a:gridCol w="47972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762539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effectLst/>
                          <a:latin typeface="Arial"/>
                        </a:rPr>
                        <a:t> </a:t>
                      </a:r>
                      <a:r>
                        <a:rPr lang="en-CA" sz="2000" b="1" i="0" u="sng" strike="noStrike" dirty="0">
                          <a:effectLst/>
                          <a:latin typeface="Arial"/>
                        </a:rPr>
                        <a:t>WHOLESALE COUNTER TEAM</a:t>
                      </a:r>
                    </a:p>
                    <a:p>
                      <a:pPr algn="l" fontAlgn="ctr"/>
                      <a:endParaRPr lang="en-CA" sz="1600" b="1" i="0" u="none" strike="noStrike" dirty="0">
                        <a:effectLst/>
                        <a:latin typeface="Arial"/>
                      </a:endParaRPr>
                    </a:p>
                    <a:p>
                      <a:pPr algn="l" fontAlgn="ctr"/>
                      <a:r>
                        <a:rPr lang="en-CA" sz="1600" b="1" i="0" u="none" strike="noStrike" dirty="0">
                          <a:effectLst/>
                          <a:latin typeface="Arial"/>
                        </a:rPr>
                        <a:t>            </a:t>
                      </a:r>
                    </a:p>
                    <a:p>
                      <a:pPr algn="l" fontAlgn="ctr"/>
                      <a:r>
                        <a:rPr lang="en-CA" sz="1600" b="1" i="0" u="none" strike="noStrike" dirty="0">
                          <a:effectLst/>
                          <a:latin typeface="Arial"/>
                        </a:rPr>
                        <a:t>                 </a:t>
                      </a:r>
                      <a:r>
                        <a:rPr lang="en-CA" sz="2000" b="1" i="0" u="none" strike="noStrike" dirty="0">
                          <a:effectLst/>
                          <a:latin typeface="Arial"/>
                        </a:rPr>
                        <a:t>SIDESWIPE</a:t>
                      </a:r>
                      <a:r>
                        <a:rPr lang="en-CA" sz="2000" b="1" i="0" u="none" strike="noStrike" baseline="0" dirty="0">
                          <a:effectLst/>
                          <a:latin typeface="Arial"/>
                        </a:rPr>
                        <a:t>     II      JAZZ</a:t>
                      </a:r>
                    </a:p>
                    <a:p>
                      <a:pPr algn="l" fontAlgn="ctr"/>
                      <a:endParaRPr lang="en-CA" sz="2000" b="1" i="0" u="none" strike="noStrike" baseline="0" dirty="0">
                        <a:effectLst/>
                        <a:latin typeface="Arial"/>
                      </a:endParaRPr>
                    </a:p>
                    <a:p>
                      <a:pPr algn="l" fontAlgn="ctr"/>
                      <a:r>
                        <a:rPr lang="en-CA" sz="2000" b="1" i="0" u="none" strike="noStrike" baseline="0" dirty="0">
                          <a:effectLst/>
                          <a:latin typeface="Arial"/>
                        </a:rPr>
                        <a:t>                 SPRINGER   II     KUP</a:t>
                      </a:r>
                      <a:endParaRPr lang="en-CA" sz="2000" b="1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3" name="Picture 12" descr="http://toys.tfw2005.com/wp-content/uploads/sites/12/2009/09/wheelrob_125414999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256" y="3260035"/>
            <a:ext cx="804518" cy="165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http://news.tfw2005.com/wp-content/uploads/sites/10/2012/06/Masterpiece-Sideswipe-05_133968224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293" y="3465989"/>
            <a:ext cx="562798" cy="748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http://toys.tfw2005.com/wp-content/uploads/sites/12/2008/06/jazz1_1214478961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390" y="3521676"/>
            <a:ext cx="665224" cy="841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http://toys.tfw2005.com/wp-content/uploads/sites/12/2013/06/52jw_137215463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293" y="4253188"/>
            <a:ext cx="576050" cy="631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 descr="https://toys.tfw2005.com/wp-content/uploads/sites/12/2008/06/kup_targetmaster_121292889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6855" y="4336932"/>
            <a:ext cx="562798" cy="547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72136"/>
              </p:ext>
            </p:extLst>
          </p:nvPr>
        </p:nvGraphicFramePr>
        <p:xfrm>
          <a:off x="1121134" y="5022574"/>
          <a:ext cx="9998040" cy="1258956"/>
        </p:xfrm>
        <a:graphic>
          <a:graphicData uri="http://schemas.openxmlformats.org/drawingml/2006/table">
            <a:tbl>
              <a:tblPr/>
              <a:tblGrid>
                <a:gridCol w="99980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58956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1" i="0" u="none" strike="noStrike" dirty="0">
                          <a:effectLst/>
                          <a:latin typeface="Arial"/>
                        </a:rPr>
                        <a:t>    </a:t>
                      </a:r>
                      <a:r>
                        <a:rPr lang="en-CA" sz="2000" b="1" i="0" u="sng" strike="noStrike" dirty="0">
                          <a:effectLst/>
                          <a:latin typeface="Arial"/>
                        </a:rPr>
                        <a:t>PARTS DRIVERS </a:t>
                      </a:r>
                    </a:p>
                    <a:p>
                      <a:pPr algn="ctr" fontAlgn="ctr"/>
                      <a:endParaRPr lang="en-CA" sz="1600" b="1" i="0" u="none" strike="noStrike" dirty="0">
                        <a:effectLst/>
                        <a:latin typeface="Arial"/>
                      </a:endParaRPr>
                    </a:p>
                    <a:p>
                      <a:pPr algn="l" fontAlgn="ctr"/>
                      <a:r>
                        <a:rPr lang="en-CA" sz="1600" b="1" i="0" u="none" strike="noStrike" dirty="0">
                          <a:effectLst/>
                          <a:latin typeface="Arial"/>
                        </a:rPr>
                        <a:t>                        </a:t>
                      </a:r>
                      <a:r>
                        <a:rPr lang="en-CA" sz="2000" b="1" i="0" u="none" strike="noStrike" dirty="0">
                          <a:effectLst/>
                          <a:latin typeface="Arial"/>
                        </a:rPr>
                        <a:t>CLIFFJUMPER                      </a:t>
                      </a:r>
                      <a:r>
                        <a:rPr lang="en-CA" sz="2000" b="1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CA" sz="2000" b="1" i="0" u="none" strike="noStrike" dirty="0">
                          <a:effectLst/>
                          <a:latin typeface="Arial"/>
                        </a:rPr>
                        <a:t>      II                            WHEELJACK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0" name="Picture 19" descr="http://www.tfw2005.com/resources/attach/4/0/5/9/7/Gen-Cliffjumper-Robot_1342284900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029" y="5140131"/>
            <a:ext cx="742950" cy="1087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https://vignette.wikia.nocookie.net/transformers/images/9/9b/Wheeljack_Gulli.jpg/revision/latest?cb=201808201353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1658" y="5125499"/>
            <a:ext cx="587507" cy="1107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3514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CDB145-F3AA-4160-B9D8-8CF4E3B9EC7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66800" y="179383"/>
            <a:ext cx="10058400" cy="666750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Monthly Reconciliation Of Parts To General Ledger</a:t>
            </a:r>
          </a:p>
        </p:txBody>
      </p:sp>
      <p:pic>
        <p:nvPicPr>
          <p:cNvPr id="2050" name="Picture 2" descr="C:\Users\Raj Dhami\Downloads\RECON MONTHL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53" y="936351"/>
            <a:ext cx="7265056" cy="540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0AE60E7-D60D-4C8B-B9AF-B89641D4CB1F}"/>
              </a:ext>
            </a:extLst>
          </p:cNvPr>
          <p:cNvSpPr txBox="1"/>
          <p:nvPr/>
        </p:nvSpPr>
        <p:spPr>
          <a:xfrm>
            <a:off x="7095476" y="1785495"/>
            <a:ext cx="4697835" cy="34163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 will change reconciliation process to add Monthly reconciliation along with Yearly inventory.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Parts Manager to meet with Office Manager on monthly basis once statement is complete.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Parts Manager to meet with GM monthly after meeting Office Manager to discuss potential solutions and strategies about variances on reconciliation report.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Parts Manager to make an Action Plan for to limit variances to NADA guide to 1%.</a:t>
            </a:r>
          </a:p>
        </p:txBody>
      </p:sp>
    </p:spTree>
    <p:extLst>
      <p:ext uri="{BB962C8B-B14F-4D97-AF65-F5344CB8AC3E}">
        <p14:creationId xmlns:p14="http://schemas.microsoft.com/office/powerpoint/2010/main" val="1790331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A8E9C91B-7EAD-4562-AB0E-DFB9663AECE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41497DE5-0939-4D1D-9350-0C5E1B209C6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5CCC70ED-6C63-4537-B7EB-51990D6C0A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58724" y="457200"/>
            <a:ext cx="11274552" cy="594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B76E24C1-2968-40DC-A36E-F6B85F0F07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22732" y="521208"/>
            <a:ext cx="11146536" cy="581558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162D956E-A81D-4204-A7C9-4C503C1F98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2732" y="511629"/>
            <a:ext cx="11146535" cy="5815584"/>
          </a:xfrm>
        </p:spPr>
      </p:pic>
    </p:spTree>
    <p:extLst>
      <p:ext uri="{BB962C8B-B14F-4D97-AF65-F5344CB8AC3E}">
        <p14:creationId xmlns:p14="http://schemas.microsoft.com/office/powerpoint/2010/main" val="963363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1840C531-47B7-440C-BFE4-CAA2E96AA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765" y="206733"/>
            <a:ext cx="10058400" cy="739472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OBSO @ </a:t>
            </a:r>
            <a:r>
              <a:rPr lang="en-US" sz="4000" dirty="0" err="1"/>
              <a:t>Autobot</a:t>
            </a:r>
            <a:r>
              <a:rPr lang="en-US" sz="4000" dirty="0"/>
              <a:t> Motor Company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4FB02D76-4343-41E8-8D79-F0D6CB6D4D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5885" y="2305619"/>
            <a:ext cx="10058400" cy="376089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 Current OBSO value is $268803.80 and its 46% of Total Inventory</a:t>
            </a:r>
          </a:p>
          <a:p>
            <a:pPr>
              <a:lnSpc>
                <a:spcPct val="100000"/>
              </a:lnSpc>
            </a:pPr>
            <a:r>
              <a:rPr lang="en-US" b="1" u="sng" dirty="0"/>
              <a:t>Reason How We Got It</a:t>
            </a:r>
          </a:p>
          <a:p>
            <a:pPr>
              <a:lnSpc>
                <a:spcPct val="10000"/>
              </a:lnSpc>
              <a:buFont typeface="Wingdings" panose="05000000000000000000" pitchFamily="2" charset="2"/>
              <a:buChar char="Ø"/>
            </a:pPr>
            <a:r>
              <a:rPr lang="en-US" dirty="0"/>
              <a:t>High Obsolescence is due to lapse in process</a:t>
            </a:r>
          </a:p>
          <a:p>
            <a:pPr>
              <a:lnSpc>
                <a:spcPct val="10000"/>
              </a:lnSpc>
              <a:buFont typeface="Wingdings" panose="05000000000000000000" pitchFamily="2" charset="2"/>
              <a:buChar char="Ø"/>
            </a:pPr>
            <a:r>
              <a:rPr lang="en-US" dirty="0"/>
              <a:t>No phase in and phase out process or its not being followed</a:t>
            </a:r>
          </a:p>
          <a:p>
            <a:pPr>
              <a:lnSpc>
                <a:spcPct val="10000"/>
              </a:lnSpc>
              <a:buFont typeface="Wingdings" panose="05000000000000000000" pitchFamily="2" charset="2"/>
              <a:buChar char="Ø"/>
            </a:pPr>
            <a:r>
              <a:rPr lang="en-US" dirty="0"/>
              <a:t>OBSO $ amount is too high</a:t>
            </a:r>
          </a:p>
          <a:p>
            <a:pPr>
              <a:lnSpc>
                <a:spcPct val="10000"/>
              </a:lnSpc>
              <a:buFont typeface="Wingdings" panose="05000000000000000000" pitchFamily="2" charset="2"/>
              <a:buChar char="Ø"/>
            </a:pPr>
            <a:r>
              <a:rPr lang="en-US" dirty="0"/>
              <a:t>No tracking of lost sales is leading to excessive amount of Emergency purchases</a:t>
            </a:r>
          </a:p>
          <a:p>
            <a:pPr marL="0" indent="0">
              <a:lnSpc>
                <a:spcPct val="10000"/>
              </a:lnSpc>
              <a:buNone/>
            </a:pPr>
            <a:endParaRPr lang="en-US" dirty="0"/>
          </a:p>
          <a:p>
            <a:pPr>
              <a:lnSpc>
                <a:spcPct val="30000"/>
              </a:lnSpc>
            </a:pPr>
            <a:r>
              <a:rPr lang="en-US" b="1" u="sng" dirty="0"/>
              <a:t>How Will We Get Rid Of It</a:t>
            </a:r>
          </a:p>
          <a:p>
            <a:pPr>
              <a:lnSpc>
                <a:spcPct val="30000"/>
              </a:lnSpc>
              <a:buFont typeface="Wingdings" panose="05000000000000000000" pitchFamily="2" charset="2"/>
              <a:buChar char="Ø"/>
            </a:pPr>
            <a:r>
              <a:rPr lang="en-US" dirty="0"/>
              <a:t>Training the staff</a:t>
            </a:r>
          </a:p>
          <a:p>
            <a:pPr>
              <a:lnSpc>
                <a:spcPct val="30000"/>
              </a:lnSpc>
              <a:buFont typeface="Wingdings" panose="05000000000000000000" pitchFamily="2" charset="2"/>
              <a:buChar char="Ø"/>
            </a:pPr>
            <a:r>
              <a:rPr lang="en-US" dirty="0"/>
              <a:t>Establishing strict policies for Phase in &amp; Phase Out and lost sales track. </a:t>
            </a:r>
          </a:p>
          <a:p>
            <a:pPr>
              <a:lnSpc>
                <a:spcPct val="30000"/>
              </a:lnSpc>
              <a:buFont typeface="Wingdings" panose="05000000000000000000" pitchFamily="2" charset="2"/>
              <a:buChar char="Ø"/>
            </a:pPr>
            <a:r>
              <a:rPr lang="en-US" dirty="0"/>
              <a:t>We will make sure that all SOP customers are pre paid</a:t>
            </a:r>
          </a:p>
          <a:p>
            <a:pPr>
              <a:lnSpc>
                <a:spcPct val="30000"/>
              </a:lnSpc>
              <a:buFont typeface="Wingdings" panose="05000000000000000000" pitchFamily="2" charset="2"/>
              <a:buChar char="Ø"/>
            </a:pPr>
            <a:r>
              <a:rPr lang="en-US" dirty="0"/>
              <a:t>Return process revaluation - All SOPs ( Internal, body shop and outside customers) will be sent</a:t>
            </a:r>
          </a:p>
          <a:p>
            <a:pPr marL="0" indent="0">
              <a:lnSpc>
                <a:spcPct val="30000"/>
              </a:lnSpc>
              <a:buNone/>
            </a:pPr>
            <a:r>
              <a:rPr lang="en-US" dirty="0"/>
              <a:t>   back to Factory if not picked up within 30 days </a:t>
            </a:r>
          </a:p>
          <a:p>
            <a:pPr>
              <a:lnSpc>
                <a:spcPct val="30000"/>
              </a:lnSpc>
              <a:buFont typeface="Wingdings" panose="05000000000000000000" pitchFamily="2" charset="2"/>
              <a:buChar char="Ø"/>
            </a:pPr>
            <a:r>
              <a:rPr lang="en-US" dirty="0"/>
              <a:t>Implement 20% restocking fee policy on all return SOP parts</a:t>
            </a:r>
          </a:p>
          <a:p>
            <a:pPr>
              <a:lnSpc>
                <a:spcPct val="30000"/>
              </a:lnSpc>
              <a:buFont typeface="Wingdings" panose="05000000000000000000" pitchFamily="2" charset="2"/>
              <a:buChar char="Ø"/>
            </a:pPr>
            <a:r>
              <a:rPr lang="en-US" dirty="0"/>
              <a:t>Establish better communication and provide training to service, so they order right parts in first   </a:t>
            </a:r>
          </a:p>
          <a:p>
            <a:pPr marL="0" indent="0">
              <a:lnSpc>
                <a:spcPct val="30000"/>
              </a:lnSpc>
              <a:buNone/>
            </a:pPr>
            <a:r>
              <a:rPr lang="en-US" dirty="0"/>
              <a:t>   place.</a:t>
            </a:r>
          </a:p>
          <a:p>
            <a:pPr marL="0" indent="0">
              <a:lnSpc>
                <a:spcPct val="30000"/>
              </a:lnSpc>
              <a:buNone/>
            </a:pPr>
            <a:endParaRPr lang="en-US" dirty="0"/>
          </a:p>
        </p:txBody>
      </p:sp>
      <p:pic>
        <p:nvPicPr>
          <p:cNvPr id="3074" name="Picture 2" descr="C:\Users\Raj Dhami\Downloads\obs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360" y="911531"/>
            <a:ext cx="2457450" cy="126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398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DC37CC-AA07-4F31-9D28-F9C62A88F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71078"/>
          </a:xfrm>
        </p:spPr>
        <p:txBody>
          <a:bodyPr/>
          <a:lstStyle/>
          <a:p>
            <a:pPr algn="ctr"/>
            <a:r>
              <a:rPr lang="en-US" dirty="0"/>
              <a:t>Sale vs Gross profit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840B549-3A88-40A9-B438-E226AAD77C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Average month’s sales with no gross profit is $61,240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This number needs to increase in short term as we work thru Obsolescence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Eliminating obsolescence will facilitate goal of department meeting NADA guide of 40% profitability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As lost sales data drives correct inventory, emergency purchases with little or no margin will diminish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Dealership is selling parts at cost because of following reasons</a:t>
            </a:r>
          </a:p>
          <a:p>
            <a:pPr lvl="1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dirty="0"/>
              <a:t>Obsolescence is out of hand, parts are being sold at cost as reactionary measure</a:t>
            </a:r>
          </a:p>
          <a:p>
            <a:pPr lvl="1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dirty="0"/>
              <a:t>Do not have proper inventory which leads to excessive Emergency purchases</a:t>
            </a:r>
          </a:p>
          <a:p>
            <a:pPr lvl="1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dirty="0"/>
              <a:t>No accountability for discounts given. Put restrictions in DMS to limit employees giving discounts without Managers approval. </a:t>
            </a:r>
          </a:p>
          <a:p>
            <a:pPr lvl="1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dirty="0"/>
              <a:t>Segregate OBSO parts in DMS and list them with discounted prices. Offer bonuses to incentivize sale of OBSO parts. No return policy should be made on OBSO sold parts</a:t>
            </a:r>
          </a:p>
          <a:p>
            <a:pPr marL="201168" lvl="1" indent="0">
              <a:spcAft>
                <a:spcPts val="0"/>
              </a:spcAft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39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0AB6E427-3F73-4C06-A5D5-AE52C3883B5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685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D8C9BDAA-0390-4B39-9B5C-BC95E5120D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6" y="0"/>
            <a:ext cx="4059919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F5115C-CDDB-499A-B598-0ABD1D13A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6"/>
            <a:ext cx="3084844" cy="1961086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Buy or Sell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E04A321A-A039-4720-87B4-66A4210E0D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571752" y="2638787"/>
            <a:ext cx="2743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830CE5-8B55-4EE3-A628-874F1D44E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752" y="2799654"/>
            <a:ext cx="3299700" cy="326192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endParaRPr lang="en-US" sz="1100" dirty="0">
              <a:solidFill>
                <a:srgbClr val="FFFFFF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FFFFFF"/>
                </a:solidFill>
              </a:rPr>
              <a:t>DON’T BUY IT….</a:t>
            </a:r>
          </a:p>
          <a:p>
            <a:pPr>
              <a:lnSpc>
                <a:spcPct val="100000"/>
              </a:lnSpc>
            </a:pPr>
            <a:r>
              <a:rPr lang="en-US" sz="1100" dirty="0">
                <a:solidFill>
                  <a:srgbClr val="FFFFFF"/>
                </a:solidFill>
              </a:rPr>
              <a:t>You need to invest LOTS of TIME and Money $$$</a:t>
            </a:r>
          </a:p>
          <a:p>
            <a:pPr>
              <a:lnSpc>
                <a:spcPct val="100000"/>
              </a:lnSpc>
            </a:pPr>
            <a:r>
              <a:rPr lang="en-US" sz="1100" dirty="0">
                <a:solidFill>
                  <a:srgbClr val="FFFFFF"/>
                </a:solidFill>
              </a:rPr>
              <a:t>SAVE YOUR MONEY AND GO ON VACATION LOL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FFFFFF"/>
                </a:solidFill>
              </a:rPr>
              <a:t> If you DO…. And we recommend you DO!!!</a:t>
            </a:r>
          </a:p>
          <a:p>
            <a:pPr>
              <a:lnSpc>
                <a:spcPct val="100000"/>
              </a:lnSpc>
            </a:pPr>
            <a:r>
              <a:rPr lang="en-US" sz="1100" dirty="0">
                <a:solidFill>
                  <a:srgbClr val="FFFFFF"/>
                </a:solidFill>
              </a:rPr>
              <a:t>Parts department has Lots of upside potential, if brought to NADA guide lines </a:t>
            </a:r>
          </a:p>
          <a:p>
            <a:pPr>
              <a:lnSpc>
                <a:spcPct val="100000"/>
              </a:lnSpc>
            </a:pPr>
            <a:endParaRPr lang="en-US" sz="1100" dirty="0">
              <a:solidFill>
                <a:srgbClr val="FFFFFF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1100" dirty="0">
                <a:solidFill>
                  <a:srgbClr val="FFFFFF"/>
                </a:solidFill>
              </a:rPr>
              <a:t>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CEC20DDC-FF64-4A19-9708-40B75DC895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679631"/>
              </p:ext>
            </p:extLst>
          </p:nvPr>
        </p:nvGraphicFramePr>
        <p:xfrm>
          <a:off x="4742017" y="1820040"/>
          <a:ext cx="7049078" cy="30854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38830">
                  <a:extLst>
                    <a:ext uri="{9D8B030D-6E8A-4147-A177-3AD203B41FA5}">
                      <a16:colId xmlns:a16="http://schemas.microsoft.com/office/drawing/2014/main" xmlns="" val="2112252019"/>
                    </a:ext>
                  </a:extLst>
                </a:gridCol>
                <a:gridCol w="88157">
                  <a:extLst>
                    <a:ext uri="{9D8B030D-6E8A-4147-A177-3AD203B41FA5}">
                      <a16:colId xmlns:a16="http://schemas.microsoft.com/office/drawing/2014/main" xmlns="" val="4126397729"/>
                    </a:ext>
                  </a:extLst>
                </a:gridCol>
                <a:gridCol w="738122">
                  <a:extLst>
                    <a:ext uri="{9D8B030D-6E8A-4147-A177-3AD203B41FA5}">
                      <a16:colId xmlns:a16="http://schemas.microsoft.com/office/drawing/2014/main" xmlns="" val="3111290391"/>
                    </a:ext>
                  </a:extLst>
                </a:gridCol>
                <a:gridCol w="738122">
                  <a:extLst>
                    <a:ext uri="{9D8B030D-6E8A-4147-A177-3AD203B41FA5}">
                      <a16:colId xmlns:a16="http://schemas.microsoft.com/office/drawing/2014/main" xmlns="" val="467891235"/>
                    </a:ext>
                  </a:extLst>
                </a:gridCol>
                <a:gridCol w="738122">
                  <a:extLst>
                    <a:ext uri="{9D8B030D-6E8A-4147-A177-3AD203B41FA5}">
                      <a16:colId xmlns:a16="http://schemas.microsoft.com/office/drawing/2014/main" xmlns="" val="3710394370"/>
                    </a:ext>
                  </a:extLst>
                </a:gridCol>
                <a:gridCol w="830527">
                  <a:extLst>
                    <a:ext uri="{9D8B030D-6E8A-4147-A177-3AD203B41FA5}">
                      <a16:colId xmlns:a16="http://schemas.microsoft.com/office/drawing/2014/main" xmlns="" val="595159392"/>
                    </a:ext>
                  </a:extLst>
                </a:gridCol>
                <a:gridCol w="738122">
                  <a:extLst>
                    <a:ext uri="{9D8B030D-6E8A-4147-A177-3AD203B41FA5}">
                      <a16:colId xmlns:a16="http://schemas.microsoft.com/office/drawing/2014/main" xmlns="" val="1826695281"/>
                    </a:ext>
                  </a:extLst>
                </a:gridCol>
                <a:gridCol w="738122">
                  <a:extLst>
                    <a:ext uri="{9D8B030D-6E8A-4147-A177-3AD203B41FA5}">
                      <a16:colId xmlns:a16="http://schemas.microsoft.com/office/drawing/2014/main" xmlns="" val="2225173556"/>
                    </a:ext>
                  </a:extLst>
                </a:gridCol>
                <a:gridCol w="939859">
                  <a:extLst>
                    <a:ext uri="{9D8B030D-6E8A-4147-A177-3AD203B41FA5}">
                      <a16:colId xmlns:a16="http://schemas.microsoft.com/office/drawing/2014/main" xmlns="" val="3477782194"/>
                    </a:ext>
                  </a:extLst>
                </a:gridCol>
                <a:gridCol w="361095">
                  <a:extLst>
                    <a:ext uri="{9D8B030D-6E8A-4147-A177-3AD203B41FA5}">
                      <a16:colId xmlns:a16="http://schemas.microsoft.com/office/drawing/2014/main" xmlns="" val="1979343004"/>
                    </a:ext>
                  </a:extLst>
                </a:gridCol>
              </a:tblGrid>
              <a:tr h="212610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PARTS DEPARTMENT - PROFORMA CALCULATION</a:t>
                      </a: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957938892"/>
                  </a:ext>
                </a:extLst>
              </a:tr>
              <a:tr h="172854">
                <a:tc>
                  <a:txBody>
                    <a:bodyPr/>
                    <a:lstStyle/>
                    <a:p>
                      <a:pPr algn="r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2412631749"/>
                  </a:ext>
                </a:extLst>
              </a:tr>
              <a:tr h="172854">
                <a:tc>
                  <a:txBody>
                    <a:bodyPr/>
                    <a:lstStyle/>
                    <a:p>
                      <a:pPr algn="r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2681266821"/>
                  </a:ext>
                </a:extLst>
              </a:tr>
              <a:tr h="2903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Repair Order Mechanical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Body Shop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Counter Retail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Internal (new/used)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Wholesale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Warranty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TOTAL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249284080"/>
                  </a:ext>
                </a:extLst>
              </a:tr>
              <a:tr h="160754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YTD Sales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345,555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289,252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105,808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 3,460,047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356,715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222,777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$4,780,154.00 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3454665586"/>
                  </a:ext>
                </a:extLst>
              </a:tr>
              <a:tr h="2903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YTD Gross Profit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110,507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  33,801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  30,041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     50,996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100,001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  51,661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$377,007.00 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2470420483"/>
                  </a:ext>
                </a:extLst>
              </a:tr>
              <a:tr h="2903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YTD Cost of Sales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$235,048.00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$255,451.00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$75,767.00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 dirty="0">
                          <a:effectLst/>
                        </a:rPr>
                        <a:t>$3,409,051.00 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$256,714.00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$171,116.00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$4,403,147.00 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876708604"/>
                  </a:ext>
                </a:extLst>
              </a:tr>
              <a:tr h="2903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NEW Mark-Up Factor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1.69 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1.33 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1.69 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1.69 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1.33 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1.39 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1.52 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62017192"/>
                  </a:ext>
                </a:extLst>
              </a:tr>
              <a:tr h="2903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Desired Gross %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</a:rPr>
                        <a:t>41.00</a:t>
                      </a:r>
                      <a:endParaRPr lang="en-US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25.00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41.00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41.00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25.00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28.00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33.50 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1840567785"/>
                  </a:ext>
                </a:extLst>
              </a:tr>
              <a:tr h="2903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NEW YTD Sales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$398,386.44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 dirty="0">
                          <a:effectLst/>
                        </a:rPr>
                        <a:t>$340,601.33 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$128,418.64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 dirty="0">
                          <a:effectLst/>
                        </a:rPr>
                        <a:t>$5,778,052.54 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$342,285.33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$237,661.11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$7,225,405.40 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809962030"/>
                  </a:ext>
                </a:extLst>
              </a:tr>
              <a:tr h="160754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OLD YTD Sales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$345,555.00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$289,252.00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$105,808.00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$3,460,047.00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$356,715.00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$222,777.00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$4,780,154.00 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3062004142"/>
                  </a:ext>
                </a:extLst>
              </a:tr>
              <a:tr h="2903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Additional Gross Profit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$52,831.44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$51,349.33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$22,610.64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$2,318,005.54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($14,429.67)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$14,884.11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$2,445,251.40 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358836669"/>
                  </a:ext>
                </a:extLst>
              </a:tr>
              <a:tr h="17285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xmlns="" val="28240815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248840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VTI">
  <a:themeElements>
    <a:clrScheme name="Custom 3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C7016"/>
      </a:accent1>
      <a:accent2>
        <a:srgbClr val="F8931D"/>
      </a:accent2>
      <a:accent3>
        <a:srgbClr val="CE8D3E"/>
      </a:accent3>
      <a:accent4>
        <a:srgbClr val="E64823"/>
      </a:accent4>
      <a:accent5>
        <a:srgbClr val="FFCA08"/>
      </a:accent5>
      <a:accent6>
        <a:srgbClr val="9C6A6A"/>
      </a:accent6>
      <a:hlink>
        <a:srgbClr val="2998E3"/>
      </a:hlink>
      <a:folHlink>
        <a:srgbClr val="7F723D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VTI" id="{ABE3C30C-0FC0-4450-828E-52DE70F1BCCB}" vid="{A6E2497D-935A-4CFD-B9FD-6DCB15FA68BF}"/>
    </a:ext>
  </a:extLst>
</a:theme>
</file>

<file path=ppt/theme/themeOverride1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ppt/theme/themeOverride2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03EEFF0-FB57-4CB4-8BFC-DF397689E2ED}">
  <ds:schemaRefs>
    <ds:schemaRef ds:uri="http://purl.org/dc/terms/"/>
    <ds:schemaRef ds:uri="http://schemas.openxmlformats.org/package/2006/metadata/core-properties"/>
    <ds:schemaRef ds:uri="16c05727-aa75-4e4a-9b5f-8a80a1165891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71af3243-3dd4-4a8d-8c0d-dd76da1f02a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A3F7EDC-E5B4-4BBC-9D2A-CBE6D46C37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3932EF5-314F-409E-8020-FEE5FA07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{132D4105-1F6A-40DE-A20F-72552A77B176}tf22712842_win32</Template>
  <TotalTime>369</TotalTime>
  <Words>627</Words>
  <Application>Microsoft Office PowerPoint</Application>
  <PresentationFormat>Custom</PresentationFormat>
  <Paragraphs>144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1_RetrospectVTI</vt:lpstr>
      <vt:lpstr>Abigail Valdez Mary Wittmeier Lance Morgan Raj Dhami  </vt:lpstr>
      <vt:lpstr>EMPLOYEE CHART</vt:lpstr>
      <vt:lpstr>Monthly Reconciliation Of Parts To General Ledger</vt:lpstr>
      <vt:lpstr>PowerPoint Presentation</vt:lpstr>
      <vt:lpstr>OBSO @ Autobot Motor Company</vt:lpstr>
      <vt:lpstr>Sale vs Gross profit</vt:lpstr>
      <vt:lpstr>Buy or Sell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Lorem Ipsum</dc:title>
  <dc:creator>Abby</dc:creator>
  <cp:lastModifiedBy>Raj Dhami</cp:lastModifiedBy>
  <cp:revision>34</cp:revision>
  <dcterms:created xsi:type="dcterms:W3CDTF">2021-05-26T15:15:43Z</dcterms:created>
  <dcterms:modified xsi:type="dcterms:W3CDTF">2021-05-29T16:28:32Z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