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</p:sldIdLst>
  <p:sldSz cy="5143500" cx="9144000"/>
  <p:notesSz cx="6858000" cy="9144000"/>
  <p:embeddedFontLst>
    <p:embeddedFont>
      <p:font typeface="Roboto"/>
      <p:regular r:id="rId14"/>
      <p:bold r:id="rId15"/>
      <p:italic r:id="rId16"/>
      <p:boldItalic r:id="rId17"/>
    </p:embeddedFont>
    <p:embeddedFont>
      <p:font typeface="Merriweather"/>
      <p:regular r:id="rId18"/>
      <p:bold r:id="rId19"/>
      <p:italic r:id="rId20"/>
      <p:boldItalic r:id="rId21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font" Target="fonts/Merriweather-italic.fntdata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21" Type="http://schemas.openxmlformats.org/officeDocument/2006/relationships/font" Target="fonts/Merriweather-boldItalic.fntdata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5" Type="http://schemas.openxmlformats.org/officeDocument/2006/relationships/font" Target="fonts/Roboto-bold.fntdata"/><Relationship Id="rId14" Type="http://schemas.openxmlformats.org/officeDocument/2006/relationships/font" Target="fonts/Roboto-regular.fntdata"/><Relationship Id="rId17" Type="http://schemas.openxmlformats.org/officeDocument/2006/relationships/font" Target="fonts/Roboto-boldItalic.fntdata"/><Relationship Id="rId16" Type="http://schemas.openxmlformats.org/officeDocument/2006/relationships/font" Target="fonts/Roboto-italic.fntdata"/><Relationship Id="rId5" Type="http://schemas.openxmlformats.org/officeDocument/2006/relationships/notesMaster" Target="notesMasters/notesMaster1.xml"/><Relationship Id="rId19" Type="http://schemas.openxmlformats.org/officeDocument/2006/relationships/font" Target="fonts/Merriweather-bold.fntdata"/><Relationship Id="rId6" Type="http://schemas.openxmlformats.org/officeDocument/2006/relationships/slide" Target="slides/slide1.xml"/><Relationship Id="rId18" Type="http://schemas.openxmlformats.org/officeDocument/2006/relationships/font" Target="fonts/Merriweather-regular.fntdata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0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:notes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2" name="Google Shape;62;p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7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g9ffddbaa20_0_7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9" name="Google Shape;69;g9ffddbaa20_0_7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3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Google Shape;74;g9ffddbaa20_0_5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5" name="Google Shape;75;g9ffddbaa20_0_5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9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Google Shape;80;g9ffddbaa20_0_6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1" name="Google Shape;81;g9ffddbaa20_0_6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5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g9ffddbaa20_0_6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7" name="Google Shape;87;g9ffddbaa20_0_6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2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g9ffddbaa20_0_7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4" name="Google Shape;94;g9ffddbaa20_0_7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8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g9ffddbaa20_0_8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0" name="Google Shape;100;g9ffddbaa20_0_8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4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05;g9ffddbaa20_0_8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6" name="Google Shape;106;g9ffddbaa20_0_8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bg>
      <p:bgPr>
        <a:solidFill>
          <a:schemeClr val="dk1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/>
          <p:nvPr/>
        </p:nvSpPr>
        <p:spPr>
          <a:xfrm>
            <a:off x="-125" y="0"/>
            <a:ext cx="9144250" cy="4398100"/>
          </a:xfrm>
          <a:custGeom>
            <a:rect b="b" l="l" r="r" t="t"/>
            <a:pathLst>
              <a:path extrusionOk="0" h="175924" w="365770">
                <a:moveTo>
                  <a:pt x="0" y="0"/>
                </a:moveTo>
                <a:lnTo>
                  <a:pt x="365770" y="0"/>
                </a:lnTo>
                <a:lnTo>
                  <a:pt x="365760" y="70914"/>
                </a:lnTo>
                <a:lnTo>
                  <a:pt x="0" y="175924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</p:sp>
      <p:sp>
        <p:nvSpPr>
          <p:cNvPr id="11" name="Google Shape;11;p2"/>
          <p:cNvSpPr txBox="1"/>
          <p:nvPr>
            <p:ph type="ctrTitle"/>
          </p:nvPr>
        </p:nvSpPr>
        <p:spPr>
          <a:xfrm>
            <a:off x="311700" y="539725"/>
            <a:ext cx="8520600" cy="1282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2" name="Google Shape;12;p2"/>
          <p:cNvSpPr txBox="1"/>
          <p:nvPr>
            <p:ph idx="1" type="subTitle"/>
          </p:nvPr>
        </p:nvSpPr>
        <p:spPr>
          <a:xfrm>
            <a:off x="311700" y="1878560"/>
            <a:ext cx="4242600" cy="738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9pPr>
          </a:lstStyle>
          <a:p/>
        </p:txBody>
      </p:sp>
      <p:sp>
        <p:nvSpPr>
          <p:cNvPr id="13" name="Google Shape;13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bg>
      <p:bgPr>
        <a:solidFill>
          <a:schemeClr val="dk1"/>
        </a:solidFill>
      </p:bgPr>
    </p:bg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1"/>
          <p:cNvSpPr txBox="1"/>
          <p:nvPr>
            <p:ph hasCustomPrompt="1" type="title"/>
          </p:nvPr>
        </p:nvSpPr>
        <p:spPr>
          <a:xfrm>
            <a:off x="311750" y="831175"/>
            <a:ext cx="5334900" cy="1244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0"/>
              <a:buNone/>
              <a:defRPr sz="100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0"/>
              <a:buNone/>
              <a:defRPr sz="10000"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0"/>
              <a:buNone/>
              <a:defRPr sz="10000"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0"/>
              <a:buNone/>
              <a:defRPr sz="10000"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0"/>
              <a:buNone/>
              <a:defRPr sz="10000"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0"/>
              <a:buNone/>
              <a:defRPr sz="10000"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0"/>
              <a:buNone/>
              <a:defRPr sz="10000"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0"/>
              <a:buNone/>
              <a:defRPr sz="10000"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0"/>
              <a:buNone/>
              <a:defRPr sz="10000">
                <a:solidFill>
                  <a:schemeClr val="lt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56" name="Google Shape;56;p11"/>
          <p:cNvSpPr txBox="1"/>
          <p:nvPr>
            <p:ph idx="1" type="body"/>
          </p:nvPr>
        </p:nvSpPr>
        <p:spPr>
          <a:xfrm>
            <a:off x="311700" y="2121425"/>
            <a:ext cx="5334900" cy="94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1150" lvl="0" marL="45720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300"/>
              <a:buChar char="●"/>
              <a:defRPr>
                <a:solidFill>
                  <a:schemeClr val="accent2"/>
                </a:solidFill>
              </a:defRPr>
            </a:lvl1pPr>
            <a:lvl2pPr indent="-298450" lvl="1" marL="914400"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ts val="1100"/>
              <a:buChar char="○"/>
              <a:defRPr>
                <a:solidFill>
                  <a:schemeClr val="accent2"/>
                </a:solidFill>
              </a:defRPr>
            </a:lvl2pPr>
            <a:lvl3pPr indent="-298450" lvl="2" marL="1371600"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ts val="1100"/>
              <a:buChar char="■"/>
              <a:defRPr>
                <a:solidFill>
                  <a:schemeClr val="accent2"/>
                </a:solidFill>
              </a:defRPr>
            </a:lvl3pPr>
            <a:lvl4pPr indent="-298450" lvl="3" marL="1828800"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ts val="1100"/>
              <a:buChar char="●"/>
              <a:defRPr>
                <a:solidFill>
                  <a:schemeClr val="accent2"/>
                </a:solidFill>
              </a:defRPr>
            </a:lvl4pPr>
            <a:lvl5pPr indent="-298450" lvl="4" marL="2286000"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ts val="1100"/>
              <a:buChar char="○"/>
              <a:defRPr>
                <a:solidFill>
                  <a:schemeClr val="accent2"/>
                </a:solidFill>
              </a:defRPr>
            </a:lvl5pPr>
            <a:lvl6pPr indent="-298450" lvl="5" marL="2743200"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ts val="1100"/>
              <a:buChar char="■"/>
              <a:defRPr>
                <a:solidFill>
                  <a:schemeClr val="accent2"/>
                </a:solidFill>
              </a:defRPr>
            </a:lvl6pPr>
            <a:lvl7pPr indent="-298450" lvl="6" marL="3200400"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ts val="1100"/>
              <a:buChar char="●"/>
              <a:defRPr>
                <a:solidFill>
                  <a:schemeClr val="accent2"/>
                </a:solidFill>
              </a:defRPr>
            </a:lvl7pPr>
            <a:lvl8pPr indent="-298450" lvl="7" marL="3657600"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ts val="1100"/>
              <a:buChar char="○"/>
              <a:defRPr>
                <a:solidFill>
                  <a:schemeClr val="accent2"/>
                </a:solidFill>
              </a:defRPr>
            </a:lvl8pPr>
            <a:lvl9pPr indent="-298450" lvl="8" marL="4114800">
              <a:spcBef>
                <a:spcPts val="1600"/>
              </a:spcBef>
              <a:spcAft>
                <a:spcPts val="1600"/>
              </a:spcAft>
              <a:buClr>
                <a:schemeClr val="accent2"/>
              </a:buClr>
              <a:buSzPts val="1100"/>
              <a:buChar char="■"/>
              <a:defRPr>
                <a:solidFill>
                  <a:schemeClr val="accent2"/>
                </a:solidFill>
              </a:defRPr>
            </a:lvl9pPr>
          </a:lstStyle>
          <a:p/>
        </p:txBody>
      </p:sp>
      <p:sp>
        <p:nvSpPr>
          <p:cNvPr id="57" name="Google Shape;5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58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bg>
      <p:bgPr>
        <a:solidFill>
          <a:schemeClr val="accent3"/>
        </a:solidFill>
      </p:bgPr>
    </p:bg>
    <p:spTree>
      <p:nvGrpSpPr>
        <p:cNvPr id="14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Google Shape;15;p3"/>
          <p:cNvSpPr/>
          <p:nvPr/>
        </p:nvSpPr>
        <p:spPr>
          <a:xfrm>
            <a:off x="0" y="48099"/>
            <a:ext cx="9144250" cy="4398100"/>
          </a:xfrm>
          <a:custGeom>
            <a:rect b="b" l="l" r="r" t="t"/>
            <a:pathLst>
              <a:path extrusionOk="0" h="175924" w="365770">
                <a:moveTo>
                  <a:pt x="0" y="0"/>
                </a:moveTo>
                <a:lnTo>
                  <a:pt x="365770" y="0"/>
                </a:lnTo>
                <a:lnTo>
                  <a:pt x="365760" y="70914"/>
                </a:lnTo>
                <a:lnTo>
                  <a:pt x="0" y="175924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</p:sp>
      <p:sp>
        <p:nvSpPr>
          <p:cNvPr id="16" name="Google Shape;16;p3"/>
          <p:cNvSpPr/>
          <p:nvPr/>
        </p:nvSpPr>
        <p:spPr>
          <a:xfrm>
            <a:off x="0" y="0"/>
            <a:ext cx="9144250" cy="4398100"/>
          </a:xfrm>
          <a:custGeom>
            <a:rect b="b" l="l" r="r" t="t"/>
            <a:pathLst>
              <a:path extrusionOk="0" h="175924" w="365770">
                <a:moveTo>
                  <a:pt x="0" y="0"/>
                </a:moveTo>
                <a:lnTo>
                  <a:pt x="365770" y="0"/>
                </a:lnTo>
                <a:lnTo>
                  <a:pt x="365760" y="70914"/>
                </a:lnTo>
                <a:lnTo>
                  <a:pt x="0" y="175924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</p:sp>
      <p:sp>
        <p:nvSpPr>
          <p:cNvPr id="17" name="Google Shape;17;p3"/>
          <p:cNvSpPr txBox="1"/>
          <p:nvPr>
            <p:ph type="title"/>
          </p:nvPr>
        </p:nvSpPr>
        <p:spPr>
          <a:xfrm>
            <a:off x="311700" y="539725"/>
            <a:ext cx="8520600" cy="1282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8" name="Google Shape;18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>
                <a:solidFill>
                  <a:schemeClr val="accent1"/>
                </a:solidFill>
              </a:defRPr>
            </a:lvl1pPr>
            <a:lvl2pPr lvl="1">
              <a:buNone/>
              <a:defRPr>
                <a:solidFill>
                  <a:schemeClr val="accent1"/>
                </a:solidFill>
              </a:defRPr>
            </a:lvl2pPr>
            <a:lvl3pPr lvl="2">
              <a:buNone/>
              <a:defRPr>
                <a:solidFill>
                  <a:schemeClr val="accent1"/>
                </a:solidFill>
              </a:defRPr>
            </a:lvl3pPr>
            <a:lvl4pPr lvl="3">
              <a:buNone/>
              <a:defRPr>
                <a:solidFill>
                  <a:schemeClr val="accent1"/>
                </a:solidFill>
              </a:defRPr>
            </a:lvl4pPr>
            <a:lvl5pPr lvl="4">
              <a:buNone/>
              <a:defRPr>
                <a:solidFill>
                  <a:schemeClr val="accent1"/>
                </a:solidFill>
              </a:defRPr>
            </a:lvl5pPr>
            <a:lvl6pPr lvl="5">
              <a:buNone/>
              <a:defRPr>
                <a:solidFill>
                  <a:schemeClr val="accent1"/>
                </a:solidFill>
              </a:defRPr>
            </a:lvl6pPr>
            <a:lvl7pPr lvl="6">
              <a:buNone/>
              <a:defRPr>
                <a:solidFill>
                  <a:schemeClr val="accent1"/>
                </a:solidFill>
              </a:defRPr>
            </a:lvl7pPr>
            <a:lvl8pPr lvl="7">
              <a:buNone/>
              <a:defRPr>
                <a:solidFill>
                  <a:schemeClr val="accent1"/>
                </a:solidFill>
              </a:defRPr>
            </a:lvl8pPr>
            <a:lvl9pPr lvl="8">
              <a:buNone/>
              <a:defRPr>
                <a:solidFill>
                  <a:schemeClr val="accen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9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oogle Shape;20;p4"/>
          <p:cNvSpPr/>
          <p:nvPr/>
        </p:nvSpPr>
        <p:spPr>
          <a:xfrm>
            <a:off x="0" y="0"/>
            <a:ext cx="4314000" cy="51435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" name="Google Shape;21;p4"/>
          <p:cNvSpPr/>
          <p:nvPr/>
        </p:nvSpPr>
        <p:spPr>
          <a:xfrm>
            <a:off x="0" y="44125"/>
            <a:ext cx="4313625" cy="4399375"/>
          </a:xfrm>
          <a:custGeom>
            <a:rect b="b" l="l" r="r" t="t"/>
            <a:pathLst>
              <a:path extrusionOk="0" h="175975" w="172545">
                <a:moveTo>
                  <a:pt x="0" y="157"/>
                </a:moveTo>
                <a:lnTo>
                  <a:pt x="172419" y="0"/>
                </a:lnTo>
                <a:lnTo>
                  <a:pt x="172545" y="126541"/>
                </a:lnTo>
                <a:lnTo>
                  <a:pt x="0" y="175975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</p:sp>
      <p:sp>
        <p:nvSpPr>
          <p:cNvPr id="22" name="Google Shape;22;p4"/>
          <p:cNvSpPr/>
          <p:nvPr/>
        </p:nvSpPr>
        <p:spPr>
          <a:xfrm>
            <a:off x="-125" y="0"/>
            <a:ext cx="4316900" cy="4395600"/>
          </a:xfrm>
          <a:custGeom>
            <a:rect b="b" l="l" r="r" t="t"/>
            <a:pathLst>
              <a:path extrusionOk="0" h="175824" w="172676">
                <a:moveTo>
                  <a:pt x="0" y="6"/>
                </a:moveTo>
                <a:lnTo>
                  <a:pt x="172676" y="0"/>
                </a:lnTo>
                <a:lnTo>
                  <a:pt x="172562" y="126442"/>
                </a:lnTo>
                <a:lnTo>
                  <a:pt x="0" y="175824"/>
                </a:lnTo>
                <a:close/>
              </a:path>
            </a:pathLst>
          </a:custGeom>
          <a:solidFill>
            <a:schemeClr val="dk1"/>
          </a:solidFill>
          <a:ln>
            <a:noFill/>
          </a:ln>
        </p:spPr>
      </p:sp>
      <p:sp>
        <p:nvSpPr>
          <p:cNvPr id="23" name="Google Shape;23;p4"/>
          <p:cNvSpPr txBox="1"/>
          <p:nvPr>
            <p:ph type="title"/>
          </p:nvPr>
        </p:nvSpPr>
        <p:spPr>
          <a:xfrm>
            <a:off x="311725" y="500925"/>
            <a:ext cx="3706500" cy="2508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24" name="Google Shape;24;p4"/>
          <p:cNvSpPr txBox="1"/>
          <p:nvPr>
            <p:ph idx="1" type="body"/>
          </p:nvPr>
        </p:nvSpPr>
        <p:spPr>
          <a:xfrm>
            <a:off x="4644675" y="500925"/>
            <a:ext cx="4166400" cy="4098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1150" lvl="0" marL="45720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indent="-298450" lvl="1" marL="91440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2pPr>
            <a:lvl3pPr indent="-298450" lvl="2" marL="137160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3pPr>
            <a:lvl4pPr indent="-298450" lvl="3" marL="182880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4pPr>
            <a:lvl5pPr indent="-298450" lvl="4" marL="228600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5pPr>
            <a:lvl6pPr indent="-298450" lvl="5" marL="274320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6pPr>
            <a:lvl7pPr indent="-298450" lvl="6" marL="320040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7pPr>
            <a:lvl8pPr indent="-298450" lvl="7" marL="365760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8pPr>
            <a:lvl9pPr indent="-298450" lvl="8" marL="4114800">
              <a:spcBef>
                <a:spcPts val="1600"/>
              </a:spcBef>
              <a:spcAft>
                <a:spcPts val="1600"/>
              </a:spcAft>
              <a:buSzPts val="1100"/>
              <a:buChar char="■"/>
              <a:defRPr/>
            </a:lvl9pPr>
          </a:lstStyle>
          <a:p/>
        </p:txBody>
      </p:sp>
      <p:sp>
        <p:nvSpPr>
          <p:cNvPr id="25" name="Google Shape;25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6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oogle Shape;27;p5"/>
          <p:cNvSpPr/>
          <p:nvPr/>
        </p:nvSpPr>
        <p:spPr>
          <a:xfrm>
            <a:off x="0" y="0"/>
            <a:ext cx="9144000" cy="12771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8" name="Google Shape;28;p5"/>
          <p:cNvSpPr txBox="1"/>
          <p:nvPr>
            <p:ph type="title"/>
          </p:nvPr>
        </p:nvSpPr>
        <p:spPr>
          <a:xfrm>
            <a:off x="311725" y="500925"/>
            <a:ext cx="8520600" cy="623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29" name="Google Shape;29;p5"/>
          <p:cNvSpPr txBox="1"/>
          <p:nvPr>
            <p:ph idx="1" type="body"/>
          </p:nvPr>
        </p:nvSpPr>
        <p:spPr>
          <a:xfrm>
            <a:off x="311700" y="1505700"/>
            <a:ext cx="3999900" cy="3076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1150" lvl="0" marL="45720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indent="-298450" lvl="1" marL="91440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2pPr>
            <a:lvl3pPr indent="-298450" lvl="2" marL="137160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3pPr>
            <a:lvl4pPr indent="-298450" lvl="3" marL="182880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4pPr>
            <a:lvl5pPr indent="-298450" lvl="4" marL="228600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5pPr>
            <a:lvl6pPr indent="-298450" lvl="5" marL="274320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6pPr>
            <a:lvl7pPr indent="-298450" lvl="6" marL="320040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7pPr>
            <a:lvl8pPr indent="-298450" lvl="7" marL="365760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8pPr>
            <a:lvl9pPr indent="-298450" lvl="8" marL="4114800">
              <a:spcBef>
                <a:spcPts val="1600"/>
              </a:spcBef>
              <a:spcAft>
                <a:spcPts val="1600"/>
              </a:spcAft>
              <a:buSzPts val="1100"/>
              <a:buChar char="■"/>
              <a:defRPr/>
            </a:lvl9pPr>
          </a:lstStyle>
          <a:p/>
        </p:txBody>
      </p:sp>
      <p:sp>
        <p:nvSpPr>
          <p:cNvPr id="30" name="Google Shape;30;p5"/>
          <p:cNvSpPr txBox="1"/>
          <p:nvPr>
            <p:ph idx="2" type="body"/>
          </p:nvPr>
        </p:nvSpPr>
        <p:spPr>
          <a:xfrm>
            <a:off x="4832400" y="1505700"/>
            <a:ext cx="3999900" cy="3076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1150" lvl="0" marL="45720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indent="-298450" lvl="1" marL="91440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2pPr>
            <a:lvl3pPr indent="-298450" lvl="2" marL="137160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3pPr>
            <a:lvl4pPr indent="-298450" lvl="3" marL="182880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4pPr>
            <a:lvl5pPr indent="-298450" lvl="4" marL="228600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5pPr>
            <a:lvl6pPr indent="-298450" lvl="5" marL="274320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6pPr>
            <a:lvl7pPr indent="-298450" lvl="6" marL="320040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7pPr>
            <a:lvl8pPr indent="-298450" lvl="7" marL="365760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8pPr>
            <a:lvl9pPr indent="-298450" lvl="8" marL="4114800">
              <a:spcBef>
                <a:spcPts val="1600"/>
              </a:spcBef>
              <a:spcAft>
                <a:spcPts val="1600"/>
              </a:spcAft>
              <a:buSzPts val="1100"/>
              <a:buChar char="■"/>
              <a:defRPr/>
            </a:lvl9pPr>
          </a:lstStyle>
          <a:p/>
        </p:txBody>
      </p:sp>
      <p:sp>
        <p:nvSpPr>
          <p:cNvPr id="31" name="Google Shape;31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6"/>
          <p:cNvSpPr/>
          <p:nvPr/>
        </p:nvSpPr>
        <p:spPr>
          <a:xfrm>
            <a:off x="0" y="0"/>
            <a:ext cx="9144000" cy="12771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4" name="Google Shape;34;p6"/>
          <p:cNvSpPr txBox="1"/>
          <p:nvPr>
            <p:ph type="title"/>
          </p:nvPr>
        </p:nvSpPr>
        <p:spPr>
          <a:xfrm>
            <a:off x="311725" y="500925"/>
            <a:ext cx="8520600" cy="623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35" name="Google Shape;35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36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7"/>
          <p:cNvSpPr/>
          <p:nvPr/>
        </p:nvSpPr>
        <p:spPr>
          <a:xfrm>
            <a:off x="0" y="0"/>
            <a:ext cx="3764400" cy="51435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8" name="Google Shape;38;p7"/>
          <p:cNvSpPr txBox="1"/>
          <p:nvPr>
            <p:ph type="title"/>
          </p:nvPr>
        </p:nvSpPr>
        <p:spPr>
          <a:xfrm>
            <a:off x="311725" y="500925"/>
            <a:ext cx="3127500" cy="1829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39" name="Google Shape;39;p7"/>
          <p:cNvSpPr txBox="1"/>
          <p:nvPr>
            <p:ph idx="1" type="body"/>
          </p:nvPr>
        </p:nvSpPr>
        <p:spPr>
          <a:xfrm>
            <a:off x="311700" y="2390650"/>
            <a:ext cx="3127500" cy="2298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1150" lvl="0" marL="45720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300"/>
              <a:buChar char="●"/>
              <a:defRPr>
                <a:solidFill>
                  <a:schemeClr val="accent2"/>
                </a:solidFill>
              </a:defRPr>
            </a:lvl1pPr>
            <a:lvl2pPr indent="-298450" lvl="1" marL="914400"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ts val="1100"/>
              <a:buChar char="○"/>
              <a:defRPr>
                <a:solidFill>
                  <a:schemeClr val="accent2"/>
                </a:solidFill>
              </a:defRPr>
            </a:lvl2pPr>
            <a:lvl3pPr indent="-298450" lvl="2" marL="1371600"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ts val="1100"/>
              <a:buChar char="■"/>
              <a:defRPr>
                <a:solidFill>
                  <a:schemeClr val="accent2"/>
                </a:solidFill>
              </a:defRPr>
            </a:lvl3pPr>
            <a:lvl4pPr indent="-298450" lvl="3" marL="1828800"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ts val="1100"/>
              <a:buChar char="●"/>
              <a:defRPr>
                <a:solidFill>
                  <a:schemeClr val="accent2"/>
                </a:solidFill>
              </a:defRPr>
            </a:lvl4pPr>
            <a:lvl5pPr indent="-298450" lvl="4" marL="2286000"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ts val="1100"/>
              <a:buChar char="○"/>
              <a:defRPr>
                <a:solidFill>
                  <a:schemeClr val="accent2"/>
                </a:solidFill>
              </a:defRPr>
            </a:lvl5pPr>
            <a:lvl6pPr indent="-298450" lvl="5" marL="2743200"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ts val="1100"/>
              <a:buChar char="■"/>
              <a:defRPr>
                <a:solidFill>
                  <a:schemeClr val="accent2"/>
                </a:solidFill>
              </a:defRPr>
            </a:lvl6pPr>
            <a:lvl7pPr indent="-298450" lvl="6" marL="3200400"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ts val="1100"/>
              <a:buChar char="●"/>
              <a:defRPr>
                <a:solidFill>
                  <a:schemeClr val="accent2"/>
                </a:solidFill>
              </a:defRPr>
            </a:lvl7pPr>
            <a:lvl8pPr indent="-298450" lvl="7" marL="3657600"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ts val="1100"/>
              <a:buChar char="○"/>
              <a:defRPr>
                <a:solidFill>
                  <a:schemeClr val="accent2"/>
                </a:solidFill>
              </a:defRPr>
            </a:lvl8pPr>
            <a:lvl9pPr indent="-298450" lvl="8" marL="4114800">
              <a:spcBef>
                <a:spcPts val="1600"/>
              </a:spcBef>
              <a:spcAft>
                <a:spcPts val="1600"/>
              </a:spcAft>
              <a:buClr>
                <a:schemeClr val="accent2"/>
              </a:buClr>
              <a:buSzPts val="1100"/>
              <a:buChar char="■"/>
              <a:defRPr>
                <a:solidFill>
                  <a:schemeClr val="accent2"/>
                </a:solidFill>
              </a:defRPr>
            </a:lvl9pPr>
          </a:lstStyle>
          <a:p/>
        </p:txBody>
      </p:sp>
      <p:sp>
        <p:nvSpPr>
          <p:cNvPr id="40" name="Google Shape;40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bg>
      <p:bgPr>
        <a:solidFill>
          <a:schemeClr val="accent3"/>
        </a:solidFill>
      </p:bgPr>
    </p:bg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8"/>
          <p:cNvSpPr txBox="1"/>
          <p:nvPr>
            <p:ph type="title"/>
          </p:nvPr>
        </p:nvSpPr>
        <p:spPr>
          <a:xfrm>
            <a:off x="311675" y="798600"/>
            <a:ext cx="6247800" cy="35463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43" name="Google Shape;43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>
                <a:solidFill>
                  <a:schemeClr val="accent1"/>
                </a:solidFill>
              </a:defRPr>
            </a:lvl1pPr>
            <a:lvl2pPr lvl="1">
              <a:buNone/>
              <a:defRPr>
                <a:solidFill>
                  <a:schemeClr val="accent1"/>
                </a:solidFill>
              </a:defRPr>
            </a:lvl2pPr>
            <a:lvl3pPr lvl="2">
              <a:buNone/>
              <a:defRPr>
                <a:solidFill>
                  <a:schemeClr val="accent1"/>
                </a:solidFill>
              </a:defRPr>
            </a:lvl3pPr>
            <a:lvl4pPr lvl="3">
              <a:buNone/>
              <a:defRPr>
                <a:solidFill>
                  <a:schemeClr val="accent1"/>
                </a:solidFill>
              </a:defRPr>
            </a:lvl4pPr>
            <a:lvl5pPr lvl="4">
              <a:buNone/>
              <a:defRPr>
                <a:solidFill>
                  <a:schemeClr val="accent1"/>
                </a:solidFill>
              </a:defRPr>
            </a:lvl5pPr>
            <a:lvl6pPr lvl="5">
              <a:buNone/>
              <a:defRPr>
                <a:solidFill>
                  <a:schemeClr val="accent1"/>
                </a:solidFill>
              </a:defRPr>
            </a:lvl6pPr>
            <a:lvl7pPr lvl="6">
              <a:buNone/>
              <a:defRPr>
                <a:solidFill>
                  <a:schemeClr val="accent1"/>
                </a:solidFill>
              </a:defRPr>
            </a:lvl7pPr>
            <a:lvl8pPr lvl="7">
              <a:buNone/>
              <a:defRPr>
                <a:solidFill>
                  <a:schemeClr val="accent1"/>
                </a:solidFill>
              </a:defRPr>
            </a:lvl8pPr>
            <a:lvl9pPr lvl="8">
              <a:buNone/>
              <a:defRPr>
                <a:solidFill>
                  <a:schemeClr val="accen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9"/>
          <p:cNvSpPr/>
          <p:nvPr/>
        </p:nvSpPr>
        <p:spPr>
          <a:xfrm>
            <a:off x="0" y="0"/>
            <a:ext cx="4572000" cy="51435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6" name="Google Shape;46;p9"/>
          <p:cNvSpPr txBox="1"/>
          <p:nvPr>
            <p:ph type="title"/>
          </p:nvPr>
        </p:nvSpPr>
        <p:spPr>
          <a:xfrm>
            <a:off x="311300" y="500925"/>
            <a:ext cx="3704400" cy="2049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47" name="Google Shape;47;p9"/>
          <p:cNvSpPr txBox="1"/>
          <p:nvPr>
            <p:ph idx="1" type="subTitle"/>
          </p:nvPr>
        </p:nvSpPr>
        <p:spPr>
          <a:xfrm>
            <a:off x="304800" y="2626725"/>
            <a:ext cx="3704400" cy="926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600"/>
              <a:buNone/>
              <a:defRPr sz="1600">
                <a:solidFill>
                  <a:schemeClr val="accent2"/>
                </a:solidFill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600"/>
              <a:buNone/>
              <a:defRPr sz="1600">
                <a:solidFill>
                  <a:schemeClr val="accent2"/>
                </a:solidFill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600"/>
              <a:buNone/>
              <a:defRPr sz="1600">
                <a:solidFill>
                  <a:schemeClr val="accent2"/>
                </a:solidFill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600"/>
              <a:buNone/>
              <a:defRPr sz="1600">
                <a:solidFill>
                  <a:schemeClr val="accent2"/>
                </a:solidFill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600"/>
              <a:buNone/>
              <a:defRPr sz="1600">
                <a:solidFill>
                  <a:schemeClr val="accent2"/>
                </a:solidFill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600"/>
              <a:buNone/>
              <a:defRPr sz="1600">
                <a:solidFill>
                  <a:schemeClr val="accent2"/>
                </a:solidFill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600"/>
              <a:buNone/>
              <a:defRPr sz="1600">
                <a:solidFill>
                  <a:schemeClr val="accent2"/>
                </a:solidFill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600"/>
              <a:buNone/>
              <a:defRPr sz="1600">
                <a:solidFill>
                  <a:schemeClr val="accent2"/>
                </a:solidFill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600"/>
              <a:buNone/>
              <a:defRPr sz="1600">
                <a:solidFill>
                  <a:schemeClr val="accent2"/>
                </a:solidFill>
              </a:defRPr>
            </a:lvl9pPr>
          </a:lstStyle>
          <a:p/>
        </p:txBody>
      </p:sp>
      <p:sp>
        <p:nvSpPr>
          <p:cNvPr id="48" name="Google Shape;48;p9"/>
          <p:cNvSpPr txBox="1"/>
          <p:nvPr>
            <p:ph idx="2" type="body"/>
          </p:nvPr>
        </p:nvSpPr>
        <p:spPr>
          <a:xfrm>
            <a:off x="4879025" y="500925"/>
            <a:ext cx="3954000" cy="4111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1150" lvl="0" marL="45720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indent="-298450" lvl="1" marL="91440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2pPr>
            <a:lvl3pPr indent="-298450" lvl="2" marL="137160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3pPr>
            <a:lvl4pPr indent="-298450" lvl="3" marL="182880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4pPr>
            <a:lvl5pPr indent="-298450" lvl="4" marL="228600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5pPr>
            <a:lvl6pPr indent="-298450" lvl="5" marL="274320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6pPr>
            <a:lvl7pPr indent="-298450" lvl="6" marL="320040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7pPr>
            <a:lvl8pPr indent="-298450" lvl="7" marL="365760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8pPr>
            <a:lvl9pPr indent="-298450" lvl="8" marL="4114800">
              <a:spcBef>
                <a:spcPts val="1600"/>
              </a:spcBef>
              <a:spcAft>
                <a:spcPts val="1600"/>
              </a:spcAft>
              <a:buSzPts val="1100"/>
              <a:buChar char="■"/>
              <a:defRPr/>
            </a:lvl9pPr>
          </a:lstStyle>
          <a:p/>
        </p:txBody>
      </p:sp>
      <p:sp>
        <p:nvSpPr>
          <p:cNvPr id="49" name="Google Shape;49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0"/>
          <p:cNvSpPr/>
          <p:nvPr/>
        </p:nvSpPr>
        <p:spPr>
          <a:xfrm>
            <a:off x="0" y="4369000"/>
            <a:ext cx="9144000" cy="7743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2" name="Google Shape;52;p10"/>
          <p:cNvSpPr txBox="1"/>
          <p:nvPr>
            <p:ph idx="1" type="body"/>
          </p:nvPr>
        </p:nvSpPr>
        <p:spPr>
          <a:xfrm>
            <a:off x="311700" y="4521400"/>
            <a:ext cx="7979400" cy="460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300"/>
              <a:buFont typeface="Merriweather"/>
              <a:buNone/>
              <a:defRPr>
                <a:solidFill>
                  <a:schemeClr val="lt1"/>
                </a:solidFill>
                <a:latin typeface="Merriweather"/>
                <a:ea typeface="Merriweather"/>
                <a:cs typeface="Merriweather"/>
                <a:sym typeface="Merriweather"/>
              </a:defRPr>
            </a:lvl1pPr>
          </a:lstStyle>
          <a:p/>
        </p:txBody>
      </p:sp>
      <p:sp>
        <p:nvSpPr>
          <p:cNvPr id="53" name="Google Shape;5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paradigm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Merriweather"/>
              <a:buNone/>
              <a:defRPr sz="2800">
                <a:solidFill>
                  <a:schemeClr val="accent1"/>
                </a:solidFill>
                <a:latin typeface="Merriweather"/>
                <a:ea typeface="Merriweather"/>
                <a:cs typeface="Merriweather"/>
                <a:sym typeface="Merriweather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Merriweather"/>
              <a:buNone/>
              <a:defRPr sz="2800">
                <a:solidFill>
                  <a:schemeClr val="accent1"/>
                </a:solidFill>
                <a:latin typeface="Merriweather"/>
                <a:ea typeface="Merriweather"/>
                <a:cs typeface="Merriweather"/>
                <a:sym typeface="Merriweather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Merriweather"/>
              <a:buNone/>
              <a:defRPr sz="2800">
                <a:solidFill>
                  <a:schemeClr val="accent1"/>
                </a:solidFill>
                <a:latin typeface="Merriweather"/>
                <a:ea typeface="Merriweather"/>
                <a:cs typeface="Merriweather"/>
                <a:sym typeface="Merriweather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Merriweather"/>
              <a:buNone/>
              <a:defRPr sz="2800">
                <a:solidFill>
                  <a:schemeClr val="accent1"/>
                </a:solidFill>
                <a:latin typeface="Merriweather"/>
                <a:ea typeface="Merriweather"/>
                <a:cs typeface="Merriweather"/>
                <a:sym typeface="Merriweather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Merriweather"/>
              <a:buNone/>
              <a:defRPr sz="2800">
                <a:solidFill>
                  <a:schemeClr val="accent1"/>
                </a:solidFill>
                <a:latin typeface="Merriweather"/>
                <a:ea typeface="Merriweather"/>
                <a:cs typeface="Merriweather"/>
                <a:sym typeface="Merriweather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Merriweather"/>
              <a:buNone/>
              <a:defRPr sz="2800">
                <a:solidFill>
                  <a:schemeClr val="accent1"/>
                </a:solidFill>
                <a:latin typeface="Merriweather"/>
                <a:ea typeface="Merriweather"/>
                <a:cs typeface="Merriweather"/>
                <a:sym typeface="Merriweather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Merriweather"/>
              <a:buNone/>
              <a:defRPr sz="2800">
                <a:solidFill>
                  <a:schemeClr val="accent1"/>
                </a:solidFill>
                <a:latin typeface="Merriweather"/>
                <a:ea typeface="Merriweather"/>
                <a:cs typeface="Merriweather"/>
                <a:sym typeface="Merriweather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Merriweather"/>
              <a:buNone/>
              <a:defRPr sz="2800">
                <a:solidFill>
                  <a:schemeClr val="accent1"/>
                </a:solidFill>
                <a:latin typeface="Merriweather"/>
                <a:ea typeface="Merriweather"/>
                <a:cs typeface="Merriweather"/>
                <a:sym typeface="Merriweather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Merriweather"/>
              <a:buNone/>
              <a:defRPr sz="2800">
                <a:solidFill>
                  <a:schemeClr val="accent1"/>
                </a:solidFill>
                <a:latin typeface="Merriweather"/>
                <a:ea typeface="Merriweather"/>
                <a:cs typeface="Merriweather"/>
                <a:sym typeface="Merriweather"/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1115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300"/>
              <a:buFont typeface="Roboto"/>
              <a:buChar char="●"/>
              <a:defRPr sz="13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indent="-298450" lvl="1" marL="914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Roboto"/>
              <a:buChar char="○"/>
              <a:defRPr sz="11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indent="-298450" lvl="2" marL="1371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Roboto"/>
              <a:buChar char="■"/>
              <a:defRPr sz="11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indent="-298450" lvl="3" marL="18288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Roboto"/>
              <a:buChar char="●"/>
              <a:defRPr sz="11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indent="-298450" lvl="4" marL="22860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Roboto"/>
              <a:buChar char="○"/>
              <a:defRPr sz="11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indent="-298450" lvl="5" marL="27432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Roboto"/>
              <a:buChar char="■"/>
              <a:defRPr sz="11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indent="-298450" lvl="6" marL="3200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Roboto"/>
              <a:buChar char="●"/>
              <a:defRPr sz="11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indent="-298450" lvl="7" marL="3657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Roboto"/>
              <a:buChar char="○"/>
              <a:defRPr sz="11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indent="-298450" lvl="8" marL="41148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100"/>
              <a:buFont typeface="Roboto"/>
              <a:buChar char="■"/>
              <a:defRPr sz="11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lvl="1" algn="r">
              <a:buNone/>
              <a:defRPr sz="10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lvl="2" algn="r">
              <a:buNone/>
              <a:defRPr sz="10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lvl="3" algn="r">
              <a:buNone/>
              <a:defRPr sz="10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lvl="4" algn="r">
              <a:buNone/>
              <a:defRPr sz="10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lvl="5" algn="r">
              <a:buNone/>
              <a:defRPr sz="10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lvl="6" algn="r">
              <a:buNone/>
              <a:defRPr sz="10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lvl="7" algn="r">
              <a:buNone/>
              <a:defRPr sz="10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lvl="8" algn="r">
              <a:buNone/>
              <a:defRPr sz="10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8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3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p13"/>
          <p:cNvSpPr txBox="1"/>
          <p:nvPr>
            <p:ph type="ctrTitle"/>
          </p:nvPr>
        </p:nvSpPr>
        <p:spPr>
          <a:xfrm>
            <a:off x="311700" y="539725"/>
            <a:ext cx="8520600" cy="1282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Fixed Ops -1 Parts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5" name="Google Shape;65;p13"/>
          <p:cNvSpPr txBox="1"/>
          <p:nvPr>
            <p:ph idx="1" type="subTitle"/>
          </p:nvPr>
        </p:nvSpPr>
        <p:spPr>
          <a:xfrm>
            <a:off x="311700" y="1878560"/>
            <a:ext cx="4242600" cy="738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Final Case Study Presentation</a:t>
            </a:r>
            <a:endParaRPr/>
          </a:p>
        </p:txBody>
      </p:sp>
      <p:sp>
        <p:nvSpPr>
          <p:cNvPr id="66" name="Google Shape;66;p13"/>
          <p:cNvSpPr txBox="1"/>
          <p:nvPr/>
        </p:nvSpPr>
        <p:spPr>
          <a:xfrm>
            <a:off x="0" y="2242375"/>
            <a:ext cx="3857700" cy="791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Roboto"/>
                <a:ea typeface="Roboto"/>
                <a:cs typeface="Roboto"/>
                <a:sym typeface="Roboto"/>
              </a:rPr>
              <a:t>Presented by Marcie, Caylie, Matt, Mike &amp; Jon</a:t>
            </a:r>
            <a:endParaRPr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0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p14"/>
          <p:cNvSpPr txBox="1"/>
          <p:nvPr>
            <p:ph type="title"/>
          </p:nvPr>
        </p:nvSpPr>
        <p:spPr>
          <a:xfrm>
            <a:off x="311725" y="500925"/>
            <a:ext cx="3706500" cy="2508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406400" lvl="0" marL="457200" rtl="0" algn="l">
              <a:spcBef>
                <a:spcPts val="0"/>
              </a:spcBef>
              <a:spcAft>
                <a:spcPts val="0"/>
              </a:spcAft>
              <a:buSzPts val="2800"/>
              <a:buAutoNum type="arabicPeriod"/>
            </a:pPr>
            <a:r>
              <a:rPr lang="en"/>
              <a:t>Dealership’s OBSO Position</a:t>
            </a:r>
            <a:endParaRPr/>
          </a:p>
        </p:txBody>
      </p:sp>
      <p:sp>
        <p:nvSpPr>
          <p:cNvPr id="72" name="Google Shape;72;p14"/>
          <p:cNvSpPr txBox="1"/>
          <p:nvPr>
            <p:ph idx="1" type="body"/>
          </p:nvPr>
        </p:nvSpPr>
        <p:spPr>
          <a:xfrm>
            <a:off x="4572000" y="438975"/>
            <a:ext cx="4166400" cy="4098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Parts=$672,088 including clean cores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lang="en"/>
              <a:t>Obsolescence=$153,832 including OBSO credit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lang="en"/>
              <a:t>Parts needs to be between 1%-3% obsolescence.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lang="en"/>
              <a:t>OEM will let you return $9,229 a month at no charge plus a extra $4,000 for 10%($400) Return $13,229 </a:t>
            </a:r>
            <a:r>
              <a:rPr lang="en"/>
              <a:t>a month.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lang="en"/>
              <a:t>Keep parts at 1.5 month supply or better. Start discounting parts at the 6-9 month time instead of waiting for the 12 month plus 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lang="en"/>
              <a:t>Collect the $255,000 parts and service money over 60 days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lang="en"/>
              <a:t>Control emergency purchases(dealer and napa)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160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6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p15"/>
          <p:cNvSpPr txBox="1"/>
          <p:nvPr>
            <p:ph type="title"/>
          </p:nvPr>
        </p:nvSpPr>
        <p:spPr>
          <a:xfrm>
            <a:off x="112525" y="168750"/>
            <a:ext cx="4211100" cy="2508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400"/>
              <a:t>2. Average Month’s Sales with No Gross Profit</a:t>
            </a:r>
            <a:endParaRPr sz="1400"/>
          </a:p>
        </p:txBody>
      </p:sp>
      <p:sp>
        <p:nvSpPr>
          <p:cNvPr id="78" name="Google Shape;78;p15"/>
          <p:cNvSpPr txBox="1"/>
          <p:nvPr>
            <p:ph idx="1" type="body"/>
          </p:nvPr>
        </p:nvSpPr>
        <p:spPr>
          <a:xfrm>
            <a:off x="4644675" y="500925"/>
            <a:ext cx="4166400" cy="4098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Benefits of sales with no gross profit:</a:t>
            </a:r>
            <a:endParaRPr/>
          </a:p>
          <a:p>
            <a:pPr indent="-311150" lvl="0" marL="457200" rtl="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300"/>
              <a:buChar char="●"/>
            </a:pPr>
            <a:r>
              <a:rPr lang="en"/>
              <a:t>Move old inventory and increase turn</a:t>
            </a:r>
            <a:endParaRPr/>
          </a:p>
          <a:p>
            <a:pPr indent="-31115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Char char="●"/>
            </a:pPr>
            <a:r>
              <a:rPr lang="en"/>
              <a:t>Lock in customer contact information for emails blasts (increase database)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</a:pPr>
            <a:r>
              <a:rPr lang="en"/>
              <a:t>Disadvantages of sales with no gross profit:</a:t>
            </a:r>
            <a:endParaRPr/>
          </a:p>
          <a:p>
            <a:pPr indent="-311150" lvl="0" marL="457200" rtl="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300"/>
              <a:buChar char="●"/>
            </a:pPr>
            <a:r>
              <a:rPr lang="en"/>
              <a:t>Missed Gross Opportunity</a:t>
            </a:r>
            <a:endParaRPr/>
          </a:p>
          <a:p>
            <a:pPr indent="-31115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Char char="●"/>
            </a:pPr>
            <a:r>
              <a:rPr lang="en"/>
              <a:t>Decreased morale of commission based employees</a:t>
            </a:r>
            <a:endParaRPr/>
          </a:p>
          <a:p>
            <a:pPr indent="-31115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Char char="●"/>
            </a:pPr>
            <a:r>
              <a:rPr lang="en"/>
              <a:t>Bad CSI: usually give-aways are compensation for bad situations</a:t>
            </a:r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2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p16"/>
          <p:cNvSpPr txBox="1"/>
          <p:nvPr>
            <p:ph type="title"/>
          </p:nvPr>
        </p:nvSpPr>
        <p:spPr>
          <a:xfrm>
            <a:off x="311725" y="500925"/>
            <a:ext cx="3706500" cy="2508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3. Parts Gross Sales</a:t>
            </a:r>
            <a:endParaRPr/>
          </a:p>
        </p:txBody>
      </p:sp>
      <p:sp>
        <p:nvSpPr>
          <p:cNvPr id="84" name="Google Shape;84;p16"/>
          <p:cNvSpPr txBox="1"/>
          <p:nvPr>
            <p:ph idx="1" type="body"/>
          </p:nvPr>
        </p:nvSpPr>
        <p:spPr>
          <a:xfrm>
            <a:off x="4644675" y="500925"/>
            <a:ext cx="4166400" cy="4398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1115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Char char="●"/>
            </a:pPr>
            <a:r>
              <a:rPr lang="en"/>
              <a:t>Based on the data given, the store currently operates at 22.6% gross profit % of sale. </a:t>
            </a:r>
            <a:endParaRPr/>
          </a:p>
          <a:p>
            <a:pPr indent="0" lvl="0" marL="457200" rtl="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-311150" lvl="0" marL="457200" rtl="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300"/>
              <a:buChar char="●"/>
            </a:pPr>
            <a:r>
              <a:rPr lang="en"/>
              <a:t>Achieving NADA Guide of 38% would increase gross profit by $256,116 for a total YTD GP of $633,123 using the same sales figure. </a:t>
            </a:r>
            <a:endParaRPr/>
          </a:p>
          <a:p>
            <a:pPr indent="0" lvl="0" marL="457200" rtl="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</a:pPr>
            <a:r>
              <a:rPr lang="en"/>
              <a:t>Three Steps to take to increase GP % of Sale:</a:t>
            </a:r>
            <a:endParaRPr/>
          </a:p>
          <a:p>
            <a:pPr indent="-311150" lvl="0" marL="457200" rtl="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300"/>
              <a:buAutoNum type="arabicPeriod"/>
            </a:pPr>
            <a:r>
              <a:rPr lang="en"/>
              <a:t>Contact OEM to increase warranty rate </a:t>
            </a:r>
            <a:endParaRPr/>
          </a:p>
          <a:p>
            <a:pPr indent="-31115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AutoNum type="arabicPeriod"/>
            </a:pPr>
            <a:r>
              <a:rPr lang="en"/>
              <a:t>Raise internal charge to 42% GP in order to obtain 38% average (Phased in over time)</a:t>
            </a:r>
            <a:endParaRPr/>
          </a:p>
          <a:p>
            <a:pPr indent="-31115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AutoNum type="arabicPeriod"/>
            </a:pPr>
            <a:r>
              <a:rPr lang="en"/>
              <a:t>Put in place a policy that limits the amount of discounting completed at the counter. </a:t>
            </a:r>
            <a:endParaRPr/>
          </a:p>
          <a:p>
            <a:pPr indent="-298450" lvl="1" marL="9144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AutoNum type="alphaLcPeriod"/>
            </a:pPr>
            <a:r>
              <a:rPr lang="en"/>
              <a:t>The policy will highlight that any discounts have to be approved and signed off by a manager. </a:t>
            </a:r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8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17"/>
          <p:cNvSpPr txBox="1"/>
          <p:nvPr>
            <p:ph type="title"/>
          </p:nvPr>
        </p:nvSpPr>
        <p:spPr>
          <a:xfrm>
            <a:off x="311725" y="500925"/>
            <a:ext cx="3706500" cy="2508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4. Monthly Reconciliation	</a:t>
            </a:r>
            <a:endParaRPr/>
          </a:p>
        </p:txBody>
      </p:sp>
      <p:sp>
        <p:nvSpPr>
          <p:cNvPr id="90" name="Google Shape;90;p17"/>
          <p:cNvSpPr txBox="1"/>
          <p:nvPr>
            <p:ph idx="1" type="body"/>
          </p:nvPr>
        </p:nvSpPr>
        <p:spPr>
          <a:xfrm>
            <a:off x="4644675" y="500925"/>
            <a:ext cx="4166400" cy="4098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600"/>
              </a:spcAft>
              <a:buNone/>
            </a:pPr>
            <a:r>
              <a:t/>
            </a:r>
            <a:endParaRPr/>
          </a:p>
        </p:txBody>
      </p:sp>
      <p:pic>
        <p:nvPicPr>
          <p:cNvPr id="91" name="Google Shape;91;p1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692300" y="543425"/>
            <a:ext cx="4451700" cy="45053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5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18"/>
          <p:cNvSpPr txBox="1"/>
          <p:nvPr>
            <p:ph type="title"/>
          </p:nvPr>
        </p:nvSpPr>
        <p:spPr>
          <a:xfrm>
            <a:off x="311725" y="500925"/>
            <a:ext cx="3706500" cy="2508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5. SWOT Analysis</a:t>
            </a:r>
            <a:endParaRPr/>
          </a:p>
        </p:txBody>
      </p:sp>
      <p:sp>
        <p:nvSpPr>
          <p:cNvPr id="97" name="Google Shape;97;p18"/>
          <p:cNvSpPr txBox="1"/>
          <p:nvPr>
            <p:ph idx="1" type="body"/>
          </p:nvPr>
        </p:nvSpPr>
        <p:spPr>
          <a:xfrm>
            <a:off x="4572000" y="142350"/>
            <a:ext cx="4482300" cy="4933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000"/>
              <a:t>Strengths: </a:t>
            </a:r>
            <a:endParaRPr sz="1000"/>
          </a:p>
          <a:p>
            <a:pPr indent="-292100" lvl="0" marL="457200" rtl="0" algn="l">
              <a:spcBef>
                <a:spcPts val="1600"/>
              </a:spcBef>
              <a:spcAft>
                <a:spcPts val="0"/>
              </a:spcAft>
              <a:buSzPts val="1000"/>
              <a:buChar char="-"/>
            </a:pPr>
            <a:r>
              <a:rPr lang="en" sz="1000"/>
              <a:t>Wholesale GP as % of sales is above guide at 28%</a:t>
            </a:r>
            <a:endParaRPr sz="1000"/>
          </a:p>
          <a:p>
            <a:pPr indent="-292100" lvl="0" marL="457200" rtl="0" algn="l">
              <a:spcBef>
                <a:spcPts val="0"/>
              </a:spcBef>
              <a:spcAft>
                <a:spcPts val="0"/>
              </a:spcAft>
              <a:buSzPts val="1000"/>
              <a:buChar char="-"/>
            </a:pPr>
            <a:r>
              <a:rPr lang="en" sz="1000"/>
              <a:t>We have lots of body shops and service stations in the area, and not many </a:t>
            </a:r>
            <a:r>
              <a:rPr lang="en" sz="1000"/>
              <a:t>similar</a:t>
            </a:r>
            <a:r>
              <a:rPr lang="en" sz="1000"/>
              <a:t> dealers, therefore keeping discounts to a minimum is easy </a:t>
            </a:r>
            <a:endParaRPr sz="1000"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b="1" lang="en" sz="1000"/>
              <a:t>Weaknesses: </a:t>
            </a:r>
            <a:endParaRPr b="1" sz="1000"/>
          </a:p>
          <a:p>
            <a:pPr indent="-292100" lvl="0" marL="457200" rtl="0" algn="l">
              <a:spcBef>
                <a:spcPts val="1600"/>
              </a:spcBef>
              <a:spcAft>
                <a:spcPts val="0"/>
              </a:spcAft>
              <a:buSzPts val="1000"/>
              <a:buChar char="-"/>
            </a:pPr>
            <a:r>
              <a:rPr lang="en" sz="1000"/>
              <a:t>3.9 months’ supply of inventory </a:t>
            </a:r>
            <a:endParaRPr sz="1000"/>
          </a:p>
          <a:p>
            <a:pPr indent="-292100" lvl="0" marL="457200" rtl="0" algn="l">
              <a:spcBef>
                <a:spcPts val="0"/>
              </a:spcBef>
              <a:spcAft>
                <a:spcPts val="0"/>
              </a:spcAft>
              <a:buSzPts val="1000"/>
              <a:buChar char="-"/>
            </a:pPr>
            <a:r>
              <a:rPr lang="en" sz="1000"/>
              <a:t>41% of total purchases in the last 8 months were emergency purchases totaling $644,130</a:t>
            </a:r>
            <a:endParaRPr sz="1000"/>
          </a:p>
          <a:p>
            <a:pPr indent="-292100" lvl="0" marL="457200" rtl="0" algn="l">
              <a:spcBef>
                <a:spcPts val="0"/>
              </a:spcBef>
              <a:spcAft>
                <a:spcPts val="0"/>
              </a:spcAft>
              <a:buSzPts val="1000"/>
              <a:buChar char="-"/>
            </a:pPr>
            <a:r>
              <a:rPr lang="en" sz="1000"/>
              <a:t>68% of total GP is tied up in receivables over 60 days old </a:t>
            </a:r>
            <a:endParaRPr sz="1000"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b="1" lang="en" sz="1000"/>
              <a:t>Opportunities: </a:t>
            </a:r>
            <a:endParaRPr b="1" sz="1000"/>
          </a:p>
          <a:p>
            <a:pPr indent="-292100" lvl="0" marL="457200" rtl="0" algn="l">
              <a:spcBef>
                <a:spcPts val="1600"/>
              </a:spcBef>
              <a:spcAft>
                <a:spcPts val="0"/>
              </a:spcAft>
              <a:buSzPts val="1000"/>
              <a:buChar char="-"/>
            </a:pPr>
            <a:r>
              <a:rPr lang="en" sz="1000"/>
              <a:t>Increasing GP as % of sales in all departments to guide would result in an increase in total GP of $343,050</a:t>
            </a:r>
            <a:endParaRPr sz="1000"/>
          </a:p>
          <a:p>
            <a:pPr indent="-292100" lvl="0" marL="457200" rtl="0" algn="l">
              <a:spcBef>
                <a:spcPts val="0"/>
              </a:spcBef>
              <a:spcAft>
                <a:spcPts val="0"/>
              </a:spcAft>
              <a:buSzPts val="1000"/>
              <a:buChar char="-"/>
            </a:pPr>
            <a:r>
              <a:rPr lang="en" sz="1000"/>
              <a:t>STOCKING THE RIGHT PARTS!! Decrease emergency purchases, months’ supply, and </a:t>
            </a:r>
            <a:r>
              <a:rPr lang="en" sz="1000"/>
              <a:t>obsolescence</a:t>
            </a:r>
            <a:r>
              <a:rPr lang="en" sz="1000"/>
              <a:t> </a:t>
            </a:r>
            <a:endParaRPr sz="1000"/>
          </a:p>
          <a:p>
            <a:pPr indent="-292100" lvl="0" marL="457200" rtl="0" algn="l">
              <a:spcBef>
                <a:spcPts val="0"/>
              </a:spcBef>
              <a:spcAft>
                <a:spcPts val="0"/>
              </a:spcAft>
              <a:buSzPts val="1000"/>
              <a:buChar char="-"/>
            </a:pPr>
            <a:r>
              <a:rPr lang="en" sz="1000"/>
              <a:t>Capitalize on our good wholesale business by marketing obsolete parts to our wholesale customers </a:t>
            </a:r>
            <a:endParaRPr sz="1000"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b="1" lang="en" sz="1000"/>
              <a:t>Threats: </a:t>
            </a:r>
            <a:endParaRPr b="1" sz="900"/>
          </a:p>
          <a:p>
            <a:pPr indent="-292100" lvl="0" marL="457200" rtl="0" algn="l">
              <a:spcBef>
                <a:spcPts val="1600"/>
              </a:spcBef>
              <a:spcAft>
                <a:spcPts val="0"/>
              </a:spcAft>
              <a:buSzPts val="1000"/>
              <a:buChar char="-"/>
            </a:pPr>
            <a:r>
              <a:rPr lang="en" sz="1000"/>
              <a:t>Lots of competition being in a suburb of a large city </a:t>
            </a:r>
            <a:endParaRPr sz="100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19"/>
          <p:cNvSpPr txBox="1"/>
          <p:nvPr>
            <p:ph type="title"/>
          </p:nvPr>
        </p:nvSpPr>
        <p:spPr>
          <a:xfrm>
            <a:off x="311725" y="500925"/>
            <a:ext cx="3706500" cy="2508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6. Nine Parts Department Employees		</a:t>
            </a:r>
            <a:endParaRPr/>
          </a:p>
        </p:txBody>
      </p:sp>
      <p:sp>
        <p:nvSpPr>
          <p:cNvPr id="103" name="Google Shape;103;p19"/>
          <p:cNvSpPr txBox="1"/>
          <p:nvPr>
            <p:ph idx="1" type="body"/>
          </p:nvPr>
        </p:nvSpPr>
        <p:spPr>
          <a:xfrm>
            <a:off x="4644675" y="500925"/>
            <a:ext cx="4128600" cy="439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600"/>
              </a:spcAft>
              <a:buNone/>
            </a:pPr>
            <a:r>
              <a:rPr lang="en"/>
              <a:t>There is 1 Parts Manager, 2 assistant parts managers (one specializes in wholesale, the other handles warranty), a driver (who also handles shipping, restocking, and daily sanitizing), and 4 countermen.  They need $731 in parts sales/employee in order to break even, and they are actually bringing in $1,302 in sales per employee.   This department can do a lot more than go over their break even by $571.  We would also like to see employees increase their commissions.  The labor market in the Exeter, NH area is very competitive, and retention is a concern.  We also want to manage expenses which include $12,000/month in utilities, taxes, insurance, advertising and training (the dealership owns the building) in addition to $14,883/month in HR costs. If we eliminate one assistant manager (keeping the wholesale manager), daily sales will increase to $1,488 per employee.  With several cuts in Service, we can invest more in training, and better IT systems.</a:t>
            </a:r>
            <a:endParaRPr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7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p20"/>
          <p:cNvSpPr txBox="1"/>
          <p:nvPr>
            <p:ph type="title"/>
          </p:nvPr>
        </p:nvSpPr>
        <p:spPr>
          <a:xfrm>
            <a:off x="311725" y="500925"/>
            <a:ext cx="3706500" cy="2508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THE END. 	</a:t>
            </a:r>
            <a:endParaRPr/>
          </a:p>
        </p:txBody>
      </p:sp>
      <p:sp>
        <p:nvSpPr>
          <p:cNvPr id="109" name="Google Shape;109;p20"/>
          <p:cNvSpPr txBox="1"/>
          <p:nvPr>
            <p:ph idx="1" type="body"/>
          </p:nvPr>
        </p:nvSpPr>
        <p:spPr>
          <a:xfrm>
            <a:off x="4644675" y="500925"/>
            <a:ext cx="4166400" cy="4098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Would we buy this store? 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lang="en"/>
              <a:t>Location matters and this parts department needs a lot of TLC. Based on Gross % of Sale there is a lot of immediate improvement that can be made to the pricing structures that will add an additional $320k to gross. 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1600"/>
              </a:spcAft>
              <a:buNone/>
            </a:pPr>
            <a:r>
              <a:rPr lang="en"/>
              <a:t>We would purchase this location and put in processes that will limit discounting and focus on inventory turn. </a:t>
            </a:r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Paradigm">
  <a:themeElements>
    <a:clrScheme name="Paradigm">
      <a:dk1>
        <a:srgbClr val="31394D"/>
      </a:dk1>
      <a:lt1>
        <a:srgbClr val="FFFFFF"/>
      </a:lt1>
      <a:dk2>
        <a:srgbClr val="666666"/>
      </a:dk2>
      <a:lt2>
        <a:srgbClr val="626B73"/>
      </a:lt2>
      <a:accent1>
        <a:srgbClr val="002F4A"/>
      </a:accent1>
      <a:accent2>
        <a:srgbClr val="D9C4B1"/>
      </a:accent2>
      <a:accent3>
        <a:srgbClr val="EDE3DA"/>
      </a:accent3>
      <a:accent4>
        <a:srgbClr val="B85741"/>
      </a:accent4>
      <a:accent5>
        <a:srgbClr val="009384"/>
      </a:accent5>
      <a:accent6>
        <a:srgbClr val="D0F6FF"/>
      </a:accent6>
      <a:hlink>
        <a:srgbClr val="009384"/>
      </a:hlink>
      <a:folHlink>
        <a:srgbClr val="009384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