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7" r:id="rId3"/>
    <p:sldId id="259" r:id="rId4"/>
    <p:sldId id="268" r:id="rId5"/>
    <p:sldId id="272" r:id="rId6"/>
    <p:sldId id="273" r:id="rId7"/>
    <p:sldId id="274" r:id="rId8"/>
    <p:sldId id="260" r:id="rId9"/>
    <p:sldId id="258" r:id="rId10"/>
    <p:sldId id="275" r:id="rId11"/>
    <p:sldId id="265" r:id="rId12"/>
    <p:sldId id="276" r:id="rId13"/>
    <p:sldId id="277" r:id="rId14"/>
    <p:sldId id="27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15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304392-EBBA-481E-AEB1-13A84D0493E7}"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67530C75-50BF-4BA5-ADA2-5C935E86B784}">
      <dgm:prSet/>
      <dgm:spPr/>
      <dgm:t>
        <a:bodyPr/>
        <a:lstStyle/>
        <a:p>
          <a:pPr algn="ctr"/>
          <a:r>
            <a:rPr lang="en-US" b="1" u="sng" dirty="0">
              <a:solidFill>
                <a:srgbClr val="00153E"/>
              </a:solidFill>
            </a:rPr>
            <a:t>The timeline is as follows:</a:t>
          </a:r>
          <a:endParaRPr lang="en-US" dirty="0">
            <a:solidFill>
              <a:srgbClr val="00153E"/>
            </a:solidFill>
          </a:endParaRPr>
        </a:p>
      </dgm:t>
    </dgm:pt>
    <dgm:pt modelId="{F7AB539D-FBEF-4271-AA1F-AC415A988BAE}" type="parTrans" cxnId="{D88A09AF-D886-41E3-8672-FF36752B926D}">
      <dgm:prSet/>
      <dgm:spPr/>
      <dgm:t>
        <a:bodyPr/>
        <a:lstStyle/>
        <a:p>
          <a:endParaRPr lang="en-US"/>
        </a:p>
      </dgm:t>
    </dgm:pt>
    <dgm:pt modelId="{3CA424E8-82A1-4154-BF99-2553A92DCFA9}" type="sibTrans" cxnId="{D88A09AF-D886-41E3-8672-FF36752B926D}">
      <dgm:prSet/>
      <dgm:spPr/>
      <dgm:t>
        <a:bodyPr/>
        <a:lstStyle/>
        <a:p>
          <a:endParaRPr lang="en-US"/>
        </a:p>
      </dgm:t>
    </dgm:pt>
    <dgm:pt modelId="{8380F634-2726-4509-BD33-0B0BDA1479CA}">
      <dgm:prSet/>
      <dgm:spPr/>
      <dgm:t>
        <a:bodyPr/>
        <a:lstStyle/>
        <a:p>
          <a:pPr algn="ctr"/>
          <a:r>
            <a:rPr lang="en-US" dirty="0"/>
            <a:t>September 2020: 60%</a:t>
          </a:r>
        </a:p>
      </dgm:t>
    </dgm:pt>
    <dgm:pt modelId="{96C4A7A4-E529-4106-B52B-ECDC0AC38535}" type="parTrans" cxnId="{4351FE12-D08B-41C3-B137-247D00C8BAD6}">
      <dgm:prSet/>
      <dgm:spPr/>
      <dgm:t>
        <a:bodyPr/>
        <a:lstStyle/>
        <a:p>
          <a:endParaRPr lang="en-US"/>
        </a:p>
      </dgm:t>
    </dgm:pt>
    <dgm:pt modelId="{4E35D716-A0D7-4094-A112-8211E85E03AA}" type="sibTrans" cxnId="{4351FE12-D08B-41C3-B137-247D00C8BAD6}">
      <dgm:prSet/>
      <dgm:spPr/>
      <dgm:t>
        <a:bodyPr/>
        <a:lstStyle/>
        <a:p>
          <a:endParaRPr lang="en-US"/>
        </a:p>
      </dgm:t>
    </dgm:pt>
    <dgm:pt modelId="{AEB24EBF-CF70-4701-8A93-39289AA5E6C6}">
      <dgm:prSet/>
      <dgm:spPr/>
      <dgm:t>
        <a:bodyPr/>
        <a:lstStyle/>
        <a:p>
          <a:pPr algn="ctr"/>
          <a:r>
            <a:rPr lang="en-US" dirty="0"/>
            <a:t>October 2020: 65%</a:t>
          </a:r>
        </a:p>
      </dgm:t>
    </dgm:pt>
    <dgm:pt modelId="{3F4DDC72-5FD9-45BB-9D0A-D223D039D031}" type="parTrans" cxnId="{22B2A97F-5549-4EF5-9368-D1E7572B6E12}">
      <dgm:prSet/>
      <dgm:spPr/>
      <dgm:t>
        <a:bodyPr/>
        <a:lstStyle/>
        <a:p>
          <a:endParaRPr lang="en-US"/>
        </a:p>
      </dgm:t>
    </dgm:pt>
    <dgm:pt modelId="{0CECDFBF-4DC9-4752-91F5-29CF4A2D2755}" type="sibTrans" cxnId="{22B2A97F-5549-4EF5-9368-D1E7572B6E12}">
      <dgm:prSet/>
      <dgm:spPr/>
      <dgm:t>
        <a:bodyPr/>
        <a:lstStyle/>
        <a:p>
          <a:endParaRPr lang="en-US"/>
        </a:p>
      </dgm:t>
    </dgm:pt>
    <dgm:pt modelId="{37CFDEE4-5D09-48DA-A263-8A5F961D91F8}">
      <dgm:prSet/>
      <dgm:spPr/>
      <dgm:t>
        <a:bodyPr/>
        <a:lstStyle/>
        <a:p>
          <a:pPr algn="ctr"/>
          <a:r>
            <a:rPr lang="en-US" dirty="0"/>
            <a:t>November 2020: 70%</a:t>
          </a:r>
        </a:p>
      </dgm:t>
    </dgm:pt>
    <dgm:pt modelId="{9FDAE06B-CBC9-46E9-A08A-85B71EBE0037}" type="parTrans" cxnId="{3011FFE4-21F6-424F-8048-32DCFFD70891}">
      <dgm:prSet/>
      <dgm:spPr/>
      <dgm:t>
        <a:bodyPr/>
        <a:lstStyle/>
        <a:p>
          <a:endParaRPr lang="en-US"/>
        </a:p>
      </dgm:t>
    </dgm:pt>
    <dgm:pt modelId="{0EF62F42-944E-4A50-B957-B781961AA8A6}" type="sibTrans" cxnId="{3011FFE4-21F6-424F-8048-32DCFFD70891}">
      <dgm:prSet/>
      <dgm:spPr/>
      <dgm:t>
        <a:bodyPr/>
        <a:lstStyle/>
        <a:p>
          <a:endParaRPr lang="en-US"/>
        </a:p>
      </dgm:t>
    </dgm:pt>
    <dgm:pt modelId="{05070EE4-9791-412E-BE5A-60E4A72333A1}">
      <dgm:prSet/>
      <dgm:spPr/>
      <dgm:t>
        <a:bodyPr/>
        <a:lstStyle/>
        <a:p>
          <a:pPr algn="ctr"/>
          <a:r>
            <a:rPr lang="en-US" dirty="0"/>
            <a:t>December 2020: 75%</a:t>
          </a:r>
        </a:p>
      </dgm:t>
    </dgm:pt>
    <dgm:pt modelId="{58EC3668-8EF3-4754-ABA5-5DC666E87132}" type="parTrans" cxnId="{86398BD8-8DAE-405A-873F-1585C25A5640}">
      <dgm:prSet/>
      <dgm:spPr/>
      <dgm:t>
        <a:bodyPr/>
        <a:lstStyle/>
        <a:p>
          <a:endParaRPr lang="en-US"/>
        </a:p>
      </dgm:t>
    </dgm:pt>
    <dgm:pt modelId="{735E27D2-0323-482B-91A2-87E4C236FFEC}" type="sibTrans" cxnId="{86398BD8-8DAE-405A-873F-1585C25A5640}">
      <dgm:prSet/>
      <dgm:spPr/>
      <dgm:t>
        <a:bodyPr/>
        <a:lstStyle/>
        <a:p>
          <a:endParaRPr lang="en-US"/>
        </a:p>
      </dgm:t>
    </dgm:pt>
    <dgm:pt modelId="{B4E206A9-5442-4298-A75A-B7A8B0EC0F90}">
      <dgm:prSet/>
      <dgm:spPr/>
      <dgm:t>
        <a:bodyPr/>
        <a:lstStyle/>
        <a:p>
          <a:pPr algn="ctr"/>
          <a:r>
            <a:rPr lang="en-US" dirty="0"/>
            <a:t>January 2021: 80%</a:t>
          </a:r>
        </a:p>
      </dgm:t>
    </dgm:pt>
    <dgm:pt modelId="{1B358D46-FA97-44DF-B629-80F540984B34}" type="parTrans" cxnId="{C96527E6-2BC1-4FFB-8389-F7EA7AF8235C}">
      <dgm:prSet/>
      <dgm:spPr/>
      <dgm:t>
        <a:bodyPr/>
        <a:lstStyle/>
        <a:p>
          <a:endParaRPr lang="en-US"/>
        </a:p>
      </dgm:t>
    </dgm:pt>
    <dgm:pt modelId="{956E5355-18B0-496A-98E4-A7BFCE66A5E2}" type="sibTrans" cxnId="{C96527E6-2BC1-4FFB-8389-F7EA7AF8235C}">
      <dgm:prSet/>
      <dgm:spPr/>
      <dgm:t>
        <a:bodyPr/>
        <a:lstStyle/>
        <a:p>
          <a:endParaRPr lang="en-US"/>
        </a:p>
      </dgm:t>
    </dgm:pt>
    <dgm:pt modelId="{E4A2D708-AA3F-42F4-B954-67ABB221DA6C}">
      <dgm:prSet/>
      <dgm:spPr/>
      <dgm:t>
        <a:bodyPr/>
        <a:lstStyle/>
        <a:p>
          <a:pPr algn="ctr"/>
          <a:r>
            <a:rPr lang="en-US" dirty="0"/>
            <a:t>February 2021: 85%</a:t>
          </a:r>
        </a:p>
      </dgm:t>
    </dgm:pt>
    <dgm:pt modelId="{AB2AB286-2FFC-4414-9CD2-F407581BF0E8}" type="parTrans" cxnId="{C0AC32B9-83D4-407F-A247-1FC54D5D3046}">
      <dgm:prSet/>
      <dgm:spPr/>
      <dgm:t>
        <a:bodyPr/>
        <a:lstStyle/>
        <a:p>
          <a:endParaRPr lang="en-US"/>
        </a:p>
      </dgm:t>
    </dgm:pt>
    <dgm:pt modelId="{29914B84-A284-4DEB-BF4C-E16F3B503D49}" type="sibTrans" cxnId="{C0AC32B9-83D4-407F-A247-1FC54D5D3046}">
      <dgm:prSet/>
      <dgm:spPr/>
      <dgm:t>
        <a:bodyPr/>
        <a:lstStyle/>
        <a:p>
          <a:endParaRPr lang="en-US"/>
        </a:p>
      </dgm:t>
    </dgm:pt>
    <dgm:pt modelId="{30EF51AF-5CCB-47A4-B600-5DD81F5879C6}">
      <dgm:prSet/>
      <dgm:spPr/>
      <dgm:t>
        <a:bodyPr/>
        <a:lstStyle/>
        <a:p>
          <a:pPr algn="ctr"/>
          <a:r>
            <a:rPr lang="en-US" dirty="0"/>
            <a:t>March 2021: 90%</a:t>
          </a:r>
        </a:p>
      </dgm:t>
    </dgm:pt>
    <dgm:pt modelId="{2BEA45EC-D889-4AE3-B415-896458456955}" type="parTrans" cxnId="{42E8C81C-60B7-47D6-9604-A078A5FCB959}">
      <dgm:prSet/>
      <dgm:spPr/>
      <dgm:t>
        <a:bodyPr/>
        <a:lstStyle/>
        <a:p>
          <a:endParaRPr lang="en-US"/>
        </a:p>
      </dgm:t>
    </dgm:pt>
    <dgm:pt modelId="{1F666613-F052-462F-90F1-E8405121DAF0}" type="sibTrans" cxnId="{42E8C81C-60B7-47D6-9604-A078A5FCB959}">
      <dgm:prSet/>
      <dgm:spPr/>
      <dgm:t>
        <a:bodyPr/>
        <a:lstStyle/>
        <a:p>
          <a:endParaRPr lang="en-US"/>
        </a:p>
      </dgm:t>
    </dgm:pt>
    <dgm:pt modelId="{9BE1C5A2-5527-4A12-BE4C-668417AC52F6}" type="pres">
      <dgm:prSet presAssocID="{C5304392-EBBA-481E-AEB1-13A84D0493E7}" presName="vert0" presStyleCnt="0">
        <dgm:presLayoutVars>
          <dgm:dir/>
          <dgm:animOne val="branch"/>
          <dgm:animLvl val="lvl"/>
        </dgm:presLayoutVars>
      </dgm:prSet>
      <dgm:spPr/>
    </dgm:pt>
    <dgm:pt modelId="{33D541BE-DEAD-4197-BDDD-213DABCF7EE8}" type="pres">
      <dgm:prSet presAssocID="{67530C75-50BF-4BA5-ADA2-5C935E86B784}" presName="thickLine" presStyleLbl="alignNode1" presStyleIdx="0" presStyleCnt="8"/>
      <dgm:spPr/>
    </dgm:pt>
    <dgm:pt modelId="{33715F1C-AB2E-4ADD-9963-C0F6AE1C7B81}" type="pres">
      <dgm:prSet presAssocID="{67530C75-50BF-4BA5-ADA2-5C935E86B784}" presName="horz1" presStyleCnt="0"/>
      <dgm:spPr/>
    </dgm:pt>
    <dgm:pt modelId="{A37BE980-FDDD-480B-B1B8-CC39AA23B988}" type="pres">
      <dgm:prSet presAssocID="{67530C75-50BF-4BA5-ADA2-5C935E86B784}" presName="tx1" presStyleLbl="revTx" presStyleIdx="0" presStyleCnt="8"/>
      <dgm:spPr/>
    </dgm:pt>
    <dgm:pt modelId="{7D21A37C-8C26-45B2-A3FE-1345E127A0EC}" type="pres">
      <dgm:prSet presAssocID="{67530C75-50BF-4BA5-ADA2-5C935E86B784}" presName="vert1" presStyleCnt="0"/>
      <dgm:spPr/>
    </dgm:pt>
    <dgm:pt modelId="{5F9D4F59-FA0F-486E-94E7-B8219EE391DD}" type="pres">
      <dgm:prSet presAssocID="{8380F634-2726-4509-BD33-0B0BDA1479CA}" presName="thickLine" presStyleLbl="alignNode1" presStyleIdx="1" presStyleCnt="8"/>
      <dgm:spPr/>
    </dgm:pt>
    <dgm:pt modelId="{BCEF9D9F-1949-4EA9-B2B3-DFFF5620ED6D}" type="pres">
      <dgm:prSet presAssocID="{8380F634-2726-4509-BD33-0B0BDA1479CA}" presName="horz1" presStyleCnt="0"/>
      <dgm:spPr/>
    </dgm:pt>
    <dgm:pt modelId="{B7EEB90E-5EFF-463F-8CF3-2930FB6E0B61}" type="pres">
      <dgm:prSet presAssocID="{8380F634-2726-4509-BD33-0B0BDA1479CA}" presName="tx1" presStyleLbl="revTx" presStyleIdx="1" presStyleCnt="8"/>
      <dgm:spPr/>
    </dgm:pt>
    <dgm:pt modelId="{FD8F36FC-035B-4EDF-8F82-F57D1469DC95}" type="pres">
      <dgm:prSet presAssocID="{8380F634-2726-4509-BD33-0B0BDA1479CA}" presName="vert1" presStyleCnt="0"/>
      <dgm:spPr/>
    </dgm:pt>
    <dgm:pt modelId="{0541F976-E479-491D-9488-CA140D3986E0}" type="pres">
      <dgm:prSet presAssocID="{AEB24EBF-CF70-4701-8A93-39289AA5E6C6}" presName="thickLine" presStyleLbl="alignNode1" presStyleIdx="2" presStyleCnt="8"/>
      <dgm:spPr/>
    </dgm:pt>
    <dgm:pt modelId="{392A15B5-0769-42B8-8320-CF93FDB58C1D}" type="pres">
      <dgm:prSet presAssocID="{AEB24EBF-CF70-4701-8A93-39289AA5E6C6}" presName="horz1" presStyleCnt="0"/>
      <dgm:spPr/>
    </dgm:pt>
    <dgm:pt modelId="{EB07F36C-1B30-455F-BFE5-5AE5C73933EE}" type="pres">
      <dgm:prSet presAssocID="{AEB24EBF-CF70-4701-8A93-39289AA5E6C6}" presName="tx1" presStyleLbl="revTx" presStyleIdx="2" presStyleCnt="8"/>
      <dgm:spPr/>
    </dgm:pt>
    <dgm:pt modelId="{0FF32F81-9CD8-48CF-B9BB-04D04D882BB9}" type="pres">
      <dgm:prSet presAssocID="{AEB24EBF-CF70-4701-8A93-39289AA5E6C6}" presName="vert1" presStyleCnt="0"/>
      <dgm:spPr/>
    </dgm:pt>
    <dgm:pt modelId="{BF0CA34F-4157-4E37-B363-68F7B4158E7B}" type="pres">
      <dgm:prSet presAssocID="{37CFDEE4-5D09-48DA-A263-8A5F961D91F8}" presName="thickLine" presStyleLbl="alignNode1" presStyleIdx="3" presStyleCnt="8"/>
      <dgm:spPr/>
    </dgm:pt>
    <dgm:pt modelId="{B45D1F6B-85AF-4C77-A999-E6D41DD0CC3F}" type="pres">
      <dgm:prSet presAssocID="{37CFDEE4-5D09-48DA-A263-8A5F961D91F8}" presName="horz1" presStyleCnt="0"/>
      <dgm:spPr/>
    </dgm:pt>
    <dgm:pt modelId="{BDA967DE-17A8-4AB8-8E4E-262DE5C77981}" type="pres">
      <dgm:prSet presAssocID="{37CFDEE4-5D09-48DA-A263-8A5F961D91F8}" presName="tx1" presStyleLbl="revTx" presStyleIdx="3" presStyleCnt="8"/>
      <dgm:spPr/>
    </dgm:pt>
    <dgm:pt modelId="{C3CABD2E-2E64-4FFC-9B58-60F68FA2E354}" type="pres">
      <dgm:prSet presAssocID="{37CFDEE4-5D09-48DA-A263-8A5F961D91F8}" presName="vert1" presStyleCnt="0"/>
      <dgm:spPr/>
    </dgm:pt>
    <dgm:pt modelId="{1672ACF3-B11B-4832-B30B-CA045B486398}" type="pres">
      <dgm:prSet presAssocID="{05070EE4-9791-412E-BE5A-60E4A72333A1}" presName="thickLine" presStyleLbl="alignNode1" presStyleIdx="4" presStyleCnt="8"/>
      <dgm:spPr/>
    </dgm:pt>
    <dgm:pt modelId="{0336F561-95B8-4572-AAB4-2FD5E7A2613B}" type="pres">
      <dgm:prSet presAssocID="{05070EE4-9791-412E-BE5A-60E4A72333A1}" presName="horz1" presStyleCnt="0"/>
      <dgm:spPr/>
    </dgm:pt>
    <dgm:pt modelId="{1A3F6CAF-7732-4D55-864E-A8803DBDBAD3}" type="pres">
      <dgm:prSet presAssocID="{05070EE4-9791-412E-BE5A-60E4A72333A1}" presName="tx1" presStyleLbl="revTx" presStyleIdx="4" presStyleCnt="8"/>
      <dgm:spPr/>
    </dgm:pt>
    <dgm:pt modelId="{02CD7102-B6FB-4442-ADE4-E9B75376A5ED}" type="pres">
      <dgm:prSet presAssocID="{05070EE4-9791-412E-BE5A-60E4A72333A1}" presName="vert1" presStyleCnt="0"/>
      <dgm:spPr/>
    </dgm:pt>
    <dgm:pt modelId="{2804097B-7222-44BB-B933-57FFE884813C}" type="pres">
      <dgm:prSet presAssocID="{B4E206A9-5442-4298-A75A-B7A8B0EC0F90}" presName="thickLine" presStyleLbl="alignNode1" presStyleIdx="5" presStyleCnt="8"/>
      <dgm:spPr/>
    </dgm:pt>
    <dgm:pt modelId="{272AF7FF-CF3C-4AD8-8A25-9F0E6FC4F00A}" type="pres">
      <dgm:prSet presAssocID="{B4E206A9-5442-4298-A75A-B7A8B0EC0F90}" presName="horz1" presStyleCnt="0"/>
      <dgm:spPr/>
    </dgm:pt>
    <dgm:pt modelId="{A62EEE38-747B-4FAF-9711-C2EE58AEF6EE}" type="pres">
      <dgm:prSet presAssocID="{B4E206A9-5442-4298-A75A-B7A8B0EC0F90}" presName="tx1" presStyleLbl="revTx" presStyleIdx="5" presStyleCnt="8"/>
      <dgm:spPr/>
    </dgm:pt>
    <dgm:pt modelId="{8284BA95-031B-4512-9439-DBFE8082DBFB}" type="pres">
      <dgm:prSet presAssocID="{B4E206A9-5442-4298-A75A-B7A8B0EC0F90}" presName="vert1" presStyleCnt="0"/>
      <dgm:spPr/>
    </dgm:pt>
    <dgm:pt modelId="{DB9C1BB9-9707-4BD5-A190-129DA6B34585}" type="pres">
      <dgm:prSet presAssocID="{E4A2D708-AA3F-42F4-B954-67ABB221DA6C}" presName="thickLine" presStyleLbl="alignNode1" presStyleIdx="6" presStyleCnt="8"/>
      <dgm:spPr/>
    </dgm:pt>
    <dgm:pt modelId="{20875406-5FF3-42A0-B0C1-C6D76C5BFEE3}" type="pres">
      <dgm:prSet presAssocID="{E4A2D708-AA3F-42F4-B954-67ABB221DA6C}" presName="horz1" presStyleCnt="0"/>
      <dgm:spPr/>
    </dgm:pt>
    <dgm:pt modelId="{96C2A724-B50A-4A9D-B940-7C83EDF11A7B}" type="pres">
      <dgm:prSet presAssocID="{E4A2D708-AA3F-42F4-B954-67ABB221DA6C}" presName="tx1" presStyleLbl="revTx" presStyleIdx="6" presStyleCnt="8"/>
      <dgm:spPr/>
    </dgm:pt>
    <dgm:pt modelId="{14F61508-CAA4-49DF-8BF2-E56F92923DC8}" type="pres">
      <dgm:prSet presAssocID="{E4A2D708-AA3F-42F4-B954-67ABB221DA6C}" presName="vert1" presStyleCnt="0"/>
      <dgm:spPr/>
    </dgm:pt>
    <dgm:pt modelId="{9CA80F79-6323-4D22-B10C-B139F2031CBC}" type="pres">
      <dgm:prSet presAssocID="{30EF51AF-5CCB-47A4-B600-5DD81F5879C6}" presName="thickLine" presStyleLbl="alignNode1" presStyleIdx="7" presStyleCnt="8"/>
      <dgm:spPr/>
    </dgm:pt>
    <dgm:pt modelId="{CEC64ADE-E0E0-47C6-B0B1-0AAA6E497FF1}" type="pres">
      <dgm:prSet presAssocID="{30EF51AF-5CCB-47A4-B600-5DD81F5879C6}" presName="horz1" presStyleCnt="0"/>
      <dgm:spPr/>
    </dgm:pt>
    <dgm:pt modelId="{3B189345-370A-40CC-ABAA-0379D273282E}" type="pres">
      <dgm:prSet presAssocID="{30EF51AF-5CCB-47A4-B600-5DD81F5879C6}" presName="tx1" presStyleLbl="revTx" presStyleIdx="7" presStyleCnt="8"/>
      <dgm:spPr/>
    </dgm:pt>
    <dgm:pt modelId="{4998502A-76C7-48B2-A3B0-A3A866623483}" type="pres">
      <dgm:prSet presAssocID="{30EF51AF-5CCB-47A4-B600-5DD81F5879C6}" presName="vert1" presStyleCnt="0"/>
      <dgm:spPr/>
    </dgm:pt>
  </dgm:ptLst>
  <dgm:cxnLst>
    <dgm:cxn modelId="{4351FE12-D08B-41C3-B137-247D00C8BAD6}" srcId="{C5304392-EBBA-481E-AEB1-13A84D0493E7}" destId="{8380F634-2726-4509-BD33-0B0BDA1479CA}" srcOrd="1" destOrd="0" parTransId="{96C4A7A4-E529-4106-B52B-ECDC0AC38535}" sibTransId="{4E35D716-A0D7-4094-A112-8211E85E03AA}"/>
    <dgm:cxn modelId="{29324F18-72E4-4499-A4C8-B22A6AD52897}" type="presOf" srcId="{67530C75-50BF-4BA5-ADA2-5C935E86B784}" destId="{A37BE980-FDDD-480B-B1B8-CC39AA23B988}" srcOrd="0" destOrd="0" presId="urn:microsoft.com/office/officeart/2008/layout/LinedList"/>
    <dgm:cxn modelId="{42E8C81C-60B7-47D6-9604-A078A5FCB959}" srcId="{C5304392-EBBA-481E-AEB1-13A84D0493E7}" destId="{30EF51AF-5CCB-47A4-B600-5DD81F5879C6}" srcOrd="7" destOrd="0" parTransId="{2BEA45EC-D889-4AE3-B415-896458456955}" sibTransId="{1F666613-F052-462F-90F1-E8405121DAF0}"/>
    <dgm:cxn modelId="{5E78343D-6E25-41A6-876B-86160F01CC40}" type="presOf" srcId="{30EF51AF-5CCB-47A4-B600-5DD81F5879C6}" destId="{3B189345-370A-40CC-ABAA-0379D273282E}" srcOrd="0" destOrd="0" presId="urn:microsoft.com/office/officeart/2008/layout/LinedList"/>
    <dgm:cxn modelId="{B76D0C5D-9CB0-4152-B755-89D66C6200A6}" type="presOf" srcId="{B4E206A9-5442-4298-A75A-B7A8B0EC0F90}" destId="{A62EEE38-747B-4FAF-9711-C2EE58AEF6EE}" srcOrd="0" destOrd="0" presId="urn:microsoft.com/office/officeart/2008/layout/LinedList"/>
    <dgm:cxn modelId="{CCA7B07C-0C22-4BD2-9603-3BD388ACEB2D}" type="presOf" srcId="{AEB24EBF-CF70-4701-8A93-39289AA5E6C6}" destId="{EB07F36C-1B30-455F-BFE5-5AE5C73933EE}" srcOrd="0" destOrd="0" presId="urn:microsoft.com/office/officeart/2008/layout/LinedList"/>
    <dgm:cxn modelId="{22B2A97F-5549-4EF5-9368-D1E7572B6E12}" srcId="{C5304392-EBBA-481E-AEB1-13A84D0493E7}" destId="{AEB24EBF-CF70-4701-8A93-39289AA5E6C6}" srcOrd="2" destOrd="0" parTransId="{3F4DDC72-5FD9-45BB-9D0A-D223D039D031}" sibTransId="{0CECDFBF-4DC9-4752-91F5-29CF4A2D2755}"/>
    <dgm:cxn modelId="{C68F3D82-6964-4382-84DD-2BF4DFA55616}" type="presOf" srcId="{37CFDEE4-5D09-48DA-A263-8A5F961D91F8}" destId="{BDA967DE-17A8-4AB8-8E4E-262DE5C77981}" srcOrd="0" destOrd="0" presId="urn:microsoft.com/office/officeart/2008/layout/LinedList"/>
    <dgm:cxn modelId="{82CC6995-4D10-43EE-8706-4B441A959719}" type="presOf" srcId="{8380F634-2726-4509-BD33-0B0BDA1479CA}" destId="{B7EEB90E-5EFF-463F-8CF3-2930FB6E0B61}" srcOrd="0" destOrd="0" presId="urn:microsoft.com/office/officeart/2008/layout/LinedList"/>
    <dgm:cxn modelId="{D88A09AF-D886-41E3-8672-FF36752B926D}" srcId="{C5304392-EBBA-481E-AEB1-13A84D0493E7}" destId="{67530C75-50BF-4BA5-ADA2-5C935E86B784}" srcOrd="0" destOrd="0" parTransId="{F7AB539D-FBEF-4271-AA1F-AC415A988BAE}" sibTransId="{3CA424E8-82A1-4154-BF99-2553A92DCFA9}"/>
    <dgm:cxn modelId="{C0AC32B9-83D4-407F-A247-1FC54D5D3046}" srcId="{C5304392-EBBA-481E-AEB1-13A84D0493E7}" destId="{E4A2D708-AA3F-42F4-B954-67ABB221DA6C}" srcOrd="6" destOrd="0" parTransId="{AB2AB286-2FFC-4414-9CD2-F407581BF0E8}" sibTransId="{29914B84-A284-4DEB-BF4C-E16F3B503D49}"/>
    <dgm:cxn modelId="{BE0FBDC3-1DBC-4B86-B42C-0969F898DB85}" type="presOf" srcId="{05070EE4-9791-412E-BE5A-60E4A72333A1}" destId="{1A3F6CAF-7732-4D55-864E-A8803DBDBAD3}" srcOrd="0" destOrd="0" presId="urn:microsoft.com/office/officeart/2008/layout/LinedList"/>
    <dgm:cxn modelId="{86398BD8-8DAE-405A-873F-1585C25A5640}" srcId="{C5304392-EBBA-481E-AEB1-13A84D0493E7}" destId="{05070EE4-9791-412E-BE5A-60E4A72333A1}" srcOrd="4" destOrd="0" parTransId="{58EC3668-8EF3-4754-ABA5-5DC666E87132}" sibTransId="{735E27D2-0323-482B-91A2-87E4C236FFEC}"/>
    <dgm:cxn modelId="{3011FFE4-21F6-424F-8048-32DCFFD70891}" srcId="{C5304392-EBBA-481E-AEB1-13A84D0493E7}" destId="{37CFDEE4-5D09-48DA-A263-8A5F961D91F8}" srcOrd="3" destOrd="0" parTransId="{9FDAE06B-CBC9-46E9-A08A-85B71EBE0037}" sibTransId="{0EF62F42-944E-4A50-B957-B781961AA8A6}"/>
    <dgm:cxn modelId="{C96527E6-2BC1-4FFB-8389-F7EA7AF8235C}" srcId="{C5304392-EBBA-481E-AEB1-13A84D0493E7}" destId="{B4E206A9-5442-4298-A75A-B7A8B0EC0F90}" srcOrd="5" destOrd="0" parTransId="{1B358D46-FA97-44DF-B629-80F540984B34}" sibTransId="{956E5355-18B0-496A-98E4-A7BFCE66A5E2}"/>
    <dgm:cxn modelId="{BE2393EF-DDB4-471B-B290-A6A58E41E174}" type="presOf" srcId="{E4A2D708-AA3F-42F4-B954-67ABB221DA6C}" destId="{96C2A724-B50A-4A9D-B940-7C83EDF11A7B}" srcOrd="0" destOrd="0" presId="urn:microsoft.com/office/officeart/2008/layout/LinedList"/>
    <dgm:cxn modelId="{F8E701F9-405B-4191-8C4C-CCA6A89F6467}" type="presOf" srcId="{C5304392-EBBA-481E-AEB1-13A84D0493E7}" destId="{9BE1C5A2-5527-4A12-BE4C-668417AC52F6}" srcOrd="0" destOrd="0" presId="urn:microsoft.com/office/officeart/2008/layout/LinedList"/>
    <dgm:cxn modelId="{A268827D-5183-4425-8DBD-D6FD1167165A}" type="presParOf" srcId="{9BE1C5A2-5527-4A12-BE4C-668417AC52F6}" destId="{33D541BE-DEAD-4197-BDDD-213DABCF7EE8}" srcOrd="0" destOrd="0" presId="urn:microsoft.com/office/officeart/2008/layout/LinedList"/>
    <dgm:cxn modelId="{713760A7-3A4E-42DB-9EB2-C9805E86CC2F}" type="presParOf" srcId="{9BE1C5A2-5527-4A12-BE4C-668417AC52F6}" destId="{33715F1C-AB2E-4ADD-9963-C0F6AE1C7B81}" srcOrd="1" destOrd="0" presId="urn:microsoft.com/office/officeart/2008/layout/LinedList"/>
    <dgm:cxn modelId="{E433CC92-DDB7-4429-A102-F33B321D94FE}" type="presParOf" srcId="{33715F1C-AB2E-4ADD-9963-C0F6AE1C7B81}" destId="{A37BE980-FDDD-480B-B1B8-CC39AA23B988}" srcOrd="0" destOrd="0" presId="urn:microsoft.com/office/officeart/2008/layout/LinedList"/>
    <dgm:cxn modelId="{11A185F0-D8C9-43F1-88E8-9397D8007335}" type="presParOf" srcId="{33715F1C-AB2E-4ADD-9963-C0F6AE1C7B81}" destId="{7D21A37C-8C26-45B2-A3FE-1345E127A0EC}" srcOrd="1" destOrd="0" presId="urn:microsoft.com/office/officeart/2008/layout/LinedList"/>
    <dgm:cxn modelId="{D3313151-889D-40F4-9014-F8902CF07C2C}" type="presParOf" srcId="{9BE1C5A2-5527-4A12-BE4C-668417AC52F6}" destId="{5F9D4F59-FA0F-486E-94E7-B8219EE391DD}" srcOrd="2" destOrd="0" presId="urn:microsoft.com/office/officeart/2008/layout/LinedList"/>
    <dgm:cxn modelId="{69DA0A2C-B8A3-4A09-A3D8-9F6D6434656E}" type="presParOf" srcId="{9BE1C5A2-5527-4A12-BE4C-668417AC52F6}" destId="{BCEF9D9F-1949-4EA9-B2B3-DFFF5620ED6D}" srcOrd="3" destOrd="0" presId="urn:microsoft.com/office/officeart/2008/layout/LinedList"/>
    <dgm:cxn modelId="{D305901C-107E-4596-918C-72051AA2C77E}" type="presParOf" srcId="{BCEF9D9F-1949-4EA9-B2B3-DFFF5620ED6D}" destId="{B7EEB90E-5EFF-463F-8CF3-2930FB6E0B61}" srcOrd="0" destOrd="0" presId="urn:microsoft.com/office/officeart/2008/layout/LinedList"/>
    <dgm:cxn modelId="{72D80C4D-99D7-4CB4-872F-E5E0719B816B}" type="presParOf" srcId="{BCEF9D9F-1949-4EA9-B2B3-DFFF5620ED6D}" destId="{FD8F36FC-035B-4EDF-8F82-F57D1469DC95}" srcOrd="1" destOrd="0" presId="urn:microsoft.com/office/officeart/2008/layout/LinedList"/>
    <dgm:cxn modelId="{6AE9A632-8A28-4220-AEB1-A3A9E82DA3EB}" type="presParOf" srcId="{9BE1C5A2-5527-4A12-BE4C-668417AC52F6}" destId="{0541F976-E479-491D-9488-CA140D3986E0}" srcOrd="4" destOrd="0" presId="urn:microsoft.com/office/officeart/2008/layout/LinedList"/>
    <dgm:cxn modelId="{D773D9DB-7D3A-4BC3-A229-AE5601B29857}" type="presParOf" srcId="{9BE1C5A2-5527-4A12-BE4C-668417AC52F6}" destId="{392A15B5-0769-42B8-8320-CF93FDB58C1D}" srcOrd="5" destOrd="0" presId="urn:microsoft.com/office/officeart/2008/layout/LinedList"/>
    <dgm:cxn modelId="{0C48EB44-1107-44ED-9BD8-2F2396565BE6}" type="presParOf" srcId="{392A15B5-0769-42B8-8320-CF93FDB58C1D}" destId="{EB07F36C-1B30-455F-BFE5-5AE5C73933EE}" srcOrd="0" destOrd="0" presId="urn:microsoft.com/office/officeart/2008/layout/LinedList"/>
    <dgm:cxn modelId="{590C3EB8-8F50-47BE-8E21-F02413D0DCE0}" type="presParOf" srcId="{392A15B5-0769-42B8-8320-CF93FDB58C1D}" destId="{0FF32F81-9CD8-48CF-B9BB-04D04D882BB9}" srcOrd="1" destOrd="0" presId="urn:microsoft.com/office/officeart/2008/layout/LinedList"/>
    <dgm:cxn modelId="{CD3FA2D0-2EC7-4915-8D7A-6D9A87A8DC45}" type="presParOf" srcId="{9BE1C5A2-5527-4A12-BE4C-668417AC52F6}" destId="{BF0CA34F-4157-4E37-B363-68F7B4158E7B}" srcOrd="6" destOrd="0" presId="urn:microsoft.com/office/officeart/2008/layout/LinedList"/>
    <dgm:cxn modelId="{ACE8199D-C899-4BED-8458-8076F8A63EC7}" type="presParOf" srcId="{9BE1C5A2-5527-4A12-BE4C-668417AC52F6}" destId="{B45D1F6B-85AF-4C77-A999-E6D41DD0CC3F}" srcOrd="7" destOrd="0" presId="urn:microsoft.com/office/officeart/2008/layout/LinedList"/>
    <dgm:cxn modelId="{3D8C896D-CA45-48BE-951D-3A242E9F53B7}" type="presParOf" srcId="{B45D1F6B-85AF-4C77-A999-E6D41DD0CC3F}" destId="{BDA967DE-17A8-4AB8-8E4E-262DE5C77981}" srcOrd="0" destOrd="0" presId="urn:microsoft.com/office/officeart/2008/layout/LinedList"/>
    <dgm:cxn modelId="{A39736C6-0240-47D1-A3FB-399056FEA580}" type="presParOf" srcId="{B45D1F6B-85AF-4C77-A999-E6D41DD0CC3F}" destId="{C3CABD2E-2E64-4FFC-9B58-60F68FA2E354}" srcOrd="1" destOrd="0" presId="urn:microsoft.com/office/officeart/2008/layout/LinedList"/>
    <dgm:cxn modelId="{18962726-88F0-423E-9242-209FF728AB81}" type="presParOf" srcId="{9BE1C5A2-5527-4A12-BE4C-668417AC52F6}" destId="{1672ACF3-B11B-4832-B30B-CA045B486398}" srcOrd="8" destOrd="0" presId="urn:microsoft.com/office/officeart/2008/layout/LinedList"/>
    <dgm:cxn modelId="{CB7BB527-ACD5-4C7D-AC2F-9D7032DEF751}" type="presParOf" srcId="{9BE1C5A2-5527-4A12-BE4C-668417AC52F6}" destId="{0336F561-95B8-4572-AAB4-2FD5E7A2613B}" srcOrd="9" destOrd="0" presId="urn:microsoft.com/office/officeart/2008/layout/LinedList"/>
    <dgm:cxn modelId="{C65653FE-7012-4B0A-B33B-37C42E12607F}" type="presParOf" srcId="{0336F561-95B8-4572-AAB4-2FD5E7A2613B}" destId="{1A3F6CAF-7732-4D55-864E-A8803DBDBAD3}" srcOrd="0" destOrd="0" presId="urn:microsoft.com/office/officeart/2008/layout/LinedList"/>
    <dgm:cxn modelId="{D07C46F0-A7AA-4D1F-9E44-10788BF56B2F}" type="presParOf" srcId="{0336F561-95B8-4572-AAB4-2FD5E7A2613B}" destId="{02CD7102-B6FB-4442-ADE4-E9B75376A5ED}" srcOrd="1" destOrd="0" presId="urn:microsoft.com/office/officeart/2008/layout/LinedList"/>
    <dgm:cxn modelId="{035A1F02-60F9-4C86-8FF1-66FE4FB274CC}" type="presParOf" srcId="{9BE1C5A2-5527-4A12-BE4C-668417AC52F6}" destId="{2804097B-7222-44BB-B933-57FFE884813C}" srcOrd="10" destOrd="0" presId="urn:microsoft.com/office/officeart/2008/layout/LinedList"/>
    <dgm:cxn modelId="{F02DFD25-B4FC-47E2-A681-E1A1C7FE9B72}" type="presParOf" srcId="{9BE1C5A2-5527-4A12-BE4C-668417AC52F6}" destId="{272AF7FF-CF3C-4AD8-8A25-9F0E6FC4F00A}" srcOrd="11" destOrd="0" presId="urn:microsoft.com/office/officeart/2008/layout/LinedList"/>
    <dgm:cxn modelId="{29B6E502-AB0C-482F-B6BE-619F8CA4A0C8}" type="presParOf" srcId="{272AF7FF-CF3C-4AD8-8A25-9F0E6FC4F00A}" destId="{A62EEE38-747B-4FAF-9711-C2EE58AEF6EE}" srcOrd="0" destOrd="0" presId="urn:microsoft.com/office/officeart/2008/layout/LinedList"/>
    <dgm:cxn modelId="{E3B7B18C-20FF-4577-9B76-6B1FDA092628}" type="presParOf" srcId="{272AF7FF-CF3C-4AD8-8A25-9F0E6FC4F00A}" destId="{8284BA95-031B-4512-9439-DBFE8082DBFB}" srcOrd="1" destOrd="0" presId="urn:microsoft.com/office/officeart/2008/layout/LinedList"/>
    <dgm:cxn modelId="{D526FD72-4B81-4E51-819A-F1D8D70BF5BC}" type="presParOf" srcId="{9BE1C5A2-5527-4A12-BE4C-668417AC52F6}" destId="{DB9C1BB9-9707-4BD5-A190-129DA6B34585}" srcOrd="12" destOrd="0" presId="urn:microsoft.com/office/officeart/2008/layout/LinedList"/>
    <dgm:cxn modelId="{963989B2-4AC9-4221-91CC-0CA62451FD82}" type="presParOf" srcId="{9BE1C5A2-5527-4A12-BE4C-668417AC52F6}" destId="{20875406-5FF3-42A0-B0C1-C6D76C5BFEE3}" srcOrd="13" destOrd="0" presId="urn:microsoft.com/office/officeart/2008/layout/LinedList"/>
    <dgm:cxn modelId="{B6873A2D-7807-47AE-A9DB-8E80A32A3154}" type="presParOf" srcId="{20875406-5FF3-42A0-B0C1-C6D76C5BFEE3}" destId="{96C2A724-B50A-4A9D-B940-7C83EDF11A7B}" srcOrd="0" destOrd="0" presId="urn:microsoft.com/office/officeart/2008/layout/LinedList"/>
    <dgm:cxn modelId="{A1541248-FD88-41B7-A738-0418C5D3B7EA}" type="presParOf" srcId="{20875406-5FF3-42A0-B0C1-C6D76C5BFEE3}" destId="{14F61508-CAA4-49DF-8BF2-E56F92923DC8}" srcOrd="1" destOrd="0" presId="urn:microsoft.com/office/officeart/2008/layout/LinedList"/>
    <dgm:cxn modelId="{FEC7457B-302E-4438-868F-6AEDE00DF5EB}" type="presParOf" srcId="{9BE1C5A2-5527-4A12-BE4C-668417AC52F6}" destId="{9CA80F79-6323-4D22-B10C-B139F2031CBC}" srcOrd="14" destOrd="0" presId="urn:microsoft.com/office/officeart/2008/layout/LinedList"/>
    <dgm:cxn modelId="{5D5DD41C-A9E7-48F1-A533-6660CBC12F5E}" type="presParOf" srcId="{9BE1C5A2-5527-4A12-BE4C-668417AC52F6}" destId="{CEC64ADE-E0E0-47C6-B0B1-0AAA6E497FF1}" srcOrd="15" destOrd="0" presId="urn:microsoft.com/office/officeart/2008/layout/LinedList"/>
    <dgm:cxn modelId="{10338BB9-59A8-4C43-9852-FED0CCD49E6A}" type="presParOf" srcId="{CEC64ADE-E0E0-47C6-B0B1-0AAA6E497FF1}" destId="{3B189345-370A-40CC-ABAA-0379D273282E}" srcOrd="0" destOrd="0" presId="urn:microsoft.com/office/officeart/2008/layout/LinedList"/>
    <dgm:cxn modelId="{E3EE228D-E9CE-4AE5-9EE1-A54A6BA8A949}" type="presParOf" srcId="{CEC64ADE-E0E0-47C6-B0B1-0AAA6E497FF1}" destId="{4998502A-76C7-48B2-A3B0-A3A866623483}" srcOrd="1" destOrd="0" presId="urn:microsoft.com/office/officeart/2008/layout/Lin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D541BE-DEAD-4197-BDDD-213DABCF7EE8}">
      <dsp:nvSpPr>
        <dsp:cNvPr id="0" name=""/>
        <dsp:cNvSpPr/>
      </dsp:nvSpPr>
      <dsp:spPr>
        <a:xfrm>
          <a:off x="0" y="0"/>
          <a:ext cx="4808553"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7BE980-FDDD-480B-B1B8-CC39AA23B988}">
      <dsp:nvSpPr>
        <dsp:cNvPr id="0" name=""/>
        <dsp:cNvSpPr/>
      </dsp:nvSpPr>
      <dsp:spPr>
        <a:xfrm>
          <a:off x="0" y="0"/>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b="1" u="sng" kern="1200" dirty="0">
              <a:solidFill>
                <a:srgbClr val="00153E"/>
              </a:solidFill>
            </a:rPr>
            <a:t>The timeline is as follows:</a:t>
          </a:r>
          <a:endParaRPr lang="en-US" sz="2900" kern="1200" dirty="0">
            <a:solidFill>
              <a:srgbClr val="00153E"/>
            </a:solidFill>
          </a:endParaRPr>
        </a:p>
      </dsp:txBody>
      <dsp:txXfrm>
        <a:off x="0" y="0"/>
        <a:ext cx="4808553" cy="638175"/>
      </dsp:txXfrm>
    </dsp:sp>
    <dsp:sp modelId="{5F9D4F59-FA0F-486E-94E7-B8219EE391DD}">
      <dsp:nvSpPr>
        <dsp:cNvPr id="0" name=""/>
        <dsp:cNvSpPr/>
      </dsp:nvSpPr>
      <dsp:spPr>
        <a:xfrm>
          <a:off x="0" y="638175"/>
          <a:ext cx="4808553"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EEB90E-5EFF-463F-8CF3-2930FB6E0B61}">
      <dsp:nvSpPr>
        <dsp:cNvPr id="0" name=""/>
        <dsp:cNvSpPr/>
      </dsp:nvSpPr>
      <dsp:spPr>
        <a:xfrm>
          <a:off x="0" y="638175"/>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September 2020: 60%</a:t>
          </a:r>
        </a:p>
      </dsp:txBody>
      <dsp:txXfrm>
        <a:off x="0" y="638175"/>
        <a:ext cx="4808553" cy="638175"/>
      </dsp:txXfrm>
    </dsp:sp>
    <dsp:sp modelId="{0541F976-E479-491D-9488-CA140D3986E0}">
      <dsp:nvSpPr>
        <dsp:cNvPr id="0" name=""/>
        <dsp:cNvSpPr/>
      </dsp:nvSpPr>
      <dsp:spPr>
        <a:xfrm>
          <a:off x="0" y="1276350"/>
          <a:ext cx="4808553"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07F36C-1B30-455F-BFE5-5AE5C73933EE}">
      <dsp:nvSpPr>
        <dsp:cNvPr id="0" name=""/>
        <dsp:cNvSpPr/>
      </dsp:nvSpPr>
      <dsp:spPr>
        <a:xfrm>
          <a:off x="0" y="1276350"/>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October 2020: 65%</a:t>
          </a:r>
        </a:p>
      </dsp:txBody>
      <dsp:txXfrm>
        <a:off x="0" y="1276350"/>
        <a:ext cx="4808553" cy="638175"/>
      </dsp:txXfrm>
    </dsp:sp>
    <dsp:sp modelId="{BF0CA34F-4157-4E37-B363-68F7B4158E7B}">
      <dsp:nvSpPr>
        <dsp:cNvPr id="0" name=""/>
        <dsp:cNvSpPr/>
      </dsp:nvSpPr>
      <dsp:spPr>
        <a:xfrm>
          <a:off x="0" y="1914524"/>
          <a:ext cx="4808553"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A967DE-17A8-4AB8-8E4E-262DE5C77981}">
      <dsp:nvSpPr>
        <dsp:cNvPr id="0" name=""/>
        <dsp:cNvSpPr/>
      </dsp:nvSpPr>
      <dsp:spPr>
        <a:xfrm>
          <a:off x="0" y="1914525"/>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November 2020: 70%</a:t>
          </a:r>
        </a:p>
      </dsp:txBody>
      <dsp:txXfrm>
        <a:off x="0" y="1914525"/>
        <a:ext cx="4808553" cy="638175"/>
      </dsp:txXfrm>
    </dsp:sp>
    <dsp:sp modelId="{1672ACF3-B11B-4832-B30B-CA045B486398}">
      <dsp:nvSpPr>
        <dsp:cNvPr id="0" name=""/>
        <dsp:cNvSpPr/>
      </dsp:nvSpPr>
      <dsp:spPr>
        <a:xfrm>
          <a:off x="0" y="2552700"/>
          <a:ext cx="4808553" cy="0"/>
        </a:xfrm>
        <a:prstGeom prst="lin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3F6CAF-7732-4D55-864E-A8803DBDBAD3}">
      <dsp:nvSpPr>
        <dsp:cNvPr id="0" name=""/>
        <dsp:cNvSpPr/>
      </dsp:nvSpPr>
      <dsp:spPr>
        <a:xfrm>
          <a:off x="0" y="2552700"/>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December 2020: 75%</a:t>
          </a:r>
        </a:p>
      </dsp:txBody>
      <dsp:txXfrm>
        <a:off x="0" y="2552700"/>
        <a:ext cx="4808553" cy="638175"/>
      </dsp:txXfrm>
    </dsp:sp>
    <dsp:sp modelId="{2804097B-7222-44BB-B933-57FFE884813C}">
      <dsp:nvSpPr>
        <dsp:cNvPr id="0" name=""/>
        <dsp:cNvSpPr/>
      </dsp:nvSpPr>
      <dsp:spPr>
        <a:xfrm>
          <a:off x="0" y="3190874"/>
          <a:ext cx="4808553"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2EEE38-747B-4FAF-9711-C2EE58AEF6EE}">
      <dsp:nvSpPr>
        <dsp:cNvPr id="0" name=""/>
        <dsp:cNvSpPr/>
      </dsp:nvSpPr>
      <dsp:spPr>
        <a:xfrm>
          <a:off x="0" y="3190875"/>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January 2021: 80%</a:t>
          </a:r>
        </a:p>
      </dsp:txBody>
      <dsp:txXfrm>
        <a:off x="0" y="3190875"/>
        <a:ext cx="4808553" cy="638175"/>
      </dsp:txXfrm>
    </dsp:sp>
    <dsp:sp modelId="{DB9C1BB9-9707-4BD5-A190-129DA6B34585}">
      <dsp:nvSpPr>
        <dsp:cNvPr id="0" name=""/>
        <dsp:cNvSpPr/>
      </dsp:nvSpPr>
      <dsp:spPr>
        <a:xfrm>
          <a:off x="0" y="3829050"/>
          <a:ext cx="4808553"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C2A724-B50A-4A9D-B940-7C83EDF11A7B}">
      <dsp:nvSpPr>
        <dsp:cNvPr id="0" name=""/>
        <dsp:cNvSpPr/>
      </dsp:nvSpPr>
      <dsp:spPr>
        <a:xfrm>
          <a:off x="0" y="3829050"/>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February 2021: 85%</a:t>
          </a:r>
        </a:p>
      </dsp:txBody>
      <dsp:txXfrm>
        <a:off x="0" y="3829050"/>
        <a:ext cx="4808553" cy="638175"/>
      </dsp:txXfrm>
    </dsp:sp>
    <dsp:sp modelId="{9CA80F79-6323-4D22-B10C-B139F2031CBC}">
      <dsp:nvSpPr>
        <dsp:cNvPr id="0" name=""/>
        <dsp:cNvSpPr/>
      </dsp:nvSpPr>
      <dsp:spPr>
        <a:xfrm>
          <a:off x="0" y="4467225"/>
          <a:ext cx="4808553"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189345-370A-40CC-ABAA-0379D273282E}">
      <dsp:nvSpPr>
        <dsp:cNvPr id="0" name=""/>
        <dsp:cNvSpPr/>
      </dsp:nvSpPr>
      <dsp:spPr>
        <a:xfrm>
          <a:off x="0" y="4467225"/>
          <a:ext cx="4808553" cy="638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ctr" defTabSz="1289050">
            <a:lnSpc>
              <a:spcPct val="90000"/>
            </a:lnSpc>
            <a:spcBef>
              <a:spcPct val="0"/>
            </a:spcBef>
            <a:spcAft>
              <a:spcPct val="35000"/>
            </a:spcAft>
            <a:buNone/>
          </a:pPr>
          <a:r>
            <a:rPr lang="en-US" sz="2900" kern="1200" dirty="0"/>
            <a:t>March 2021: 90%</a:t>
          </a:r>
        </a:p>
      </dsp:txBody>
      <dsp:txXfrm>
        <a:off x="0" y="4467225"/>
        <a:ext cx="4808553" cy="63817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7D7DD-C1DD-437E-9504-5282A39B44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F007FAA-E298-4779-8CC0-EC1CBB046D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D9901E-D8E5-4DB6-87F9-9F9CB7469E18}"/>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2D7163E9-7957-4A08-BA06-4FDFAD976C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FE4B96-FC8A-4F53-A59A-147D79BB0DD6}"/>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422558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B3409-8F12-4165-943A-73E0DC258B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54778AA-B619-45D0-AAAF-382C4A3258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9F297A-03E6-4F9E-8472-B22D3412901F}"/>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EC862AA8-72F1-43AE-AF60-3DBF1C7B83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84309F-F7B3-41D4-A25F-799602AAB2BD}"/>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3648107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CCBE79-2F20-4446-95A3-DD5EFC851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87EC53-E2A8-4026-AF36-7D0A440AECA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99F67-2B97-4E4C-B579-EA1694C26FB6}"/>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3BC4A6A3-DCF4-474B-9C84-6C86C5E819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530518-7EF2-41E6-B5F3-D8B73B1AA0AB}"/>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2304722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F827C-EC6B-4B32-995C-101E1E4542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B93A41-23D2-4B5B-8F9A-4163A7CDAA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5978E8-527D-4F8C-BCE2-AF43F263292B}"/>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E4C0156B-A81F-43A2-B16D-6E1BA0A1DC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F35C7F-DDD8-4884-A9E5-5F2ABD78EDE2}"/>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3978385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C9D67-65E8-42BE-9D31-D2CC2D933B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73203A8-B250-40AA-AD92-27D98FD0FA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6F8390-4B68-4BD6-902E-402227FF9627}"/>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EEA77D61-38B6-43C9-B4F5-124A3DB374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998657-21DF-4293-A83A-B5B6B5DB2260}"/>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52332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36778-0305-4826-AB91-A2B8C3197D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AD969B-1D57-498C-9E9F-815BD5E3E4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0857D54-CA35-468E-B05E-82F6FDA8A9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C73871-9296-4257-BF56-D4B736EB1B67}"/>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6" name="Footer Placeholder 5">
            <a:extLst>
              <a:ext uri="{FF2B5EF4-FFF2-40B4-BE49-F238E27FC236}">
                <a16:creationId xmlns:a16="http://schemas.microsoft.com/office/drawing/2014/main" id="{BC7CBFFE-2CAA-4A01-B472-752A911672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8B7823-CF15-4E8C-81AD-65A2BF478573}"/>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2490674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48390-1A3E-4896-A302-80220FC29A3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9CE2BA5-7188-4B0B-8C08-A268490493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FD6F374-6A34-48EF-AC3C-53731ED5A6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9D98D70-6BB2-46BD-870E-1BDD6D79FC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66FEA84-7726-425C-9AC5-3E898E528B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0D1ED1-9CF4-4DF1-9C33-EEC256A1C8F1}"/>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8" name="Footer Placeholder 7">
            <a:extLst>
              <a:ext uri="{FF2B5EF4-FFF2-40B4-BE49-F238E27FC236}">
                <a16:creationId xmlns:a16="http://schemas.microsoft.com/office/drawing/2014/main" id="{E51BEAEB-112F-44AC-84EC-BB62A9338A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A866CD-552F-4EE2-8193-23C12929533F}"/>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1124322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70E20-DD77-410F-A289-71F9245666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30AE3B-0E42-4CFE-B7ED-8135A3ED4328}"/>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4" name="Footer Placeholder 3">
            <a:extLst>
              <a:ext uri="{FF2B5EF4-FFF2-40B4-BE49-F238E27FC236}">
                <a16:creationId xmlns:a16="http://schemas.microsoft.com/office/drawing/2014/main" id="{2E520D16-7A0E-49F8-8890-2067AB2530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56247E-6098-4205-8E14-FA350962C4D1}"/>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2205805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12DA20-B5D9-47E2-9D55-5E214F9BAA47}"/>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3" name="Footer Placeholder 2">
            <a:extLst>
              <a:ext uri="{FF2B5EF4-FFF2-40B4-BE49-F238E27FC236}">
                <a16:creationId xmlns:a16="http://schemas.microsoft.com/office/drawing/2014/main" id="{633755B8-CE22-4FD6-8C41-4A75862ADF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F087ACE-299D-4F10-B036-6359EF7BFE28}"/>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618097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3A86F-8CBD-4F47-8739-D739F50EAD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C1D77C5-FD5C-421A-881B-8B8C6EB8FD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704235-FBE6-4F8E-90C2-A5974E7494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379B7-C36C-42A8-86B1-92F134C3CB4B}"/>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6" name="Footer Placeholder 5">
            <a:extLst>
              <a:ext uri="{FF2B5EF4-FFF2-40B4-BE49-F238E27FC236}">
                <a16:creationId xmlns:a16="http://schemas.microsoft.com/office/drawing/2014/main" id="{5BE7E9FA-4A46-47DE-9F27-A2F053FC4B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B92B8E-0491-4334-9A8B-EA638C7C42A8}"/>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3946287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16673-82FC-4C99-955E-6DE23E107F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5C2F7E-560E-4E33-A6C8-2BE6C79454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DE332D4-2869-41B6-9555-1AB3ECED2A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DBBD83-9BB9-46BC-8046-F2DE69027EC5}"/>
              </a:ext>
            </a:extLst>
          </p:cNvPr>
          <p:cNvSpPr>
            <a:spLocks noGrp="1"/>
          </p:cNvSpPr>
          <p:nvPr>
            <p:ph type="dt" sz="half" idx="10"/>
          </p:nvPr>
        </p:nvSpPr>
        <p:spPr/>
        <p:txBody>
          <a:bodyPr/>
          <a:lstStyle/>
          <a:p>
            <a:fld id="{86AF0CA2-4889-477F-85EC-18E1AFEC1404}" type="datetimeFigureOut">
              <a:rPr lang="en-US" smtClean="0"/>
              <a:t>9/3/2020</a:t>
            </a:fld>
            <a:endParaRPr lang="en-US"/>
          </a:p>
        </p:txBody>
      </p:sp>
      <p:sp>
        <p:nvSpPr>
          <p:cNvPr id="6" name="Footer Placeholder 5">
            <a:extLst>
              <a:ext uri="{FF2B5EF4-FFF2-40B4-BE49-F238E27FC236}">
                <a16:creationId xmlns:a16="http://schemas.microsoft.com/office/drawing/2014/main" id="{F9AFCF4D-EC98-4FCD-9579-4F7B6AF2A3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12A456-D390-4EEE-8785-960658F20B90}"/>
              </a:ext>
            </a:extLst>
          </p:cNvPr>
          <p:cNvSpPr>
            <a:spLocks noGrp="1"/>
          </p:cNvSpPr>
          <p:nvPr>
            <p:ph type="sldNum" sz="quarter" idx="12"/>
          </p:nvPr>
        </p:nvSpPr>
        <p:spPr/>
        <p:txBody>
          <a:bodyPr/>
          <a:lstStyle/>
          <a:p>
            <a:fld id="{2796EBFF-73E9-4ED1-9D8F-6E27D9B60989}" type="slidenum">
              <a:rPr lang="en-US" smtClean="0"/>
              <a:t>‹#›</a:t>
            </a:fld>
            <a:endParaRPr lang="en-US"/>
          </a:p>
        </p:txBody>
      </p:sp>
    </p:spTree>
    <p:extLst>
      <p:ext uri="{BB962C8B-B14F-4D97-AF65-F5344CB8AC3E}">
        <p14:creationId xmlns:p14="http://schemas.microsoft.com/office/powerpoint/2010/main" val="2782234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A31A05-66CD-4EB2-B8E1-98C6E72FEC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AC2322-E478-48F6-A56E-5173FC5689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52C41B-6541-4B0D-8FC9-95EBE0D319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AF0CA2-4889-477F-85EC-18E1AFEC1404}" type="datetimeFigureOut">
              <a:rPr lang="en-US" smtClean="0"/>
              <a:t>9/3/2020</a:t>
            </a:fld>
            <a:endParaRPr lang="en-US"/>
          </a:p>
        </p:txBody>
      </p:sp>
      <p:sp>
        <p:nvSpPr>
          <p:cNvPr id="5" name="Footer Placeholder 4">
            <a:extLst>
              <a:ext uri="{FF2B5EF4-FFF2-40B4-BE49-F238E27FC236}">
                <a16:creationId xmlns:a16="http://schemas.microsoft.com/office/drawing/2014/main" id="{3300F713-16BA-4BF7-AC3F-1B3DBBAA93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C460B9A-959A-4305-BAFE-C6C58FAC33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96EBFF-73E9-4ED1-9D8F-6E27D9B60989}" type="slidenum">
              <a:rPr lang="en-US" smtClean="0"/>
              <a:t>‹#›</a:t>
            </a:fld>
            <a:endParaRPr lang="en-US"/>
          </a:p>
        </p:txBody>
      </p:sp>
    </p:spTree>
    <p:extLst>
      <p:ext uri="{BB962C8B-B14F-4D97-AF65-F5344CB8AC3E}">
        <p14:creationId xmlns:p14="http://schemas.microsoft.com/office/powerpoint/2010/main" val="1889112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34453F-CB04-4EA9-8F80-B93261A40007}"/>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dirty="0">
                <a:solidFill>
                  <a:srgbClr val="FFFFFF"/>
                </a:solidFill>
                <a:latin typeface="+mj-lt"/>
                <a:ea typeface="+mj-ea"/>
                <a:cs typeface="+mj-cs"/>
              </a:rPr>
              <a:t>Action Plan for:</a:t>
            </a:r>
            <a:br>
              <a:rPr lang="en-US" sz="4800" b="1" kern="1200" dirty="0">
                <a:solidFill>
                  <a:srgbClr val="FFFFFF"/>
                </a:solidFill>
                <a:latin typeface="+mj-lt"/>
                <a:ea typeface="+mj-ea"/>
                <a:cs typeface="+mj-cs"/>
              </a:rPr>
            </a:br>
            <a:br>
              <a:rPr lang="en-US" sz="4800" b="1" kern="1200" dirty="0">
                <a:solidFill>
                  <a:srgbClr val="FFFFFF"/>
                </a:solidFill>
                <a:latin typeface="+mj-lt"/>
                <a:ea typeface="+mj-ea"/>
                <a:cs typeface="+mj-cs"/>
              </a:rPr>
            </a:br>
            <a:r>
              <a:rPr lang="en-US" sz="6600" b="1" kern="1200" dirty="0">
                <a:solidFill>
                  <a:srgbClr val="FFFFFF"/>
                </a:solidFill>
                <a:latin typeface="+mj-lt"/>
                <a:ea typeface="+mj-ea"/>
                <a:cs typeface="+mj-cs"/>
              </a:rPr>
              <a:t>Lost Sales</a:t>
            </a:r>
          </a:p>
        </p:txBody>
      </p:sp>
      <p:pic>
        <p:nvPicPr>
          <p:cNvPr id="1026" name="Picture 2" descr="MOHAWK MADNESS @ MOHAWK CHEVROLET | WFLY-FM">
            <a:extLst>
              <a:ext uri="{FF2B5EF4-FFF2-40B4-BE49-F238E27FC236}">
                <a16:creationId xmlns:a16="http://schemas.microsoft.com/office/drawing/2014/main" id="{BF3A8814-448D-4406-A14E-4E17F78AE05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53822" y="2067649"/>
            <a:ext cx="6553545" cy="27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48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5" name="TextBox 4">
            <a:extLst>
              <a:ext uri="{FF2B5EF4-FFF2-40B4-BE49-F238E27FC236}">
                <a16:creationId xmlns:a16="http://schemas.microsoft.com/office/drawing/2014/main" id="{9A56A122-7E75-4D3C-9840-3A9AC3F95D5A}"/>
              </a:ext>
            </a:extLst>
          </p:cNvPr>
          <p:cNvSpPr txBox="1"/>
          <p:nvPr/>
        </p:nvSpPr>
        <p:spPr>
          <a:xfrm>
            <a:off x="429348" y="257176"/>
            <a:ext cx="6332866" cy="6391274"/>
          </a:xfrm>
          <a:prstGeom prst="rect">
            <a:avLst/>
          </a:prstGeom>
        </p:spPr>
        <p:txBody>
          <a:bodyPr vert="horz" lIns="91440" tIns="45720" rIns="91440" bIns="45720" rtlCol="0" anchor="ctr">
            <a:normAutofit/>
          </a:bodyPr>
          <a:lstStyle/>
          <a:p>
            <a:pPr marR="0">
              <a:lnSpc>
                <a:spcPct val="90000"/>
              </a:lnSpc>
              <a:spcBef>
                <a:spcPts val="0"/>
              </a:spcBef>
              <a:spcAft>
                <a:spcPts val="800"/>
              </a:spcAft>
            </a:pPr>
            <a:r>
              <a:rPr lang="en-US" sz="6000" b="1" u="sng" dirty="0">
                <a:solidFill>
                  <a:srgbClr val="000000"/>
                </a:solidFill>
                <a:effectLst/>
                <a:latin typeface="Castellar" panose="020A0402060406010301" pitchFamily="18" charset="0"/>
              </a:rPr>
              <a:t>Action Plan:</a:t>
            </a:r>
          </a:p>
          <a:p>
            <a:pPr marL="0" marR="0" indent="-228600">
              <a:lnSpc>
                <a:spcPct val="90000"/>
              </a:lnSpc>
              <a:spcBef>
                <a:spcPts val="0"/>
              </a:spcBef>
              <a:spcAft>
                <a:spcPts val="800"/>
              </a:spcAft>
              <a:buFont typeface="Arial" panose="020B0604020202020204" pitchFamily="34" charset="0"/>
              <a:buChar char="•"/>
            </a:pPr>
            <a:endParaRPr lang="en-US" sz="1600" b="1" u="sng" dirty="0">
              <a:solidFill>
                <a:srgbClr val="000000"/>
              </a:solidFill>
            </a:endParaRPr>
          </a:p>
          <a:p>
            <a:pPr lvl="1" indent="-228600">
              <a:lnSpc>
                <a:spcPct val="90000"/>
              </a:lnSpc>
              <a:spcAft>
                <a:spcPts val="800"/>
              </a:spcAft>
              <a:buFont typeface="Arial" panose="020B0604020202020204" pitchFamily="34" charset="0"/>
              <a:buChar char="•"/>
            </a:pPr>
            <a:r>
              <a:rPr lang="en-US" sz="2500" dirty="0">
                <a:solidFill>
                  <a:srgbClr val="000000"/>
                </a:solidFill>
              </a:rPr>
              <a:t>Step two is teaching the how and getting the buy in from the Parts Associates.</a:t>
            </a:r>
          </a:p>
          <a:p>
            <a:pPr lvl="2" indent="-228600">
              <a:lnSpc>
                <a:spcPct val="90000"/>
              </a:lnSpc>
              <a:spcAft>
                <a:spcPts val="800"/>
              </a:spcAft>
              <a:buFont typeface="Arial" panose="020B0604020202020204" pitchFamily="34" charset="0"/>
              <a:buChar char="•"/>
            </a:pPr>
            <a:r>
              <a:rPr lang="en-US" sz="2500" dirty="0">
                <a:solidFill>
                  <a:srgbClr val="000000"/>
                </a:solidFill>
              </a:rPr>
              <a:t>Teach all Parts Associates when to create a lost sale.  (Use the lost sale decision tree).</a:t>
            </a:r>
          </a:p>
          <a:p>
            <a:pPr lvl="2" indent="-228600">
              <a:lnSpc>
                <a:spcPct val="90000"/>
              </a:lnSpc>
              <a:spcAft>
                <a:spcPts val="800"/>
              </a:spcAft>
              <a:buFont typeface="Arial" panose="020B0604020202020204" pitchFamily="34" charset="0"/>
              <a:buChar char="•"/>
            </a:pPr>
            <a:r>
              <a:rPr lang="en-US" sz="2500" dirty="0">
                <a:solidFill>
                  <a:srgbClr val="000000"/>
                </a:solidFill>
              </a:rPr>
              <a:t>Create a competition between Parts Associates for whoever produces the most lost sales. </a:t>
            </a:r>
          </a:p>
          <a:p>
            <a:pPr lvl="2" indent="-228600">
              <a:lnSpc>
                <a:spcPct val="90000"/>
              </a:lnSpc>
              <a:spcAft>
                <a:spcPts val="800"/>
              </a:spcAft>
              <a:buFont typeface="Arial" panose="020B0604020202020204" pitchFamily="34" charset="0"/>
              <a:buChar char="•"/>
            </a:pPr>
            <a:r>
              <a:rPr lang="en-US" sz="2500" dirty="0">
                <a:solidFill>
                  <a:srgbClr val="000000"/>
                </a:solidFill>
              </a:rPr>
              <a:t>There will be a cash prize at the end of the month for the Parts Associates with the most lost sales.</a:t>
            </a: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8D8FBB07-DC4C-4B1A-980F-A7453F9FA94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00821" y="2676218"/>
            <a:ext cx="3661831" cy="1525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379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3">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Isosceles Triangle 19">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3E094D9-42F0-40C5-BABE-FF1901CBA0BE}"/>
              </a:ext>
            </a:extLst>
          </p:cNvPr>
          <p:cNvPicPr>
            <a:picLocks noChangeAspect="1"/>
          </p:cNvPicPr>
          <p:nvPr/>
        </p:nvPicPr>
        <p:blipFill>
          <a:blip r:embed="rId2"/>
          <a:stretch>
            <a:fillRect/>
          </a:stretch>
        </p:blipFill>
        <p:spPr>
          <a:xfrm>
            <a:off x="1354667" y="643467"/>
            <a:ext cx="9482666" cy="5571065"/>
          </a:xfrm>
          <a:prstGeom prst="rect">
            <a:avLst/>
          </a:prstGeom>
          <a:ln>
            <a:noFill/>
          </a:ln>
        </p:spPr>
      </p:pic>
      <p:sp>
        <p:nvSpPr>
          <p:cNvPr id="22" name="Isosceles Triangle 21">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7310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5" name="TextBox 4">
            <a:extLst>
              <a:ext uri="{FF2B5EF4-FFF2-40B4-BE49-F238E27FC236}">
                <a16:creationId xmlns:a16="http://schemas.microsoft.com/office/drawing/2014/main" id="{9A56A122-7E75-4D3C-9840-3A9AC3F95D5A}"/>
              </a:ext>
            </a:extLst>
          </p:cNvPr>
          <p:cNvSpPr txBox="1"/>
          <p:nvPr/>
        </p:nvSpPr>
        <p:spPr>
          <a:xfrm>
            <a:off x="429348" y="257176"/>
            <a:ext cx="6332866" cy="6391274"/>
          </a:xfrm>
          <a:prstGeom prst="rect">
            <a:avLst/>
          </a:prstGeom>
        </p:spPr>
        <p:txBody>
          <a:bodyPr vert="horz" lIns="91440" tIns="45720" rIns="91440" bIns="45720" rtlCol="0" anchor="ctr">
            <a:normAutofit/>
          </a:bodyPr>
          <a:lstStyle/>
          <a:p>
            <a:pPr marR="0">
              <a:lnSpc>
                <a:spcPct val="90000"/>
              </a:lnSpc>
              <a:spcBef>
                <a:spcPts val="0"/>
              </a:spcBef>
              <a:spcAft>
                <a:spcPts val="800"/>
              </a:spcAft>
            </a:pPr>
            <a:r>
              <a:rPr lang="en-US" sz="6000" b="1" u="sng" dirty="0">
                <a:solidFill>
                  <a:srgbClr val="000000"/>
                </a:solidFill>
                <a:effectLst/>
                <a:latin typeface="Castellar" panose="020A0402060406010301" pitchFamily="18" charset="0"/>
              </a:rPr>
              <a:t>Action Plan:</a:t>
            </a:r>
          </a:p>
          <a:p>
            <a:pPr marL="0" marR="0" indent="-228600">
              <a:lnSpc>
                <a:spcPct val="90000"/>
              </a:lnSpc>
              <a:spcBef>
                <a:spcPts val="0"/>
              </a:spcBef>
              <a:spcAft>
                <a:spcPts val="800"/>
              </a:spcAft>
              <a:buFont typeface="Arial" panose="020B0604020202020204" pitchFamily="34" charset="0"/>
              <a:buChar char="•"/>
            </a:pPr>
            <a:endParaRPr lang="en-US" sz="1600" b="1" u="sng" dirty="0">
              <a:solidFill>
                <a:srgbClr val="000000"/>
              </a:solidFill>
            </a:endParaRPr>
          </a:p>
          <a:p>
            <a:pPr lvl="1" indent="-228600">
              <a:lnSpc>
                <a:spcPct val="90000"/>
              </a:lnSpc>
              <a:spcAft>
                <a:spcPts val="800"/>
              </a:spcAft>
              <a:buFont typeface="Arial" panose="020B0604020202020204" pitchFamily="34" charset="0"/>
              <a:buChar char="•"/>
            </a:pPr>
            <a:r>
              <a:rPr lang="en-US" sz="2500" dirty="0">
                <a:solidFill>
                  <a:srgbClr val="000000"/>
                </a:solidFill>
              </a:rPr>
              <a:t>Inspect what you expect</a:t>
            </a:r>
          </a:p>
          <a:p>
            <a:pPr lvl="1" indent="-228600">
              <a:lnSpc>
                <a:spcPct val="90000"/>
              </a:lnSpc>
              <a:spcAft>
                <a:spcPts val="800"/>
              </a:spcAft>
              <a:buFont typeface="Arial" panose="020B0604020202020204" pitchFamily="34" charset="0"/>
              <a:buChar char="•"/>
            </a:pPr>
            <a:r>
              <a:rPr lang="en-US" sz="2500" dirty="0">
                <a:solidFill>
                  <a:srgbClr val="000000"/>
                </a:solidFill>
              </a:rPr>
              <a:t>Monitor the parts associates. </a:t>
            </a:r>
          </a:p>
          <a:p>
            <a:pPr lvl="1" indent="-228600">
              <a:lnSpc>
                <a:spcPct val="90000"/>
              </a:lnSpc>
              <a:spcAft>
                <a:spcPts val="800"/>
              </a:spcAft>
              <a:buFont typeface="Arial" panose="020B0604020202020204" pitchFamily="34" charset="0"/>
              <a:buChar char="•"/>
            </a:pPr>
            <a:r>
              <a:rPr lang="en-US" sz="2500" dirty="0">
                <a:solidFill>
                  <a:srgbClr val="000000"/>
                </a:solidFill>
              </a:rPr>
              <a:t>Spot check lost sales</a:t>
            </a:r>
          </a:p>
          <a:p>
            <a:pPr lvl="1" indent="-228600">
              <a:lnSpc>
                <a:spcPct val="90000"/>
              </a:lnSpc>
              <a:spcAft>
                <a:spcPts val="800"/>
              </a:spcAft>
              <a:buFont typeface="Arial" panose="020B0604020202020204" pitchFamily="34" charset="0"/>
              <a:buChar char="•"/>
            </a:pPr>
            <a:r>
              <a:rPr lang="en-US" sz="2500" dirty="0">
                <a:solidFill>
                  <a:srgbClr val="000000"/>
                </a:solidFill>
              </a:rPr>
              <a:t>Spot check emergency purchases</a:t>
            </a:r>
          </a:p>
          <a:p>
            <a:pPr lvl="1" indent="-228600">
              <a:lnSpc>
                <a:spcPct val="90000"/>
              </a:lnSpc>
              <a:spcAft>
                <a:spcPts val="800"/>
              </a:spcAft>
              <a:buFont typeface="Arial" panose="020B0604020202020204" pitchFamily="34" charset="0"/>
              <a:buChar char="•"/>
            </a:pPr>
            <a:r>
              <a:rPr lang="en-US" sz="2500" dirty="0">
                <a:solidFill>
                  <a:srgbClr val="000000"/>
                </a:solidFill>
              </a:rPr>
              <a:t>Review and discuss daily</a:t>
            </a: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8D8FBB07-DC4C-4B1A-980F-A7453F9FA94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00821" y="2676218"/>
            <a:ext cx="3661831" cy="1525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334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D9BDAA3B-CA19-4466-B34E-4ACB868F48B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586" y="5314949"/>
            <a:ext cx="3061140" cy="12754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9CB8218-EC0A-47ED-9FBB-20E43D827C2C}"/>
              </a:ext>
            </a:extLst>
          </p:cNvPr>
          <p:cNvSpPr txBox="1"/>
          <p:nvPr/>
        </p:nvSpPr>
        <p:spPr>
          <a:xfrm>
            <a:off x="3483603" y="1440022"/>
            <a:ext cx="7978629" cy="5614987"/>
          </a:xfrm>
          <a:prstGeom prst="rect">
            <a:avLst/>
          </a:prstGeom>
        </p:spPr>
        <p:txBody>
          <a:bodyPr vert="horz" lIns="91440" tIns="45720" rIns="91440" bIns="45720" rtlCol="0">
            <a:normAutofit/>
          </a:bodyPr>
          <a:lstStyle/>
          <a:p>
            <a:pPr marR="0">
              <a:lnSpc>
                <a:spcPct val="90000"/>
              </a:lnSpc>
              <a:spcBef>
                <a:spcPts val="0"/>
              </a:spcBef>
              <a:spcAft>
                <a:spcPts val="800"/>
              </a:spcAft>
            </a:pPr>
            <a:r>
              <a:rPr lang="en-US" sz="5000" b="1" i="1" dirty="0"/>
              <a:t>Estimated Cost to Implement</a:t>
            </a:r>
            <a:r>
              <a:rPr lang="en-US" sz="5000" b="1" i="1" dirty="0">
                <a:effectLst/>
              </a:rPr>
              <a:t>: </a:t>
            </a:r>
          </a:p>
          <a:p>
            <a:pPr marR="0">
              <a:lnSpc>
                <a:spcPct val="90000"/>
              </a:lnSpc>
              <a:spcBef>
                <a:spcPts val="0"/>
              </a:spcBef>
              <a:spcAft>
                <a:spcPts val="800"/>
              </a:spcAft>
            </a:pPr>
            <a:r>
              <a:rPr lang="en-US" sz="5000" dirty="0">
                <a:effectLst/>
              </a:rPr>
              <a:t>		</a:t>
            </a:r>
          </a:p>
          <a:p>
            <a:pPr marR="0">
              <a:lnSpc>
                <a:spcPct val="90000"/>
              </a:lnSpc>
              <a:spcBef>
                <a:spcPts val="0"/>
              </a:spcBef>
              <a:spcAft>
                <a:spcPts val="800"/>
              </a:spcAft>
            </a:pPr>
            <a:r>
              <a:rPr lang="en-US" sz="5000" dirty="0"/>
              <a:t>		</a:t>
            </a:r>
            <a:r>
              <a:rPr lang="en-US" sz="5000" dirty="0">
                <a:effectLst/>
              </a:rPr>
              <a:t>$100.00 Gift Card </a:t>
            </a:r>
            <a:endParaRPr lang="en-US" sz="5000" b="1" i="1" u="sng" dirty="0">
              <a:effectLst/>
            </a:endParaRPr>
          </a:p>
          <a:p>
            <a:pPr marR="0">
              <a:lnSpc>
                <a:spcPct val="90000"/>
              </a:lnSpc>
              <a:spcBef>
                <a:spcPts val="0"/>
              </a:spcBef>
              <a:spcAft>
                <a:spcPts val="800"/>
              </a:spcAft>
            </a:pPr>
            <a:endParaRPr lang="en-US" sz="4000" b="1" i="1" u="sng" dirty="0">
              <a:effectLst/>
            </a:endParaRPr>
          </a:p>
          <a:p>
            <a:pPr marL="685800" lvl="2">
              <a:lnSpc>
                <a:spcPct val="90000"/>
              </a:lnSpc>
              <a:spcAft>
                <a:spcPts val="800"/>
              </a:spcAft>
            </a:pPr>
            <a:r>
              <a:rPr lang="en-US" sz="4000" dirty="0">
                <a:effectLst/>
              </a:rPr>
              <a:t>		</a:t>
            </a:r>
          </a:p>
          <a:p>
            <a:pPr marL="685800" lvl="2">
              <a:lnSpc>
                <a:spcPct val="90000"/>
              </a:lnSpc>
              <a:spcAft>
                <a:spcPts val="800"/>
              </a:spcAft>
            </a:pPr>
            <a:r>
              <a:rPr lang="en-US" sz="4000" dirty="0"/>
              <a:t>		</a:t>
            </a:r>
            <a:r>
              <a:rPr lang="en-US" sz="4000" dirty="0">
                <a:effectLst/>
              </a:rPr>
              <a:t>			 </a:t>
            </a:r>
          </a:p>
        </p:txBody>
      </p:sp>
    </p:spTree>
    <p:extLst>
      <p:ext uri="{BB962C8B-B14F-4D97-AF65-F5344CB8AC3E}">
        <p14:creationId xmlns:p14="http://schemas.microsoft.com/office/powerpoint/2010/main" val="966584618"/>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D9BDAA3B-CA19-4466-B34E-4ACB868F48B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586" y="5314949"/>
            <a:ext cx="3061140" cy="12754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9CB8218-EC0A-47ED-9FBB-20E43D827C2C}"/>
              </a:ext>
            </a:extLst>
          </p:cNvPr>
          <p:cNvSpPr txBox="1"/>
          <p:nvPr/>
        </p:nvSpPr>
        <p:spPr>
          <a:xfrm>
            <a:off x="3169726" y="517233"/>
            <a:ext cx="8085692" cy="833395"/>
          </a:xfrm>
          <a:prstGeom prst="rect">
            <a:avLst/>
          </a:prstGeom>
        </p:spPr>
        <p:txBody>
          <a:bodyPr vert="horz" lIns="91440" tIns="45720" rIns="91440" bIns="45720" rtlCol="0">
            <a:normAutofit fontScale="25000" lnSpcReduction="20000"/>
          </a:bodyPr>
          <a:lstStyle/>
          <a:p>
            <a:pPr marR="0">
              <a:lnSpc>
                <a:spcPct val="90000"/>
              </a:lnSpc>
              <a:spcBef>
                <a:spcPts val="0"/>
              </a:spcBef>
              <a:spcAft>
                <a:spcPts val="800"/>
              </a:spcAft>
            </a:pPr>
            <a:r>
              <a:rPr lang="en-US" sz="20000" b="1" i="1" dirty="0"/>
              <a:t>Estimated Gains in Revenue</a:t>
            </a:r>
            <a:r>
              <a:rPr lang="en-US" sz="20000" b="1" i="1" dirty="0">
                <a:effectLst/>
              </a:rPr>
              <a:t>: </a:t>
            </a:r>
          </a:p>
          <a:p>
            <a:pPr marR="0">
              <a:lnSpc>
                <a:spcPct val="90000"/>
              </a:lnSpc>
              <a:spcBef>
                <a:spcPts val="0"/>
              </a:spcBef>
              <a:spcAft>
                <a:spcPts val="800"/>
              </a:spcAft>
            </a:pPr>
            <a:r>
              <a:rPr lang="en-US" sz="5000" dirty="0">
                <a:effectLst/>
              </a:rPr>
              <a:t>	</a:t>
            </a:r>
          </a:p>
          <a:p>
            <a:pPr marR="0">
              <a:lnSpc>
                <a:spcPct val="90000"/>
              </a:lnSpc>
              <a:spcBef>
                <a:spcPts val="0"/>
              </a:spcBef>
              <a:spcAft>
                <a:spcPts val="800"/>
              </a:spcAft>
            </a:pPr>
            <a:r>
              <a:rPr lang="en-US" sz="5000" dirty="0"/>
              <a:t>	</a:t>
            </a:r>
            <a:endParaRPr lang="en-US" sz="5000" b="1" i="1" u="sng" dirty="0">
              <a:effectLst/>
            </a:endParaRPr>
          </a:p>
          <a:p>
            <a:pPr marR="0">
              <a:lnSpc>
                <a:spcPct val="90000"/>
              </a:lnSpc>
              <a:spcBef>
                <a:spcPts val="0"/>
              </a:spcBef>
              <a:spcAft>
                <a:spcPts val="800"/>
              </a:spcAft>
            </a:pPr>
            <a:endParaRPr lang="en-US" sz="4000" b="1" i="1" u="sng" dirty="0">
              <a:effectLst/>
            </a:endParaRPr>
          </a:p>
          <a:p>
            <a:pPr marL="685800" lvl="2">
              <a:lnSpc>
                <a:spcPct val="90000"/>
              </a:lnSpc>
              <a:spcAft>
                <a:spcPts val="800"/>
              </a:spcAft>
            </a:pPr>
            <a:r>
              <a:rPr lang="en-US" sz="4000" dirty="0">
                <a:effectLst/>
              </a:rPr>
              <a:t>		</a:t>
            </a:r>
          </a:p>
          <a:p>
            <a:pPr marL="685800" lvl="2">
              <a:lnSpc>
                <a:spcPct val="90000"/>
              </a:lnSpc>
              <a:spcAft>
                <a:spcPts val="800"/>
              </a:spcAft>
            </a:pPr>
            <a:r>
              <a:rPr lang="en-US" sz="4000" dirty="0"/>
              <a:t>		</a:t>
            </a:r>
            <a:r>
              <a:rPr lang="en-US" sz="4000" dirty="0">
                <a:effectLst/>
              </a:rPr>
              <a:t>			 </a:t>
            </a:r>
          </a:p>
        </p:txBody>
      </p:sp>
      <p:sp>
        <p:nvSpPr>
          <p:cNvPr id="8" name="TextBox 7">
            <a:extLst>
              <a:ext uri="{FF2B5EF4-FFF2-40B4-BE49-F238E27FC236}">
                <a16:creationId xmlns:a16="http://schemas.microsoft.com/office/drawing/2014/main" id="{0D93A2CE-2B35-4BF4-B947-E911BBB20DA4}"/>
              </a:ext>
            </a:extLst>
          </p:cNvPr>
          <p:cNvSpPr txBox="1"/>
          <p:nvPr/>
        </p:nvSpPr>
        <p:spPr>
          <a:xfrm>
            <a:off x="4128322" y="1134441"/>
            <a:ext cx="7698058" cy="5491247"/>
          </a:xfrm>
          <a:prstGeom prst="rect">
            <a:avLst/>
          </a:prstGeom>
          <a:noFill/>
        </p:spPr>
        <p:txBody>
          <a:bodyPr wrap="square">
            <a:spAutoFit/>
          </a:bodyPr>
          <a:lstStyle/>
          <a:p>
            <a:pPr marR="0" algn="ctr">
              <a:lnSpc>
                <a:spcPct val="90000"/>
              </a:lnSpc>
              <a:spcBef>
                <a:spcPts val="0"/>
              </a:spcBef>
              <a:spcAft>
                <a:spcPts val="800"/>
              </a:spcAft>
            </a:pPr>
            <a:r>
              <a:rPr lang="en-US" sz="2500" dirty="0"/>
              <a:t>Currently we earn $3.33 per minute in the parts department based on the hours open. We also estimate based on the number of RO’s and number of technicians in the shop that we spend roughly 7,040 minutes 	a month pulling vehicles in the shop and pulling them out.  If we grow our first-time fill rate by 5% each month, providing the ability to increase the amount of parts we sell while the vehicle is in the stall by 5%; thereby decreasing the number of minutes spent pulling vehicles in and out of the shop… we will not only have effectively increased the parts we sold while the vehicle is in the shop by $1,172, we will have also gained the ability to service more vehicles, gaining us another $1,172.  </a:t>
            </a:r>
          </a:p>
          <a:p>
            <a:pPr marR="0" algn="ctr">
              <a:lnSpc>
                <a:spcPct val="90000"/>
              </a:lnSpc>
              <a:spcBef>
                <a:spcPts val="0"/>
              </a:spcBef>
              <a:spcAft>
                <a:spcPts val="800"/>
              </a:spcAft>
            </a:pPr>
            <a:r>
              <a:rPr lang="en-US" sz="2500" b="1" i="1" dirty="0"/>
              <a:t>Totaling $2,344 per month; $28,128 per year. </a:t>
            </a:r>
          </a:p>
          <a:p>
            <a:pPr marR="0" algn="ctr">
              <a:lnSpc>
                <a:spcPct val="90000"/>
              </a:lnSpc>
              <a:spcBef>
                <a:spcPts val="0"/>
              </a:spcBef>
              <a:spcAft>
                <a:spcPts val="800"/>
              </a:spcAft>
            </a:pPr>
            <a:r>
              <a:rPr lang="en-US" sz="2500" b="1" i="1" dirty="0"/>
              <a:t> </a:t>
            </a:r>
          </a:p>
        </p:txBody>
      </p:sp>
    </p:spTree>
    <p:extLst>
      <p:ext uri="{BB962C8B-B14F-4D97-AF65-F5344CB8AC3E}">
        <p14:creationId xmlns:p14="http://schemas.microsoft.com/office/powerpoint/2010/main" val="232595030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C20283-73E0-40EC-8AD8-057F581F64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28">
            <a:extLst>
              <a:ext uri="{FF2B5EF4-FFF2-40B4-BE49-F238E27FC236}">
                <a16:creationId xmlns:a16="http://schemas.microsoft.com/office/drawing/2014/main" id="{3FCC729B-E528-40C3-82D3-BA4375575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26">
            <a:extLst>
              <a:ext uri="{FF2B5EF4-FFF2-40B4-BE49-F238E27FC236}">
                <a16:creationId xmlns:a16="http://schemas.microsoft.com/office/drawing/2014/main" id="{58F1FB8D-1842-4A04-998D-6CF047AB2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20248"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D9BDAA3B-CA19-4466-B34E-4ACB868F48B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8586" y="5314949"/>
            <a:ext cx="3061140" cy="12754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9CB8218-EC0A-47ED-9FBB-20E43D827C2C}"/>
              </a:ext>
            </a:extLst>
          </p:cNvPr>
          <p:cNvSpPr txBox="1"/>
          <p:nvPr/>
        </p:nvSpPr>
        <p:spPr>
          <a:xfrm>
            <a:off x="2447925" y="257175"/>
            <a:ext cx="9330917" cy="5614987"/>
          </a:xfrm>
          <a:prstGeom prst="rect">
            <a:avLst/>
          </a:prstGeom>
        </p:spPr>
        <p:txBody>
          <a:bodyPr vert="horz" lIns="91440" tIns="45720" rIns="91440" bIns="45720" rtlCol="0">
            <a:normAutofit/>
          </a:bodyPr>
          <a:lstStyle/>
          <a:p>
            <a:pPr marR="0">
              <a:lnSpc>
                <a:spcPct val="90000"/>
              </a:lnSpc>
              <a:spcBef>
                <a:spcPts val="0"/>
              </a:spcBef>
              <a:spcAft>
                <a:spcPts val="800"/>
              </a:spcAft>
            </a:pPr>
            <a:r>
              <a:rPr lang="en-US" sz="5000" b="1" i="1" u="sng" dirty="0">
                <a:effectLst/>
              </a:rPr>
              <a:t>Current Situation:</a:t>
            </a:r>
          </a:p>
          <a:p>
            <a:pPr marR="0">
              <a:lnSpc>
                <a:spcPct val="90000"/>
              </a:lnSpc>
              <a:spcBef>
                <a:spcPts val="0"/>
              </a:spcBef>
              <a:spcAft>
                <a:spcPts val="800"/>
              </a:spcAft>
            </a:pPr>
            <a:endParaRPr lang="en-US" sz="4000" b="1" i="1" u="sng" dirty="0">
              <a:effectLst/>
            </a:endParaRPr>
          </a:p>
          <a:p>
            <a:pPr lvl="2" indent="-228600">
              <a:lnSpc>
                <a:spcPct val="90000"/>
              </a:lnSpc>
              <a:spcAft>
                <a:spcPts val="800"/>
              </a:spcAft>
              <a:buFont typeface="Arial" panose="020B0604020202020204" pitchFamily="34" charset="0"/>
              <a:buChar char="•"/>
            </a:pPr>
            <a:r>
              <a:rPr lang="en-US" sz="4000" dirty="0">
                <a:effectLst/>
              </a:rPr>
              <a:t>Currently our “Off the shelf fill rate for RO’s” is </a:t>
            </a:r>
            <a:r>
              <a:rPr lang="en-US" sz="4000" b="1" dirty="0"/>
              <a:t>53.4</a:t>
            </a:r>
            <a:r>
              <a:rPr lang="en-US" sz="4000" b="1" dirty="0">
                <a:effectLst/>
              </a:rPr>
              <a:t>%</a:t>
            </a:r>
            <a:r>
              <a:rPr lang="en-US" sz="4000" dirty="0">
                <a:effectLst/>
              </a:rPr>
              <a:t> and our idle capital is </a:t>
            </a:r>
            <a:r>
              <a:rPr lang="en-US" sz="4000" b="1" dirty="0"/>
              <a:t>16.5</a:t>
            </a:r>
            <a:r>
              <a:rPr lang="en-US" sz="4000" b="1" dirty="0">
                <a:effectLst/>
              </a:rPr>
              <a:t>%</a:t>
            </a:r>
            <a:r>
              <a:rPr lang="en-US" sz="4000" dirty="0">
                <a:effectLst/>
              </a:rPr>
              <a:t> </a:t>
            </a:r>
          </a:p>
          <a:p>
            <a:pPr lvl="1" indent="-228600">
              <a:lnSpc>
                <a:spcPct val="90000"/>
              </a:lnSpc>
              <a:spcAft>
                <a:spcPts val="800"/>
              </a:spcAft>
              <a:buFont typeface="Arial" panose="020B0604020202020204" pitchFamily="34" charset="0"/>
              <a:buChar char="•"/>
            </a:pPr>
            <a:endParaRPr lang="en-US" sz="4000" dirty="0">
              <a:effectLst/>
            </a:endParaRPr>
          </a:p>
          <a:p>
            <a:pPr lvl="4" indent="-228600">
              <a:lnSpc>
                <a:spcPct val="90000"/>
              </a:lnSpc>
              <a:spcAft>
                <a:spcPts val="800"/>
              </a:spcAft>
              <a:buFont typeface="Arial" panose="020B0604020202020204" pitchFamily="34" charset="0"/>
              <a:buChar char="•"/>
            </a:pPr>
            <a:r>
              <a:rPr lang="en-US" sz="4000" dirty="0">
                <a:effectLst/>
              </a:rPr>
              <a:t>Up until a couple weeks ago we were not utilizing the lost sales function. </a:t>
            </a:r>
          </a:p>
        </p:txBody>
      </p:sp>
    </p:spTree>
    <p:extLst>
      <p:ext uri="{BB962C8B-B14F-4D97-AF65-F5344CB8AC3E}">
        <p14:creationId xmlns:p14="http://schemas.microsoft.com/office/powerpoint/2010/main" val="328433526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256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840" y="256540"/>
            <a:ext cx="1170432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sp>
      <p:cxnSp>
        <p:nvCxnSpPr>
          <p:cNvPr id="17" name="Straight Connector 16">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895600" y="5768204"/>
            <a:ext cx="6400800" cy="0"/>
          </a:xfrm>
          <a:prstGeom prst="line">
            <a:avLst/>
          </a:prstGeom>
          <a:ln>
            <a:solidFill>
              <a:srgbClr val="625644"/>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B188F59-353D-4117-9E27-FD315C8DFB89}"/>
              </a:ext>
            </a:extLst>
          </p:cNvPr>
          <p:cNvSpPr txBox="1"/>
          <p:nvPr/>
        </p:nvSpPr>
        <p:spPr>
          <a:xfrm>
            <a:off x="1112520" y="1457331"/>
            <a:ext cx="9966960" cy="2326092"/>
          </a:xfrm>
          <a:prstGeom prst="rect">
            <a:avLst/>
          </a:prstGeom>
        </p:spPr>
        <p:txBody>
          <a:bodyPr vert="horz" lIns="91440" tIns="45720" rIns="91440" bIns="45720" rtlCol="0" anchor="b">
            <a:normAutofit/>
          </a:bodyPr>
          <a:lstStyle/>
          <a:p>
            <a:pPr marL="0" marR="0" algn="ctr">
              <a:lnSpc>
                <a:spcPct val="90000"/>
              </a:lnSpc>
              <a:spcBef>
                <a:spcPct val="0"/>
              </a:spcBef>
              <a:spcAft>
                <a:spcPts val="800"/>
              </a:spcAft>
            </a:pPr>
            <a:r>
              <a:rPr lang="en-US" sz="6600" b="1" u="sng" dirty="0">
                <a:solidFill>
                  <a:srgbClr val="00153E"/>
                </a:solidFill>
                <a:latin typeface="+mj-lt"/>
                <a:ea typeface="+mj-ea"/>
                <a:cs typeface="+mj-cs"/>
              </a:rPr>
              <a:t>Overall Objective</a:t>
            </a:r>
            <a:r>
              <a:rPr lang="en-US" sz="6600" b="1" u="sng" dirty="0">
                <a:solidFill>
                  <a:srgbClr val="00153E"/>
                </a:solidFill>
                <a:effectLst/>
                <a:latin typeface="+mj-lt"/>
                <a:ea typeface="+mj-ea"/>
                <a:cs typeface="+mj-cs"/>
              </a:rPr>
              <a:t>:</a:t>
            </a:r>
          </a:p>
          <a:p>
            <a:pPr marL="0" marR="0" algn="ctr">
              <a:lnSpc>
                <a:spcPct val="90000"/>
              </a:lnSpc>
              <a:spcBef>
                <a:spcPct val="0"/>
              </a:spcBef>
              <a:spcAft>
                <a:spcPts val="800"/>
              </a:spcAft>
            </a:pPr>
            <a:endParaRPr lang="en-US" sz="3600" b="1" dirty="0">
              <a:solidFill>
                <a:srgbClr val="00153E"/>
              </a:solidFill>
              <a:latin typeface="+mj-lt"/>
              <a:ea typeface="+mj-ea"/>
              <a:cs typeface="+mj-cs"/>
            </a:endParaRPr>
          </a:p>
          <a:p>
            <a:pPr marL="0" marR="0" algn="ctr">
              <a:lnSpc>
                <a:spcPct val="90000"/>
              </a:lnSpc>
              <a:spcBef>
                <a:spcPct val="0"/>
              </a:spcBef>
              <a:spcAft>
                <a:spcPts val="800"/>
              </a:spcAft>
            </a:pPr>
            <a:r>
              <a:rPr lang="en-US" sz="3600" b="1" dirty="0">
                <a:solidFill>
                  <a:srgbClr val="00153E"/>
                </a:solidFill>
                <a:latin typeface="+mj-lt"/>
                <a:ea typeface="+mj-ea"/>
                <a:cs typeface="+mj-cs"/>
              </a:rPr>
              <a:t>Increase</a:t>
            </a:r>
            <a:r>
              <a:rPr lang="en-US" sz="3600" b="1" dirty="0">
                <a:solidFill>
                  <a:srgbClr val="00153E"/>
                </a:solidFill>
                <a:effectLst/>
                <a:latin typeface="+mj-lt"/>
                <a:ea typeface="+mj-ea"/>
                <a:cs typeface="+mj-cs"/>
              </a:rPr>
              <a:t> the </a:t>
            </a:r>
            <a:r>
              <a:rPr lang="en-US" sz="3600" b="1" dirty="0">
                <a:solidFill>
                  <a:srgbClr val="00153E"/>
                </a:solidFill>
                <a:latin typeface="+mj-lt"/>
                <a:ea typeface="+mj-ea"/>
                <a:cs typeface="+mj-cs"/>
              </a:rPr>
              <a:t>“O</a:t>
            </a:r>
            <a:r>
              <a:rPr lang="en-US" sz="3600" b="1" dirty="0">
                <a:solidFill>
                  <a:srgbClr val="00153E"/>
                </a:solidFill>
                <a:effectLst/>
                <a:latin typeface="+mj-lt"/>
                <a:ea typeface="+mj-ea"/>
                <a:cs typeface="+mj-cs"/>
              </a:rPr>
              <a:t>ff the shelf fill rate” to at least 90%</a:t>
            </a:r>
          </a:p>
          <a:p>
            <a:pPr marL="0" marR="0" algn="ctr">
              <a:lnSpc>
                <a:spcPct val="90000"/>
              </a:lnSpc>
              <a:spcBef>
                <a:spcPct val="0"/>
              </a:spcBef>
              <a:spcAft>
                <a:spcPts val="800"/>
              </a:spcAft>
            </a:pPr>
            <a:endParaRPr lang="en-US" sz="3600" dirty="0">
              <a:solidFill>
                <a:srgbClr val="625644"/>
              </a:solidFill>
              <a:effectLst/>
              <a:latin typeface="+mj-lt"/>
              <a:ea typeface="+mj-ea"/>
              <a:cs typeface="+mj-cs"/>
            </a:endParaRPr>
          </a:p>
        </p:txBody>
      </p:sp>
      <p:pic>
        <p:nvPicPr>
          <p:cNvPr id="8" name="Picture 2" descr="MOHAWK MADNESS @ MOHAWK CHEVROLET | WFLY-FM">
            <a:extLst>
              <a:ext uri="{FF2B5EF4-FFF2-40B4-BE49-F238E27FC236}">
                <a16:creationId xmlns:a16="http://schemas.microsoft.com/office/drawing/2014/main" id="{F9949D37-ABAB-4F22-BC28-47A18276850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069" r="-1" b="13743"/>
          <a:stretch/>
        </p:blipFill>
        <p:spPr bwMode="auto">
          <a:xfrm>
            <a:off x="4187666" y="4370467"/>
            <a:ext cx="3816667" cy="1227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128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Shape 16">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itle 1">
            <a:extLst>
              <a:ext uri="{FF2B5EF4-FFF2-40B4-BE49-F238E27FC236}">
                <a16:creationId xmlns:a16="http://schemas.microsoft.com/office/drawing/2014/main" id="{16066B27-69B1-4746-841B-456BD88039FE}"/>
              </a:ext>
            </a:extLst>
          </p:cNvPr>
          <p:cNvSpPr txBox="1">
            <a:spLocks/>
          </p:cNvSpPr>
          <p:nvPr/>
        </p:nvSpPr>
        <p:spPr>
          <a:xfrm>
            <a:off x="934872" y="982272"/>
            <a:ext cx="3388419" cy="456097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000" b="1" kern="1200" dirty="0">
                <a:solidFill>
                  <a:srgbClr val="FFFFFF"/>
                </a:solidFill>
                <a:latin typeface="+mj-lt"/>
                <a:ea typeface="+mj-ea"/>
                <a:cs typeface="+mj-cs"/>
              </a:rPr>
              <a:t>Benefit &amp; Opportunity Cost</a:t>
            </a:r>
          </a:p>
        </p:txBody>
      </p:sp>
      <p:sp>
        <p:nvSpPr>
          <p:cNvPr id="19"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Subtitle 2">
            <a:extLst>
              <a:ext uri="{FF2B5EF4-FFF2-40B4-BE49-F238E27FC236}">
                <a16:creationId xmlns:a16="http://schemas.microsoft.com/office/drawing/2014/main" id="{1D420850-38AD-47AB-BE7B-6F70A02D1A74}"/>
              </a:ext>
            </a:extLst>
          </p:cNvPr>
          <p:cNvSpPr>
            <a:spLocks noGrp="1"/>
          </p:cNvSpPr>
          <p:nvPr>
            <p:ph type="subTitle" idx="1"/>
          </p:nvPr>
        </p:nvSpPr>
        <p:spPr>
          <a:xfrm>
            <a:off x="5221862" y="1719618"/>
            <a:ext cx="5948831" cy="6236632"/>
          </a:xfrm>
        </p:spPr>
        <p:txBody>
          <a:bodyPr vert="horz" lIns="91440" tIns="45720" rIns="91440" bIns="45720" rtlCol="0" anchor="ctr">
            <a:normAutofit/>
          </a:bodyPr>
          <a:lstStyle/>
          <a:p>
            <a:pPr lvl="1" indent="-228600" algn="l">
              <a:buFont typeface="Arial" panose="020B0604020202020204" pitchFamily="34" charset="0"/>
              <a:buChar char="•"/>
            </a:pPr>
            <a:r>
              <a:rPr lang="en-US" sz="3000" dirty="0">
                <a:solidFill>
                  <a:srgbClr val="FEFFFF"/>
                </a:solidFill>
              </a:rPr>
              <a:t>This will increase and fine-tune our loaner car utilization.</a:t>
            </a:r>
          </a:p>
          <a:p>
            <a:pPr lvl="2" indent="-228600" algn="l">
              <a:buFont typeface="Arial" panose="020B0604020202020204" pitchFamily="34" charset="0"/>
              <a:buChar char="•"/>
            </a:pPr>
            <a:r>
              <a:rPr lang="en-US" sz="2800" dirty="0">
                <a:solidFill>
                  <a:srgbClr val="FEFFFF"/>
                </a:solidFill>
              </a:rPr>
              <a:t>Instead of vehicles being out multiple days for one repair, we can better use thee vehicles for bigger and/or long term repairs.</a:t>
            </a:r>
          </a:p>
          <a:p>
            <a:pPr lvl="2" indent="-228600" algn="l">
              <a:buFont typeface="Arial" panose="020B0604020202020204" pitchFamily="34" charset="0"/>
              <a:buChar char="•"/>
            </a:pPr>
            <a:r>
              <a:rPr lang="en-US" sz="2800" dirty="0">
                <a:solidFill>
                  <a:srgbClr val="FEFFFF"/>
                </a:solidFill>
              </a:rPr>
              <a:t>More vehicles will be available for customers that have broken down or are in need of a vehicle while theirs is in for service. </a:t>
            </a: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p:txBody>
      </p:sp>
      <p:pic>
        <p:nvPicPr>
          <p:cNvPr id="7" name="Picture 2" descr="MOHAWK MADNESS @ MOHAWK CHEVROLET | WFLY-FM">
            <a:extLst>
              <a:ext uri="{FF2B5EF4-FFF2-40B4-BE49-F238E27FC236}">
                <a16:creationId xmlns:a16="http://schemas.microsoft.com/office/drawing/2014/main" id="{94F51E8B-FED9-478B-ADDD-A964B77BFBE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5649" y="5913157"/>
            <a:ext cx="2267624" cy="944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8337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Shape 16">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itle 1">
            <a:extLst>
              <a:ext uri="{FF2B5EF4-FFF2-40B4-BE49-F238E27FC236}">
                <a16:creationId xmlns:a16="http://schemas.microsoft.com/office/drawing/2014/main" id="{16066B27-69B1-4746-841B-456BD88039FE}"/>
              </a:ext>
            </a:extLst>
          </p:cNvPr>
          <p:cNvSpPr txBox="1">
            <a:spLocks/>
          </p:cNvSpPr>
          <p:nvPr/>
        </p:nvSpPr>
        <p:spPr>
          <a:xfrm>
            <a:off x="934872" y="982272"/>
            <a:ext cx="3388419" cy="456097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000" b="1" kern="1200" dirty="0">
                <a:solidFill>
                  <a:srgbClr val="FFFFFF"/>
                </a:solidFill>
                <a:latin typeface="+mj-lt"/>
                <a:ea typeface="+mj-ea"/>
                <a:cs typeface="+mj-cs"/>
              </a:rPr>
              <a:t>Benefit &amp; Opportunity Cost</a:t>
            </a:r>
          </a:p>
        </p:txBody>
      </p:sp>
      <p:sp>
        <p:nvSpPr>
          <p:cNvPr id="19"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Subtitle 2">
            <a:extLst>
              <a:ext uri="{FF2B5EF4-FFF2-40B4-BE49-F238E27FC236}">
                <a16:creationId xmlns:a16="http://schemas.microsoft.com/office/drawing/2014/main" id="{1D420850-38AD-47AB-BE7B-6F70A02D1A74}"/>
              </a:ext>
            </a:extLst>
          </p:cNvPr>
          <p:cNvSpPr>
            <a:spLocks noGrp="1"/>
          </p:cNvSpPr>
          <p:nvPr>
            <p:ph type="subTitle" idx="1"/>
          </p:nvPr>
        </p:nvSpPr>
        <p:spPr>
          <a:xfrm>
            <a:off x="5221862" y="1535837"/>
            <a:ext cx="5948831" cy="6420413"/>
          </a:xfrm>
        </p:spPr>
        <p:txBody>
          <a:bodyPr vert="horz" lIns="91440" tIns="45720" rIns="91440" bIns="45720" rtlCol="0" anchor="ctr">
            <a:normAutofit/>
          </a:bodyPr>
          <a:lstStyle/>
          <a:p>
            <a:pPr lvl="1" indent="-228600" algn="l">
              <a:buFont typeface="Arial" panose="020B0604020202020204" pitchFamily="34" charset="0"/>
              <a:buChar char="•"/>
            </a:pPr>
            <a:r>
              <a:rPr lang="en-US" sz="3000" dirty="0">
                <a:solidFill>
                  <a:srgbClr val="FEFFFF"/>
                </a:solidFill>
              </a:rPr>
              <a:t>If repairs are being done on the same day the customer arrives, the tracking of open RO’s will be cut down exponentially</a:t>
            </a:r>
          </a:p>
          <a:p>
            <a:pPr lvl="1" indent="-228600" algn="l">
              <a:buFont typeface="Arial" panose="020B0604020202020204" pitchFamily="34" charset="0"/>
              <a:buChar char="•"/>
            </a:pPr>
            <a:r>
              <a:rPr lang="en-US" sz="3000" dirty="0">
                <a:solidFill>
                  <a:srgbClr val="FEFFFF"/>
                </a:solidFill>
              </a:rPr>
              <a:t>Daily updates will be minimized; thereby freeing up the service advisors to better handle customers in front of them as well as answering the phones. </a:t>
            </a:r>
          </a:p>
          <a:p>
            <a:pPr lvl="1" indent="-228600" algn="l">
              <a:buFont typeface="Arial" panose="020B0604020202020204" pitchFamily="34" charset="0"/>
              <a:buChar char="•"/>
            </a:pPr>
            <a:r>
              <a:rPr lang="en-US" sz="3000" dirty="0">
                <a:solidFill>
                  <a:srgbClr val="FEFFFF"/>
                </a:solidFill>
              </a:rPr>
              <a:t>This all adds up to better retention and CSI scores</a:t>
            </a: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p:txBody>
      </p:sp>
      <p:pic>
        <p:nvPicPr>
          <p:cNvPr id="7" name="Picture 2" descr="MOHAWK MADNESS @ MOHAWK CHEVROLET | WFLY-FM">
            <a:extLst>
              <a:ext uri="{FF2B5EF4-FFF2-40B4-BE49-F238E27FC236}">
                <a16:creationId xmlns:a16="http://schemas.microsoft.com/office/drawing/2014/main" id="{94F51E8B-FED9-478B-ADDD-A964B77BFBE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5649" y="5913157"/>
            <a:ext cx="2267624" cy="944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7036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Shape 16">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itle 1">
            <a:extLst>
              <a:ext uri="{FF2B5EF4-FFF2-40B4-BE49-F238E27FC236}">
                <a16:creationId xmlns:a16="http://schemas.microsoft.com/office/drawing/2014/main" id="{16066B27-69B1-4746-841B-456BD88039FE}"/>
              </a:ext>
            </a:extLst>
          </p:cNvPr>
          <p:cNvSpPr txBox="1">
            <a:spLocks/>
          </p:cNvSpPr>
          <p:nvPr/>
        </p:nvSpPr>
        <p:spPr>
          <a:xfrm>
            <a:off x="934872" y="982272"/>
            <a:ext cx="3388419" cy="456097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000" b="1" kern="1200" dirty="0">
                <a:solidFill>
                  <a:srgbClr val="FFFFFF"/>
                </a:solidFill>
                <a:latin typeface="+mj-lt"/>
                <a:ea typeface="+mj-ea"/>
                <a:cs typeface="+mj-cs"/>
              </a:rPr>
              <a:t>Benefit &amp; Opportunity Cost</a:t>
            </a:r>
          </a:p>
        </p:txBody>
      </p:sp>
      <p:sp>
        <p:nvSpPr>
          <p:cNvPr id="19"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Subtitle 2">
            <a:extLst>
              <a:ext uri="{FF2B5EF4-FFF2-40B4-BE49-F238E27FC236}">
                <a16:creationId xmlns:a16="http://schemas.microsoft.com/office/drawing/2014/main" id="{1D420850-38AD-47AB-BE7B-6F70A02D1A74}"/>
              </a:ext>
            </a:extLst>
          </p:cNvPr>
          <p:cNvSpPr>
            <a:spLocks noGrp="1"/>
          </p:cNvSpPr>
          <p:nvPr>
            <p:ph type="subTitle" idx="1"/>
          </p:nvPr>
        </p:nvSpPr>
        <p:spPr>
          <a:xfrm>
            <a:off x="5221862" y="1464817"/>
            <a:ext cx="5948831" cy="6491434"/>
          </a:xfrm>
        </p:spPr>
        <p:txBody>
          <a:bodyPr vert="horz" lIns="91440" tIns="45720" rIns="91440" bIns="45720" rtlCol="0" anchor="ctr">
            <a:normAutofit/>
          </a:bodyPr>
          <a:lstStyle/>
          <a:p>
            <a:pPr lvl="1" indent="-228600" algn="l">
              <a:buFont typeface="Arial" panose="020B0604020202020204" pitchFamily="34" charset="0"/>
              <a:buChar char="•"/>
            </a:pPr>
            <a:r>
              <a:rPr lang="en-US" sz="3000" dirty="0">
                <a:solidFill>
                  <a:srgbClr val="FEFFFF"/>
                </a:solidFill>
              </a:rPr>
              <a:t>Tech Efficiency will increase.</a:t>
            </a:r>
          </a:p>
          <a:p>
            <a:pPr lvl="2" indent="-228600" algn="l">
              <a:buFont typeface="Arial" panose="020B0604020202020204" pitchFamily="34" charset="0"/>
              <a:buChar char="•"/>
            </a:pPr>
            <a:r>
              <a:rPr lang="en-US" sz="2800" dirty="0">
                <a:solidFill>
                  <a:srgbClr val="FEFFFF"/>
                </a:solidFill>
              </a:rPr>
              <a:t>The goal is always to sell the work while the vehicle is still in the bay. (1/4 time rule)</a:t>
            </a:r>
          </a:p>
          <a:p>
            <a:pPr lvl="2" indent="-228600" algn="l">
              <a:buFont typeface="Arial" panose="020B0604020202020204" pitchFamily="34" charset="0"/>
              <a:buChar char="•"/>
            </a:pPr>
            <a:r>
              <a:rPr lang="en-US" sz="2800" dirty="0">
                <a:solidFill>
                  <a:srgbClr val="FEFFFF"/>
                </a:solidFill>
              </a:rPr>
              <a:t>More commonly sold parts in stock will increase the ability to get the work done while the vehicle is in the stall</a:t>
            </a:r>
          </a:p>
          <a:p>
            <a:pPr lvl="1" indent="-228600" algn="l">
              <a:buFont typeface="Arial" panose="020B0604020202020204" pitchFamily="34" charset="0"/>
              <a:buChar char="•"/>
            </a:pPr>
            <a:r>
              <a:rPr lang="en-US" sz="3000" dirty="0">
                <a:solidFill>
                  <a:srgbClr val="FEFFFF"/>
                </a:solidFill>
              </a:rPr>
              <a:t>Not having to pull vehicles in and out as often will result in the ability to service more vehicles over the course of a month.</a:t>
            </a: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p:txBody>
      </p:sp>
      <p:pic>
        <p:nvPicPr>
          <p:cNvPr id="7" name="Picture 2" descr="MOHAWK MADNESS @ MOHAWK CHEVROLET | WFLY-FM">
            <a:extLst>
              <a:ext uri="{FF2B5EF4-FFF2-40B4-BE49-F238E27FC236}">
                <a16:creationId xmlns:a16="http://schemas.microsoft.com/office/drawing/2014/main" id="{94F51E8B-FED9-478B-ADDD-A964B77BFBE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5649" y="5913157"/>
            <a:ext cx="2267624" cy="944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258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Shape 16">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itle 1">
            <a:extLst>
              <a:ext uri="{FF2B5EF4-FFF2-40B4-BE49-F238E27FC236}">
                <a16:creationId xmlns:a16="http://schemas.microsoft.com/office/drawing/2014/main" id="{16066B27-69B1-4746-841B-456BD88039FE}"/>
              </a:ext>
            </a:extLst>
          </p:cNvPr>
          <p:cNvSpPr txBox="1">
            <a:spLocks/>
          </p:cNvSpPr>
          <p:nvPr/>
        </p:nvSpPr>
        <p:spPr>
          <a:xfrm>
            <a:off x="934872" y="982272"/>
            <a:ext cx="3388419" cy="456097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000" b="1" kern="1200" dirty="0">
                <a:solidFill>
                  <a:srgbClr val="FFFFFF"/>
                </a:solidFill>
                <a:latin typeface="+mj-lt"/>
                <a:ea typeface="+mj-ea"/>
                <a:cs typeface="+mj-cs"/>
              </a:rPr>
              <a:t>Benefit &amp; Opportunity Cost</a:t>
            </a:r>
          </a:p>
        </p:txBody>
      </p:sp>
      <p:sp>
        <p:nvSpPr>
          <p:cNvPr id="19"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Subtitle 2">
            <a:extLst>
              <a:ext uri="{FF2B5EF4-FFF2-40B4-BE49-F238E27FC236}">
                <a16:creationId xmlns:a16="http://schemas.microsoft.com/office/drawing/2014/main" id="{1D420850-38AD-47AB-BE7B-6F70A02D1A74}"/>
              </a:ext>
            </a:extLst>
          </p:cNvPr>
          <p:cNvSpPr>
            <a:spLocks noGrp="1"/>
          </p:cNvSpPr>
          <p:nvPr>
            <p:ph type="subTitle" idx="1"/>
          </p:nvPr>
        </p:nvSpPr>
        <p:spPr>
          <a:xfrm>
            <a:off x="5221862" y="1464817"/>
            <a:ext cx="5948831" cy="6491434"/>
          </a:xfrm>
        </p:spPr>
        <p:txBody>
          <a:bodyPr vert="horz" lIns="91440" tIns="45720" rIns="91440" bIns="45720" rtlCol="0" anchor="ctr">
            <a:normAutofit/>
          </a:bodyPr>
          <a:lstStyle/>
          <a:p>
            <a:pPr lvl="1" indent="-228600" algn="l">
              <a:buFont typeface="Arial" panose="020B0604020202020204" pitchFamily="34" charset="0"/>
              <a:buChar char="•"/>
            </a:pPr>
            <a:r>
              <a:rPr lang="en-US" sz="3000" dirty="0">
                <a:solidFill>
                  <a:srgbClr val="FEFFFF"/>
                </a:solidFill>
              </a:rPr>
              <a:t>Internal vehicles will be able to be processed through the reconditioning process quicker, and ultimately sold quicker.</a:t>
            </a:r>
          </a:p>
          <a:p>
            <a:pPr lvl="2" indent="-228600" algn="l">
              <a:buFont typeface="Arial" panose="020B0604020202020204" pitchFamily="34" charset="0"/>
              <a:buChar char="•"/>
            </a:pPr>
            <a:r>
              <a:rPr lang="en-US" sz="2800" dirty="0">
                <a:solidFill>
                  <a:srgbClr val="FEFFFF"/>
                </a:solidFill>
              </a:rPr>
              <a:t>This will grant us the ability to sell more vehicles over the course of a month and providing us with more future service customers as well.</a:t>
            </a: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a:p>
            <a:pPr indent="-228600" algn="l">
              <a:buFont typeface="Arial" panose="020B0604020202020204" pitchFamily="34" charset="0"/>
              <a:buChar char="•"/>
            </a:pPr>
            <a:endParaRPr lang="en-US" dirty="0">
              <a:solidFill>
                <a:srgbClr val="FEFFFF"/>
              </a:solidFill>
            </a:endParaRPr>
          </a:p>
        </p:txBody>
      </p:sp>
      <p:pic>
        <p:nvPicPr>
          <p:cNvPr id="7" name="Picture 2" descr="MOHAWK MADNESS @ MOHAWK CHEVROLET | WFLY-FM">
            <a:extLst>
              <a:ext uri="{FF2B5EF4-FFF2-40B4-BE49-F238E27FC236}">
                <a16:creationId xmlns:a16="http://schemas.microsoft.com/office/drawing/2014/main" id="{94F51E8B-FED9-478B-ADDD-A964B77BFBE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5649" y="5913157"/>
            <a:ext cx="2267624" cy="944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523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graphicFrame>
        <p:nvGraphicFramePr>
          <p:cNvPr id="7" name="TextBox 4">
            <a:extLst>
              <a:ext uri="{FF2B5EF4-FFF2-40B4-BE49-F238E27FC236}">
                <a16:creationId xmlns:a16="http://schemas.microsoft.com/office/drawing/2014/main" id="{C490840F-6D3E-4627-8B41-5A668252ADAA}"/>
              </a:ext>
            </a:extLst>
          </p:cNvPr>
          <p:cNvGraphicFramePr/>
          <p:nvPr>
            <p:extLst>
              <p:ext uri="{D42A27DB-BD31-4B8C-83A1-F6EECF244321}">
                <p14:modId xmlns:p14="http://schemas.microsoft.com/office/powerpoint/2010/main" val="1755141191"/>
              </p:ext>
            </p:extLst>
          </p:nvPr>
        </p:nvGraphicFramePr>
        <p:xfrm>
          <a:off x="5752105" y="597023"/>
          <a:ext cx="4808553"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E9D3F8DA-A845-437C-A92D-2D7DA2A48DE2}"/>
              </a:ext>
            </a:extLst>
          </p:cNvPr>
          <p:cNvSpPr txBox="1"/>
          <p:nvPr/>
        </p:nvSpPr>
        <p:spPr>
          <a:xfrm>
            <a:off x="369956" y="177968"/>
            <a:ext cx="3251724" cy="1015663"/>
          </a:xfrm>
          <a:prstGeom prst="rect">
            <a:avLst/>
          </a:prstGeom>
          <a:noFill/>
        </p:spPr>
        <p:txBody>
          <a:bodyPr wrap="square" rtlCol="0">
            <a:spAutoFit/>
          </a:bodyPr>
          <a:lstStyle/>
          <a:p>
            <a:r>
              <a:rPr lang="en-US" sz="6000" b="1" u="sng" dirty="0">
                <a:solidFill>
                  <a:schemeClr val="bg1">
                    <a:lumMod val="95000"/>
                  </a:schemeClr>
                </a:solidFill>
              </a:rPr>
              <a:t>Timeline:</a:t>
            </a:r>
          </a:p>
        </p:txBody>
      </p:sp>
      <p:pic>
        <p:nvPicPr>
          <p:cNvPr id="8" name="Picture 2" descr="MOHAWK MADNESS @ MOHAWK CHEVROLET | WFLY-FM">
            <a:extLst>
              <a:ext uri="{FF2B5EF4-FFF2-40B4-BE49-F238E27FC236}">
                <a16:creationId xmlns:a16="http://schemas.microsoft.com/office/drawing/2014/main" id="{66B611C0-83F3-4E2B-BD8E-1C56555BDB2F}"/>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665047" y="5900350"/>
            <a:ext cx="2267624" cy="94484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729AA7C2-A66F-4B46-9138-6C43626486C4}"/>
              </a:ext>
            </a:extLst>
          </p:cNvPr>
          <p:cNvSpPr txBox="1"/>
          <p:nvPr/>
        </p:nvSpPr>
        <p:spPr>
          <a:xfrm>
            <a:off x="419265" y="2246694"/>
            <a:ext cx="2703065" cy="1938992"/>
          </a:xfrm>
          <a:prstGeom prst="rect">
            <a:avLst/>
          </a:prstGeom>
          <a:noFill/>
        </p:spPr>
        <p:txBody>
          <a:bodyPr wrap="square">
            <a:spAutoFit/>
          </a:bodyPr>
          <a:lstStyle/>
          <a:p>
            <a:pPr lvl="0" algn="ctr"/>
            <a:r>
              <a:rPr lang="en-US" sz="3000" b="1" dirty="0">
                <a:solidFill>
                  <a:schemeClr val="bg1">
                    <a:lumMod val="95000"/>
                  </a:schemeClr>
                </a:solidFill>
              </a:rPr>
              <a:t>Within 6 months we should achieve the 90% goal.</a:t>
            </a:r>
            <a:endParaRPr lang="en-US" sz="3000" b="1" dirty="0"/>
          </a:p>
        </p:txBody>
      </p:sp>
    </p:spTree>
    <p:extLst>
      <p:ext uri="{BB962C8B-B14F-4D97-AF65-F5344CB8AC3E}">
        <p14:creationId xmlns:p14="http://schemas.microsoft.com/office/powerpoint/2010/main" val="8537252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5" name="TextBox 4">
            <a:extLst>
              <a:ext uri="{FF2B5EF4-FFF2-40B4-BE49-F238E27FC236}">
                <a16:creationId xmlns:a16="http://schemas.microsoft.com/office/drawing/2014/main" id="{9A56A122-7E75-4D3C-9840-3A9AC3F95D5A}"/>
              </a:ext>
            </a:extLst>
          </p:cNvPr>
          <p:cNvSpPr txBox="1"/>
          <p:nvPr/>
        </p:nvSpPr>
        <p:spPr>
          <a:xfrm>
            <a:off x="429348" y="257176"/>
            <a:ext cx="6332866" cy="6391274"/>
          </a:xfrm>
          <a:prstGeom prst="rect">
            <a:avLst/>
          </a:prstGeom>
        </p:spPr>
        <p:txBody>
          <a:bodyPr vert="horz" lIns="91440" tIns="45720" rIns="91440" bIns="45720" rtlCol="0" anchor="ctr">
            <a:normAutofit/>
          </a:bodyPr>
          <a:lstStyle/>
          <a:p>
            <a:pPr marR="0">
              <a:lnSpc>
                <a:spcPct val="90000"/>
              </a:lnSpc>
              <a:spcBef>
                <a:spcPts val="0"/>
              </a:spcBef>
              <a:spcAft>
                <a:spcPts val="800"/>
              </a:spcAft>
            </a:pPr>
            <a:r>
              <a:rPr lang="en-US" sz="6000" b="1" u="sng" dirty="0">
                <a:solidFill>
                  <a:srgbClr val="000000"/>
                </a:solidFill>
                <a:effectLst/>
                <a:latin typeface="Castellar" panose="020A0402060406010301" pitchFamily="18" charset="0"/>
              </a:rPr>
              <a:t>Action Plan:</a:t>
            </a:r>
          </a:p>
          <a:p>
            <a:pPr marL="0" marR="0" indent="-228600">
              <a:lnSpc>
                <a:spcPct val="90000"/>
              </a:lnSpc>
              <a:spcBef>
                <a:spcPts val="0"/>
              </a:spcBef>
              <a:spcAft>
                <a:spcPts val="800"/>
              </a:spcAft>
              <a:buFont typeface="Arial" panose="020B0604020202020204" pitchFamily="34" charset="0"/>
              <a:buChar char="•"/>
            </a:pPr>
            <a:endParaRPr lang="en-US" sz="1600" b="1" u="sng" dirty="0">
              <a:solidFill>
                <a:srgbClr val="000000"/>
              </a:solidFill>
            </a:endParaRPr>
          </a:p>
          <a:p>
            <a:pPr lvl="1" indent="-228600">
              <a:lnSpc>
                <a:spcPct val="90000"/>
              </a:lnSpc>
              <a:spcAft>
                <a:spcPts val="800"/>
              </a:spcAft>
              <a:buFont typeface="Arial" panose="020B0604020202020204" pitchFamily="34" charset="0"/>
              <a:buChar char="•"/>
            </a:pPr>
            <a:r>
              <a:rPr lang="en-US" sz="2500" dirty="0">
                <a:solidFill>
                  <a:srgbClr val="000000"/>
                </a:solidFill>
              </a:rPr>
              <a:t>Train employees on the “why” behind lost sales. Items such as:</a:t>
            </a:r>
          </a:p>
          <a:p>
            <a:pPr lvl="2" indent="-228600">
              <a:lnSpc>
                <a:spcPct val="90000"/>
              </a:lnSpc>
              <a:spcAft>
                <a:spcPts val="800"/>
              </a:spcAft>
              <a:buFont typeface="Arial" panose="020B0604020202020204" pitchFamily="34" charset="0"/>
              <a:buChar char="•"/>
            </a:pPr>
            <a:r>
              <a:rPr lang="en-US" sz="2500" dirty="0">
                <a:solidFill>
                  <a:srgbClr val="000000"/>
                </a:solidFill>
                <a:effectLst/>
              </a:rPr>
              <a:t>Inventory management</a:t>
            </a:r>
          </a:p>
          <a:p>
            <a:pPr lvl="2" indent="-228600">
              <a:lnSpc>
                <a:spcPct val="90000"/>
              </a:lnSpc>
              <a:spcAft>
                <a:spcPts val="800"/>
              </a:spcAft>
              <a:buFont typeface="Arial" panose="020B0604020202020204" pitchFamily="34" charset="0"/>
              <a:buChar char="•"/>
            </a:pPr>
            <a:r>
              <a:rPr lang="en-US" sz="2500" dirty="0">
                <a:solidFill>
                  <a:srgbClr val="000000"/>
                </a:solidFill>
              </a:rPr>
              <a:t>Tech efficiency</a:t>
            </a:r>
          </a:p>
          <a:p>
            <a:pPr lvl="2" indent="-228600">
              <a:lnSpc>
                <a:spcPct val="90000"/>
              </a:lnSpc>
              <a:spcAft>
                <a:spcPts val="800"/>
              </a:spcAft>
              <a:buFont typeface="Arial" panose="020B0604020202020204" pitchFamily="34" charset="0"/>
              <a:buChar char="•"/>
            </a:pPr>
            <a:r>
              <a:rPr lang="en-US" sz="2500" dirty="0">
                <a:solidFill>
                  <a:srgbClr val="000000"/>
                </a:solidFill>
              </a:rPr>
              <a:t>No risk, RIM protected</a:t>
            </a:r>
          </a:p>
          <a:p>
            <a:pPr lvl="2" indent="-228600">
              <a:lnSpc>
                <a:spcPct val="90000"/>
              </a:lnSpc>
              <a:spcAft>
                <a:spcPts val="800"/>
              </a:spcAft>
              <a:buFont typeface="Arial" panose="020B0604020202020204" pitchFamily="34" charset="0"/>
              <a:buChar char="•"/>
            </a:pPr>
            <a:r>
              <a:rPr lang="en-US" sz="2500" dirty="0">
                <a:solidFill>
                  <a:srgbClr val="000000"/>
                </a:solidFill>
                <a:effectLst/>
              </a:rPr>
              <a:t>Better customer service – CSI </a:t>
            </a:r>
          </a:p>
          <a:p>
            <a:pPr lvl="2" indent="-228600">
              <a:lnSpc>
                <a:spcPct val="90000"/>
              </a:lnSpc>
              <a:spcAft>
                <a:spcPts val="800"/>
              </a:spcAft>
              <a:buFont typeface="Arial" panose="020B0604020202020204" pitchFamily="34" charset="0"/>
              <a:buChar char="•"/>
            </a:pPr>
            <a:r>
              <a:rPr lang="en-US" sz="2500" dirty="0">
                <a:solidFill>
                  <a:srgbClr val="000000"/>
                </a:solidFill>
              </a:rPr>
              <a:t>Profitability</a:t>
            </a:r>
          </a:p>
          <a:p>
            <a:pPr lvl="2" indent="-228600">
              <a:lnSpc>
                <a:spcPct val="90000"/>
              </a:lnSpc>
              <a:spcAft>
                <a:spcPts val="800"/>
              </a:spcAft>
              <a:buFont typeface="Arial" panose="020B0604020202020204" pitchFamily="34" charset="0"/>
              <a:buChar char="•"/>
            </a:pPr>
            <a:r>
              <a:rPr lang="en-US" sz="2500" dirty="0">
                <a:solidFill>
                  <a:srgbClr val="000000"/>
                </a:solidFill>
                <a:effectLst/>
              </a:rPr>
              <a:t>Less time on the phones ordering parts</a:t>
            </a:r>
          </a:p>
          <a:p>
            <a:pPr lvl="2" indent="-228600">
              <a:lnSpc>
                <a:spcPct val="90000"/>
              </a:lnSpc>
              <a:spcAft>
                <a:spcPts val="800"/>
              </a:spcAft>
              <a:buFont typeface="Arial" panose="020B0604020202020204" pitchFamily="34" charset="0"/>
              <a:buChar char="•"/>
            </a:pPr>
            <a:r>
              <a:rPr lang="en-US" sz="2500" dirty="0">
                <a:solidFill>
                  <a:srgbClr val="000000"/>
                </a:solidFill>
                <a:effectLst/>
              </a:rPr>
              <a:t>Quicker turn time on used vehicles</a:t>
            </a:r>
          </a:p>
          <a:p>
            <a:pPr lvl="2" indent="-228600">
              <a:lnSpc>
                <a:spcPct val="90000"/>
              </a:lnSpc>
              <a:spcAft>
                <a:spcPts val="800"/>
              </a:spcAft>
              <a:buFont typeface="Arial" panose="020B0604020202020204" pitchFamily="34" charset="0"/>
              <a:buChar char="•"/>
            </a:pPr>
            <a:r>
              <a:rPr lang="en-US" sz="2500" dirty="0">
                <a:solidFill>
                  <a:srgbClr val="000000"/>
                </a:solidFill>
              </a:rPr>
              <a:t>Real time visibility to parts demand</a:t>
            </a:r>
            <a:endParaRPr lang="en-US" sz="2500" dirty="0">
              <a:solidFill>
                <a:srgbClr val="000000"/>
              </a:solidFill>
              <a:effectLst/>
            </a:endParaRPr>
          </a:p>
          <a:p>
            <a:pPr marL="0" marR="0" indent="-228600">
              <a:lnSpc>
                <a:spcPct val="90000"/>
              </a:lnSpc>
              <a:spcBef>
                <a:spcPts val="0"/>
              </a:spcBef>
              <a:spcAft>
                <a:spcPts val="800"/>
              </a:spcAft>
              <a:buFont typeface="Arial" panose="020B0604020202020204" pitchFamily="34" charset="0"/>
              <a:buChar char="•"/>
            </a:pPr>
            <a:endParaRPr lang="en-US" sz="1600" dirty="0">
              <a:solidFill>
                <a:srgbClr val="000000"/>
              </a:solidFill>
              <a:effectLst/>
            </a:endParaRPr>
          </a:p>
        </p:txBody>
      </p:sp>
      <p:sp>
        <p:nvSpPr>
          <p:cNvPr id="16"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2" descr="MOHAWK MADNESS @ MOHAWK CHEVROLET | WFLY-FM">
            <a:extLst>
              <a:ext uri="{FF2B5EF4-FFF2-40B4-BE49-F238E27FC236}">
                <a16:creationId xmlns:a16="http://schemas.microsoft.com/office/drawing/2014/main" id="{8D8FBB07-DC4C-4B1A-980F-A7453F9FA94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00821" y="2676218"/>
            <a:ext cx="3661831" cy="1525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02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TotalTime>
  <Words>716</Words>
  <Application>Microsoft Office PowerPoint</Application>
  <PresentationFormat>Widescreen</PresentationFormat>
  <Paragraphs>79</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Castellar</vt:lpstr>
      <vt:lpstr>Office Theme</vt:lpstr>
      <vt:lpstr>Action Plan for:  Lost Sales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Action Plan for:  Lost Sales</dc:title>
  <dc:creator>Ed Pizzigati</dc:creator>
  <cp:lastModifiedBy>Johnna Kennedy</cp:lastModifiedBy>
  <cp:revision>4</cp:revision>
  <dcterms:created xsi:type="dcterms:W3CDTF">2020-09-01T21:18:23Z</dcterms:created>
  <dcterms:modified xsi:type="dcterms:W3CDTF">2020-09-03T15:57:23Z</dcterms:modified>
</cp:coreProperties>
</file>