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4" r:id="rId8"/>
    <p:sldId id="262" r:id="rId9"/>
    <p:sldId id="261" r:id="rId10"/>
    <p:sldId id="267" r:id="rId11"/>
    <p:sldId id="268" r:id="rId12"/>
    <p:sldId id="265" r:id="rId13"/>
    <p:sldId id="26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gy Waziry" initials="NW" lastIdx="1" clrIdx="0">
    <p:extLst>
      <p:ext uri="{19B8F6BF-5375-455C-9EA6-DF929625EA0E}">
        <p15:presenceInfo xmlns:p15="http://schemas.microsoft.com/office/powerpoint/2012/main" userId="S-1-5-21-663340868-1726505591-1770256275-9866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6"/>
                </a:solidFill>
                <a:latin typeface="+mn-lt"/>
              </a:rPr>
              <a:t>First</a:t>
            </a:r>
            <a:r>
              <a:rPr lang="en-US" b="1" dirty="0" smtClean="0">
                <a:solidFill>
                  <a:schemeClr val="accent6"/>
                </a:solidFill>
              </a:rPr>
              <a:t>  </a:t>
            </a:r>
            <a:r>
              <a:rPr lang="en-US" sz="7500" b="1" dirty="0" smtClean="0">
                <a:solidFill>
                  <a:schemeClr val="accent6"/>
                </a:solidFill>
              </a:rPr>
              <a:t>1</a:t>
            </a:r>
            <a:r>
              <a:rPr lang="en-US" sz="6500" b="1" baseline="30000" dirty="0" smtClean="0">
                <a:solidFill>
                  <a:schemeClr val="accent6"/>
                </a:solidFill>
              </a:rPr>
              <a:t>st</a:t>
            </a:r>
            <a:r>
              <a:rPr lang="en-US" b="1" dirty="0" smtClean="0">
                <a:solidFill>
                  <a:schemeClr val="accent6"/>
                </a:solidFill>
              </a:rPr>
              <a:t>  </a:t>
            </a:r>
            <a:r>
              <a:rPr lang="en-US" b="1" dirty="0" smtClean="0">
                <a:solidFill>
                  <a:schemeClr val="accent6"/>
                </a:solidFill>
                <a:latin typeface="+mn-lt"/>
              </a:rPr>
              <a:t>motors</a:t>
            </a:r>
            <a:endParaRPr lang="en-US" b="1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sz="2700" dirty="0" smtClean="0">
                <a:solidFill>
                  <a:srgbClr val="FFC000"/>
                </a:solidFill>
              </a:rPr>
              <a:t>Come join the family</a:t>
            </a:r>
            <a:endParaRPr lang="en-US" sz="27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93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0" y="105719"/>
            <a:ext cx="6096000" cy="375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0" y="481271"/>
            <a:ext cx="6096000" cy="6704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000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Pay </a:t>
            </a:r>
            <a:r>
              <a:rPr lang="en-US" sz="4000" b="1" dirty="0" smtClean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chemeClr val="accent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Silver Level Sales Associate</a:t>
            </a:r>
            <a:r>
              <a:rPr lang="en-US" sz="2400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$35k per year Salary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Sell 10-14.5 units = $50 per unit Volume Bonus 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Sell 15-19.5 units = $100 per unit Volume Bonus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Sell 20+ units = $150 per unit Volume </a:t>
            </a:r>
            <a:r>
              <a:rPr lang="en-US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Bonus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chemeClr val="accent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Gold Level Sales Associate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Year of Service plus units sales of 180+ for prior year.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Must maintain 15 unit per month on a rolling 3 month average.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$35k per year Salary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Sell 15-19.5 units = $125 per unit Volume Bonus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Sell 20-24.5 units = $150 per unit Volume Bonus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Sell 25+ units = $175 per unit Volume Bonus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Write your own </a:t>
            </a:r>
            <a:r>
              <a:rPr lang="en-US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schedule</a:t>
            </a:r>
            <a:endParaRPr lang="en-US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962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53109" y="1389271"/>
            <a:ext cx="6096000" cy="47253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000" b="1" dirty="0" smtClean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4000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Pay </a:t>
            </a:r>
            <a:r>
              <a:rPr lang="en-US" sz="4000" b="1" dirty="0" smtClean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chemeClr val="accent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Platinum Level Sales Associate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Years of Service plus units sales of 240+ for prior year.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Must maintain 20 unit per month on a rolling 3 month average.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$35k per year Salary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Sell 15-19.5 units = $150 per unit Volume Bonus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Sell 20-24.5 units = $175 per unit Volume Bonus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Sell 25-29.5 units = $200 per unit Volume Bonus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Sell 30+ units = $225 per unit Volume Bonus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Write your own schedule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7953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725079"/>
              </p:ext>
            </p:extLst>
          </p:nvPr>
        </p:nvGraphicFramePr>
        <p:xfrm>
          <a:off x="2505457" y="1399038"/>
          <a:ext cx="8705086" cy="47914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36192"/>
                <a:gridCol w="1001864"/>
                <a:gridCol w="823755"/>
                <a:gridCol w="1068655"/>
                <a:gridCol w="1068655"/>
                <a:gridCol w="1068655"/>
                <a:gridCol w="1068655"/>
                <a:gridCol w="1068655"/>
              </a:tblGrid>
              <a:tr h="368573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 dirty="0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Salary</a:t>
                      </a:r>
                      <a:endParaRPr lang="en-US" sz="18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FFC000"/>
                          </a:solidFill>
                          <a:effectLst/>
                        </a:rPr>
                        <a:t>Units</a:t>
                      </a:r>
                      <a:endParaRPr lang="en-US" sz="1800" b="1" i="0" u="none" strike="noStrike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Bonus</a:t>
                      </a:r>
                      <a:endParaRPr lang="en-US" sz="18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Monthly</a:t>
                      </a:r>
                      <a:endParaRPr lang="en-US" sz="18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Yearly</a:t>
                      </a:r>
                      <a:endParaRPr lang="en-US" sz="18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% Salary</a:t>
                      </a:r>
                      <a:endParaRPr lang="en-US" sz="18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% </a:t>
                      </a:r>
                      <a:r>
                        <a:rPr lang="en-US" sz="1800" b="1" u="none" strike="noStrike" dirty="0" err="1">
                          <a:solidFill>
                            <a:srgbClr val="FFC000"/>
                          </a:solidFill>
                          <a:effectLst/>
                        </a:rPr>
                        <a:t>Comm</a:t>
                      </a:r>
                      <a:endParaRPr lang="en-US" sz="1800" b="1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3685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 smtClean="0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Silver Level</a:t>
                      </a:r>
                      <a:endParaRPr lang="en-US" sz="1800" b="1" i="0" u="none" strike="noStrike" dirty="0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$3,000</a:t>
                      </a:r>
                      <a:endParaRPr lang="en-US" sz="1800" b="1" i="0" u="none" strike="noStrike" dirty="0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10</a:t>
                      </a:r>
                      <a:endParaRPr lang="en-US" sz="1800" b="1" i="0" u="none" strike="noStrike" dirty="0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$500</a:t>
                      </a:r>
                      <a:endParaRPr lang="en-US" sz="1800" b="1" i="0" u="none" strike="noStrike" dirty="0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$3,500</a:t>
                      </a:r>
                      <a:endParaRPr lang="en-US" sz="1800" b="1" i="0" u="none" strike="noStrike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$42,000</a:t>
                      </a:r>
                      <a:endParaRPr lang="en-US" sz="1800" b="1" i="0" u="none" strike="noStrike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86%</a:t>
                      </a:r>
                      <a:endParaRPr lang="en-US" sz="1800" b="1" i="0" u="none" strike="noStrike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14%</a:t>
                      </a:r>
                      <a:endParaRPr lang="en-US" sz="1800" b="1" i="0" u="none" strike="noStrike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368573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 dirty="0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 dirty="0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15</a:t>
                      </a:r>
                      <a:endParaRPr lang="en-US" sz="1800" b="1" i="0" u="none" strike="noStrike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$1,500</a:t>
                      </a:r>
                      <a:endParaRPr lang="en-US" sz="1800" b="1" i="0" u="none" strike="noStrike" dirty="0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$4,500</a:t>
                      </a:r>
                      <a:endParaRPr lang="en-US" sz="1800" b="1" i="0" u="none" strike="noStrike" dirty="0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$54,000</a:t>
                      </a:r>
                      <a:endParaRPr lang="en-US" sz="1800" b="1" i="0" u="none" strike="noStrike" dirty="0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67%</a:t>
                      </a:r>
                      <a:endParaRPr lang="en-US" sz="1800" b="1" i="0" u="none" strike="noStrike" dirty="0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33%</a:t>
                      </a:r>
                      <a:endParaRPr lang="en-US" sz="1800" b="1" i="0" u="none" strike="noStrike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368573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 dirty="0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20</a:t>
                      </a:r>
                      <a:endParaRPr lang="en-US" sz="1800" b="1" i="0" u="none" strike="noStrike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$3,000</a:t>
                      </a:r>
                      <a:endParaRPr lang="en-US" sz="1800" b="1" i="0" u="none" strike="noStrike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$6,000</a:t>
                      </a:r>
                      <a:endParaRPr lang="en-US" sz="1800" b="1" i="0" u="none" strike="noStrike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$72,000</a:t>
                      </a:r>
                      <a:endParaRPr lang="en-US" sz="1800" b="1" i="0" u="none" strike="noStrike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50%</a:t>
                      </a:r>
                      <a:endParaRPr lang="en-US" sz="1800" b="1" i="0" u="none" strike="noStrike" dirty="0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tx1">
                              <a:lumMod val="65000"/>
                            </a:schemeClr>
                          </a:solidFill>
                          <a:effectLst/>
                        </a:rPr>
                        <a:t>50%</a:t>
                      </a:r>
                      <a:endParaRPr lang="en-US" sz="1800" b="1" i="0" u="none" strike="noStrike" dirty="0">
                        <a:solidFill>
                          <a:schemeClr val="tx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368573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3685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Gold Level</a:t>
                      </a:r>
                      <a:endParaRPr lang="en-US" sz="18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$3,000</a:t>
                      </a:r>
                      <a:endParaRPr lang="en-US" sz="18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15</a:t>
                      </a:r>
                      <a:endParaRPr lang="en-US" sz="1800" b="1" i="0" u="none" strike="noStrike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$1,875</a:t>
                      </a:r>
                      <a:endParaRPr lang="en-US" sz="1800" b="1" i="0" u="none" strike="noStrike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$4,875</a:t>
                      </a:r>
                      <a:endParaRPr lang="en-US" sz="1800" b="1" i="0" u="none" strike="noStrike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$58,500</a:t>
                      </a:r>
                      <a:endParaRPr lang="en-US" sz="1800" b="1" i="0" u="none" strike="noStrike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62%</a:t>
                      </a:r>
                      <a:endParaRPr lang="en-US" sz="1800" b="1" i="0" u="none" strike="noStrike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38%</a:t>
                      </a:r>
                      <a:endParaRPr lang="en-US" sz="1800" b="1" i="0" u="none" strike="noStrike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368573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20</a:t>
                      </a:r>
                      <a:endParaRPr lang="en-US" sz="18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$3,000</a:t>
                      </a:r>
                      <a:endParaRPr lang="en-US" sz="18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$6,000</a:t>
                      </a:r>
                      <a:endParaRPr lang="en-US" sz="1800" b="1" i="0" u="none" strike="noStrike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$72,000</a:t>
                      </a:r>
                      <a:endParaRPr lang="en-US" sz="1800" b="1" i="0" u="none" strike="noStrike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50%</a:t>
                      </a:r>
                      <a:endParaRPr lang="en-US" sz="1800" b="1" i="0" u="none" strike="noStrike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50%</a:t>
                      </a:r>
                      <a:endParaRPr lang="en-US" sz="1800" b="1" i="0" u="none" strike="noStrike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368573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25</a:t>
                      </a:r>
                      <a:endParaRPr lang="en-US" sz="1800" b="1" i="0" u="none" strike="noStrike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$4,375</a:t>
                      </a:r>
                      <a:endParaRPr lang="en-US" sz="18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$7,375</a:t>
                      </a:r>
                      <a:endParaRPr lang="en-US" sz="18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$88,500</a:t>
                      </a:r>
                      <a:endParaRPr lang="en-US" sz="18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41%</a:t>
                      </a:r>
                      <a:endParaRPr lang="en-US" sz="18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59%</a:t>
                      </a:r>
                      <a:endParaRPr lang="en-US" sz="1800" b="1" i="0" u="none" strike="noStrike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368573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36857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Platinum Level</a:t>
                      </a:r>
                      <a:endParaRPr lang="en-US" sz="18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$3,000</a:t>
                      </a:r>
                      <a:endParaRPr lang="en-US" sz="18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15</a:t>
                      </a:r>
                      <a:endParaRPr lang="en-US" sz="18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$2,250</a:t>
                      </a:r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$5,250</a:t>
                      </a:r>
                      <a:endParaRPr lang="en-US" sz="18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$63,000</a:t>
                      </a:r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57%</a:t>
                      </a:r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43%</a:t>
                      </a:r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368573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20</a:t>
                      </a:r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3,500</a:t>
                      </a:r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6,500</a:t>
                      </a:r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$78,000</a:t>
                      </a:r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46%</a:t>
                      </a:r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54%</a:t>
                      </a:r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368573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25</a:t>
                      </a:r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5,000</a:t>
                      </a:r>
                      <a:endParaRPr lang="en-US" sz="18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8,000</a:t>
                      </a:r>
                      <a:endParaRPr lang="en-US" sz="18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$96,000</a:t>
                      </a:r>
                      <a:endParaRPr lang="en-US" sz="18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38%</a:t>
                      </a:r>
                      <a:endParaRPr lang="en-US" sz="18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63%</a:t>
                      </a:r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  <a:tr h="368573"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30</a:t>
                      </a:r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6,750</a:t>
                      </a:r>
                      <a:endParaRPr lang="en-US" sz="18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9,750</a:t>
                      </a:r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$117,000</a:t>
                      </a:r>
                      <a:endParaRPr lang="en-US" sz="18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31%</a:t>
                      </a:r>
                      <a:endParaRPr lang="en-US" sz="18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69%</a:t>
                      </a:r>
                      <a:endParaRPr lang="en-US" sz="18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86784" y="475488"/>
            <a:ext cx="4279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accent6"/>
                </a:solidFill>
              </a:rPr>
              <a:t>PAY PLAN</a:t>
            </a:r>
            <a:endParaRPr lang="en-US" sz="4000" b="1" dirty="0">
              <a:solidFill>
                <a:schemeClr val="accent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6656" y="1764792"/>
            <a:ext cx="22402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 smtClean="0">
                <a:solidFill>
                  <a:srgbClr val="00B050"/>
                </a:solidFill>
              </a:rPr>
              <a:t>YEAR ONE</a:t>
            </a:r>
            <a:endParaRPr lang="en-US" sz="2300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6656" y="3215640"/>
            <a:ext cx="22402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 smtClean="0">
                <a:solidFill>
                  <a:srgbClr val="00B050"/>
                </a:solidFill>
              </a:rPr>
              <a:t>YEAR TWO</a:t>
            </a:r>
            <a:endParaRPr lang="en-US" sz="2300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6656" y="4734067"/>
            <a:ext cx="22402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 smtClean="0">
                <a:solidFill>
                  <a:srgbClr val="00B050"/>
                </a:solidFill>
              </a:rPr>
              <a:t>YEAR THREE</a:t>
            </a:r>
            <a:endParaRPr lang="en-US" sz="23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54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99" y="1030224"/>
            <a:ext cx="10131425" cy="1456267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chemeClr val="accent6"/>
                </a:solidFill>
              </a:rPr>
              <a:t>THANKS FOR WATCHING</a:t>
            </a:r>
            <a:endParaRPr lang="en-US" sz="4000" dirty="0">
              <a:solidFill>
                <a:schemeClr val="accent6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294" y="2766060"/>
            <a:ext cx="5205637" cy="347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001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56816" y="570372"/>
            <a:ext cx="7955280" cy="544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300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Dealership Projective Growth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 unit sales from 1,200 to 4,000 per year over the next 3 years to become Sales Effective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Year 1: Increase sales to 2,400 units (6% Market Share) 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 an additional 6 Sales Associate to our current 8 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 Sales Associates x 15 unit average = 210 per month (2,520 per year)</a:t>
            </a:r>
          </a:p>
          <a:p>
            <a:pPr marL="6858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Year 2: Increase sales to 3,200 units (8% Market Share) 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 an additional 4 Sales Associate to our current 14</a:t>
            </a:r>
          </a:p>
          <a:p>
            <a:pPr marL="6858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 Sales Associates x 15 unit average = 270 per month (3,240 per year)</a:t>
            </a:r>
          </a:p>
          <a:p>
            <a:pPr marL="6858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Year 3: Increase sales to 4,000 units (10% Market Share) 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 an additional 5 Sales Associate to our current 18</a:t>
            </a:r>
          </a:p>
          <a:p>
            <a:pPr marL="6858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23 Sales Associates x 15 unit average = 345 per month (4,140 per year)</a:t>
            </a:r>
            <a:endParaRPr lang="en-US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Up Arrow 2"/>
          <p:cNvSpPr/>
          <p:nvPr/>
        </p:nvSpPr>
        <p:spPr>
          <a:xfrm>
            <a:off x="10460736" y="3066852"/>
            <a:ext cx="621792" cy="294436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09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19" y="1024128"/>
            <a:ext cx="7805969" cy="56144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8285" y="1289304"/>
            <a:ext cx="4425635" cy="815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accent6"/>
                </a:solidFill>
                <a:latin typeface="+mj-lt"/>
              </a:rPr>
              <a:t>BUILD</a:t>
            </a:r>
            <a:r>
              <a:rPr lang="en-US" sz="4700" b="1" dirty="0" smtClean="0">
                <a:solidFill>
                  <a:schemeClr val="accent6"/>
                </a:solidFill>
              </a:rPr>
              <a:t> </a:t>
            </a:r>
            <a:r>
              <a:rPr lang="en-US" sz="4000" dirty="0" smtClean="0">
                <a:solidFill>
                  <a:srgbClr val="FFC000"/>
                </a:solidFill>
                <a:latin typeface="+mj-lt"/>
                <a:ea typeface="Adobe Song Std L" panose="02020300000000000000" pitchFamily="18" charset="-128"/>
              </a:rPr>
              <a:t>YOUR</a:t>
            </a:r>
            <a:r>
              <a:rPr lang="en-US" sz="4700" b="1" dirty="0" smtClean="0">
                <a:solidFill>
                  <a:schemeClr val="accent6"/>
                </a:solidFill>
              </a:rPr>
              <a:t> </a:t>
            </a:r>
            <a:r>
              <a:rPr lang="en-US" sz="4000" b="1" dirty="0" smtClean="0">
                <a:solidFill>
                  <a:schemeClr val="accent6"/>
                </a:solidFill>
                <a:latin typeface="+mj-lt"/>
              </a:rPr>
              <a:t>CAREER</a:t>
            </a:r>
            <a:endParaRPr lang="en-US" sz="4000" b="1" dirty="0">
              <a:solidFill>
                <a:schemeClr val="accent6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8612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89887" y="2012415"/>
            <a:ext cx="231345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b="1" dirty="0" smtClean="0">
                <a:solidFill>
                  <a:schemeClr val="accent6"/>
                </a:solidFill>
                <a:latin typeface="+mj-lt"/>
              </a:rPr>
              <a:t>OUR VISION</a:t>
            </a:r>
            <a:endParaRPr lang="en-US" sz="35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1389887" y="3392424"/>
            <a:ext cx="929944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solidFill>
                  <a:srgbClr val="FFC000"/>
                </a:solidFill>
              </a:rPr>
              <a:t>TO HAVE A CUSTOMER FOCUSED EXPERIENCE THAT GOES ABOVE AND </a:t>
            </a:r>
            <a:r>
              <a:rPr lang="en-US" sz="2500" dirty="0" smtClean="0">
                <a:solidFill>
                  <a:srgbClr val="FFC000"/>
                </a:solidFill>
              </a:rPr>
              <a:t>BEYOND. </a:t>
            </a:r>
            <a:r>
              <a:rPr lang="en-US" sz="2500" dirty="0" smtClean="0">
                <a:solidFill>
                  <a:srgbClr val="FFC000"/>
                </a:solidFill>
              </a:rPr>
              <a:t>TO PROVIDE SERVICES, PRODUCTS, AND A RELATIONSHIP THAT MAKES EVERYONE FEEL AS A PART OF OUR FAMILY!! </a:t>
            </a:r>
            <a:endParaRPr lang="en-US" sz="2500" dirty="0">
              <a:solidFill>
                <a:srgbClr val="FFC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808" y="610341"/>
            <a:ext cx="3486912" cy="232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0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62456" y="886075"/>
            <a:ext cx="214884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>
                <a:solidFill>
                  <a:schemeClr val="accent6"/>
                </a:solidFill>
              </a:rPr>
              <a:t>JOIN US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62456" y="1883664"/>
            <a:ext cx="95646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C000"/>
                </a:solidFill>
              </a:rPr>
              <a:t>ABOVE AVERAGE INCOME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C000"/>
                </a:solidFill>
              </a:rPr>
              <a:t>$</a:t>
            </a:r>
            <a:r>
              <a:rPr lang="en-US" dirty="0" smtClean="0">
                <a:solidFill>
                  <a:srgbClr val="FFC000"/>
                </a:solidFill>
              </a:rPr>
              <a:t>36,000 </a:t>
            </a:r>
            <a:r>
              <a:rPr lang="en-US" dirty="0" smtClean="0">
                <a:solidFill>
                  <a:srgbClr val="FFC000"/>
                </a:solidFill>
              </a:rPr>
              <a:t>BASE SALARY PLUS BONUSES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C000"/>
                </a:solidFill>
              </a:rPr>
              <a:t>40 HOUR WORK WEEK WITH PERFORMANCE BASED FLEXIBLE HOURS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C000"/>
                </a:solidFill>
              </a:rPr>
              <a:t>FULL BENEFIS (HEALTH, DENTAL, VISION, AND 401K)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C000"/>
                </a:solidFill>
              </a:rPr>
              <a:t>HIGH VOLUME, HIGH ENERGY, QUALITY PRODUCT ENVIROMENT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C000"/>
                </a:solidFill>
              </a:rPr>
              <a:t>FULL TRAINING ON SIGHT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C000"/>
                </a:solidFill>
              </a:rPr>
              <a:t>PERSONALIZED CAREER PATH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C000"/>
                </a:solidFill>
              </a:rPr>
              <a:t>3 YEAR CAREER PLAN FOR PROMOTION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C000"/>
                </a:solidFill>
              </a:rPr>
              <a:t>BUILT IN CAFÉ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C000"/>
                </a:solidFill>
              </a:rPr>
              <a:t>BUILT IN GAME ROOM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C000"/>
                </a:solidFill>
              </a:rPr>
              <a:t>UNIQUE PERFORMANCE REWARDS THAT CAN BE EARNED DAILY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DELIVER A CAR AND LUNCH IS ON US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DELIVER 2 CARS IN A DAY AND TAKE A COUPLE HOURS TO UNWIND IN THE GAME ROOM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DELIVER 3 IN A DAY AND TAKE ANY DAY OFF YOU WANT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143" y="405065"/>
            <a:ext cx="1592961" cy="159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26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27632" y="950975"/>
            <a:ext cx="84399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>
                <a:solidFill>
                  <a:schemeClr val="accent6"/>
                </a:solidFill>
              </a:rPr>
              <a:t>JOB</a:t>
            </a:r>
            <a:r>
              <a:rPr lang="en-US" sz="3500" dirty="0" smtClean="0"/>
              <a:t> </a:t>
            </a:r>
            <a:r>
              <a:rPr lang="en-US" sz="3500" dirty="0" smtClean="0">
                <a:solidFill>
                  <a:schemeClr val="accent6"/>
                </a:solidFill>
              </a:rPr>
              <a:t>REQUIREMENTS</a:t>
            </a:r>
            <a:r>
              <a:rPr lang="en-US" sz="3500" dirty="0" smtClean="0"/>
              <a:t> </a:t>
            </a:r>
            <a:endParaRPr lang="en-US" sz="3500" dirty="0"/>
          </a:p>
        </p:txBody>
      </p:sp>
      <p:sp>
        <p:nvSpPr>
          <p:cNvPr id="3" name="TextBox 2"/>
          <p:cNvSpPr txBox="1"/>
          <p:nvPr/>
        </p:nvSpPr>
        <p:spPr>
          <a:xfrm>
            <a:off x="1627632" y="1874520"/>
            <a:ext cx="8531352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solidFill>
                  <a:srgbClr val="FFC000"/>
                </a:solidFill>
              </a:rPr>
              <a:t>LEARN PRODUCTS AND INVENTORY</a:t>
            </a:r>
          </a:p>
          <a:p>
            <a:r>
              <a:rPr lang="en-US" sz="2500" dirty="0" smtClean="0">
                <a:solidFill>
                  <a:srgbClr val="FFC000"/>
                </a:solidFill>
              </a:rPr>
              <a:t>WORK A 40 HOUR WEEK UNLESS GOLD LEVEL</a:t>
            </a:r>
          </a:p>
          <a:p>
            <a:r>
              <a:rPr lang="en-US" sz="2500" dirty="0" smtClean="0">
                <a:solidFill>
                  <a:srgbClr val="FFC000"/>
                </a:solidFill>
              </a:rPr>
              <a:t>MAINTAIN CSI ABOVE 95%</a:t>
            </a:r>
          </a:p>
          <a:p>
            <a:r>
              <a:rPr lang="en-US" sz="2500" dirty="0" smtClean="0">
                <a:solidFill>
                  <a:srgbClr val="FFC000"/>
                </a:solidFill>
              </a:rPr>
              <a:t>MAINTAIN A 10 UNIT AVERAGE MINIMUM</a:t>
            </a:r>
          </a:p>
          <a:p>
            <a:r>
              <a:rPr lang="en-US" sz="2500" dirty="0" smtClean="0">
                <a:solidFill>
                  <a:srgbClr val="FFC000"/>
                </a:solidFill>
              </a:rPr>
              <a:t>TRAIN DAILY TOWARDS CERTIFICATION</a:t>
            </a:r>
          </a:p>
          <a:p>
            <a:r>
              <a:rPr lang="en-US" sz="2500" dirty="0" smtClean="0">
                <a:solidFill>
                  <a:srgbClr val="FFC000"/>
                </a:solidFill>
              </a:rPr>
              <a:t>WORK COURTEOUSLY WITH CUSTOMERS AND COWORKERS</a:t>
            </a:r>
          </a:p>
          <a:p>
            <a:r>
              <a:rPr lang="en-US" sz="2500" dirty="0" smtClean="0">
                <a:solidFill>
                  <a:srgbClr val="FFC000"/>
                </a:solidFill>
              </a:rPr>
              <a:t>HANDLE LEADS AND CUSTOMERS WITH A CUSTOMER FOCUSED MINDSET</a:t>
            </a:r>
          </a:p>
          <a:p>
            <a:r>
              <a:rPr lang="en-US" sz="2500" dirty="0" smtClean="0">
                <a:solidFill>
                  <a:srgbClr val="FFC000"/>
                </a:solidFill>
              </a:rPr>
              <a:t>WORK CLOSELY WITH MANAGERS FOR LEARNING AND INVOLVEMENT </a:t>
            </a:r>
            <a:endParaRPr lang="en-US" sz="2500" dirty="0">
              <a:solidFill>
                <a:srgbClr val="FFC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871" y="241774"/>
            <a:ext cx="3586353" cy="204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16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79192" y="795528"/>
            <a:ext cx="8796528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 smtClean="0">
                <a:solidFill>
                  <a:srgbClr val="00B050"/>
                </a:solidFill>
              </a:rPr>
              <a:t>MONDAY 8:00 – 6:00</a:t>
            </a:r>
          </a:p>
          <a:p>
            <a:r>
              <a:rPr lang="en-US" dirty="0">
                <a:solidFill>
                  <a:srgbClr val="FFC000"/>
                </a:solidFill>
              </a:rPr>
              <a:t>Meet with Customer Relations Specialist</a:t>
            </a:r>
          </a:p>
          <a:p>
            <a:r>
              <a:rPr lang="en-US" dirty="0">
                <a:solidFill>
                  <a:srgbClr val="FFC000"/>
                </a:solidFill>
              </a:rPr>
              <a:t>Receive Uniforms</a:t>
            </a:r>
          </a:p>
          <a:p>
            <a:r>
              <a:rPr lang="en-US" dirty="0">
                <a:solidFill>
                  <a:srgbClr val="FFC000"/>
                </a:solidFill>
              </a:rPr>
              <a:t>Complete Dealership walk around and meet and greet with all managers and staff</a:t>
            </a:r>
          </a:p>
          <a:p>
            <a:r>
              <a:rPr lang="en-US" dirty="0">
                <a:solidFill>
                  <a:srgbClr val="FFC000"/>
                </a:solidFill>
              </a:rPr>
              <a:t>Receive all Computer </a:t>
            </a:r>
            <a:r>
              <a:rPr lang="en-US" dirty="0" smtClean="0">
                <a:solidFill>
                  <a:srgbClr val="FFC000"/>
                </a:solidFill>
              </a:rPr>
              <a:t>logins </a:t>
            </a:r>
            <a:r>
              <a:rPr lang="en-US" dirty="0">
                <a:solidFill>
                  <a:srgbClr val="FFC000"/>
                </a:solidFill>
              </a:rPr>
              <a:t>and passwords</a:t>
            </a:r>
          </a:p>
          <a:p>
            <a:r>
              <a:rPr lang="en-US" dirty="0">
                <a:solidFill>
                  <a:srgbClr val="FFC000"/>
                </a:solidFill>
              </a:rPr>
              <a:t>Begin OEM computer certifications and test</a:t>
            </a:r>
          </a:p>
          <a:p>
            <a:r>
              <a:rPr lang="en-US" dirty="0">
                <a:solidFill>
                  <a:srgbClr val="FFC000"/>
                </a:solidFill>
              </a:rPr>
              <a:t>Meet with all </a:t>
            </a:r>
            <a:r>
              <a:rPr lang="en-US" dirty="0" err="1">
                <a:solidFill>
                  <a:srgbClr val="FFC000"/>
                </a:solidFill>
              </a:rPr>
              <a:t>Dept</a:t>
            </a:r>
            <a:r>
              <a:rPr lang="en-US" dirty="0">
                <a:solidFill>
                  <a:srgbClr val="FFC000"/>
                </a:solidFill>
              </a:rPr>
              <a:t> Heads” New Car Dir, Used Car Dir, F&amp;I Dir “</a:t>
            </a:r>
          </a:p>
          <a:p>
            <a:r>
              <a:rPr lang="en-US" dirty="0">
                <a:solidFill>
                  <a:srgbClr val="FFC000"/>
                </a:solidFill>
              </a:rPr>
              <a:t>Recap with Sales manager over day one.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79192" y="3703320"/>
            <a:ext cx="4663440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 smtClean="0">
                <a:solidFill>
                  <a:srgbClr val="00B050"/>
                </a:solidFill>
              </a:rPr>
              <a:t>TUESDAY 8:00 – 6:00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Continue OEM Certifications</a:t>
            </a:r>
          </a:p>
          <a:p>
            <a:r>
              <a:rPr lang="en-US" dirty="0">
                <a:solidFill>
                  <a:srgbClr val="FFC000"/>
                </a:solidFill>
              </a:rPr>
              <a:t>Shadow a Lead Sale Professional</a:t>
            </a:r>
          </a:p>
          <a:p>
            <a:r>
              <a:rPr lang="en-US" dirty="0">
                <a:solidFill>
                  <a:srgbClr val="FFC000"/>
                </a:solidFill>
              </a:rPr>
              <a:t>Training Steps to the Sale</a:t>
            </a:r>
          </a:p>
          <a:p>
            <a:r>
              <a:rPr lang="en-US" dirty="0">
                <a:solidFill>
                  <a:srgbClr val="FFC000"/>
                </a:solidFill>
              </a:rPr>
              <a:t>Training with Finance Dir “ Credit Apps &amp; </a:t>
            </a:r>
            <a:r>
              <a:rPr lang="en-US" dirty="0" err="1">
                <a:solidFill>
                  <a:srgbClr val="FFC000"/>
                </a:solidFill>
              </a:rPr>
              <a:t>Stips</a:t>
            </a:r>
            <a:r>
              <a:rPr lang="en-US" dirty="0">
                <a:solidFill>
                  <a:srgbClr val="FFC000"/>
                </a:solidFill>
              </a:rPr>
              <a:t> “</a:t>
            </a:r>
          </a:p>
          <a:p>
            <a:r>
              <a:rPr lang="en-US" dirty="0">
                <a:solidFill>
                  <a:srgbClr val="FFC000"/>
                </a:solidFill>
              </a:rPr>
              <a:t>Training with Sales </a:t>
            </a:r>
            <a:r>
              <a:rPr lang="en-US" dirty="0" err="1">
                <a:solidFill>
                  <a:srgbClr val="FFC000"/>
                </a:solidFill>
              </a:rPr>
              <a:t>Mgr</a:t>
            </a:r>
            <a:r>
              <a:rPr lang="en-US" dirty="0">
                <a:solidFill>
                  <a:srgbClr val="FFC000"/>
                </a:solidFill>
              </a:rPr>
              <a:t> “ Menu Presentation and how to Present #’s “</a:t>
            </a:r>
          </a:p>
          <a:p>
            <a:r>
              <a:rPr lang="en-US" dirty="0">
                <a:solidFill>
                  <a:srgbClr val="FFC000"/>
                </a:solidFill>
              </a:rPr>
              <a:t>Recap with Manager over day two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43584" y="917942"/>
            <a:ext cx="471604" cy="5170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300" b="1" dirty="0" smtClean="0">
                <a:solidFill>
                  <a:schemeClr val="accent6"/>
                </a:solidFill>
              </a:rPr>
              <a:t>O</a:t>
            </a:r>
          </a:p>
          <a:p>
            <a:r>
              <a:rPr lang="en-US" sz="3300" b="1" dirty="0" smtClean="0">
                <a:solidFill>
                  <a:schemeClr val="accent6"/>
                </a:solidFill>
              </a:rPr>
              <a:t>N</a:t>
            </a:r>
          </a:p>
          <a:p>
            <a:r>
              <a:rPr lang="en-US" sz="3300" b="1" dirty="0" smtClean="0">
                <a:solidFill>
                  <a:schemeClr val="accent6"/>
                </a:solidFill>
              </a:rPr>
              <a:t>B</a:t>
            </a:r>
          </a:p>
          <a:p>
            <a:r>
              <a:rPr lang="en-US" sz="3300" b="1" dirty="0" smtClean="0">
                <a:solidFill>
                  <a:schemeClr val="accent6"/>
                </a:solidFill>
              </a:rPr>
              <a:t>O</a:t>
            </a:r>
          </a:p>
          <a:p>
            <a:r>
              <a:rPr lang="en-US" sz="3300" b="1" dirty="0" smtClean="0">
                <a:solidFill>
                  <a:schemeClr val="accent6"/>
                </a:solidFill>
              </a:rPr>
              <a:t>A</a:t>
            </a:r>
          </a:p>
          <a:p>
            <a:r>
              <a:rPr lang="en-US" sz="3300" b="1" dirty="0" smtClean="0">
                <a:solidFill>
                  <a:schemeClr val="accent6"/>
                </a:solidFill>
              </a:rPr>
              <a:t>R</a:t>
            </a:r>
          </a:p>
          <a:p>
            <a:r>
              <a:rPr lang="en-US" sz="3300" b="1" dirty="0" smtClean="0">
                <a:solidFill>
                  <a:schemeClr val="accent6"/>
                </a:solidFill>
              </a:rPr>
              <a:t>D</a:t>
            </a:r>
          </a:p>
          <a:p>
            <a:r>
              <a:rPr lang="en-US" sz="3300" b="1" dirty="0" smtClean="0">
                <a:solidFill>
                  <a:schemeClr val="accent6"/>
                </a:solidFill>
              </a:rPr>
              <a:t>I</a:t>
            </a:r>
          </a:p>
          <a:p>
            <a:r>
              <a:rPr lang="en-US" sz="3300" b="1" dirty="0" smtClean="0">
                <a:solidFill>
                  <a:schemeClr val="accent6"/>
                </a:solidFill>
              </a:rPr>
              <a:t>N</a:t>
            </a:r>
          </a:p>
          <a:p>
            <a:r>
              <a:rPr lang="en-US" sz="3300" b="1" dirty="0">
                <a:solidFill>
                  <a:schemeClr val="accent6"/>
                </a:solidFill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382043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5496" y="832104"/>
            <a:ext cx="6345936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 smtClean="0">
                <a:solidFill>
                  <a:srgbClr val="00B050"/>
                </a:solidFill>
              </a:rPr>
              <a:t>WEDNESDAY 8:00 – 6:00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Become OEM certified</a:t>
            </a:r>
            <a:endParaRPr lang="en-US" dirty="0">
              <a:solidFill>
                <a:srgbClr val="FFC000"/>
              </a:solidFill>
            </a:endParaRPr>
          </a:p>
          <a:p>
            <a:r>
              <a:rPr lang="en-US" dirty="0">
                <a:solidFill>
                  <a:srgbClr val="FFC000"/>
                </a:solidFill>
              </a:rPr>
              <a:t>Training Vehicle product Knowledge</a:t>
            </a:r>
          </a:p>
          <a:p>
            <a:r>
              <a:rPr lang="en-US" dirty="0">
                <a:solidFill>
                  <a:srgbClr val="FFC000"/>
                </a:solidFill>
              </a:rPr>
              <a:t>Training Vehicle Presentations and Demo Rides</a:t>
            </a:r>
          </a:p>
          <a:p>
            <a:r>
              <a:rPr lang="en-US" dirty="0">
                <a:solidFill>
                  <a:srgbClr val="FFC000"/>
                </a:solidFill>
              </a:rPr>
              <a:t>CRM Training </a:t>
            </a:r>
          </a:p>
          <a:p>
            <a:r>
              <a:rPr lang="en-US" dirty="0">
                <a:solidFill>
                  <a:srgbClr val="FFC000"/>
                </a:solidFill>
              </a:rPr>
              <a:t>Recap with Sales Manager over day three</a:t>
            </a: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825496" y="2760169"/>
            <a:ext cx="3721608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 smtClean="0">
                <a:solidFill>
                  <a:srgbClr val="00B050"/>
                </a:solidFill>
              </a:rPr>
              <a:t>Thursday 8</a:t>
            </a:r>
            <a:r>
              <a:rPr lang="en-US" sz="2300" dirty="0" smtClean="0">
                <a:solidFill>
                  <a:srgbClr val="00B050"/>
                </a:solidFill>
                <a:sym typeface="Wingdings" panose="05000000000000000000" pitchFamily="2" charset="2"/>
              </a:rPr>
              <a:t>:00 – 6:00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Lead handling training</a:t>
            </a:r>
            <a:endParaRPr lang="en-US" dirty="0">
              <a:solidFill>
                <a:srgbClr val="FFC000"/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</a:rPr>
              <a:t>Steps to the sale</a:t>
            </a:r>
            <a:endParaRPr lang="en-US" dirty="0">
              <a:solidFill>
                <a:srgbClr val="FFC000"/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</a:rPr>
              <a:t>Worksheet presentation</a:t>
            </a:r>
            <a:endParaRPr lang="en-US" dirty="0">
              <a:solidFill>
                <a:srgbClr val="FFC000"/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</a:rPr>
              <a:t>Complete vehicle walk around </a:t>
            </a:r>
            <a:endParaRPr lang="en-US" dirty="0">
              <a:solidFill>
                <a:srgbClr val="FFC000"/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</a:rPr>
              <a:t>Handling simple objections</a:t>
            </a:r>
            <a:endParaRPr lang="en-US" dirty="0">
              <a:solidFill>
                <a:srgbClr val="FFC000"/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</a:rPr>
              <a:t>Getting familiar with paperwork</a:t>
            </a:r>
            <a:endParaRPr lang="en-US" dirty="0">
              <a:solidFill>
                <a:srgbClr val="FFC000"/>
              </a:solidFill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25496" y="4974376"/>
            <a:ext cx="710488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 smtClean="0">
                <a:solidFill>
                  <a:srgbClr val="00B050"/>
                </a:solidFill>
              </a:rPr>
              <a:t>Friday 8:00 – 6:00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Shadow an experience sales consultant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Recap the entire week with the manager and get ready to be on the floor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3584" y="917942"/>
            <a:ext cx="471604" cy="5170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300" b="1" dirty="0" smtClean="0">
                <a:solidFill>
                  <a:schemeClr val="accent6"/>
                </a:solidFill>
              </a:rPr>
              <a:t>O</a:t>
            </a:r>
          </a:p>
          <a:p>
            <a:r>
              <a:rPr lang="en-US" sz="3300" b="1" dirty="0" smtClean="0">
                <a:solidFill>
                  <a:schemeClr val="accent6"/>
                </a:solidFill>
              </a:rPr>
              <a:t>N</a:t>
            </a:r>
          </a:p>
          <a:p>
            <a:r>
              <a:rPr lang="en-US" sz="3300" b="1" dirty="0" smtClean="0">
                <a:solidFill>
                  <a:schemeClr val="accent6"/>
                </a:solidFill>
              </a:rPr>
              <a:t>B</a:t>
            </a:r>
          </a:p>
          <a:p>
            <a:r>
              <a:rPr lang="en-US" sz="3300" b="1" dirty="0" smtClean="0">
                <a:solidFill>
                  <a:schemeClr val="accent6"/>
                </a:solidFill>
              </a:rPr>
              <a:t>O</a:t>
            </a:r>
          </a:p>
          <a:p>
            <a:r>
              <a:rPr lang="en-US" sz="3300" b="1" dirty="0" smtClean="0">
                <a:solidFill>
                  <a:schemeClr val="accent6"/>
                </a:solidFill>
              </a:rPr>
              <a:t>A</a:t>
            </a:r>
          </a:p>
          <a:p>
            <a:r>
              <a:rPr lang="en-US" sz="3300" b="1" dirty="0" smtClean="0">
                <a:solidFill>
                  <a:schemeClr val="accent6"/>
                </a:solidFill>
              </a:rPr>
              <a:t>R</a:t>
            </a:r>
          </a:p>
          <a:p>
            <a:r>
              <a:rPr lang="en-US" sz="3300" b="1" dirty="0" smtClean="0">
                <a:solidFill>
                  <a:schemeClr val="accent6"/>
                </a:solidFill>
              </a:rPr>
              <a:t>D</a:t>
            </a:r>
          </a:p>
          <a:p>
            <a:r>
              <a:rPr lang="en-US" sz="3300" b="1" dirty="0" smtClean="0">
                <a:solidFill>
                  <a:schemeClr val="accent6"/>
                </a:solidFill>
              </a:rPr>
              <a:t>I</a:t>
            </a:r>
          </a:p>
          <a:p>
            <a:r>
              <a:rPr lang="en-US" sz="3300" b="1" dirty="0" smtClean="0">
                <a:solidFill>
                  <a:schemeClr val="accent6"/>
                </a:solidFill>
              </a:rPr>
              <a:t>N</a:t>
            </a:r>
          </a:p>
          <a:p>
            <a:r>
              <a:rPr lang="en-US" sz="3300" b="1" dirty="0">
                <a:solidFill>
                  <a:schemeClr val="accent6"/>
                </a:solidFill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195415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3288" y="182880"/>
            <a:ext cx="10177272" cy="6140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 smtClean="0">
                <a:solidFill>
                  <a:srgbClr val="00B050"/>
                </a:solidFill>
              </a:rPr>
              <a:t>YEAR ONE</a:t>
            </a:r>
          </a:p>
          <a:p>
            <a:r>
              <a:rPr lang="en-US" dirty="0"/>
              <a:t>	</a:t>
            </a:r>
            <a:r>
              <a:rPr lang="en-US" dirty="0" smtClean="0">
                <a:solidFill>
                  <a:srgbClr val="FFC000"/>
                </a:solidFill>
              </a:rPr>
              <a:t>LEARN PRODUCT (PRESENTATION AND WALK AROUND)</a:t>
            </a:r>
          </a:p>
          <a:p>
            <a:r>
              <a:rPr lang="en-US" dirty="0">
                <a:solidFill>
                  <a:srgbClr val="FFC000"/>
                </a:solidFill>
              </a:rPr>
              <a:t>	</a:t>
            </a:r>
            <a:r>
              <a:rPr lang="en-US" dirty="0" smtClean="0">
                <a:solidFill>
                  <a:srgbClr val="FFC000"/>
                </a:solidFill>
              </a:rPr>
              <a:t>LEARN PROCESS (STEPS TO THE SALE)</a:t>
            </a:r>
          </a:p>
          <a:p>
            <a:r>
              <a:rPr lang="en-US" dirty="0">
                <a:solidFill>
                  <a:srgbClr val="FFC000"/>
                </a:solidFill>
              </a:rPr>
              <a:t>	</a:t>
            </a:r>
            <a:r>
              <a:rPr lang="en-US" dirty="0" smtClean="0">
                <a:solidFill>
                  <a:srgbClr val="FFC000"/>
                </a:solidFill>
              </a:rPr>
              <a:t>LEARN CRM</a:t>
            </a:r>
          </a:p>
          <a:p>
            <a:r>
              <a:rPr lang="en-US" dirty="0">
                <a:solidFill>
                  <a:srgbClr val="FFC000"/>
                </a:solidFill>
              </a:rPr>
              <a:t>	</a:t>
            </a:r>
            <a:r>
              <a:rPr lang="en-US" dirty="0" smtClean="0">
                <a:solidFill>
                  <a:srgbClr val="FFC000"/>
                </a:solidFill>
              </a:rPr>
              <a:t>WORK TOWARDS GOLD LEVEL WITH A 15 CAR AVERAGE</a:t>
            </a:r>
          </a:p>
          <a:p>
            <a:r>
              <a:rPr lang="en-US" dirty="0">
                <a:solidFill>
                  <a:srgbClr val="FFC000"/>
                </a:solidFill>
              </a:rPr>
              <a:t>	</a:t>
            </a:r>
            <a:r>
              <a:rPr lang="en-US" dirty="0" smtClean="0">
                <a:solidFill>
                  <a:srgbClr val="FFC000"/>
                </a:solidFill>
              </a:rPr>
              <a:t>LEARN CLOSING TECHNIQUES</a:t>
            </a:r>
          </a:p>
          <a:p>
            <a:r>
              <a:rPr lang="en-US" dirty="0">
                <a:solidFill>
                  <a:srgbClr val="FFC000"/>
                </a:solidFill>
              </a:rPr>
              <a:t>	</a:t>
            </a:r>
            <a:r>
              <a:rPr lang="en-US" dirty="0" smtClean="0">
                <a:solidFill>
                  <a:srgbClr val="FFC000"/>
                </a:solidFill>
              </a:rPr>
              <a:t>GIVE A GREAT CUSTOMER EXPERIENCE </a:t>
            </a:r>
          </a:p>
          <a:p>
            <a:r>
              <a:rPr lang="en-US" dirty="0">
                <a:solidFill>
                  <a:srgbClr val="FFC000"/>
                </a:solidFill>
              </a:rPr>
              <a:t>	</a:t>
            </a:r>
            <a:r>
              <a:rPr lang="en-US" dirty="0" smtClean="0">
                <a:solidFill>
                  <a:srgbClr val="FFC000"/>
                </a:solidFill>
              </a:rPr>
              <a:t>MAINTAIN ABOVE AVERAGE CSI</a:t>
            </a:r>
          </a:p>
          <a:p>
            <a:r>
              <a:rPr lang="en-US" dirty="0">
                <a:solidFill>
                  <a:srgbClr val="FFC000"/>
                </a:solidFill>
              </a:rPr>
              <a:t>	</a:t>
            </a:r>
            <a:r>
              <a:rPr lang="en-US" dirty="0" smtClean="0">
                <a:solidFill>
                  <a:srgbClr val="FFC000"/>
                </a:solidFill>
              </a:rPr>
              <a:t>GET TOS AND USE THEM AS A LEARNING EXPERIENCE</a:t>
            </a:r>
          </a:p>
          <a:p>
            <a:endParaRPr lang="en-US" dirty="0" smtClean="0">
              <a:solidFill>
                <a:srgbClr val="FFC000"/>
              </a:solidFill>
            </a:endParaRPr>
          </a:p>
          <a:p>
            <a:r>
              <a:rPr lang="en-US" sz="2300" dirty="0" smtClean="0">
                <a:solidFill>
                  <a:srgbClr val="00B050"/>
                </a:solidFill>
              </a:rPr>
              <a:t>YEAR TWO</a:t>
            </a:r>
          </a:p>
          <a:p>
            <a:r>
              <a:rPr lang="en-US" dirty="0"/>
              <a:t>	</a:t>
            </a:r>
            <a:r>
              <a:rPr lang="en-US" dirty="0" smtClean="0">
                <a:solidFill>
                  <a:srgbClr val="FFC000"/>
                </a:solidFill>
              </a:rPr>
              <a:t>LEARN INVENTORY MANAGEMENT AS WELL AS DEALER TRADES</a:t>
            </a:r>
          </a:p>
          <a:p>
            <a:r>
              <a:rPr lang="en-US" dirty="0"/>
              <a:t>	</a:t>
            </a:r>
            <a:r>
              <a:rPr lang="en-US" dirty="0" smtClean="0">
                <a:solidFill>
                  <a:srgbClr val="FFC000"/>
                </a:solidFill>
              </a:rPr>
              <a:t>LEARN ORDERING PROCESS</a:t>
            </a:r>
          </a:p>
          <a:p>
            <a:r>
              <a:rPr lang="en-US" dirty="0">
                <a:solidFill>
                  <a:srgbClr val="FFC000"/>
                </a:solidFill>
              </a:rPr>
              <a:t>	</a:t>
            </a:r>
            <a:r>
              <a:rPr lang="en-US" dirty="0" smtClean="0">
                <a:solidFill>
                  <a:srgbClr val="FFC000"/>
                </a:solidFill>
              </a:rPr>
              <a:t>WORK YOUR WAY TOWARDS PLATINUM LEVEL WITH A 20 CAR AVERAGE</a:t>
            </a:r>
          </a:p>
          <a:p>
            <a:r>
              <a:rPr lang="en-US" dirty="0">
                <a:solidFill>
                  <a:srgbClr val="FFC000"/>
                </a:solidFill>
              </a:rPr>
              <a:t>	</a:t>
            </a:r>
            <a:r>
              <a:rPr lang="en-US" dirty="0" smtClean="0">
                <a:solidFill>
                  <a:srgbClr val="FFC000"/>
                </a:solidFill>
              </a:rPr>
              <a:t>WORK ON IMPROVING GROSS AND NEGOTIATING</a:t>
            </a:r>
          </a:p>
          <a:p>
            <a:endParaRPr lang="en-US" dirty="0" smtClean="0">
              <a:solidFill>
                <a:srgbClr val="FFC000"/>
              </a:solidFill>
            </a:endParaRPr>
          </a:p>
          <a:p>
            <a:r>
              <a:rPr lang="en-US" sz="2300" dirty="0" smtClean="0">
                <a:solidFill>
                  <a:srgbClr val="00B050"/>
                </a:solidFill>
              </a:rPr>
              <a:t>YEAR THREE</a:t>
            </a:r>
            <a:r>
              <a:rPr lang="en-US" dirty="0" smtClean="0"/>
              <a:t>	</a:t>
            </a:r>
          </a:p>
          <a:p>
            <a:r>
              <a:rPr lang="en-US" dirty="0"/>
              <a:t>	</a:t>
            </a:r>
            <a:r>
              <a:rPr lang="en-US" dirty="0" smtClean="0">
                <a:solidFill>
                  <a:srgbClr val="FFC000"/>
                </a:solidFill>
              </a:rPr>
              <a:t>BEGIN FINANCE TRAINING</a:t>
            </a:r>
          </a:p>
          <a:p>
            <a:r>
              <a:rPr lang="en-US" dirty="0">
                <a:solidFill>
                  <a:srgbClr val="FFC000"/>
                </a:solidFill>
              </a:rPr>
              <a:t>	</a:t>
            </a:r>
            <a:r>
              <a:rPr lang="en-US" dirty="0" smtClean="0">
                <a:solidFill>
                  <a:srgbClr val="FFC000"/>
                </a:solidFill>
              </a:rPr>
              <a:t>ELEVATE YOUR GAME AND YOUR PAY AND BECOME ONE OF THE ELITE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	SELL 25 CARS IN AVERAGE MONTHLY</a:t>
            </a:r>
          </a:p>
          <a:p>
            <a:r>
              <a:rPr lang="en-US" dirty="0">
                <a:solidFill>
                  <a:srgbClr val="FFC000"/>
                </a:solidFill>
              </a:rPr>
              <a:t>	</a:t>
            </a:r>
            <a:r>
              <a:rPr lang="en-US" dirty="0" smtClean="0">
                <a:solidFill>
                  <a:srgbClr val="FFC000"/>
                </a:solidFill>
              </a:rPr>
              <a:t>WORK AND CLOSE THE ENTIRE DEAL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9264" y="1225296"/>
            <a:ext cx="505267" cy="4647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700" b="1" dirty="0" smtClean="0">
                <a:solidFill>
                  <a:schemeClr val="accent6"/>
                </a:solidFill>
              </a:rPr>
              <a:t>C</a:t>
            </a:r>
          </a:p>
          <a:p>
            <a:r>
              <a:rPr lang="en-US" sz="3700" b="1" dirty="0" smtClean="0">
                <a:solidFill>
                  <a:schemeClr val="accent6"/>
                </a:solidFill>
              </a:rPr>
              <a:t>O</a:t>
            </a:r>
          </a:p>
          <a:p>
            <a:r>
              <a:rPr lang="en-US" sz="3700" b="1" dirty="0" smtClean="0">
                <a:solidFill>
                  <a:schemeClr val="accent6"/>
                </a:solidFill>
              </a:rPr>
              <a:t>A</a:t>
            </a:r>
          </a:p>
          <a:p>
            <a:r>
              <a:rPr lang="en-US" sz="3700" b="1" dirty="0" smtClean="0">
                <a:solidFill>
                  <a:schemeClr val="accent6"/>
                </a:solidFill>
              </a:rPr>
              <a:t>C</a:t>
            </a:r>
          </a:p>
          <a:p>
            <a:r>
              <a:rPr lang="en-US" sz="3700" b="1" dirty="0" smtClean="0">
                <a:solidFill>
                  <a:schemeClr val="accent6"/>
                </a:solidFill>
              </a:rPr>
              <a:t>H</a:t>
            </a:r>
          </a:p>
          <a:p>
            <a:r>
              <a:rPr lang="en-US" sz="3700" b="1" dirty="0" smtClean="0">
                <a:solidFill>
                  <a:schemeClr val="accent6"/>
                </a:solidFill>
              </a:rPr>
              <a:t>I</a:t>
            </a:r>
          </a:p>
          <a:p>
            <a:r>
              <a:rPr lang="en-US" sz="3700" b="1" dirty="0" smtClean="0">
                <a:solidFill>
                  <a:schemeClr val="accent6"/>
                </a:solidFill>
              </a:rPr>
              <a:t>N</a:t>
            </a:r>
          </a:p>
          <a:p>
            <a:r>
              <a:rPr lang="en-US" sz="3700" b="1" dirty="0">
                <a:solidFill>
                  <a:schemeClr val="accent6"/>
                </a:solidFill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398026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196</TotalTime>
  <Words>666</Words>
  <Application>Microsoft Office PowerPoint</Application>
  <PresentationFormat>Widescreen</PresentationFormat>
  <Paragraphs>231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Adobe Song Std L</vt:lpstr>
      <vt:lpstr>Arial</vt:lpstr>
      <vt:lpstr>Calibri</vt:lpstr>
      <vt:lpstr>Calibri Light</vt:lpstr>
      <vt:lpstr>Times New Roman</vt:lpstr>
      <vt:lpstr>Wingdings</vt:lpstr>
      <vt:lpstr>Celestial</vt:lpstr>
      <vt:lpstr>First  1st  motors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 FOR WATCHING</vt:lpstr>
    </vt:vector>
  </TitlesOfParts>
  <Company>Asbury Automotive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First team automotive</dc:title>
  <dc:creator>Nagy Waziry</dc:creator>
  <cp:lastModifiedBy>Steven Reed</cp:lastModifiedBy>
  <cp:revision>22</cp:revision>
  <dcterms:created xsi:type="dcterms:W3CDTF">2020-01-07T20:52:01Z</dcterms:created>
  <dcterms:modified xsi:type="dcterms:W3CDTF">2020-01-08T14:12:39Z</dcterms:modified>
</cp:coreProperties>
</file>