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666801-C155-4EB7-86C9-6EE61CD29E8A}"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1550358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666801-C155-4EB7-86C9-6EE61CD29E8A}"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995841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666801-C155-4EB7-86C9-6EE61CD29E8A}"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1271607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666801-C155-4EB7-86C9-6EE61CD29E8A}"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619323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666801-C155-4EB7-86C9-6EE61CD29E8A}"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2174491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666801-C155-4EB7-86C9-6EE61CD29E8A}" type="datetimeFigureOut">
              <a:rPr lang="en-US" smtClean="0"/>
              <a:t>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634707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666801-C155-4EB7-86C9-6EE61CD29E8A}" type="datetimeFigureOut">
              <a:rPr lang="en-US" smtClean="0"/>
              <a:t>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2406242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666801-C155-4EB7-86C9-6EE61CD29E8A}" type="datetimeFigureOut">
              <a:rPr lang="en-US" smtClean="0"/>
              <a:t>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356043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666801-C155-4EB7-86C9-6EE61CD29E8A}" type="datetimeFigureOut">
              <a:rPr lang="en-US" smtClean="0"/>
              <a:t>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3961885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666801-C155-4EB7-86C9-6EE61CD29E8A}" type="datetimeFigureOut">
              <a:rPr lang="en-US" smtClean="0"/>
              <a:t>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3166892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666801-C155-4EB7-86C9-6EE61CD29E8A}" type="datetimeFigureOut">
              <a:rPr lang="en-US" smtClean="0"/>
              <a:t>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BEA086-41AC-4E1D-BD38-74C9BB8EF803}" type="slidenum">
              <a:rPr lang="en-US" smtClean="0"/>
              <a:t>‹#›</a:t>
            </a:fld>
            <a:endParaRPr lang="en-US"/>
          </a:p>
        </p:txBody>
      </p:sp>
    </p:spTree>
    <p:extLst>
      <p:ext uri="{BB962C8B-B14F-4D97-AF65-F5344CB8AC3E}">
        <p14:creationId xmlns:p14="http://schemas.microsoft.com/office/powerpoint/2010/main" val="1937047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666801-C155-4EB7-86C9-6EE61CD29E8A}" type="datetimeFigureOut">
              <a:rPr lang="en-US" smtClean="0"/>
              <a:t>1/8/2020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BEA086-41AC-4E1D-BD38-74C9BB8EF803}" type="slidenum">
              <a:rPr lang="en-US" smtClean="0"/>
              <a:t>‹#›</a:t>
            </a:fld>
            <a:endParaRPr lang="en-US"/>
          </a:p>
        </p:txBody>
      </p:sp>
    </p:spTree>
    <p:extLst>
      <p:ext uri="{BB962C8B-B14F-4D97-AF65-F5344CB8AC3E}">
        <p14:creationId xmlns:p14="http://schemas.microsoft.com/office/powerpoint/2010/main" val="1997844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Finance and Insurance Specialist</a:t>
            </a:r>
            <a:br>
              <a:rPr lang="en-US" dirty="0" smtClean="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77353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Note:</a:t>
            </a:r>
            <a:endParaRPr lang="en-US" dirty="0"/>
          </a:p>
        </p:txBody>
      </p:sp>
      <p:sp>
        <p:nvSpPr>
          <p:cNvPr id="3" name="Content Placeholder 2"/>
          <p:cNvSpPr>
            <a:spLocks noGrp="1"/>
          </p:cNvSpPr>
          <p:nvPr>
            <p:ph idx="1"/>
          </p:nvPr>
        </p:nvSpPr>
        <p:spPr/>
        <p:txBody>
          <a:bodyPr/>
          <a:lstStyle/>
          <a:p>
            <a:r>
              <a:rPr lang="en-US" dirty="0" smtClean="0"/>
              <a:t>There is also a bonus for 70/30 product to reserve ratio of 1% </a:t>
            </a:r>
          </a:p>
          <a:p>
            <a:r>
              <a:rPr lang="en-US" dirty="0" smtClean="0"/>
              <a:t>There is a $250.00 bonus for individual CSI over zone , district, or nation: whichever is lower</a:t>
            </a:r>
          </a:p>
          <a:p>
            <a:endParaRPr lang="en-US" dirty="0"/>
          </a:p>
        </p:txBody>
      </p:sp>
    </p:spTree>
    <p:extLst>
      <p:ext uri="{BB962C8B-B14F-4D97-AF65-F5344CB8AC3E}">
        <p14:creationId xmlns:p14="http://schemas.microsoft.com/office/powerpoint/2010/main" val="4041976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Recruiting Plan</a:t>
            </a:r>
            <a:br>
              <a:rPr lang="en-US" dirty="0" smtClean="0"/>
            </a:br>
            <a:endParaRPr lang="en-US" dirty="0"/>
          </a:p>
        </p:txBody>
      </p:sp>
      <p:sp>
        <p:nvSpPr>
          <p:cNvPr id="3" name="Content Placeholder 2"/>
          <p:cNvSpPr>
            <a:spLocks noGrp="1"/>
          </p:cNvSpPr>
          <p:nvPr>
            <p:ph idx="1"/>
          </p:nvPr>
        </p:nvSpPr>
        <p:spPr/>
        <p:txBody>
          <a:bodyPr/>
          <a:lstStyle/>
          <a:p>
            <a:r>
              <a:rPr lang="en-US" dirty="0" smtClean="0"/>
              <a:t>We will place the following attracting points on recruiting sites such as Indeed, Monster, our own website, </a:t>
            </a:r>
            <a:r>
              <a:rPr lang="en-US" dirty="0" err="1" smtClean="0"/>
              <a:t>Linkedin</a:t>
            </a:r>
            <a:r>
              <a:rPr lang="en-US" dirty="0" smtClean="0"/>
              <a:t>. However we will also recruit at local college job fairs along with holding our own job fair at the dealership. This will include postings on social media to attract candidates.</a:t>
            </a:r>
            <a:endParaRPr lang="en-US" dirty="0"/>
          </a:p>
        </p:txBody>
      </p:sp>
    </p:spTree>
    <p:extLst>
      <p:ext uri="{BB962C8B-B14F-4D97-AF65-F5344CB8AC3E}">
        <p14:creationId xmlns:p14="http://schemas.microsoft.com/office/powerpoint/2010/main" val="128496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Recruiting Ad</a:t>
            </a:r>
            <a:endParaRPr lang="en-US" dirty="0"/>
          </a:p>
        </p:txBody>
      </p:sp>
      <p:sp>
        <p:nvSpPr>
          <p:cNvPr id="3" name="Content Placeholder 2"/>
          <p:cNvSpPr>
            <a:spLocks noGrp="1"/>
          </p:cNvSpPr>
          <p:nvPr>
            <p:ph idx="1"/>
          </p:nvPr>
        </p:nvSpPr>
        <p:spPr/>
        <p:txBody>
          <a:bodyPr>
            <a:normAutofit fontScale="62500" lnSpcReduction="20000"/>
          </a:bodyPr>
          <a:lstStyle/>
          <a:p>
            <a:pPr marL="0" marR="0">
              <a:lnSpc>
                <a:spcPct val="105000"/>
              </a:lnSpc>
              <a:spcBef>
                <a:spcPts val="0"/>
              </a:spcBef>
              <a:spcAft>
                <a:spcPts val="800"/>
              </a:spcAft>
            </a:pPr>
            <a:r>
              <a:rPr lang="en-US" dirty="0" smtClean="0">
                <a:effectLst/>
                <a:latin typeface="Calibri" panose="020F0502020204030204" pitchFamily="34" charset="0"/>
                <a:ea typeface="Calibri" panose="020F0502020204030204" pitchFamily="34" charset="0"/>
              </a:rPr>
              <a:t>We are looking for exceptional people who are willing to challenge themselves to learn and grow, be a part of an incredible organization with an eye on technology and the future, and advance in an industry that rewards excellence and commitment.</a:t>
            </a:r>
          </a:p>
          <a:p>
            <a:pPr marL="0" marR="0">
              <a:lnSpc>
                <a:spcPct val="105000"/>
              </a:lnSpc>
              <a:spcBef>
                <a:spcPts val="0"/>
              </a:spcBef>
              <a:spcAft>
                <a:spcPts val="800"/>
              </a:spcAft>
            </a:pPr>
            <a:r>
              <a:rPr lang="en-US" dirty="0" smtClean="0">
                <a:effectLst/>
                <a:latin typeface="Calibri" panose="020F0502020204030204" pitchFamily="34" charset="0"/>
                <a:ea typeface="Calibri" panose="020F0502020204030204" pitchFamily="34" charset="0"/>
              </a:rPr>
              <a:t>ABC Motors is growing and looking to add to our Award winning dealership.  No automotive experience is needed.  Just bring a good work ethic and positive attitude, a desire to listen and create solutions with a needs based approach and be willing to share your ideas for any process improvements. </a:t>
            </a:r>
          </a:p>
          <a:p>
            <a:pPr marL="0" marR="0">
              <a:lnSpc>
                <a:spcPct val="105000"/>
              </a:lnSpc>
              <a:spcBef>
                <a:spcPts val="0"/>
              </a:spcBef>
              <a:spcAft>
                <a:spcPts val="800"/>
              </a:spcAft>
            </a:pPr>
            <a:r>
              <a:rPr lang="en-US" dirty="0" smtClean="0">
                <a:effectLst/>
                <a:latin typeface="Calibri" panose="020F0502020204030204" pitchFamily="34" charset="0"/>
                <a:ea typeface="Calibri" panose="020F0502020204030204" pitchFamily="34" charset="0"/>
              </a:rPr>
              <a:t>As an F&amp;I apprentice you will be provided with the support, structure, and path that will allow you to use your self-motivated approach and desire to grow into a full F&amp;I Specialist in only 3 years.</a:t>
            </a:r>
          </a:p>
          <a:p>
            <a:pPr marL="0" marR="0">
              <a:lnSpc>
                <a:spcPct val="105000"/>
              </a:lnSpc>
              <a:spcBef>
                <a:spcPts val="0"/>
              </a:spcBef>
              <a:spcAft>
                <a:spcPts val="800"/>
              </a:spcAft>
            </a:pPr>
            <a:r>
              <a:rPr lang="en-US" dirty="0" smtClean="0">
                <a:effectLst/>
                <a:latin typeface="Calibri" panose="020F0502020204030204" pitchFamily="34" charset="0"/>
                <a:ea typeface="Calibri" panose="020F0502020204030204" pitchFamily="34" charset="0"/>
              </a:rPr>
              <a:t>Just a sample of what you’ll be a part of:</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8 hour work days with flexible schedule</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Daily debriefs on your status and goals</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Clear and defined career growth path</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Only 2 work weekends per month</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Paid Time Off earned from day 1</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Medical and Dental Benefits</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401k match program</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By year 3 earn up to $150,000</a:t>
            </a:r>
          </a:p>
          <a:p>
            <a:pPr marL="0" marR="0">
              <a:spcBef>
                <a:spcPts val="0"/>
              </a:spcBef>
              <a:spcAft>
                <a:spcPts val="0"/>
              </a:spcAft>
            </a:pPr>
            <a:r>
              <a:rPr lang="en-US" dirty="0" smtClean="0">
                <a:effectLst/>
                <a:latin typeface="Calibri" panose="020F0502020204030204" pitchFamily="34" charset="0"/>
                <a:ea typeface="Calibri" panose="020F0502020204030204" pitchFamily="34" charset="0"/>
              </a:rPr>
              <a:t>Team member discount on vehicles and service</a:t>
            </a:r>
          </a:p>
          <a:p>
            <a:pPr marL="0" marR="0">
              <a:spcBef>
                <a:spcPts val="0"/>
              </a:spcBef>
              <a:spcAft>
                <a:spcPts val="0"/>
              </a:spcAft>
            </a:pPr>
            <a:endParaRPr lang="en-US" dirty="0" smtClean="0">
              <a:effectLst/>
              <a:latin typeface="Calibri" panose="020F0502020204030204" pitchFamily="34" charset="0"/>
              <a:ea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1946033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Onboarding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Employee will attend orientation which will cover all pertinent information such as pay, benefits, harassment video, safety video, compliance information, </a:t>
            </a:r>
            <a:r>
              <a:rPr lang="en-US" dirty="0" err="1" smtClean="0"/>
              <a:t>etc</a:t>
            </a:r>
            <a:r>
              <a:rPr lang="en-US" dirty="0" smtClean="0"/>
              <a:t>…. </a:t>
            </a:r>
            <a:r>
              <a:rPr lang="en-US" dirty="0"/>
              <a:t> </a:t>
            </a:r>
            <a:endParaRPr lang="en-US" dirty="0" smtClean="0"/>
          </a:p>
          <a:p>
            <a:r>
              <a:rPr lang="en-US" dirty="0" smtClean="0"/>
              <a:t>After lunch, employee will report to the General Manager to receive all log in credentials and passwords. The GM will show the employee to their work area and how to use the phone. Then the GM will introduce the employee to all team members. All business cards and name tags will be ordered for the employee at that time.</a:t>
            </a:r>
          </a:p>
          <a:p>
            <a:r>
              <a:rPr lang="en-US" dirty="0" smtClean="0"/>
              <a:t>Day Two: Employee will work with the Finance Director and Sales Management for the day to clarify their role along with the training they will receive. This includes the employee receiving a comprehensive explanation of things that they will be taught and expected to do once training is complete.</a:t>
            </a:r>
          </a:p>
          <a:p>
            <a:endParaRPr lang="en-US" dirty="0"/>
          </a:p>
        </p:txBody>
      </p:sp>
    </p:spTree>
    <p:extLst>
      <p:ext uri="{BB962C8B-B14F-4D97-AF65-F5344CB8AC3E}">
        <p14:creationId xmlns:p14="http://schemas.microsoft.com/office/powerpoint/2010/main" val="3664335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Onboarding Continued:</a:t>
            </a:r>
            <a:endParaRPr lang="en-US" dirty="0"/>
          </a:p>
        </p:txBody>
      </p:sp>
      <p:sp>
        <p:nvSpPr>
          <p:cNvPr id="3" name="Content Placeholder 2"/>
          <p:cNvSpPr>
            <a:spLocks noGrp="1"/>
          </p:cNvSpPr>
          <p:nvPr>
            <p:ph idx="1"/>
          </p:nvPr>
        </p:nvSpPr>
        <p:spPr/>
        <p:txBody>
          <a:bodyPr/>
          <a:lstStyle/>
          <a:p>
            <a:r>
              <a:rPr lang="en-US" dirty="0" smtClean="0"/>
              <a:t>Day Three: Employee will participate in scavenger hunt with the goal being the employee knows their way around the dealership and where to find certain things that they will need to perform their job.</a:t>
            </a:r>
            <a:endParaRPr lang="en-US" dirty="0"/>
          </a:p>
        </p:txBody>
      </p:sp>
    </p:spTree>
    <p:extLst>
      <p:ext uri="{BB962C8B-B14F-4D97-AF65-F5344CB8AC3E}">
        <p14:creationId xmlns:p14="http://schemas.microsoft.com/office/powerpoint/2010/main" val="1750443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Year One Training and Pay</a:t>
            </a:r>
            <a:endParaRPr lang="en-US" dirty="0"/>
          </a:p>
        </p:txBody>
      </p:sp>
      <p:sp>
        <p:nvSpPr>
          <p:cNvPr id="3" name="Content Placeholder 2"/>
          <p:cNvSpPr>
            <a:spLocks noGrp="1"/>
          </p:cNvSpPr>
          <p:nvPr>
            <p:ph sz="half" idx="1"/>
          </p:nvPr>
        </p:nvSpPr>
        <p:spPr/>
        <p:txBody>
          <a:bodyPr/>
          <a:lstStyle/>
          <a:p>
            <a:r>
              <a:rPr lang="en-US" dirty="0" smtClean="0"/>
              <a:t>Complete all OEM training in the first four weeks</a:t>
            </a:r>
          </a:p>
          <a:p>
            <a:r>
              <a:rPr lang="en-US" dirty="0" smtClean="0"/>
              <a:t>Complete CRM and sales process training in the next 6 weeks</a:t>
            </a:r>
          </a:p>
          <a:p>
            <a:r>
              <a:rPr lang="en-US" dirty="0" smtClean="0"/>
              <a:t>Job shadow a salesperson for 3 months</a:t>
            </a:r>
          </a:p>
          <a:p>
            <a:r>
              <a:rPr lang="en-US" dirty="0" smtClean="0"/>
              <a:t>The employee will work as a salesperson for 6 months with incentives on unit sales</a:t>
            </a:r>
            <a:endParaRPr lang="en-US" dirty="0"/>
          </a:p>
        </p:txBody>
      </p:sp>
      <p:sp>
        <p:nvSpPr>
          <p:cNvPr id="4" name="Content Placeholder 3"/>
          <p:cNvSpPr>
            <a:spLocks noGrp="1"/>
          </p:cNvSpPr>
          <p:nvPr>
            <p:ph sz="half" idx="2"/>
          </p:nvPr>
        </p:nvSpPr>
        <p:spPr/>
        <p:txBody>
          <a:bodyPr/>
          <a:lstStyle/>
          <a:p>
            <a:pPr marL="0" indent="0">
              <a:buNone/>
            </a:pPr>
            <a:r>
              <a:rPr lang="en-US" dirty="0" smtClean="0"/>
              <a:t>                  </a:t>
            </a:r>
            <a:r>
              <a:rPr lang="en-US" dirty="0" smtClean="0">
                <a:solidFill>
                  <a:srgbClr val="00B050"/>
                </a:solidFill>
              </a:rPr>
              <a:t>Pay Plan</a:t>
            </a:r>
          </a:p>
          <a:p>
            <a:r>
              <a:rPr lang="en-US" dirty="0" smtClean="0">
                <a:solidFill>
                  <a:srgbClr val="FF0000"/>
                </a:solidFill>
              </a:rPr>
              <a:t>The first year will be a base salary of $45,000</a:t>
            </a:r>
            <a:endParaRPr lang="en-US" dirty="0">
              <a:solidFill>
                <a:srgbClr val="FF0000"/>
              </a:solidFill>
            </a:endParaRPr>
          </a:p>
        </p:txBody>
      </p:sp>
    </p:spTree>
    <p:extLst>
      <p:ext uri="{BB962C8B-B14F-4D97-AF65-F5344CB8AC3E}">
        <p14:creationId xmlns:p14="http://schemas.microsoft.com/office/powerpoint/2010/main" val="2381767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Year Two Training and Pay</a:t>
            </a:r>
            <a:endParaRPr lang="en-US" dirty="0"/>
          </a:p>
        </p:txBody>
      </p:sp>
      <p:sp>
        <p:nvSpPr>
          <p:cNvPr id="3" name="Content Placeholder 2"/>
          <p:cNvSpPr>
            <a:spLocks noGrp="1"/>
          </p:cNvSpPr>
          <p:nvPr>
            <p:ph sz="half" idx="1"/>
          </p:nvPr>
        </p:nvSpPr>
        <p:spPr/>
        <p:txBody>
          <a:bodyPr>
            <a:normAutofit lnSpcReduction="10000"/>
          </a:bodyPr>
          <a:lstStyle/>
          <a:p>
            <a:r>
              <a:rPr lang="en-US" dirty="0"/>
              <a:t>S</a:t>
            </a:r>
            <a:r>
              <a:rPr lang="en-US" dirty="0" smtClean="0"/>
              <a:t>hadow the Finance Director for 90 days learning the concepts and processes of the whole department</a:t>
            </a:r>
          </a:p>
          <a:p>
            <a:r>
              <a:rPr lang="en-US" dirty="0" smtClean="0"/>
              <a:t>Shadow the Billing Clerk for 90 days to learn their processes of billing and compliance</a:t>
            </a:r>
          </a:p>
          <a:p>
            <a:r>
              <a:rPr lang="en-US" dirty="0" smtClean="0"/>
              <a:t>At mid-year, employee will begin contracting deals on their own with the oversight of the Finance Director</a:t>
            </a:r>
            <a:endParaRPr lang="en-US" dirty="0"/>
          </a:p>
        </p:txBody>
      </p:sp>
      <p:sp>
        <p:nvSpPr>
          <p:cNvPr id="4" name="Content Placeholder 3"/>
          <p:cNvSpPr>
            <a:spLocks noGrp="1"/>
          </p:cNvSpPr>
          <p:nvPr>
            <p:ph sz="half" idx="2"/>
          </p:nvPr>
        </p:nvSpPr>
        <p:spPr>
          <a:xfrm>
            <a:off x="6172200" y="1956817"/>
            <a:ext cx="4818888" cy="4220146"/>
          </a:xfrm>
        </p:spPr>
        <p:txBody>
          <a:bodyPr>
            <a:normAutofit lnSpcReduction="10000"/>
          </a:bodyPr>
          <a:lstStyle/>
          <a:p>
            <a:pPr marL="0" indent="0">
              <a:buNone/>
            </a:pPr>
            <a:r>
              <a:rPr lang="en-US" dirty="0" smtClean="0"/>
              <a:t>                     </a:t>
            </a:r>
            <a:r>
              <a:rPr lang="en-US" dirty="0" smtClean="0">
                <a:solidFill>
                  <a:srgbClr val="00B050"/>
                </a:solidFill>
              </a:rPr>
              <a:t>Pay Plan:</a:t>
            </a:r>
          </a:p>
          <a:p>
            <a:pPr marL="0" indent="0">
              <a:buNone/>
            </a:pPr>
            <a:endParaRPr lang="en-US" dirty="0">
              <a:solidFill>
                <a:srgbClr val="00B050"/>
              </a:solidFill>
            </a:endParaRPr>
          </a:p>
          <a:p>
            <a:pPr marL="0" indent="0">
              <a:buNone/>
            </a:pPr>
            <a:r>
              <a:rPr lang="en-US" dirty="0" smtClean="0">
                <a:solidFill>
                  <a:srgbClr val="FF0000"/>
                </a:solidFill>
              </a:rPr>
              <a:t>The employee will receive $5,000.00 monthly salary for the first six months. After that, as starting to produce, they will go on a pay plan as follows: </a:t>
            </a:r>
            <a:endParaRPr lang="en-US" dirty="0">
              <a:solidFill>
                <a:srgbClr val="FF0000"/>
              </a:solidFill>
            </a:endParaRPr>
          </a:p>
        </p:txBody>
      </p:sp>
    </p:spTree>
    <p:extLst>
      <p:ext uri="{BB962C8B-B14F-4D97-AF65-F5344CB8AC3E}">
        <p14:creationId xmlns:p14="http://schemas.microsoft.com/office/powerpoint/2010/main" val="178567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Pay Plan</a:t>
            </a:r>
            <a:endParaRPr lang="en-US" dirty="0"/>
          </a:p>
        </p:txBody>
      </p:sp>
      <p:sp>
        <p:nvSpPr>
          <p:cNvPr id="3" name="Content Placeholder 2"/>
          <p:cNvSpPr>
            <a:spLocks noGrp="1"/>
          </p:cNvSpPr>
          <p:nvPr>
            <p:ph idx="1"/>
          </p:nvPr>
        </p:nvSpPr>
        <p:spPr/>
        <p:txBody>
          <a:bodyPr/>
          <a:lstStyle/>
          <a:p>
            <a:r>
              <a:rPr lang="en-US" dirty="0" smtClean="0"/>
              <a:t>Last 6 months of year 2:    </a:t>
            </a:r>
            <a:r>
              <a:rPr lang="en-US" dirty="0" smtClean="0">
                <a:solidFill>
                  <a:srgbClr val="00B050"/>
                </a:solidFill>
              </a:rPr>
              <a:t>$4,000.00 p/month salary plus:</a:t>
            </a:r>
            <a:endParaRPr lang="en-US" dirty="0">
              <a:solidFill>
                <a:srgbClr val="00B05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089738814"/>
              </p:ext>
            </p:extLst>
          </p:nvPr>
        </p:nvGraphicFramePr>
        <p:xfrm>
          <a:off x="1947670" y="2532888"/>
          <a:ext cx="7909561" cy="3968495"/>
        </p:xfrm>
        <a:graphic>
          <a:graphicData uri="http://schemas.openxmlformats.org/drawingml/2006/table">
            <a:tbl>
              <a:tblPr firstRow="1" firstCol="1" bandRow="1">
                <a:tableStyleId>{5C22544A-7EE6-4342-B048-85BDC9FD1C3A}</a:tableStyleId>
              </a:tblPr>
              <a:tblGrid>
                <a:gridCol w="1879499"/>
                <a:gridCol w="3015031"/>
                <a:gridCol w="3015031"/>
              </a:tblGrid>
              <a:tr h="412019">
                <a:tc>
                  <a:txBody>
                    <a:bodyPr/>
                    <a:lstStyle/>
                    <a:p>
                      <a:pPr marL="0" marR="0">
                        <a:spcBef>
                          <a:spcPts val="0"/>
                        </a:spcBef>
                        <a:spcAft>
                          <a:spcPts val="0"/>
                        </a:spcAft>
                      </a:pPr>
                      <a:r>
                        <a:rPr lang="en-US" sz="1100">
                          <a:effectLst/>
                        </a:rPr>
                        <a:t>Year 2</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PVR</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 Payout</a:t>
                      </a:r>
                      <a:endParaRPr lang="en-US" sz="1100">
                        <a:effectLst/>
                        <a:latin typeface="Calibri" panose="020F0502020204030204" pitchFamily="34" charset="0"/>
                        <a:ea typeface="Calibri" panose="020F0502020204030204" pitchFamily="34" charset="0"/>
                      </a:endParaRPr>
                    </a:p>
                  </a:txBody>
                  <a:tcPr marL="68580" marR="68580" marT="0" marB="0" anchor="b"/>
                </a:tc>
              </a:tr>
              <a:tr h="1185492">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Under 700</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4.25%</a:t>
                      </a:r>
                      <a:endParaRPr lang="en-US" sz="1100">
                        <a:effectLst/>
                        <a:latin typeface="Calibri" panose="020F0502020204030204" pitchFamily="34" charset="0"/>
                        <a:ea typeface="Calibri" panose="020F0502020204030204" pitchFamily="34" charset="0"/>
                      </a:endParaRPr>
                    </a:p>
                  </a:txBody>
                  <a:tcPr marL="68580" marR="68580" marT="0" marB="0" anchor="b"/>
                </a:tc>
              </a:tr>
              <a:tr h="1185492">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701-825</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10.50%</a:t>
                      </a:r>
                      <a:endParaRPr lang="en-US" sz="1100">
                        <a:effectLst/>
                        <a:latin typeface="Calibri" panose="020F0502020204030204" pitchFamily="34" charset="0"/>
                        <a:ea typeface="Calibri" panose="020F0502020204030204" pitchFamily="34" charset="0"/>
                      </a:endParaRPr>
                    </a:p>
                  </a:txBody>
                  <a:tcPr marL="68580" marR="68580" marT="0" marB="0" anchor="b"/>
                </a:tc>
              </a:tr>
              <a:tr h="1185492">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826+</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dirty="0">
                          <a:effectLst/>
                        </a:rPr>
                        <a:t>15.75%</a:t>
                      </a:r>
                      <a:endParaRPr lang="en-US" sz="1100" dirty="0">
                        <a:effectLst/>
                        <a:latin typeface="Calibri" panose="020F0502020204030204" pitchFamily="34" charset="0"/>
                        <a:ea typeface="Calibri" panose="020F0502020204030204" pitchFamily="34" charset="0"/>
                      </a:endParaRPr>
                    </a:p>
                  </a:txBody>
                  <a:tcPr marL="68580" marR="68580" marT="0" marB="0" anchor="b"/>
                </a:tc>
              </a:tr>
            </a:tbl>
          </a:graphicData>
        </a:graphic>
      </p:graphicFrame>
    </p:spTree>
    <p:extLst>
      <p:ext uri="{BB962C8B-B14F-4D97-AF65-F5344CB8AC3E}">
        <p14:creationId xmlns:p14="http://schemas.microsoft.com/office/powerpoint/2010/main" val="244410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Pay Plan for Year 3</a:t>
            </a:r>
            <a:br>
              <a:rPr lang="en-US" dirty="0" smtClean="0"/>
            </a:br>
            <a:r>
              <a:rPr lang="en-US" dirty="0">
                <a:solidFill>
                  <a:srgbClr val="00B050"/>
                </a:solidFill>
              </a:rPr>
              <a:t> </a:t>
            </a:r>
            <a:r>
              <a:rPr lang="en-US" dirty="0" smtClean="0">
                <a:solidFill>
                  <a:srgbClr val="00B050"/>
                </a:solidFill>
              </a:rPr>
              <a:t>                    $6,000 p/month salary plus:</a:t>
            </a:r>
            <a:r>
              <a:rPr lang="en-US" dirty="0" smtClean="0"/>
              <a:t/>
            </a:r>
            <a:br>
              <a:rPr lang="en-US" dirty="0" smtClean="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56605004"/>
              </p:ext>
            </p:extLst>
          </p:nvPr>
        </p:nvGraphicFramePr>
        <p:xfrm>
          <a:off x="1847087" y="2167126"/>
          <a:ext cx="7808976" cy="3776475"/>
        </p:xfrm>
        <a:graphic>
          <a:graphicData uri="http://schemas.openxmlformats.org/drawingml/2006/table">
            <a:tbl>
              <a:tblPr firstRow="1" firstCol="1" bandRow="1">
                <a:tableStyleId>{5C22544A-7EE6-4342-B048-85BDC9FD1C3A}</a:tableStyleId>
              </a:tblPr>
              <a:tblGrid>
                <a:gridCol w="1855598"/>
                <a:gridCol w="2976689"/>
                <a:gridCol w="2976689"/>
              </a:tblGrid>
              <a:tr h="837788">
                <a:tc>
                  <a:txBody>
                    <a:bodyPr/>
                    <a:lstStyle/>
                    <a:p>
                      <a:pPr marL="0" marR="0">
                        <a:spcBef>
                          <a:spcPts val="0"/>
                        </a:spcBef>
                        <a:spcAft>
                          <a:spcPts val="0"/>
                        </a:spcAft>
                      </a:pPr>
                      <a:r>
                        <a:rPr lang="en-US" sz="1100">
                          <a:effectLst/>
                        </a:rPr>
                        <a:t>Year 3</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PVR</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 Payout</a:t>
                      </a:r>
                      <a:endParaRPr lang="en-US" sz="1100">
                        <a:effectLst/>
                        <a:latin typeface="Calibri" panose="020F0502020204030204" pitchFamily="34" charset="0"/>
                        <a:ea typeface="Calibri" panose="020F0502020204030204" pitchFamily="34" charset="0"/>
                      </a:endParaRPr>
                    </a:p>
                  </a:txBody>
                  <a:tcPr marL="68580" marR="68580" marT="0" marB="0" anchor="b"/>
                </a:tc>
              </a:tr>
              <a:tr h="837788">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Under 700</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10.00%</a:t>
                      </a:r>
                      <a:endParaRPr lang="en-US" sz="1100">
                        <a:effectLst/>
                        <a:latin typeface="Calibri" panose="020F0502020204030204" pitchFamily="34" charset="0"/>
                        <a:ea typeface="Calibri" panose="020F0502020204030204" pitchFamily="34" charset="0"/>
                      </a:endParaRPr>
                    </a:p>
                  </a:txBody>
                  <a:tcPr marL="68580" marR="68580" marT="0" marB="0" anchor="b"/>
                </a:tc>
              </a:tr>
              <a:tr h="837788">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701-825</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a:effectLst/>
                        </a:rPr>
                        <a:t>19.00%</a:t>
                      </a:r>
                      <a:endParaRPr lang="en-US" sz="1100">
                        <a:effectLst/>
                        <a:latin typeface="Calibri" panose="020F0502020204030204" pitchFamily="34" charset="0"/>
                        <a:ea typeface="Calibri" panose="020F0502020204030204" pitchFamily="34" charset="0"/>
                      </a:endParaRPr>
                    </a:p>
                  </a:txBody>
                  <a:tcPr marL="68580" marR="68580" marT="0" marB="0" anchor="b"/>
                </a:tc>
              </a:tr>
              <a:tr h="1263111">
                <a:tc>
                  <a:txBody>
                    <a:bodyPr/>
                    <a:lstStyle/>
                    <a:p>
                      <a:pPr marL="0" marR="0">
                        <a:spcBef>
                          <a:spcPts val="0"/>
                        </a:spcBef>
                        <a:spcAft>
                          <a:spcPts val="0"/>
                        </a:spcAft>
                      </a:pPr>
                      <a:r>
                        <a:rPr lang="en-US" sz="1100">
                          <a:effectLst/>
                        </a:rPr>
                        <a:t> </a:t>
                      </a:r>
                      <a:endParaRPr lang="en-US" sz="110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dirty="0">
                          <a:effectLst/>
                        </a:rPr>
                        <a:t>826+</a:t>
                      </a:r>
                      <a:endParaRPr lang="en-US"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marL="0" marR="0" algn="ctr">
                        <a:spcBef>
                          <a:spcPts val="0"/>
                        </a:spcBef>
                        <a:spcAft>
                          <a:spcPts val="0"/>
                        </a:spcAft>
                      </a:pPr>
                      <a:r>
                        <a:rPr lang="en-US" sz="1100" dirty="0">
                          <a:effectLst/>
                        </a:rPr>
                        <a:t>23.00%</a:t>
                      </a:r>
                      <a:endParaRPr lang="en-US" sz="1100" dirty="0">
                        <a:effectLst/>
                        <a:latin typeface="Calibri" panose="020F0502020204030204" pitchFamily="34" charset="0"/>
                        <a:ea typeface="Calibri" panose="020F0502020204030204" pitchFamily="34" charset="0"/>
                      </a:endParaRPr>
                    </a:p>
                  </a:txBody>
                  <a:tcPr marL="68580" marR="68580" marT="0" marB="0" anchor="b"/>
                </a:tc>
              </a:tr>
            </a:tbl>
          </a:graphicData>
        </a:graphic>
      </p:graphicFrame>
    </p:spTree>
    <p:extLst>
      <p:ext uri="{BB962C8B-B14F-4D97-AF65-F5344CB8AC3E}">
        <p14:creationId xmlns:p14="http://schemas.microsoft.com/office/powerpoint/2010/main" val="41939316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551</Words>
  <Application>Microsoft Office PowerPoint</Application>
  <PresentationFormat>Widescreen</PresentationFormat>
  <Paragraphs>67</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Finance and Insurance Specialist </vt:lpstr>
      <vt:lpstr>                         Recruiting Plan </vt:lpstr>
      <vt:lpstr>                          Recruiting Ad</vt:lpstr>
      <vt:lpstr>                             Onboarding</vt:lpstr>
      <vt:lpstr>                 Onboarding Continued:</vt:lpstr>
      <vt:lpstr>                 Year One Training and Pay</vt:lpstr>
      <vt:lpstr>                  Year Two Training and Pay</vt:lpstr>
      <vt:lpstr>                                 Pay Plan</vt:lpstr>
      <vt:lpstr>                            Pay Plan for Year 3                      $6,000 p/month salary plus: </vt:lpstr>
      <vt:lpstr>                                  Note:</vt:lpstr>
    </vt:vector>
  </TitlesOfParts>
  <Company>Asbury Automotive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Finance and Insurance Specialist</dc:title>
  <dc:creator>Christopher Klbecka</dc:creator>
  <cp:lastModifiedBy>Christopher Klbecka</cp:lastModifiedBy>
  <cp:revision>12</cp:revision>
  <dcterms:created xsi:type="dcterms:W3CDTF">2020-01-07T20:43:35Z</dcterms:created>
  <dcterms:modified xsi:type="dcterms:W3CDTF">2020-01-08T14:18:06Z</dcterms:modified>
</cp:coreProperties>
</file>