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3" r:id="rId2"/>
    <p:sldId id="261" r:id="rId3"/>
    <p:sldId id="259" r:id="rId4"/>
    <p:sldId id="272" r:id="rId5"/>
    <p:sldId id="273" r:id="rId6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2424" autoAdjust="0"/>
  </p:normalViewPr>
  <p:slideViewPr>
    <p:cSldViewPr snapToGrid="0">
      <p:cViewPr varScale="1">
        <p:scale>
          <a:sx n="67" d="100"/>
          <a:sy n="67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2BCAFC7A-71DD-4C2C-B63D-60FDC7DD5449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DA6FC261-E491-4C42-A663-B95247CC4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16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85ECAFD-F005-4163-B10D-85806DC43F93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3E963C-1534-4F8D-B2A7-66D81AA259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5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57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4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450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88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54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400" cap="small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3276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74801" y="4953000"/>
            <a:ext cx="7999315" cy="107405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4033" y="331651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54953" y="3848610"/>
            <a:ext cx="8825659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en-US" sz="3600" b="0" i="0" kern="1200" cap="none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 descr="An empty placeholder to add an image. Click on the placeholder and select the image that you wish to add"/>
          <p:cNvSpPr>
            <a:spLocks noGrp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 descr="An empty placeholder to add an image. Click on the placeholder and select the image that you wish to add"/>
          <p:cNvSpPr>
            <a:spLocks noGrp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430213"/>
            <a:ext cx="7423149" cy="5826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14" name="Rectangle 13"/>
          <p:cNvSpPr/>
          <p:nvPr userDrawn="1"/>
        </p:nvSpPr>
        <p:spPr bwMode="blackWhite"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3" r:id="rId14"/>
    <p:sldLayoutId id="2147483665" r:id="rId15"/>
    <p:sldLayoutId id="2147483669" r:id="rId16"/>
    <p:sldLayoutId id="2147483670" r:id="rId17"/>
    <p:sldLayoutId id="2147483658" r:id="rId18"/>
    <p:sldLayoutId id="2147483659" r:id="rId19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Recruiting / Conditions of Employment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61DC68D-C193-4E35-98AD-D38C48049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0734" y="2166589"/>
            <a:ext cx="8947521" cy="576262"/>
          </a:xfrm>
        </p:spPr>
        <p:txBody>
          <a:bodyPr/>
          <a:lstStyle/>
          <a:p>
            <a:r>
              <a:rPr lang="en-US" sz="1800" dirty="0"/>
              <a:t>Mad Auto is looking for a </a:t>
            </a:r>
            <a:r>
              <a:rPr lang="en-US" sz="1800" b="1" dirty="0"/>
              <a:t>highly motivated</a:t>
            </a:r>
            <a:r>
              <a:rPr lang="en-US" sz="1800" dirty="0"/>
              <a:t> individual to join our team. Ideal candidates are top achievers who want to advance their career with the best in the business.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DEFA8B8-6E84-41C0-95EA-E32316F162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03312" y="2771454"/>
            <a:ext cx="4396339" cy="3741738"/>
          </a:xfrm>
        </p:spPr>
        <p:txBody>
          <a:bodyPr>
            <a:normAutofit lnSpcReduction="10000"/>
          </a:bodyPr>
          <a:lstStyle/>
          <a:p>
            <a:r>
              <a:rPr lang="en-US" sz="1600" b="1" dirty="0"/>
              <a:t>Candidate should possess:</a:t>
            </a:r>
            <a:endParaRPr lang="en-US" sz="1600" dirty="0"/>
          </a:p>
          <a:p>
            <a:pPr lvl="0"/>
            <a:r>
              <a:rPr lang="en-US" sz="1600" dirty="0"/>
              <a:t>Commitment to CSI, Compliance, and production</a:t>
            </a:r>
          </a:p>
          <a:p>
            <a:pPr lvl="0"/>
            <a:r>
              <a:rPr lang="en-US" sz="1600" dirty="0"/>
              <a:t>Must be willing &amp; understand need to engage customers early in the sales process</a:t>
            </a:r>
          </a:p>
          <a:p>
            <a:pPr lvl="0"/>
            <a:r>
              <a:rPr lang="en-US" sz="1600" dirty="0"/>
              <a:t>Detailed oriented &amp; Team Player attitude required</a:t>
            </a:r>
          </a:p>
          <a:p>
            <a:pPr lvl="0"/>
            <a:r>
              <a:rPr lang="en-US" sz="1600" dirty="0"/>
              <a:t>Ability to multi-task</a:t>
            </a:r>
          </a:p>
          <a:p>
            <a:pPr lvl="0"/>
            <a:r>
              <a:rPr lang="en-US" sz="1600" dirty="0"/>
              <a:t>Friendly personality</a:t>
            </a:r>
          </a:p>
          <a:p>
            <a:pPr lvl="0"/>
            <a:r>
              <a:rPr lang="en-US" sz="1600" dirty="0"/>
              <a:t>Process oriented</a:t>
            </a:r>
          </a:p>
          <a:p>
            <a:pPr lvl="0"/>
            <a:r>
              <a:rPr lang="en-US" sz="1600" dirty="0"/>
              <a:t>Dedicated work ethic</a:t>
            </a:r>
          </a:p>
          <a:p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693E29F-903F-40F2-93A8-768056ABB9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654494" y="2505742"/>
            <a:ext cx="4396339" cy="3741738"/>
          </a:xfrm>
        </p:spPr>
        <p:txBody>
          <a:bodyPr>
            <a:noAutofit/>
          </a:bodyPr>
          <a:lstStyle/>
          <a:p>
            <a:r>
              <a:rPr lang="en-US" sz="1400" b="1" dirty="0"/>
              <a:t>Benefits include</a:t>
            </a:r>
            <a:endParaRPr lang="en-US" sz="1400" dirty="0"/>
          </a:p>
          <a:p>
            <a:pPr lvl="0"/>
            <a:r>
              <a:rPr lang="en-US" sz="1400" dirty="0"/>
              <a:t>Constant, comprehensive and adaptive training</a:t>
            </a:r>
          </a:p>
          <a:p>
            <a:pPr lvl="0"/>
            <a:r>
              <a:rPr lang="en-US" sz="1400" dirty="0"/>
              <a:t>Personal, Professional and Financial growth</a:t>
            </a:r>
          </a:p>
          <a:p>
            <a:pPr lvl="0"/>
            <a:r>
              <a:rPr lang="en-US" sz="1400" dirty="0"/>
              <a:t>Medical and Dental Insurance Plans</a:t>
            </a:r>
          </a:p>
          <a:p>
            <a:pPr lvl="0"/>
            <a:r>
              <a:rPr lang="en-US" sz="1400" dirty="0"/>
              <a:t>401K Program with company match</a:t>
            </a:r>
          </a:p>
          <a:p>
            <a:pPr lvl="0"/>
            <a:r>
              <a:rPr lang="en-US" sz="1400" dirty="0"/>
              <a:t>Paid Vacation time, PTO and paid Holiday’s</a:t>
            </a:r>
          </a:p>
          <a:p>
            <a:pPr lvl="0"/>
            <a:r>
              <a:rPr lang="en-US" sz="1400" u="sng" dirty="0"/>
              <a:t>4 day work week</a:t>
            </a:r>
          </a:p>
          <a:p>
            <a:pPr lvl="0"/>
            <a:r>
              <a:rPr lang="en-US" sz="1400" dirty="0"/>
              <a:t>Free Life Insurance Policy</a:t>
            </a:r>
          </a:p>
          <a:p>
            <a:pPr lvl="0"/>
            <a:r>
              <a:rPr lang="en-US" sz="1400" dirty="0"/>
              <a:t>Employee discount program to include vehicle purchase, parts and service</a:t>
            </a:r>
          </a:p>
          <a:p>
            <a:pPr lvl="0"/>
            <a:r>
              <a:rPr lang="en-US" sz="1400" dirty="0"/>
              <a:t>Positive and progressive work environment</a:t>
            </a:r>
          </a:p>
          <a:p>
            <a:pPr lvl="0"/>
            <a:r>
              <a:rPr lang="en-US" sz="1400" dirty="0"/>
              <a:t>Large volume business with unlimited earning potential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Onboarding Process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5181" y="1408261"/>
            <a:ext cx="8946541" cy="4195481"/>
          </a:xfrm>
        </p:spPr>
        <p:txBody>
          <a:bodyPr>
            <a:noAutofit/>
          </a:bodyPr>
          <a:lstStyle/>
          <a:p>
            <a:pPr lvl="0"/>
            <a:r>
              <a:rPr lang="en-US" sz="1400" dirty="0"/>
              <a:t>Day One - HR Orientation</a:t>
            </a:r>
          </a:p>
          <a:p>
            <a:pPr lvl="1"/>
            <a:r>
              <a:rPr lang="en-US" sz="1400" dirty="0"/>
              <a:t>Provide and review policy handbook</a:t>
            </a:r>
          </a:p>
          <a:p>
            <a:pPr lvl="1"/>
            <a:r>
              <a:rPr lang="en-US" sz="1400" dirty="0"/>
              <a:t>Fill out and finalize employment documents </a:t>
            </a:r>
          </a:p>
          <a:p>
            <a:pPr lvl="1"/>
            <a:r>
              <a:rPr lang="en-US" sz="1400" dirty="0"/>
              <a:t>KPA safety and harassment trainings</a:t>
            </a:r>
          </a:p>
          <a:p>
            <a:pPr lvl="1"/>
            <a:r>
              <a:rPr lang="en-US" sz="1400" dirty="0"/>
              <a:t>Setup up and provide HRIS and company intranet logins</a:t>
            </a:r>
          </a:p>
          <a:p>
            <a:pPr lvl="1"/>
            <a:r>
              <a:rPr lang="en-US" sz="1400" dirty="0"/>
              <a:t>Timekeeping training</a:t>
            </a:r>
          </a:p>
          <a:p>
            <a:pPr lvl="0"/>
            <a:r>
              <a:rPr lang="en-US" sz="1400" dirty="0"/>
              <a:t>Day 2 - Report to General Manager</a:t>
            </a:r>
          </a:p>
          <a:p>
            <a:pPr lvl="1"/>
            <a:r>
              <a:rPr lang="en-US" sz="1400" dirty="0"/>
              <a:t>Conduct facility tour</a:t>
            </a:r>
          </a:p>
          <a:p>
            <a:pPr lvl="1"/>
            <a:r>
              <a:rPr lang="en-US" sz="1400" dirty="0"/>
              <a:t>Introduce to staff</a:t>
            </a:r>
          </a:p>
          <a:p>
            <a:pPr lvl="1"/>
            <a:r>
              <a:rPr lang="en-US" sz="1400" dirty="0"/>
              <a:t>Train on company missions and values</a:t>
            </a:r>
          </a:p>
          <a:p>
            <a:pPr lvl="1"/>
            <a:r>
              <a:rPr lang="en-US" sz="1400" dirty="0"/>
              <a:t>Lay out position training path</a:t>
            </a:r>
          </a:p>
          <a:p>
            <a:pPr lvl="1"/>
            <a:r>
              <a:rPr lang="en-US" sz="1400" dirty="0"/>
              <a:t>Provide meeting attendance schedule</a:t>
            </a:r>
          </a:p>
          <a:p>
            <a:pPr lvl="1"/>
            <a:r>
              <a:rPr lang="en-US" sz="1400" dirty="0"/>
              <a:t>Lunch with available &amp; F&amp;I and sales managers</a:t>
            </a:r>
          </a:p>
          <a:p>
            <a:pPr lvl="0"/>
            <a:r>
              <a:rPr lang="en-US" sz="1400" dirty="0"/>
              <a:t>Day 2 (continued) Hand off to head lot attendant</a:t>
            </a:r>
          </a:p>
          <a:p>
            <a:pPr lvl="1"/>
            <a:r>
              <a:rPr lang="en-US" sz="1400" dirty="0"/>
              <a:t>Start position training program.</a:t>
            </a:r>
          </a:p>
        </p:txBody>
      </p:sp>
      <p:pic>
        <p:nvPicPr>
          <p:cNvPr id="1026" name="Picture 2" descr="Image result for all aboard">
            <a:extLst>
              <a:ext uri="{FF2B5EF4-FFF2-40B4-BE49-F238E27FC236}">
                <a16:creationId xmlns:a16="http://schemas.microsoft.com/office/drawing/2014/main" id="{E1ABD7DE-52E6-42DA-9E09-12D9B9484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236" y="2207875"/>
            <a:ext cx="3572822" cy="259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264" y="452718"/>
            <a:ext cx="9894770" cy="140053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Year 1 </a:t>
            </a:r>
            <a:r>
              <a:rPr lang="en-US" dirty="0"/>
              <a:t>Three-year Training &amp; Pay Plan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1264" y="1645918"/>
            <a:ext cx="5146693" cy="4658628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FF0000"/>
                </a:solidFill>
              </a:rPr>
              <a:t>Year 1:</a:t>
            </a:r>
          </a:p>
          <a:p>
            <a:pPr lvl="1"/>
            <a:r>
              <a:rPr lang="en-US" sz="1500" dirty="0"/>
              <a:t>Lot Attendant for 3 weeks</a:t>
            </a:r>
          </a:p>
          <a:p>
            <a:pPr lvl="1"/>
            <a:r>
              <a:rPr lang="en-US" sz="1500" dirty="0"/>
              <a:t>Complete OEM Training</a:t>
            </a:r>
          </a:p>
          <a:p>
            <a:pPr lvl="1"/>
            <a:r>
              <a:rPr lang="en-US" sz="1500" dirty="0"/>
              <a:t>Deliver every vehicle for 6 weeks</a:t>
            </a:r>
          </a:p>
          <a:p>
            <a:pPr lvl="1"/>
            <a:r>
              <a:rPr lang="en-US" sz="1500" dirty="0"/>
              <a:t>BDC for 3 weeks</a:t>
            </a:r>
          </a:p>
          <a:p>
            <a:pPr lvl="1"/>
            <a:r>
              <a:rPr lang="en-US" sz="1500" dirty="0"/>
              <a:t>Shadow salesperson for 1 week</a:t>
            </a:r>
          </a:p>
          <a:p>
            <a:pPr lvl="1"/>
            <a:r>
              <a:rPr lang="en-US" sz="1500" dirty="0"/>
              <a:t>Salesperson for the rest of the year</a:t>
            </a:r>
          </a:p>
          <a:p>
            <a:r>
              <a:rPr lang="en-US" sz="1500" dirty="0"/>
              <a:t>This position will be required to attend every training meeting held by sales management.</a:t>
            </a:r>
          </a:p>
          <a:p>
            <a:r>
              <a:rPr lang="en-US" sz="1500" dirty="0"/>
              <a:t>The work schedule will be set for Monday, Thursday, Friday, and Saturday.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194BCAB-BCF0-43D1-ADF3-4418C45FBFFD}"/>
              </a:ext>
            </a:extLst>
          </p:cNvPr>
          <p:cNvSpPr txBox="1">
            <a:spLocks/>
          </p:cNvSpPr>
          <p:nvPr/>
        </p:nvSpPr>
        <p:spPr>
          <a:xfrm>
            <a:off x="6429290" y="1645919"/>
            <a:ext cx="5146692" cy="465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Year 1 Pay Plan:</a:t>
            </a:r>
          </a:p>
          <a:p>
            <a:r>
              <a:rPr lang="en-US" dirty="0"/>
              <a:t>Months 1-3:</a:t>
            </a:r>
          </a:p>
          <a:p>
            <a:pPr lvl="1"/>
            <a:r>
              <a:rPr lang="en-US" dirty="0"/>
              <a:t>$42,000 base / $3,500 a month for the first 3 months.</a:t>
            </a:r>
          </a:p>
          <a:p>
            <a:r>
              <a:rPr lang="en-US" dirty="0"/>
              <a:t>Months 4-12:</a:t>
            </a:r>
          </a:p>
          <a:p>
            <a:pPr lvl="1"/>
            <a:r>
              <a:rPr lang="en-US" i="1" dirty="0">
                <a:solidFill>
                  <a:srgbClr val="FF0000"/>
                </a:solidFill>
              </a:rPr>
              <a:t>*$38,000 additional income available</a:t>
            </a:r>
          </a:p>
          <a:p>
            <a:pPr lvl="1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tier: sell 12 cars/month $1,500</a:t>
            </a:r>
          </a:p>
          <a:p>
            <a:pPr lvl="1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tier: sell 14 cars/month $2,500</a:t>
            </a:r>
          </a:p>
          <a:p>
            <a:pPr lvl="1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tier: sell 16 cars/month $3,500</a:t>
            </a:r>
          </a:p>
          <a:p>
            <a:pPr lvl="1"/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tier: sell 18 cars/month $4,500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*Each tier is NOT paid out collectively. Once the tier has been achieved the respective individual amount will be paid out.</a:t>
            </a:r>
          </a:p>
          <a:p>
            <a:pPr lvl="1"/>
            <a:r>
              <a:rPr lang="en-US" dirty="0"/>
              <a:t>$500 per month paid for above nation CSI</a:t>
            </a:r>
          </a:p>
        </p:txBody>
      </p:sp>
      <p:pic>
        <p:nvPicPr>
          <p:cNvPr id="2050" name="Picture 2" descr="Image result for baby yoda">
            <a:extLst>
              <a:ext uri="{FF2B5EF4-FFF2-40B4-BE49-F238E27FC236}">
                <a16:creationId xmlns:a16="http://schemas.microsoft.com/office/drawing/2014/main" id="{48BDFCEF-CB42-4CD8-B725-5DA421ACC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846" y="5305576"/>
            <a:ext cx="2444816" cy="122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rookie clip art">
            <a:extLst>
              <a:ext uri="{FF2B5EF4-FFF2-40B4-BE49-F238E27FC236}">
                <a16:creationId xmlns:a16="http://schemas.microsoft.com/office/drawing/2014/main" id="{A1CD40FC-59F4-4CB4-8E62-74D467A25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18" y="5305576"/>
            <a:ext cx="2271561" cy="120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264" y="452718"/>
            <a:ext cx="9894770" cy="140053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Year 2 </a:t>
            </a:r>
            <a:r>
              <a:rPr lang="en-US" dirty="0"/>
              <a:t>Three-year Training &amp; Pay Plan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1264" y="1645918"/>
            <a:ext cx="5146693" cy="4658628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FF0000"/>
                </a:solidFill>
              </a:rPr>
              <a:t>Year 2:</a:t>
            </a:r>
          </a:p>
          <a:p>
            <a:r>
              <a:rPr lang="en-US" sz="1700" dirty="0"/>
              <a:t>F&amp;I school for 2 weeks</a:t>
            </a:r>
          </a:p>
          <a:p>
            <a:r>
              <a:rPr lang="en-US" sz="1700" dirty="0"/>
              <a:t>Dealer Management System training and orientation working contracts at the sales tower 2 weeks</a:t>
            </a:r>
          </a:p>
          <a:p>
            <a:r>
              <a:rPr lang="en-US" sz="1700" dirty="0"/>
              <a:t>Accounting training with title clerk 1 month</a:t>
            </a:r>
          </a:p>
          <a:p>
            <a:r>
              <a:rPr lang="en-US" sz="1700" dirty="0"/>
              <a:t>Shadow F&amp;I Director for 1 month</a:t>
            </a:r>
          </a:p>
          <a:p>
            <a:r>
              <a:rPr lang="en-US" sz="1700" dirty="0"/>
              <a:t>Contract customers until the end of the year for the next 9 months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194BCAB-BCF0-43D1-ADF3-4418C45FBFFD}"/>
              </a:ext>
            </a:extLst>
          </p:cNvPr>
          <p:cNvSpPr txBox="1">
            <a:spLocks/>
          </p:cNvSpPr>
          <p:nvPr/>
        </p:nvSpPr>
        <p:spPr>
          <a:xfrm>
            <a:off x="6429290" y="1645919"/>
            <a:ext cx="5281446" cy="50051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Year 2 Pay Plan:</a:t>
            </a:r>
          </a:p>
          <a:p>
            <a:r>
              <a:rPr lang="en-US" dirty="0"/>
              <a:t>Months 1-3:</a:t>
            </a:r>
          </a:p>
          <a:p>
            <a:pPr lvl="1"/>
            <a:r>
              <a:rPr lang="en-US" dirty="0"/>
              <a:t>$18,000 base / $6,000 a month for the first 3 months.</a:t>
            </a:r>
          </a:p>
          <a:p>
            <a:r>
              <a:rPr lang="en-US" dirty="0"/>
              <a:t>Months 4-12:</a:t>
            </a:r>
          </a:p>
          <a:p>
            <a:pPr lvl="1"/>
            <a:r>
              <a:rPr lang="en-US" dirty="0"/>
              <a:t>*42,000 base / $4,600 a month for the last 9 months</a:t>
            </a:r>
          </a:p>
          <a:p>
            <a:pPr lvl="1"/>
            <a:r>
              <a:rPr lang="en-US" i="1" dirty="0">
                <a:solidFill>
                  <a:srgbClr val="FF0000"/>
                </a:solidFill>
              </a:rPr>
              <a:t>*$40,000 additional income available</a:t>
            </a:r>
          </a:p>
          <a:p>
            <a:pPr lvl="1"/>
            <a:r>
              <a:rPr lang="en-US" dirty="0"/>
              <a:t>$1,000 PVR 5% (after c/b)</a:t>
            </a:r>
          </a:p>
          <a:p>
            <a:pPr lvl="1"/>
            <a:r>
              <a:rPr lang="en-US" dirty="0"/>
              <a:t>$1,100 PVR 6% (after c/b)</a:t>
            </a:r>
          </a:p>
          <a:p>
            <a:pPr lvl="1"/>
            <a:r>
              <a:rPr lang="en-US" dirty="0"/>
              <a:t>$1,200 PVR 7% (after c/b)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Plus:</a:t>
            </a:r>
          </a:p>
          <a:p>
            <a:pPr lvl="1"/>
            <a:r>
              <a:rPr lang="en-US" dirty="0"/>
              <a:t>1.25 avg. products per contract +$500</a:t>
            </a:r>
          </a:p>
          <a:p>
            <a:pPr lvl="1"/>
            <a:r>
              <a:rPr lang="en-US" dirty="0"/>
              <a:t>1.50 avg. products per contract +$500</a:t>
            </a:r>
          </a:p>
          <a:p>
            <a:pPr lvl="1"/>
            <a:r>
              <a:rPr lang="en-US" dirty="0"/>
              <a:t>1.75 avg. products per contract +$500</a:t>
            </a:r>
          </a:p>
          <a:p>
            <a:pPr lvl="1"/>
            <a:r>
              <a:rPr lang="en-US" dirty="0"/>
              <a:t>2.00 avg. products per contract +$500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098" name="Picture 2" descr="Image result for middle aged yoda">
            <a:extLst>
              <a:ext uri="{FF2B5EF4-FFF2-40B4-BE49-F238E27FC236}">
                <a16:creationId xmlns:a16="http://schemas.microsoft.com/office/drawing/2014/main" id="{3C321E0B-3414-48BB-B61F-B4C7CD6D4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764" y="4826156"/>
            <a:ext cx="2202193" cy="165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2nd year">
            <a:extLst>
              <a:ext uri="{FF2B5EF4-FFF2-40B4-BE49-F238E27FC236}">
                <a16:creationId xmlns:a16="http://schemas.microsoft.com/office/drawing/2014/main" id="{D4A43E28-BE1A-4A4D-8E08-B043C0DCE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4" y="4826156"/>
            <a:ext cx="2091271" cy="165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881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264" y="452718"/>
            <a:ext cx="9894770" cy="140053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Year 3 </a:t>
            </a:r>
            <a:r>
              <a:rPr lang="en-US" dirty="0"/>
              <a:t>Three-year Training &amp; Pay Plan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1264" y="1645918"/>
            <a:ext cx="5146693" cy="4658628"/>
          </a:xfrm>
        </p:spPr>
        <p:txBody>
          <a:bodyPr>
            <a:normAutofit/>
          </a:bodyPr>
          <a:lstStyle/>
          <a:p>
            <a:r>
              <a:rPr lang="en-US" sz="1500" dirty="0">
                <a:solidFill>
                  <a:srgbClr val="FF0000"/>
                </a:solidFill>
              </a:rPr>
              <a:t>Year 3:</a:t>
            </a:r>
          </a:p>
          <a:p>
            <a:r>
              <a:rPr lang="en-US" sz="1700" dirty="0"/>
              <a:t>F&amp;I Manager</a:t>
            </a:r>
          </a:p>
          <a:p>
            <a:r>
              <a:rPr lang="en-US" sz="1700" dirty="0"/>
              <a:t>Responsible for contracting deals</a:t>
            </a:r>
          </a:p>
          <a:p>
            <a:r>
              <a:rPr lang="en-US" sz="1700" dirty="0"/>
              <a:t>Participation in Sales Management meetings</a:t>
            </a:r>
          </a:p>
          <a:p>
            <a:r>
              <a:rPr lang="en-US" sz="1700" dirty="0"/>
              <a:t>Responsible for Regulation Compliance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194BCAB-BCF0-43D1-ADF3-4418C45FBFFD}"/>
              </a:ext>
            </a:extLst>
          </p:cNvPr>
          <p:cNvSpPr txBox="1">
            <a:spLocks/>
          </p:cNvSpPr>
          <p:nvPr/>
        </p:nvSpPr>
        <p:spPr>
          <a:xfrm>
            <a:off x="6429290" y="1645919"/>
            <a:ext cx="5281446" cy="500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Year 3 Pay Plan:</a:t>
            </a:r>
          </a:p>
          <a:p>
            <a:r>
              <a:rPr lang="en-US" dirty="0"/>
              <a:t>*60,000 base / $5,000 a month</a:t>
            </a:r>
          </a:p>
          <a:p>
            <a:pPr lvl="1"/>
            <a:r>
              <a:rPr lang="en-US" i="1" dirty="0">
                <a:solidFill>
                  <a:srgbClr val="FF0000"/>
                </a:solidFill>
              </a:rPr>
              <a:t>*$100,000 additional income available</a:t>
            </a:r>
          </a:p>
          <a:p>
            <a:pPr lvl="1"/>
            <a:r>
              <a:rPr lang="en-US" dirty="0"/>
              <a:t>$1,200 PVR 7% (after c/b)</a:t>
            </a:r>
          </a:p>
          <a:p>
            <a:pPr lvl="1"/>
            <a:r>
              <a:rPr lang="en-US" dirty="0"/>
              <a:t>$1,300 PVR 9% (after c/b)</a:t>
            </a:r>
          </a:p>
          <a:p>
            <a:pPr lvl="1"/>
            <a:r>
              <a:rPr lang="en-US" dirty="0"/>
              <a:t>$1,400 PVR 11% (after c/b)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Plus:</a:t>
            </a:r>
          </a:p>
          <a:p>
            <a:pPr lvl="1"/>
            <a:r>
              <a:rPr lang="en-US" dirty="0"/>
              <a:t>1.25 avg. products per contract +$500</a:t>
            </a:r>
          </a:p>
          <a:p>
            <a:pPr lvl="1"/>
            <a:r>
              <a:rPr lang="en-US" dirty="0"/>
              <a:t>1.50 avg. products per contract +$500</a:t>
            </a:r>
          </a:p>
          <a:p>
            <a:pPr lvl="1"/>
            <a:r>
              <a:rPr lang="en-US" dirty="0"/>
              <a:t>1.75 avg. products per contract +$500</a:t>
            </a:r>
          </a:p>
          <a:p>
            <a:pPr lvl="1"/>
            <a:r>
              <a:rPr lang="en-US" dirty="0"/>
              <a:t>2.00 avg. products per contract +$500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3074" name="Picture 2" descr="Image result for yoda">
            <a:extLst>
              <a:ext uri="{FF2B5EF4-FFF2-40B4-BE49-F238E27FC236}">
                <a16:creationId xmlns:a16="http://schemas.microsoft.com/office/drawing/2014/main" id="{8CAADD0F-309F-4D52-A8A5-B7C32840E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66" y="3994486"/>
            <a:ext cx="4325670" cy="243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6537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usiness Strategy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plan presentation (Ion green design, widescreen).potx" id="{866C028E-10C7-4672-8238-17D4366C073A}" vid="{2A820B7E-5093-43C8-ABD0-FF5B957D5E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plan presentation (Ion green design, widescreen)</Template>
  <TotalTime>98</TotalTime>
  <Words>691</Words>
  <Application>Microsoft Office PowerPoint</Application>
  <PresentationFormat>Widescreen</PresentationFormat>
  <Paragraphs>103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Wingdings 3</vt:lpstr>
      <vt:lpstr>Business Strategy</vt:lpstr>
      <vt:lpstr>Recruiting / Conditions of Employment</vt:lpstr>
      <vt:lpstr>Onboarding Process</vt:lpstr>
      <vt:lpstr>Year 1 Three-year Training &amp; Pay Plan</vt:lpstr>
      <vt:lpstr>Year 2 Three-year Training &amp; Pay Plan</vt:lpstr>
      <vt:lpstr>Year 3 Three-year Training &amp; Pay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M.A.D. Auto</dc:title>
  <dc:creator>zachry powell</dc:creator>
  <cp:lastModifiedBy>Lucki, Michael</cp:lastModifiedBy>
  <cp:revision>12</cp:revision>
  <cp:lastPrinted>2012-08-15T21:38:02Z</cp:lastPrinted>
  <dcterms:created xsi:type="dcterms:W3CDTF">2019-12-10T20:17:04Z</dcterms:created>
  <dcterms:modified xsi:type="dcterms:W3CDTF">2020-01-07T11:50:43Z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