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41" r:id="rId2"/>
    <p:sldId id="257" r:id="rId3"/>
    <p:sldId id="270" r:id="rId4"/>
    <p:sldId id="272" r:id="rId5"/>
    <p:sldId id="271" r:id="rId6"/>
    <p:sldId id="258" r:id="rId7"/>
    <p:sldId id="273" r:id="rId8"/>
    <p:sldId id="274" r:id="rId9"/>
    <p:sldId id="275" r:id="rId10"/>
    <p:sldId id="278" r:id="rId11"/>
    <p:sldId id="276" r:id="rId12"/>
    <p:sldId id="277" r:id="rId13"/>
    <p:sldId id="259" r:id="rId14"/>
    <p:sldId id="279" r:id="rId15"/>
    <p:sldId id="285" r:id="rId16"/>
    <p:sldId id="284" r:id="rId17"/>
    <p:sldId id="283" r:id="rId18"/>
    <p:sldId id="282" r:id="rId19"/>
    <p:sldId id="281" r:id="rId20"/>
    <p:sldId id="264" r:id="rId21"/>
    <p:sldId id="296" r:id="rId22"/>
    <p:sldId id="293" r:id="rId23"/>
    <p:sldId id="294" r:id="rId24"/>
    <p:sldId id="295" r:id="rId25"/>
    <p:sldId id="292" r:id="rId26"/>
    <p:sldId id="291" r:id="rId27"/>
    <p:sldId id="297" r:id="rId28"/>
    <p:sldId id="298" r:id="rId29"/>
    <p:sldId id="290" r:id="rId30"/>
    <p:sldId id="289" r:id="rId31"/>
    <p:sldId id="288" r:id="rId32"/>
    <p:sldId id="286" r:id="rId33"/>
    <p:sldId id="266" r:id="rId34"/>
    <p:sldId id="304" r:id="rId35"/>
    <p:sldId id="303" r:id="rId36"/>
    <p:sldId id="302" r:id="rId37"/>
    <p:sldId id="301" r:id="rId38"/>
    <p:sldId id="300" r:id="rId39"/>
    <p:sldId id="305" r:id="rId40"/>
    <p:sldId id="265" r:id="rId41"/>
    <p:sldId id="310" r:id="rId42"/>
    <p:sldId id="309" r:id="rId43"/>
    <p:sldId id="308" r:id="rId44"/>
    <p:sldId id="307" r:id="rId45"/>
    <p:sldId id="306" r:id="rId46"/>
    <p:sldId id="262" r:id="rId47"/>
    <p:sldId id="315" r:id="rId48"/>
    <p:sldId id="314" r:id="rId49"/>
    <p:sldId id="313" r:id="rId50"/>
    <p:sldId id="312" r:id="rId51"/>
    <p:sldId id="311" r:id="rId52"/>
    <p:sldId id="267" r:id="rId53"/>
    <p:sldId id="321" r:id="rId54"/>
    <p:sldId id="322" r:id="rId55"/>
    <p:sldId id="320" r:id="rId56"/>
    <p:sldId id="319" r:id="rId57"/>
    <p:sldId id="318" r:id="rId58"/>
    <p:sldId id="317" r:id="rId59"/>
    <p:sldId id="316" r:id="rId60"/>
    <p:sldId id="261" r:id="rId61"/>
    <p:sldId id="327" r:id="rId62"/>
    <p:sldId id="323" r:id="rId63"/>
    <p:sldId id="326" r:id="rId64"/>
    <p:sldId id="325" r:id="rId65"/>
    <p:sldId id="324" r:id="rId66"/>
    <p:sldId id="328" r:id="rId67"/>
    <p:sldId id="260" r:id="rId68"/>
    <p:sldId id="334" r:id="rId69"/>
    <p:sldId id="329" r:id="rId70"/>
    <p:sldId id="333" r:id="rId71"/>
    <p:sldId id="332" r:id="rId72"/>
    <p:sldId id="331" r:id="rId73"/>
    <p:sldId id="330" r:id="rId74"/>
    <p:sldId id="268" r:id="rId75"/>
    <p:sldId id="339" r:id="rId76"/>
    <p:sldId id="340" r:id="rId77"/>
    <p:sldId id="338" r:id="rId78"/>
    <p:sldId id="337" r:id="rId79"/>
    <p:sldId id="336" r:id="rId80"/>
    <p:sldId id="335" r:id="rId81"/>
    <p:sldId id="269" r:id="rId8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76" autoAdjust="0"/>
    <p:restoredTop sz="94660"/>
  </p:normalViewPr>
  <p:slideViewPr>
    <p:cSldViewPr snapToGrid="0">
      <p:cViewPr varScale="1">
        <p:scale>
          <a:sx n="61" d="100"/>
          <a:sy n="61" d="100"/>
        </p:scale>
        <p:origin x="28" y="5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3"/>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75C2F09-6D1A-4A21-97DF-F888DD13FD39}"/>
              </a:ext>
            </a:extLst>
          </p:cNvPr>
          <p:cNvSpPr txBox="1"/>
          <p:nvPr userDrawn="1"/>
        </p:nvSpPr>
        <p:spPr>
          <a:xfrm>
            <a:off x="1142997" y="539293"/>
            <a:ext cx="1816272" cy="186204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500" b="0"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9</a:t>
            </a:r>
          </a:p>
        </p:txBody>
      </p:sp>
      <p:sp>
        <p:nvSpPr>
          <p:cNvPr id="8" name="TextBox 7">
            <a:extLst>
              <a:ext uri="{FF2B5EF4-FFF2-40B4-BE49-F238E27FC236}">
                <a16:creationId xmlns:a16="http://schemas.microsoft.com/office/drawing/2014/main" id="{F1FEBFBB-1425-4277-8500-4300AD017EDA}"/>
              </a:ext>
            </a:extLst>
          </p:cNvPr>
          <p:cNvSpPr txBox="1"/>
          <p:nvPr userDrawn="1"/>
        </p:nvSpPr>
        <p:spPr>
          <a:xfrm>
            <a:off x="1150229" y="2062986"/>
            <a:ext cx="8717075" cy="70788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The Healthy Human Body</a:t>
            </a:r>
          </a:p>
        </p:txBody>
      </p:sp>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1325043" y="4825851"/>
            <a:ext cx="1236907" cy="1282700"/>
          </a:xfrm>
          <a:prstGeom prst="rect">
            <a:avLst/>
          </a:prstGeom>
        </p:spPr>
      </p:pic>
    </p:spTree>
    <p:extLst>
      <p:ext uri="{BB962C8B-B14F-4D97-AF65-F5344CB8AC3E}">
        <p14:creationId xmlns:p14="http://schemas.microsoft.com/office/powerpoint/2010/main" val="15454157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35393" y="780226"/>
            <a:ext cx="10234377" cy="5396738"/>
          </a:xfrm>
        </p:spPr>
        <p:txBody>
          <a:bodyPr>
            <a:normAutofit/>
          </a:bodyPr>
          <a:lstStyle>
            <a:lvl1pPr>
              <a:spcBef>
                <a:spcPts val="0"/>
              </a:spcBef>
              <a:spcAft>
                <a:spcPts val="600"/>
              </a:spcAft>
              <a:defRPr sz="2000">
                <a:latin typeface="+mn-lt"/>
              </a:defRPr>
            </a:lvl1pPr>
            <a:lvl2pPr>
              <a:spcBef>
                <a:spcPts val="0"/>
              </a:spcBef>
              <a:spcAft>
                <a:spcPts val="600"/>
              </a:spcAft>
              <a:defRPr sz="2000">
                <a:latin typeface="+mn-lt"/>
              </a:defRPr>
            </a:lvl2pPr>
            <a:lvl3pPr>
              <a:spcBef>
                <a:spcPts val="0"/>
              </a:spcBef>
              <a:spcAft>
                <a:spcPts val="600"/>
              </a:spcAft>
              <a:defRPr sz="2000">
                <a:latin typeface="+mn-lt"/>
              </a:defRPr>
            </a:lvl3pPr>
            <a:lvl4pPr>
              <a:spcBef>
                <a:spcPts val="0"/>
              </a:spcBef>
              <a:spcAft>
                <a:spcPts val="600"/>
              </a:spcAft>
              <a:defRPr sz="2000">
                <a:latin typeface="+mn-lt"/>
              </a:defRPr>
            </a:lvl4pPr>
            <a:lvl5pPr>
              <a:spcBef>
                <a:spcPts val="0"/>
              </a:spcBef>
              <a:spcAft>
                <a:spcPts val="600"/>
              </a:spcAft>
              <a:defRPr sz="20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5">
            <a:extLst>
              <a:ext uri="{FF2B5EF4-FFF2-40B4-BE49-F238E27FC236}">
                <a16:creationId xmlns:a16="http://schemas.microsoft.com/office/drawing/2014/main" id="{A4F5F491-9531-4861-B658-DB5FE7E2FEAE}"/>
              </a:ext>
            </a:extLst>
          </p:cNvPr>
          <p:cNvSpPr/>
          <p:nvPr userDrawn="1"/>
        </p:nvSpPr>
        <p:spPr>
          <a:xfrm>
            <a:off x="11328400" y="0"/>
            <a:ext cx="863600" cy="16065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Scala Sans"/>
              <a:ea typeface="+mn-ea"/>
              <a:cs typeface="+mn-cs"/>
            </a:endParaRPr>
          </a:p>
        </p:txBody>
      </p:sp>
      <p:sp>
        <p:nvSpPr>
          <p:cNvPr id="7" name="TextBox 6">
            <a:extLst>
              <a:ext uri="{FF2B5EF4-FFF2-40B4-BE49-F238E27FC236}">
                <a16:creationId xmlns:a16="http://schemas.microsoft.com/office/drawing/2014/main" id="{2328F0E1-C264-477A-8C68-5954EE75A404}"/>
              </a:ext>
            </a:extLst>
          </p:cNvPr>
          <p:cNvSpPr txBox="1"/>
          <p:nvPr userDrawn="1"/>
        </p:nvSpPr>
        <p:spPr>
          <a:xfrm>
            <a:off x="11506200" y="1752600"/>
            <a:ext cx="369332" cy="3321050"/>
          </a:xfrm>
          <a:prstGeom prst="rect">
            <a:avLst/>
          </a:prstGeom>
          <a:noFill/>
        </p:spPr>
        <p:txBody>
          <a:bodyPr vert="vert270"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rPr>
              <a:t>The Healthy Human Body</a:t>
            </a:r>
          </a:p>
        </p:txBody>
      </p:sp>
      <p:sp>
        <p:nvSpPr>
          <p:cNvPr id="9" name="TextBox 8">
            <a:extLst>
              <a:ext uri="{FF2B5EF4-FFF2-40B4-BE49-F238E27FC236}">
                <a16:creationId xmlns:a16="http://schemas.microsoft.com/office/drawing/2014/main" id="{31CA6800-7865-48FF-933D-2164FAE0ACC9}"/>
              </a:ext>
            </a:extLst>
          </p:cNvPr>
          <p:cNvSpPr txBox="1"/>
          <p:nvPr userDrawn="1"/>
        </p:nvSpPr>
        <p:spPr>
          <a:xfrm>
            <a:off x="11506197" y="101143"/>
            <a:ext cx="1816272" cy="70788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Scala Sans"/>
                <a:ea typeface="+mn-ea"/>
                <a:cs typeface="+mn-cs"/>
              </a:rPr>
              <a:t>8</a:t>
            </a:r>
          </a:p>
        </p:txBody>
      </p:sp>
      <p:cxnSp>
        <p:nvCxnSpPr>
          <p:cNvPr id="13" name="Straight Connector 12">
            <a:extLst>
              <a:ext uri="{FF2B5EF4-FFF2-40B4-BE49-F238E27FC236}">
                <a16:creationId xmlns:a16="http://schemas.microsoft.com/office/drawing/2014/main" id="{685C658E-B179-4C5F-B3AF-13638309A3D4}"/>
              </a:ext>
            </a:extLst>
          </p:cNvPr>
          <p:cNvCxnSpPr>
            <a:cxnSpLocks/>
          </p:cNvCxnSpPr>
          <p:nvPr userDrawn="1"/>
        </p:nvCxnSpPr>
        <p:spPr>
          <a:xfrm flipH="1">
            <a:off x="745067" y="6629400"/>
            <a:ext cx="1000760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7" name="Date Placeholder 16">
            <a:extLst>
              <a:ext uri="{FF2B5EF4-FFF2-40B4-BE49-F238E27FC236}">
                <a16:creationId xmlns:a16="http://schemas.microsoft.com/office/drawing/2014/main" id="{C71CCBE0-D1B9-42FA-8DAC-87EEE4FE9F42}"/>
              </a:ext>
            </a:extLst>
          </p:cNvPr>
          <p:cNvSpPr>
            <a:spLocks noGrp="1"/>
          </p:cNvSpPr>
          <p:nvPr>
            <p:ph type="dt" sz="half" idx="10"/>
          </p:nvPr>
        </p:nvSpPr>
        <p:spPr>
          <a:xfrm>
            <a:off x="838200" y="6279454"/>
            <a:ext cx="2743200" cy="365125"/>
          </a:xfrm>
        </p:spPr>
        <p:txBody>
          <a:bodyPr/>
          <a:lstStyle>
            <a:lvl1pPr>
              <a:defRPr>
                <a:solidFill>
                  <a:sysClr val="windowText" lastClr="000000"/>
                </a:solidFill>
                <a:latin typeface="+mn-l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BC1E1F3-686D-4F52-826D-70A4F80E72A5}" type="datetime1">
              <a:rPr kumimoji="0" lang="en-US" sz="1200" b="0" i="0" u="none" strike="noStrike" kern="1200" cap="none" spc="0" normalizeH="0" baseline="0" noProof="0" smtClean="0">
                <a:ln>
                  <a:noFill/>
                </a:ln>
                <a:solidFill>
                  <a:sysClr val="windowText" lastClr="000000"/>
                </a:solidFill>
                <a:effectLst/>
                <a:uLnTx/>
                <a:uFillTx/>
                <a:latin typeface="Scala Sans"/>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5/13/2019</a:t>
            </a:fld>
            <a:endParaRPr kumimoji="0" lang="en-US" sz="1200" b="0" i="0" u="none" strike="noStrike" kern="1200" cap="none" spc="0" normalizeH="0" baseline="0" noProof="0" dirty="0">
              <a:ln>
                <a:noFill/>
              </a:ln>
              <a:solidFill>
                <a:sysClr val="windowText" lastClr="000000"/>
              </a:solidFill>
              <a:effectLst/>
              <a:uLnTx/>
              <a:uFillTx/>
              <a:latin typeface="Scala Sans"/>
              <a:ea typeface="+mn-ea"/>
              <a:cs typeface="+mn-cs"/>
            </a:endParaRPr>
          </a:p>
        </p:txBody>
      </p:sp>
      <p:sp>
        <p:nvSpPr>
          <p:cNvPr id="18" name="Footer Placeholder 17">
            <a:extLst>
              <a:ext uri="{FF2B5EF4-FFF2-40B4-BE49-F238E27FC236}">
                <a16:creationId xmlns:a16="http://schemas.microsoft.com/office/drawing/2014/main" id="{33E0703D-A83A-40F4-A8D2-8D56B297D859}"/>
              </a:ext>
            </a:extLst>
          </p:cNvPr>
          <p:cNvSpPr>
            <a:spLocks noGrp="1"/>
          </p:cNvSpPr>
          <p:nvPr>
            <p:ph type="ftr" sz="quarter" idx="11"/>
          </p:nvPr>
        </p:nvSpPr>
        <p:spPr>
          <a:xfrm>
            <a:off x="4038599" y="6279454"/>
            <a:ext cx="4993783" cy="365125"/>
          </a:xfrm>
        </p:spPr>
        <p:txBody>
          <a:bodyPr/>
          <a:lstStyle>
            <a:lvl1pPr>
              <a:defRPr>
                <a:solidFill>
                  <a:sysClr val="windowText" lastClr="000000"/>
                </a:solidFill>
                <a:latin typeface="+mn-l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ysClr val="windowText" lastClr="000000"/>
              </a:solidFill>
              <a:effectLst/>
              <a:uLnTx/>
              <a:uFillTx/>
              <a:latin typeface="Scala Sans"/>
              <a:ea typeface="+mn-ea"/>
              <a:cs typeface="+mn-cs"/>
            </a:endParaRPr>
          </a:p>
        </p:txBody>
      </p:sp>
      <p:sp>
        <p:nvSpPr>
          <p:cNvPr id="19" name="Slide Number Placeholder 18">
            <a:extLst>
              <a:ext uri="{FF2B5EF4-FFF2-40B4-BE49-F238E27FC236}">
                <a16:creationId xmlns:a16="http://schemas.microsoft.com/office/drawing/2014/main" id="{DE03F057-80E6-4933-B039-F692BF84B8A2}"/>
              </a:ext>
            </a:extLst>
          </p:cNvPr>
          <p:cNvSpPr>
            <a:spLocks noGrp="1"/>
          </p:cNvSpPr>
          <p:nvPr>
            <p:ph type="sldNum" sz="quarter" idx="12"/>
          </p:nvPr>
        </p:nvSpPr>
        <p:spPr>
          <a:xfrm>
            <a:off x="9518452" y="6279454"/>
            <a:ext cx="1297633" cy="365125"/>
          </a:xfrm>
        </p:spPr>
        <p:txBody>
          <a:bodyPr/>
          <a:lstStyle>
            <a:lvl1pPr>
              <a:defRPr>
                <a:solidFill>
                  <a:schemeClr val="accent3"/>
                </a:solidFill>
                <a:latin typeface="+mn-lt"/>
              </a:defRPr>
            </a:lvl1pPr>
          </a:lstStyle>
          <a:p>
            <a:pPr defTabSz="457200"/>
            <a:fld id="{1E19C8D7-53EE-4AF8-9E87-BBF55B67A655}" type="slidenum">
              <a:rPr lang="en-US" smtClean="0"/>
              <a:pPr defTabSz="457200"/>
              <a:t>‹#›</a:t>
            </a:fld>
            <a:endParaRPr lang="en-US" dirty="0"/>
          </a:p>
        </p:txBody>
      </p:sp>
      <p:pic>
        <p:nvPicPr>
          <p:cNvPr id="63" name="Graphic 62">
            <a:extLst>
              <a:ext uri="{FF2B5EF4-FFF2-40B4-BE49-F238E27FC236}">
                <a16:creationId xmlns:a16="http://schemas.microsoft.com/office/drawing/2014/main" id="{A0274B49-780C-479A-B0DB-0F3EABBF8D8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041641" y="5924550"/>
            <a:ext cx="719715" cy="744742"/>
          </a:xfrm>
          <a:prstGeom prst="rect">
            <a:avLst/>
          </a:prstGeom>
        </p:spPr>
      </p:pic>
    </p:spTree>
    <p:extLst>
      <p:ext uri="{BB962C8B-B14F-4D97-AF65-F5344CB8AC3E}">
        <p14:creationId xmlns:p14="http://schemas.microsoft.com/office/powerpoint/2010/main" val="15555748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accent3"/>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4798611" y="2338649"/>
            <a:ext cx="2539591" cy="2633613"/>
          </a:xfrm>
          <a:prstGeom prst="rect">
            <a:avLst/>
          </a:prstGeom>
        </p:spPr>
      </p:pic>
    </p:spTree>
    <p:extLst>
      <p:ext uri="{BB962C8B-B14F-4D97-AF65-F5344CB8AC3E}">
        <p14:creationId xmlns:p14="http://schemas.microsoft.com/office/powerpoint/2010/main" val="34567153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b="0">
                <a:solidFill>
                  <a:schemeClr val="tx1"/>
                </a:solidFill>
                <a:latin typeface="Scala Sans" panose="02000503060000020003" pitchFamily="2" charset="0"/>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3182F9F-E9DB-44F9-8F4D-A11E49818C55}" type="datetime1">
              <a:rPr kumimoji="0" lang="en-US" sz="1200" b="0" i="0" u="none" strike="noStrike" kern="1200" cap="none" spc="0" normalizeH="0" baseline="0" noProof="0" smtClean="0">
                <a:ln>
                  <a:noFill/>
                </a:ln>
                <a:solidFill>
                  <a:prstClr val="black"/>
                </a:solidFill>
                <a:effectLst/>
                <a:uLnTx/>
                <a:uFillTx/>
                <a:latin typeface="Scala Sans" panose="02000503060000020003" pitchFamily="2" charset="0"/>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5/13/2019</a:t>
            </a:fld>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b="0">
                <a:solidFill>
                  <a:schemeClr val="tx1"/>
                </a:solidFill>
                <a:latin typeface="Scala Sans" panose="02000503060000020003" pitchFamily="2" charset="0"/>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b="0">
                <a:solidFill>
                  <a:schemeClr val="tx1"/>
                </a:solidFill>
                <a:latin typeface="Scala Sans" panose="02000503060000020003" pitchFamily="2" charset="0"/>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1E19C8D7-53EE-4AF8-9E87-BBF55B67A655}" type="slidenum">
              <a:rPr kumimoji="0" lang="en-US" sz="1200" b="0" i="0" u="none" strike="noStrike" kern="1200" cap="none" spc="0" normalizeH="0" baseline="0" noProof="0" smtClean="0">
                <a:ln>
                  <a:noFill/>
                </a:ln>
                <a:solidFill>
                  <a:prstClr val="black"/>
                </a:solidFill>
                <a:effectLst/>
                <a:uLnTx/>
                <a:uFillTx/>
                <a:latin typeface="Scala Sans" panose="02000503060000020003" pitchFamily="2"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Tree>
    <p:extLst>
      <p:ext uri="{BB962C8B-B14F-4D97-AF65-F5344CB8AC3E}">
        <p14:creationId xmlns:p14="http://schemas.microsoft.com/office/powerpoint/2010/main" val="29998428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73657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E9CED6-1D6A-4757-A9D8-5D9A12FA759B}"/>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the integumentary system</a:t>
            </a:r>
          </a:p>
          <a:p>
            <a:pPr marL="457200" indent="-457200">
              <a:buFont typeface="+mj-lt"/>
              <a:buAutoNum type="arabicPeriod" startAt="2"/>
            </a:pPr>
            <a:endParaRPr lang="en-US" dirty="0">
              <a:solidFill>
                <a:srgbClr val="FF0000"/>
              </a:solidFill>
            </a:endParaRPr>
          </a:p>
          <a:p>
            <a:pPr marL="0" indent="0">
              <a:buNone/>
            </a:pPr>
            <a:r>
              <a:rPr lang="en-US" dirty="0"/>
              <a:t>Think about this question:</a:t>
            </a:r>
          </a:p>
          <a:p>
            <a:pPr marL="0" indent="0">
              <a:buNone/>
            </a:pPr>
            <a:endParaRPr lang="en-US" dirty="0"/>
          </a:p>
          <a:p>
            <a:pPr marL="0" indent="0">
              <a:buNone/>
            </a:pPr>
            <a:r>
              <a:rPr lang="en-US" dirty="0"/>
              <a:t>The orange box on p. 132 of the text describes some ways NAs can assist residents experiencing normal changes of aging to the integumentary system. In what other ways might NAs help?</a:t>
            </a:r>
          </a:p>
          <a:p>
            <a:pPr marL="0" indent="0">
              <a:buNone/>
            </a:pPr>
            <a:endParaRPr lang="en-US" dirty="0"/>
          </a:p>
        </p:txBody>
      </p:sp>
      <p:sp>
        <p:nvSpPr>
          <p:cNvPr id="3" name="Slide Number Placeholder 2">
            <a:extLst>
              <a:ext uri="{FF2B5EF4-FFF2-40B4-BE49-F238E27FC236}">
                <a16:creationId xmlns:a16="http://schemas.microsoft.com/office/drawing/2014/main" id="{03B7DF70-DE86-41CF-B437-77F4F4DC364A}"/>
              </a:ext>
            </a:extLst>
          </p:cNvPr>
          <p:cNvSpPr>
            <a:spLocks noGrp="1"/>
          </p:cNvSpPr>
          <p:nvPr>
            <p:ph type="sldNum" sz="quarter" idx="12"/>
          </p:nvPr>
        </p:nvSpPr>
        <p:spPr/>
        <p:txBody>
          <a:bodyPr/>
          <a:lstStyle/>
          <a:p>
            <a:pPr defTabSz="457200"/>
            <a:fld id="{1E19C8D7-53EE-4AF8-9E87-BBF55B67A655}" type="slidenum">
              <a:rPr lang="en-US" smtClean="0"/>
              <a:pPr defTabSz="457200"/>
              <a:t>10</a:t>
            </a:fld>
            <a:endParaRPr lang="en-US" dirty="0"/>
          </a:p>
        </p:txBody>
      </p:sp>
    </p:spTree>
    <p:extLst>
      <p:ext uri="{BB962C8B-B14F-4D97-AF65-F5344CB8AC3E}">
        <p14:creationId xmlns:p14="http://schemas.microsoft.com/office/powerpoint/2010/main" val="27373636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E9CED6-1D6A-4757-A9D8-5D9A12FA759B}"/>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the integumentary system</a:t>
            </a:r>
          </a:p>
          <a:p>
            <a:pPr marL="457200" indent="-457200">
              <a:buFont typeface="+mj-lt"/>
              <a:buAutoNum type="arabicPeriod" startAt="2"/>
            </a:pPr>
            <a:endParaRPr lang="en-US" dirty="0">
              <a:solidFill>
                <a:srgbClr val="FF0000"/>
              </a:solidFill>
            </a:endParaRPr>
          </a:p>
          <a:p>
            <a:pPr marL="0" indent="0">
              <a:buNone/>
            </a:pPr>
            <a:r>
              <a:rPr lang="en-US" dirty="0"/>
              <a:t>NAs should report these signs and symptoms related to the integumentary system:</a:t>
            </a:r>
          </a:p>
          <a:p>
            <a:pPr marL="0" indent="0">
              <a:buNone/>
            </a:pPr>
            <a:endParaRPr lang="en-US" dirty="0"/>
          </a:p>
          <a:p>
            <a:pPr lvl="1"/>
            <a:r>
              <a:rPr lang="en-US" dirty="0"/>
              <a:t>Pale, white, reddened, or purple areas</a:t>
            </a:r>
          </a:p>
          <a:p>
            <a:pPr lvl="1"/>
            <a:r>
              <a:rPr lang="en-US" dirty="0"/>
              <a:t>Blisters or bruises</a:t>
            </a:r>
          </a:p>
          <a:p>
            <a:pPr lvl="1"/>
            <a:r>
              <a:rPr lang="en-US" dirty="0"/>
              <a:t>Complaints of tingling, warmth, or burning</a:t>
            </a:r>
          </a:p>
          <a:p>
            <a:pPr lvl="1"/>
            <a:r>
              <a:rPr lang="en-US" dirty="0"/>
              <a:t>Dry or flaking skin</a:t>
            </a:r>
          </a:p>
          <a:p>
            <a:pPr lvl="1"/>
            <a:r>
              <a:rPr lang="en-US" dirty="0"/>
              <a:t>Itching or scratching</a:t>
            </a:r>
          </a:p>
          <a:p>
            <a:pPr lvl="1"/>
            <a:r>
              <a:rPr lang="en-US" dirty="0"/>
              <a:t>Rashes or discoloration</a:t>
            </a:r>
          </a:p>
          <a:p>
            <a:pPr lvl="1"/>
            <a:r>
              <a:rPr lang="en-US" dirty="0"/>
              <a:t>Swelling</a:t>
            </a:r>
          </a:p>
          <a:p>
            <a:pPr lvl="1"/>
            <a:r>
              <a:rPr lang="en-US" dirty="0"/>
              <a:t>Cuts, boils, sores, wounds, abrasions</a:t>
            </a:r>
          </a:p>
        </p:txBody>
      </p:sp>
      <p:sp>
        <p:nvSpPr>
          <p:cNvPr id="3" name="Slide Number Placeholder 2">
            <a:extLst>
              <a:ext uri="{FF2B5EF4-FFF2-40B4-BE49-F238E27FC236}">
                <a16:creationId xmlns:a16="http://schemas.microsoft.com/office/drawing/2014/main" id="{03B7DF70-DE86-41CF-B437-77F4F4DC364A}"/>
              </a:ext>
            </a:extLst>
          </p:cNvPr>
          <p:cNvSpPr>
            <a:spLocks noGrp="1"/>
          </p:cNvSpPr>
          <p:nvPr>
            <p:ph type="sldNum" sz="quarter" idx="12"/>
          </p:nvPr>
        </p:nvSpPr>
        <p:spPr/>
        <p:txBody>
          <a:bodyPr/>
          <a:lstStyle/>
          <a:p>
            <a:pPr defTabSz="457200"/>
            <a:fld id="{1E19C8D7-53EE-4AF8-9E87-BBF55B67A655}" type="slidenum">
              <a:rPr lang="en-US" smtClean="0"/>
              <a:pPr defTabSz="457200"/>
              <a:t>11</a:t>
            </a:fld>
            <a:endParaRPr lang="en-US" dirty="0"/>
          </a:p>
        </p:txBody>
      </p:sp>
    </p:spTree>
    <p:extLst>
      <p:ext uri="{BB962C8B-B14F-4D97-AF65-F5344CB8AC3E}">
        <p14:creationId xmlns:p14="http://schemas.microsoft.com/office/powerpoint/2010/main" val="40788031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E9CED6-1D6A-4757-A9D8-5D9A12FA759B}"/>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the integumentary system</a:t>
            </a:r>
          </a:p>
          <a:p>
            <a:pPr marL="457200" indent="-457200">
              <a:buFont typeface="+mj-lt"/>
              <a:buAutoNum type="arabicPeriod" startAt="2"/>
            </a:pPr>
            <a:endParaRPr lang="en-US" dirty="0">
              <a:solidFill>
                <a:srgbClr val="FF0000"/>
              </a:solidFill>
            </a:endParaRPr>
          </a:p>
          <a:p>
            <a:pPr marL="0" indent="0">
              <a:buNone/>
            </a:pPr>
            <a:r>
              <a:rPr lang="en-US" dirty="0"/>
              <a:t>Signs and symptoms related to the integumentary system (cont’d):</a:t>
            </a:r>
          </a:p>
          <a:p>
            <a:pPr marL="0" indent="0">
              <a:buNone/>
            </a:pPr>
            <a:endParaRPr lang="en-US" dirty="0"/>
          </a:p>
          <a:p>
            <a:pPr lvl="1"/>
            <a:r>
              <a:rPr lang="en-US" dirty="0"/>
              <a:t>Fluid or blood draining from skin</a:t>
            </a:r>
          </a:p>
          <a:p>
            <a:pPr lvl="1"/>
            <a:r>
              <a:rPr lang="en-US" dirty="0"/>
              <a:t>Broken skin</a:t>
            </a:r>
          </a:p>
          <a:p>
            <a:pPr lvl="1"/>
            <a:r>
              <a:rPr lang="en-US" dirty="0"/>
              <a:t>Changes in moistness/dryness</a:t>
            </a:r>
          </a:p>
          <a:p>
            <a:pPr lvl="1"/>
            <a:r>
              <a:rPr lang="en-US" dirty="0"/>
              <a:t>Changes in injury or wound</a:t>
            </a:r>
          </a:p>
          <a:p>
            <a:pPr lvl="1"/>
            <a:r>
              <a:rPr lang="en-US" dirty="0"/>
              <a:t>Redness or broken skin between toes or around toenails</a:t>
            </a:r>
          </a:p>
          <a:p>
            <a:pPr lvl="1"/>
            <a:r>
              <a:rPr lang="en-US" dirty="0"/>
              <a:t>Scalp or hair changes</a:t>
            </a:r>
          </a:p>
          <a:p>
            <a:pPr lvl="1"/>
            <a:r>
              <a:rPr lang="en-US" dirty="0"/>
              <a:t>Skin that appears different from normal</a:t>
            </a:r>
          </a:p>
          <a:p>
            <a:pPr lvl="1"/>
            <a:r>
              <a:rPr lang="en-US" dirty="0"/>
              <a:t>In darker complexions, look for changes in skin tone, skin temperature, and the feel of the tissue as compared to skin nearby</a:t>
            </a:r>
          </a:p>
        </p:txBody>
      </p:sp>
      <p:sp>
        <p:nvSpPr>
          <p:cNvPr id="3" name="Slide Number Placeholder 2">
            <a:extLst>
              <a:ext uri="{FF2B5EF4-FFF2-40B4-BE49-F238E27FC236}">
                <a16:creationId xmlns:a16="http://schemas.microsoft.com/office/drawing/2014/main" id="{03B7DF70-DE86-41CF-B437-77F4F4DC364A}"/>
              </a:ext>
            </a:extLst>
          </p:cNvPr>
          <p:cNvSpPr>
            <a:spLocks noGrp="1"/>
          </p:cNvSpPr>
          <p:nvPr>
            <p:ph type="sldNum" sz="quarter" idx="12"/>
          </p:nvPr>
        </p:nvSpPr>
        <p:spPr/>
        <p:txBody>
          <a:bodyPr/>
          <a:lstStyle/>
          <a:p>
            <a:pPr defTabSz="457200"/>
            <a:fld id="{1E19C8D7-53EE-4AF8-9E87-BBF55B67A655}" type="slidenum">
              <a:rPr lang="en-US" smtClean="0"/>
              <a:pPr defTabSz="457200"/>
              <a:t>12</a:t>
            </a:fld>
            <a:endParaRPr lang="en-US" dirty="0"/>
          </a:p>
        </p:txBody>
      </p:sp>
    </p:spTree>
    <p:extLst>
      <p:ext uri="{BB962C8B-B14F-4D97-AF65-F5344CB8AC3E}">
        <p14:creationId xmlns:p14="http://schemas.microsoft.com/office/powerpoint/2010/main" val="7186270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E09FABD-5A24-40FD-BA8D-6043D49F8470}"/>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he musculoskeletal system</a:t>
            </a:r>
          </a:p>
          <a:p>
            <a:pPr marL="457200" indent="-457200">
              <a:buFont typeface="+mj-lt"/>
              <a:buAutoNum type="arabicPeriod" startAt="3"/>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bones</a:t>
            </a:r>
          </a:p>
          <a:p>
            <a:pPr marL="457200" lvl="1" indent="0">
              <a:buNone/>
            </a:pPr>
            <a:r>
              <a:rPr lang="en-US" dirty="0"/>
              <a:t>rigid connective tissues that make up the skeleton, protect organs, and allow the body to move.</a:t>
            </a:r>
          </a:p>
          <a:p>
            <a:pPr marL="0" indent="0">
              <a:buNone/>
            </a:pPr>
            <a:r>
              <a:rPr lang="en-US" b="1" dirty="0"/>
              <a:t>joint</a:t>
            </a:r>
          </a:p>
          <a:p>
            <a:pPr marL="457200" lvl="1" indent="0">
              <a:buNone/>
            </a:pPr>
            <a:r>
              <a:rPr lang="en-US" dirty="0"/>
              <a:t>the place at which two bones meet.</a:t>
            </a:r>
          </a:p>
          <a:p>
            <a:pPr marL="0" indent="0">
              <a:buNone/>
            </a:pPr>
            <a:r>
              <a:rPr lang="en-US" b="1" dirty="0"/>
              <a:t>muscles</a:t>
            </a:r>
          </a:p>
          <a:p>
            <a:pPr marL="457200" lvl="1" indent="0">
              <a:buNone/>
            </a:pPr>
            <a:r>
              <a:rPr lang="en-US" dirty="0"/>
              <a:t>groups of tissues that provide movement of body parts, protection of organs, and creation of body heat.</a:t>
            </a:r>
          </a:p>
          <a:p>
            <a:pPr marL="0" indent="0">
              <a:buNone/>
            </a:pPr>
            <a:endParaRPr lang="en-US" dirty="0"/>
          </a:p>
        </p:txBody>
      </p:sp>
      <p:sp>
        <p:nvSpPr>
          <p:cNvPr id="3" name="Slide Number Placeholder 2">
            <a:extLst>
              <a:ext uri="{FF2B5EF4-FFF2-40B4-BE49-F238E27FC236}">
                <a16:creationId xmlns:a16="http://schemas.microsoft.com/office/drawing/2014/main" id="{71B7B27B-FF39-41B1-B726-7310AAF81165}"/>
              </a:ext>
            </a:extLst>
          </p:cNvPr>
          <p:cNvSpPr>
            <a:spLocks noGrp="1"/>
          </p:cNvSpPr>
          <p:nvPr>
            <p:ph type="sldNum" sz="quarter" idx="12"/>
          </p:nvPr>
        </p:nvSpPr>
        <p:spPr/>
        <p:txBody>
          <a:bodyPr/>
          <a:lstStyle/>
          <a:p>
            <a:pPr defTabSz="457200"/>
            <a:fld id="{1E19C8D7-53EE-4AF8-9E87-BBF55B67A655}" type="slidenum">
              <a:rPr lang="en-US" smtClean="0"/>
              <a:pPr defTabSz="457200"/>
              <a:t>13</a:t>
            </a:fld>
            <a:endParaRPr lang="en-US" dirty="0"/>
          </a:p>
        </p:txBody>
      </p:sp>
    </p:spTree>
    <p:extLst>
      <p:ext uri="{BB962C8B-B14F-4D97-AF65-F5344CB8AC3E}">
        <p14:creationId xmlns:p14="http://schemas.microsoft.com/office/powerpoint/2010/main" val="8567184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E09FABD-5A24-40FD-BA8D-6043D49F8470}"/>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he musculoskeletal system</a:t>
            </a:r>
          </a:p>
          <a:p>
            <a:pPr marL="457200" indent="-457200">
              <a:buFont typeface="+mj-lt"/>
              <a:buAutoNum type="arabicPeriod" startAt="3"/>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atrophy</a:t>
            </a:r>
          </a:p>
          <a:p>
            <a:pPr marL="457200" lvl="1" indent="0">
              <a:buNone/>
            </a:pPr>
            <a:r>
              <a:rPr lang="en-US" dirty="0"/>
              <a:t>the wasting away, decreasing in size, and weakening of muscles from lack of use.</a:t>
            </a:r>
          </a:p>
          <a:p>
            <a:pPr marL="0" indent="0">
              <a:buNone/>
            </a:pPr>
            <a:r>
              <a:rPr lang="en-US" b="1" dirty="0"/>
              <a:t>contracture</a:t>
            </a:r>
          </a:p>
          <a:p>
            <a:pPr marL="457200" lvl="1" indent="0">
              <a:buNone/>
            </a:pPr>
            <a:r>
              <a:rPr lang="en-US" dirty="0"/>
              <a:t>the permanent and often painful shortening of a muscle, usually due to lack of activity.</a:t>
            </a:r>
          </a:p>
          <a:p>
            <a:pPr marL="0" indent="0">
              <a:buNone/>
            </a:pPr>
            <a:endParaRPr lang="en-US" dirty="0"/>
          </a:p>
        </p:txBody>
      </p:sp>
      <p:sp>
        <p:nvSpPr>
          <p:cNvPr id="3" name="Slide Number Placeholder 2">
            <a:extLst>
              <a:ext uri="{FF2B5EF4-FFF2-40B4-BE49-F238E27FC236}">
                <a16:creationId xmlns:a16="http://schemas.microsoft.com/office/drawing/2014/main" id="{71B7B27B-FF39-41B1-B726-7310AAF81165}"/>
              </a:ext>
            </a:extLst>
          </p:cNvPr>
          <p:cNvSpPr>
            <a:spLocks noGrp="1"/>
          </p:cNvSpPr>
          <p:nvPr>
            <p:ph type="sldNum" sz="quarter" idx="12"/>
          </p:nvPr>
        </p:nvSpPr>
        <p:spPr/>
        <p:txBody>
          <a:bodyPr/>
          <a:lstStyle/>
          <a:p>
            <a:pPr defTabSz="457200"/>
            <a:fld id="{1E19C8D7-53EE-4AF8-9E87-BBF55B67A655}" type="slidenum">
              <a:rPr lang="en-US" smtClean="0"/>
              <a:pPr defTabSz="457200"/>
              <a:t>14</a:t>
            </a:fld>
            <a:endParaRPr lang="en-US" dirty="0"/>
          </a:p>
        </p:txBody>
      </p:sp>
    </p:spTree>
    <p:extLst>
      <p:ext uri="{BB962C8B-B14F-4D97-AF65-F5344CB8AC3E}">
        <p14:creationId xmlns:p14="http://schemas.microsoft.com/office/powerpoint/2010/main" val="11933468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D56F2E8-DF52-4018-9B34-C4D34138F706}"/>
              </a:ext>
            </a:extLst>
          </p:cNvPr>
          <p:cNvSpPr>
            <a:spLocks noGrp="1"/>
          </p:cNvSpPr>
          <p:nvPr>
            <p:ph idx="1"/>
          </p:nvPr>
        </p:nvSpPr>
        <p:spPr/>
        <p:txBody>
          <a:bodyPr/>
          <a:lstStyle/>
          <a:p>
            <a:pPr marL="0" indent="0">
              <a:buNone/>
            </a:pPr>
            <a:r>
              <a:rPr lang="en-US" dirty="0"/>
              <a:t>Transparency 9-2: The Musculoskeletal System</a:t>
            </a:r>
          </a:p>
        </p:txBody>
      </p:sp>
      <p:sp>
        <p:nvSpPr>
          <p:cNvPr id="3" name="Slide Number Placeholder 2">
            <a:extLst>
              <a:ext uri="{FF2B5EF4-FFF2-40B4-BE49-F238E27FC236}">
                <a16:creationId xmlns:a16="http://schemas.microsoft.com/office/drawing/2014/main" id="{556C151B-705C-49B0-B516-C6EBA4678088}"/>
              </a:ext>
            </a:extLst>
          </p:cNvPr>
          <p:cNvSpPr>
            <a:spLocks noGrp="1"/>
          </p:cNvSpPr>
          <p:nvPr>
            <p:ph type="sldNum" sz="quarter" idx="12"/>
          </p:nvPr>
        </p:nvSpPr>
        <p:spPr/>
        <p:txBody>
          <a:bodyPr/>
          <a:lstStyle/>
          <a:p>
            <a:pPr defTabSz="457200"/>
            <a:fld id="{1E19C8D7-53EE-4AF8-9E87-BBF55B67A655}" type="slidenum">
              <a:rPr lang="en-US" smtClean="0"/>
              <a:pPr defTabSz="457200"/>
              <a:t>15</a:t>
            </a:fld>
            <a:endParaRPr lang="en-US" dirty="0"/>
          </a:p>
        </p:txBody>
      </p:sp>
      <p:pic>
        <p:nvPicPr>
          <p:cNvPr id="4" name="Picture 3">
            <a:extLst>
              <a:ext uri="{FF2B5EF4-FFF2-40B4-BE49-F238E27FC236}">
                <a16:creationId xmlns:a16="http://schemas.microsoft.com/office/drawing/2014/main" id="{05803836-10DA-4C7C-9028-A4FB403125E3}"/>
              </a:ext>
            </a:extLst>
          </p:cNvPr>
          <p:cNvPicPr>
            <a:picLocks noChangeAspect="1"/>
          </p:cNvPicPr>
          <p:nvPr/>
        </p:nvPicPr>
        <p:blipFill>
          <a:blip r:embed="rId2"/>
          <a:stretch>
            <a:fillRect/>
          </a:stretch>
        </p:blipFill>
        <p:spPr>
          <a:xfrm>
            <a:off x="5752581" y="264232"/>
            <a:ext cx="1929653" cy="6329536"/>
          </a:xfrm>
          <a:prstGeom prst="rect">
            <a:avLst/>
          </a:prstGeom>
        </p:spPr>
      </p:pic>
    </p:spTree>
    <p:extLst>
      <p:ext uri="{BB962C8B-B14F-4D97-AF65-F5344CB8AC3E}">
        <p14:creationId xmlns:p14="http://schemas.microsoft.com/office/powerpoint/2010/main" val="12904445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E09FABD-5A24-40FD-BA8D-6043D49F8470}"/>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he musculoskeletal system</a:t>
            </a:r>
          </a:p>
          <a:p>
            <a:pPr marL="457200" indent="-457200">
              <a:buFont typeface="+mj-lt"/>
              <a:buAutoNum type="arabicPeriod" startAt="3"/>
            </a:pPr>
            <a:endParaRPr lang="en-US" dirty="0">
              <a:solidFill>
                <a:srgbClr val="FF0000"/>
              </a:solidFill>
            </a:endParaRPr>
          </a:p>
          <a:p>
            <a:pPr marL="0" indent="0">
              <a:buNone/>
            </a:pPr>
            <a:r>
              <a:rPr lang="en-US" dirty="0"/>
              <a:t>NAs should know these important points about the musculoskeletal system:</a:t>
            </a:r>
          </a:p>
          <a:p>
            <a:pPr marL="0" indent="0">
              <a:buNone/>
            </a:pPr>
            <a:endParaRPr lang="en-US" dirty="0"/>
          </a:p>
          <a:p>
            <a:pPr lvl="1"/>
            <a:r>
              <a:rPr lang="en-US" dirty="0"/>
              <a:t>The human body has 206 bones. </a:t>
            </a:r>
          </a:p>
          <a:p>
            <a:pPr lvl="1"/>
            <a:r>
              <a:rPr lang="en-US" dirty="0"/>
              <a:t>Two bones meet at joint (for movement). Joints make movement possible in either all directions or in one direction only. </a:t>
            </a:r>
          </a:p>
          <a:p>
            <a:pPr lvl="1"/>
            <a:r>
              <a:rPr lang="en-US" dirty="0"/>
              <a:t>Muscles provide movement and produce body heat. </a:t>
            </a:r>
          </a:p>
          <a:p>
            <a:pPr lvl="1"/>
            <a:r>
              <a:rPr lang="en-US" dirty="0"/>
              <a:t>Physical activity/exercise increases circulation, increasing blood flow to organs and tissues. </a:t>
            </a:r>
          </a:p>
          <a:p>
            <a:pPr lvl="1"/>
            <a:r>
              <a:rPr lang="en-US" dirty="0"/>
              <a:t>Inactivity can cause depression, pneumonia, constipation, UTIs, loss of self-esteem, and blood clots. </a:t>
            </a:r>
          </a:p>
          <a:p>
            <a:pPr lvl="1"/>
            <a:r>
              <a:rPr lang="en-US" dirty="0"/>
              <a:t>Muscles develop atrophy or contractures from inactivity. </a:t>
            </a:r>
          </a:p>
          <a:p>
            <a:pPr lvl="1"/>
            <a:r>
              <a:rPr lang="en-US" dirty="0"/>
              <a:t>ROM exercises help prevent atrophy or contractures. </a:t>
            </a:r>
          </a:p>
          <a:p>
            <a:pPr marL="0" indent="0">
              <a:buNone/>
            </a:pPr>
            <a:endParaRPr lang="en-US" dirty="0"/>
          </a:p>
        </p:txBody>
      </p:sp>
      <p:sp>
        <p:nvSpPr>
          <p:cNvPr id="3" name="Slide Number Placeholder 2">
            <a:extLst>
              <a:ext uri="{FF2B5EF4-FFF2-40B4-BE49-F238E27FC236}">
                <a16:creationId xmlns:a16="http://schemas.microsoft.com/office/drawing/2014/main" id="{71B7B27B-FF39-41B1-B726-7310AAF81165}"/>
              </a:ext>
            </a:extLst>
          </p:cNvPr>
          <p:cNvSpPr>
            <a:spLocks noGrp="1"/>
          </p:cNvSpPr>
          <p:nvPr>
            <p:ph type="sldNum" sz="quarter" idx="12"/>
          </p:nvPr>
        </p:nvSpPr>
        <p:spPr/>
        <p:txBody>
          <a:bodyPr/>
          <a:lstStyle/>
          <a:p>
            <a:pPr defTabSz="457200"/>
            <a:fld id="{1E19C8D7-53EE-4AF8-9E87-BBF55B67A655}" type="slidenum">
              <a:rPr lang="en-US" smtClean="0"/>
              <a:pPr defTabSz="457200"/>
              <a:t>16</a:t>
            </a:fld>
            <a:endParaRPr lang="en-US" dirty="0"/>
          </a:p>
        </p:txBody>
      </p:sp>
    </p:spTree>
    <p:extLst>
      <p:ext uri="{BB962C8B-B14F-4D97-AF65-F5344CB8AC3E}">
        <p14:creationId xmlns:p14="http://schemas.microsoft.com/office/powerpoint/2010/main" val="15957513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E09FABD-5A24-40FD-BA8D-6043D49F8470}"/>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he musculoskeletal system</a:t>
            </a:r>
          </a:p>
          <a:p>
            <a:pPr marL="457200" indent="-457200">
              <a:buFont typeface="+mj-lt"/>
              <a:buAutoNum type="arabicPeriod" startAt="3"/>
            </a:pPr>
            <a:endParaRPr lang="en-US" dirty="0">
              <a:solidFill>
                <a:srgbClr val="FF0000"/>
              </a:solidFill>
            </a:endParaRPr>
          </a:p>
          <a:p>
            <a:pPr marL="0" indent="0">
              <a:buNone/>
            </a:pPr>
            <a:r>
              <a:rPr lang="en-US" dirty="0"/>
              <a:t>The following are normal changes of aging in the musculoskeletal system:</a:t>
            </a:r>
          </a:p>
          <a:p>
            <a:pPr marL="0" indent="0">
              <a:buNone/>
            </a:pPr>
            <a:endParaRPr lang="en-US" dirty="0"/>
          </a:p>
          <a:p>
            <a:pPr lvl="1"/>
            <a:r>
              <a:rPr lang="en-US" dirty="0"/>
              <a:t>Muscles weaken and lose tone. </a:t>
            </a:r>
          </a:p>
          <a:p>
            <a:pPr lvl="1"/>
            <a:r>
              <a:rPr lang="en-US" dirty="0"/>
              <a:t>Body movement slows. </a:t>
            </a:r>
          </a:p>
          <a:p>
            <a:pPr lvl="1"/>
            <a:r>
              <a:rPr lang="en-US" dirty="0"/>
              <a:t>Bones lose density and become more brittle. </a:t>
            </a:r>
          </a:p>
          <a:p>
            <a:pPr lvl="1"/>
            <a:r>
              <a:rPr lang="en-US" dirty="0"/>
              <a:t>Joints can stiffen/become painful.</a:t>
            </a:r>
          </a:p>
          <a:p>
            <a:pPr lvl="1"/>
            <a:r>
              <a:rPr lang="en-US" dirty="0"/>
              <a:t>Height is gradually lost. </a:t>
            </a:r>
          </a:p>
          <a:p>
            <a:pPr marL="0" indent="0">
              <a:buNone/>
            </a:pPr>
            <a:endParaRPr lang="en-US" dirty="0"/>
          </a:p>
        </p:txBody>
      </p:sp>
      <p:sp>
        <p:nvSpPr>
          <p:cNvPr id="3" name="Slide Number Placeholder 2">
            <a:extLst>
              <a:ext uri="{FF2B5EF4-FFF2-40B4-BE49-F238E27FC236}">
                <a16:creationId xmlns:a16="http://schemas.microsoft.com/office/drawing/2014/main" id="{71B7B27B-FF39-41B1-B726-7310AAF81165}"/>
              </a:ext>
            </a:extLst>
          </p:cNvPr>
          <p:cNvSpPr>
            <a:spLocks noGrp="1"/>
          </p:cNvSpPr>
          <p:nvPr>
            <p:ph type="sldNum" sz="quarter" idx="12"/>
          </p:nvPr>
        </p:nvSpPr>
        <p:spPr/>
        <p:txBody>
          <a:bodyPr/>
          <a:lstStyle/>
          <a:p>
            <a:pPr defTabSz="457200"/>
            <a:fld id="{1E19C8D7-53EE-4AF8-9E87-BBF55B67A655}" type="slidenum">
              <a:rPr lang="en-US" smtClean="0"/>
              <a:pPr defTabSz="457200"/>
              <a:t>17</a:t>
            </a:fld>
            <a:endParaRPr lang="en-US" dirty="0"/>
          </a:p>
        </p:txBody>
      </p:sp>
    </p:spTree>
    <p:extLst>
      <p:ext uri="{BB962C8B-B14F-4D97-AF65-F5344CB8AC3E}">
        <p14:creationId xmlns:p14="http://schemas.microsoft.com/office/powerpoint/2010/main" val="28861739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E09FABD-5A24-40FD-BA8D-6043D49F8470}"/>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he musculoskeletal system</a:t>
            </a:r>
          </a:p>
          <a:p>
            <a:pPr marL="457200" indent="-457200">
              <a:buFont typeface="+mj-lt"/>
              <a:buAutoNum type="arabicPeriod" startAt="3"/>
            </a:pPr>
            <a:endParaRPr lang="en-US" dirty="0">
              <a:solidFill>
                <a:srgbClr val="FF0000"/>
              </a:solidFill>
            </a:endParaRPr>
          </a:p>
          <a:p>
            <a:pPr marL="0" indent="0">
              <a:buNone/>
            </a:pPr>
            <a:r>
              <a:rPr lang="en-US" dirty="0"/>
              <a:t>Think about this question:</a:t>
            </a:r>
          </a:p>
          <a:p>
            <a:pPr marL="0" indent="0">
              <a:buNone/>
            </a:pPr>
            <a:endParaRPr lang="en-US" dirty="0"/>
          </a:p>
          <a:p>
            <a:pPr marL="0" indent="0">
              <a:buNone/>
            </a:pPr>
            <a:r>
              <a:rPr lang="en-US" dirty="0"/>
              <a:t>The orange box on pp. 133 of the text describes some ways NAs can assist residents experiencing normal changes of aging to the musculoskeletal system. In what other ways might NAs help?</a:t>
            </a:r>
          </a:p>
          <a:p>
            <a:pPr marL="0" indent="0">
              <a:buNone/>
            </a:pPr>
            <a:endParaRPr lang="en-US" dirty="0"/>
          </a:p>
        </p:txBody>
      </p:sp>
      <p:sp>
        <p:nvSpPr>
          <p:cNvPr id="3" name="Slide Number Placeholder 2">
            <a:extLst>
              <a:ext uri="{FF2B5EF4-FFF2-40B4-BE49-F238E27FC236}">
                <a16:creationId xmlns:a16="http://schemas.microsoft.com/office/drawing/2014/main" id="{71B7B27B-FF39-41B1-B726-7310AAF81165}"/>
              </a:ext>
            </a:extLst>
          </p:cNvPr>
          <p:cNvSpPr>
            <a:spLocks noGrp="1"/>
          </p:cNvSpPr>
          <p:nvPr>
            <p:ph type="sldNum" sz="quarter" idx="12"/>
          </p:nvPr>
        </p:nvSpPr>
        <p:spPr/>
        <p:txBody>
          <a:bodyPr/>
          <a:lstStyle/>
          <a:p>
            <a:pPr defTabSz="457200"/>
            <a:fld id="{1E19C8D7-53EE-4AF8-9E87-BBF55B67A655}" type="slidenum">
              <a:rPr lang="en-US" smtClean="0"/>
              <a:pPr defTabSz="457200"/>
              <a:t>18</a:t>
            </a:fld>
            <a:endParaRPr lang="en-US" dirty="0"/>
          </a:p>
        </p:txBody>
      </p:sp>
    </p:spTree>
    <p:extLst>
      <p:ext uri="{BB962C8B-B14F-4D97-AF65-F5344CB8AC3E}">
        <p14:creationId xmlns:p14="http://schemas.microsoft.com/office/powerpoint/2010/main" val="31210789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E09FABD-5A24-40FD-BA8D-6043D49F8470}"/>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he musculoskeletal system</a:t>
            </a:r>
          </a:p>
          <a:p>
            <a:pPr marL="457200" indent="-457200">
              <a:buFont typeface="+mj-lt"/>
              <a:buAutoNum type="arabicPeriod" startAt="3"/>
            </a:pPr>
            <a:endParaRPr lang="en-US" dirty="0">
              <a:solidFill>
                <a:srgbClr val="FF0000"/>
              </a:solidFill>
            </a:endParaRPr>
          </a:p>
          <a:p>
            <a:pPr marL="0" indent="0">
              <a:buNone/>
            </a:pPr>
            <a:r>
              <a:rPr lang="en-US" dirty="0"/>
              <a:t>NAs should report these signs and symptoms related to the musculoskeletal system:</a:t>
            </a:r>
          </a:p>
          <a:p>
            <a:pPr marL="0" indent="0">
              <a:buNone/>
            </a:pPr>
            <a:endParaRPr lang="en-US" dirty="0"/>
          </a:p>
          <a:p>
            <a:pPr lvl="1"/>
            <a:r>
              <a:rPr lang="en-US" dirty="0"/>
              <a:t>Changes in movement and activity </a:t>
            </a:r>
          </a:p>
          <a:p>
            <a:pPr lvl="1"/>
            <a:r>
              <a:rPr lang="en-US" dirty="0"/>
              <a:t>Changes in ability to do ROMs </a:t>
            </a:r>
          </a:p>
          <a:p>
            <a:pPr lvl="1"/>
            <a:r>
              <a:rPr lang="en-US" dirty="0"/>
              <a:t>Pain during movement </a:t>
            </a:r>
          </a:p>
          <a:p>
            <a:pPr lvl="1"/>
            <a:r>
              <a:rPr lang="en-US" dirty="0"/>
              <a:t>New or increased swelling of joints </a:t>
            </a:r>
          </a:p>
          <a:p>
            <a:pPr lvl="1"/>
            <a:r>
              <a:rPr lang="en-US" dirty="0"/>
              <a:t>White, shiny, red, or warm areas over joints </a:t>
            </a:r>
          </a:p>
          <a:p>
            <a:pPr lvl="1"/>
            <a:r>
              <a:rPr lang="en-US" dirty="0"/>
              <a:t>Bruising </a:t>
            </a:r>
          </a:p>
          <a:p>
            <a:pPr lvl="1"/>
            <a:r>
              <a:rPr lang="en-US" dirty="0"/>
              <a:t>Aches and pains reported by resident </a:t>
            </a:r>
          </a:p>
          <a:p>
            <a:pPr marL="0" indent="0">
              <a:buNone/>
            </a:pPr>
            <a:endParaRPr lang="en-US" dirty="0"/>
          </a:p>
        </p:txBody>
      </p:sp>
      <p:sp>
        <p:nvSpPr>
          <p:cNvPr id="3" name="Slide Number Placeholder 2">
            <a:extLst>
              <a:ext uri="{FF2B5EF4-FFF2-40B4-BE49-F238E27FC236}">
                <a16:creationId xmlns:a16="http://schemas.microsoft.com/office/drawing/2014/main" id="{71B7B27B-FF39-41B1-B726-7310AAF81165}"/>
              </a:ext>
            </a:extLst>
          </p:cNvPr>
          <p:cNvSpPr>
            <a:spLocks noGrp="1"/>
          </p:cNvSpPr>
          <p:nvPr>
            <p:ph type="sldNum" sz="quarter" idx="12"/>
          </p:nvPr>
        </p:nvSpPr>
        <p:spPr/>
        <p:txBody>
          <a:bodyPr/>
          <a:lstStyle/>
          <a:p>
            <a:pPr defTabSz="457200"/>
            <a:fld id="{1E19C8D7-53EE-4AF8-9E87-BBF55B67A655}" type="slidenum">
              <a:rPr lang="en-US" smtClean="0"/>
              <a:pPr defTabSz="457200"/>
              <a:t>19</a:t>
            </a:fld>
            <a:endParaRPr lang="en-US" dirty="0"/>
          </a:p>
        </p:txBody>
      </p:sp>
    </p:spTree>
    <p:extLst>
      <p:ext uri="{BB962C8B-B14F-4D97-AF65-F5344CB8AC3E}">
        <p14:creationId xmlns:p14="http://schemas.microsoft.com/office/powerpoint/2010/main" val="19690290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E6230E-0B3F-437F-8D62-0AA038B6E7F6}"/>
              </a:ext>
            </a:extLst>
          </p:cNvPr>
          <p:cNvSpPr>
            <a:spLocks noGrp="1"/>
          </p:cNvSpPr>
          <p:nvPr>
            <p:ph idx="1"/>
          </p:nvPr>
        </p:nvSpPr>
        <p:spPr/>
        <p:txBody>
          <a:bodyPr/>
          <a:lstStyle/>
          <a:p>
            <a:pPr marL="457200" indent="-457200">
              <a:buFont typeface="+mj-lt"/>
              <a:buAutoNum type="arabicPeriod"/>
            </a:pPr>
            <a:r>
              <a:rPr lang="en-US" dirty="0">
                <a:solidFill>
                  <a:srgbClr val="FF0000"/>
                </a:solidFill>
              </a:rPr>
              <a:t>Describe body systems and define key anatomical terms</a:t>
            </a:r>
          </a:p>
          <a:p>
            <a:pPr marL="457200" indent="-457200">
              <a:buFont typeface="+mj-lt"/>
              <a:buAutoNum type="arabicPeriod"/>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homeostasis</a:t>
            </a:r>
          </a:p>
          <a:p>
            <a:pPr marL="457200" lvl="1" indent="0">
              <a:buNone/>
            </a:pPr>
            <a:r>
              <a:rPr lang="en-US" dirty="0"/>
              <a:t>the condition in which all of the body’s systems are working together to maintain internal stability.</a:t>
            </a:r>
          </a:p>
          <a:p>
            <a:pPr marL="0" indent="0">
              <a:buNone/>
            </a:pPr>
            <a:r>
              <a:rPr lang="en-US" b="1" dirty="0"/>
              <a:t>metabolism</a:t>
            </a:r>
          </a:p>
          <a:p>
            <a:pPr marL="457200" lvl="1" indent="0">
              <a:buNone/>
            </a:pPr>
            <a:r>
              <a:rPr lang="en-US" dirty="0"/>
              <a:t>physical and chemical processes by which substances are produced or broken down into energy or products for use by the body.</a:t>
            </a:r>
          </a:p>
          <a:p>
            <a:pPr marL="0" indent="0">
              <a:buNone/>
            </a:pPr>
            <a:r>
              <a:rPr lang="en-US" b="1" dirty="0"/>
              <a:t>organs</a:t>
            </a:r>
          </a:p>
          <a:p>
            <a:pPr marL="457200" lvl="1" indent="0">
              <a:buNone/>
            </a:pPr>
            <a:r>
              <a:rPr lang="en-US" dirty="0"/>
              <a:t>structural units in the human body that perform specific functions.</a:t>
            </a:r>
          </a:p>
          <a:p>
            <a:pPr marL="0" indent="0">
              <a:buNone/>
            </a:pPr>
            <a:endParaRPr lang="en-US" dirty="0"/>
          </a:p>
          <a:p>
            <a:pPr marL="457200" indent="-457200">
              <a:buFont typeface="+mj-lt"/>
              <a:buAutoNum type="arabicPeriod"/>
            </a:pPr>
            <a:endParaRPr lang="en-US" dirty="0">
              <a:solidFill>
                <a:srgbClr val="FF0000"/>
              </a:solidFill>
            </a:endParaRP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60639917-8497-42CE-AD9F-C6EB4BBFF7BE}"/>
              </a:ext>
            </a:extLst>
          </p:cNvPr>
          <p:cNvSpPr>
            <a:spLocks noGrp="1"/>
          </p:cNvSpPr>
          <p:nvPr>
            <p:ph type="sldNum" sz="quarter" idx="12"/>
          </p:nvPr>
        </p:nvSpPr>
        <p:spPr/>
        <p:txBody>
          <a:bodyPr/>
          <a:lstStyle/>
          <a:p>
            <a:pPr defTabSz="457200"/>
            <a:fld id="{1E19C8D7-53EE-4AF8-9E87-BBF55B67A655}" type="slidenum">
              <a:rPr lang="en-US" smtClean="0"/>
              <a:pPr defTabSz="457200"/>
              <a:t>2</a:t>
            </a:fld>
            <a:endParaRPr lang="en-US" dirty="0"/>
          </a:p>
        </p:txBody>
      </p:sp>
    </p:spTree>
    <p:extLst>
      <p:ext uri="{BB962C8B-B14F-4D97-AF65-F5344CB8AC3E}">
        <p14:creationId xmlns:p14="http://schemas.microsoft.com/office/powerpoint/2010/main" val="10488076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0210565-B423-47C2-9378-089B6F5F1AEC}"/>
              </a:ext>
            </a:extLst>
          </p:cNvPr>
          <p:cNvSpPr>
            <a:spLocks noGrp="1"/>
          </p:cNvSpPr>
          <p:nvPr>
            <p:ph idx="1"/>
          </p:nvPr>
        </p:nvSpPr>
        <p:spPr>
          <a:xfrm>
            <a:off x="635393" y="780226"/>
            <a:ext cx="10234377" cy="5396738"/>
          </a:xfrm>
        </p:spPr>
        <p:txBody>
          <a:bodyPr/>
          <a:lstStyle/>
          <a:p>
            <a:pPr marL="457200" indent="-457200">
              <a:buFont typeface="+mj-lt"/>
              <a:buAutoNum type="arabicPeriod" startAt="4"/>
            </a:pPr>
            <a:r>
              <a:rPr lang="en-US" dirty="0">
                <a:solidFill>
                  <a:srgbClr val="FF0000"/>
                </a:solidFill>
              </a:rPr>
              <a:t>Describe the nervous system</a:t>
            </a:r>
          </a:p>
          <a:p>
            <a:pPr marL="457200" indent="-457200">
              <a:buFont typeface="+mj-lt"/>
              <a:buAutoNum type="arabicPeriod" startAt="4"/>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central nervous system (CNS)</a:t>
            </a:r>
          </a:p>
          <a:p>
            <a:pPr marL="457200" lvl="1" indent="0">
              <a:buNone/>
            </a:pPr>
            <a:r>
              <a:rPr lang="en-US" dirty="0"/>
              <a:t>part of the nervous system that is composed of the brain and spinal cord.</a:t>
            </a:r>
          </a:p>
          <a:p>
            <a:pPr marL="0" indent="0">
              <a:buNone/>
            </a:pPr>
            <a:r>
              <a:rPr lang="en-US" b="1" dirty="0"/>
              <a:t>peripheral nervous system (PNS)</a:t>
            </a:r>
          </a:p>
          <a:p>
            <a:pPr marL="457200" lvl="1" indent="0">
              <a:buNone/>
            </a:pPr>
            <a:r>
              <a:rPr lang="en-US" dirty="0"/>
              <a:t>part of the nervous system made up of the nerves that extend throughout the body.</a:t>
            </a:r>
          </a:p>
          <a:p>
            <a:pPr marL="0" indent="0">
              <a:buNone/>
            </a:pPr>
            <a:endParaRPr lang="en-US" dirty="0"/>
          </a:p>
        </p:txBody>
      </p:sp>
      <p:sp>
        <p:nvSpPr>
          <p:cNvPr id="3" name="Slide Number Placeholder 2">
            <a:extLst>
              <a:ext uri="{FF2B5EF4-FFF2-40B4-BE49-F238E27FC236}">
                <a16:creationId xmlns:a16="http://schemas.microsoft.com/office/drawing/2014/main" id="{A92BCAEE-8DCC-4862-B6EE-9F9E92B653CA}"/>
              </a:ext>
            </a:extLst>
          </p:cNvPr>
          <p:cNvSpPr>
            <a:spLocks noGrp="1"/>
          </p:cNvSpPr>
          <p:nvPr>
            <p:ph type="sldNum" sz="quarter" idx="12"/>
          </p:nvPr>
        </p:nvSpPr>
        <p:spPr/>
        <p:txBody>
          <a:bodyPr/>
          <a:lstStyle/>
          <a:p>
            <a:pPr defTabSz="457200"/>
            <a:fld id="{1E19C8D7-53EE-4AF8-9E87-BBF55B67A655}" type="slidenum">
              <a:rPr lang="en-US" smtClean="0"/>
              <a:pPr defTabSz="457200"/>
              <a:t>20</a:t>
            </a:fld>
            <a:endParaRPr lang="en-US" dirty="0"/>
          </a:p>
        </p:txBody>
      </p:sp>
    </p:spTree>
    <p:extLst>
      <p:ext uri="{BB962C8B-B14F-4D97-AF65-F5344CB8AC3E}">
        <p14:creationId xmlns:p14="http://schemas.microsoft.com/office/powerpoint/2010/main" val="13601825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F40926C-D8B4-4282-A496-E15AD92A3B48}"/>
              </a:ext>
            </a:extLst>
          </p:cNvPr>
          <p:cNvSpPr>
            <a:spLocks noGrp="1"/>
          </p:cNvSpPr>
          <p:nvPr>
            <p:ph idx="1"/>
          </p:nvPr>
        </p:nvSpPr>
        <p:spPr/>
        <p:txBody>
          <a:bodyPr/>
          <a:lstStyle/>
          <a:p>
            <a:pPr marL="0" indent="0">
              <a:buNone/>
            </a:pPr>
            <a:r>
              <a:rPr lang="en-US" dirty="0"/>
              <a:t>Transparency 9-3: The Nervous System</a:t>
            </a:r>
          </a:p>
        </p:txBody>
      </p:sp>
      <p:sp>
        <p:nvSpPr>
          <p:cNvPr id="3" name="Slide Number Placeholder 2">
            <a:extLst>
              <a:ext uri="{FF2B5EF4-FFF2-40B4-BE49-F238E27FC236}">
                <a16:creationId xmlns:a16="http://schemas.microsoft.com/office/drawing/2014/main" id="{0AF0B1CC-B335-45C2-9758-9BB2E8B93073}"/>
              </a:ext>
            </a:extLst>
          </p:cNvPr>
          <p:cNvSpPr>
            <a:spLocks noGrp="1"/>
          </p:cNvSpPr>
          <p:nvPr>
            <p:ph type="sldNum" sz="quarter" idx="12"/>
          </p:nvPr>
        </p:nvSpPr>
        <p:spPr/>
        <p:txBody>
          <a:bodyPr/>
          <a:lstStyle/>
          <a:p>
            <a:pPr defTabSz="457200"/>
            <a:fld id="{1E19C8D7-53EE-4AF8-9E87-BBF55B67A655}" type="slidenum">
              <a:rPr lang="en-US" smtClean="0"/>
              <a:pPr defTabSz="457200"/>
              <a:t>21</a:t>
            </a:fld>
            <a:endParaRPr lang="en-US" dirty="0"/>
          </a:p>
        </p:txBody>
      </p:sp>
      <p:pic>
        <p:nvPicPr>
          <p:cNvPr id="4" name="Picture 3">
            <a:extLst>
              <a:ext uri="{FF2B5EF4-FFF2-40B4-BE49-F238E27FC236}">
                <a16:creationId xmlns:a16="http://schemas.microsoft.com/office/drawing/2014/main" id="{10EACDAE-9B7B-446D-8E8F-266F384751FA}"/>
              </a:ext>
            </a:extLst>
          </p:cNvPr>
          <p:cNvPicPr>
            <a:picLocks noChangeAspect="1"/>
          </p:cNvPicPr>
          <p:nvPr/>
        </p:nvPicPr>
        <p:blipFill>
          <a:blip r:embed="rId2"/>
          <a:stretch>
            <a:fillRect/>
          </a:stretch>
        </p:blipFill>
        <p:spPr>
          <a:xfrm>
            <a:off x="3064718" y="1036106"/>
            <a:ext cx="4797968" cy="5425910"/>
          </a:xfrm>
          <a:prstGeom prst="rect">
            <a:avLst/>
          </a:prstGeom>
        </p:spPr>
      </p:pic>
    </p:spTree>
    <p:extLst>
      <p:ext uri="{BB962C8B-B14F-4D97-AF65-F5344CB8AC3E}">
        <p14:creationId xmlns:p14="http://schemas.microsoft.com/office/powerpoint/2010/main" val="39611947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0210565-B423-47C2-9378-089B6F5F1AEC}"/>
              </a:ext>
            </a:extLst>
          </p:cNvPr>
          <p:cNvSpPr>
            <a:spLocks noGrp="1"/>
          </p:cNvSpPr>
          <p:nvPr>
            <p:ph idx="1"/>
          </p:nvPr>
        </p:nvSpPr>
        <p:spPr>
          <a:xfrm>
            <a:off x="635393" y="780226"/>
            <a:ext cx="10234377" cy="5396738"/>
          </a:xfrm>
        </p:spPr>
        <p:txBody>
          <a:bodyPr/>
          <a:lstStyle/>
          <a:p>
            <a:pPr marL="457200" indent="-457200">
              <a:buFont typeface="+mj-lt"/>
              <a:buAutoNum type="arabicPeriod" startAt="4"/>
            </a:pPr>
            <a:r>
              <a:rPr lang="en-US" dirty="0">
                <a:solidFill>
                  <a:srgbClr val="FF0000"/>
                </a:solidFill>
              </a:rPr>
              <a:t>Describe the nervous system</a:t>
            </a:r>
          </a:p>
          <a:p>
            <a:pPr marL="457200" indent="-457200">
              <a:buFont typeface="+mj-lt"/>
              <a:buAutoNum type="arabicPeriod" startAt="4"/>
            </a:pPr>
            <a:endParaRPr lang="en-US" dirty="0">
              <a:solidFill>
                <a:srgbClr val="FF0000"/>
              </a:solidFill>
            </a:endParaRPr>
          </a:p>
          <a:p>
            <a:pPr marL="0" indent="0">
              <a:buNone/>
            </a:pPr>
            <a:r>
              <a:rPr lang="en-US" dirty="0"/>
              <a:t>NAs should know these important points about the nervous system:</a:t>
            </a:r>
          </a:p>
          <a:p>
            <a:pPr marL="0" indent="0">
              <a:buNone/>
            </a:pPr>
            <a:endParaRPr lang="en-US" dirty="0"/>
          </a:p>
          <a:p>
            <a:pPr lvl="1"/>
            <a:r>
              <a:rPr lang="en-US" dirty="0"/>
              <a:t>Control and message center of body </a:t>
            </a:r>
          </a:p>
          <a:p>
            <a:pPr lvl="1"/>
            <a:r>
              <a:rPr lang="en-US" dirty="0"/>
              <a:t>Controls and coordinates all body functions </a:t>
            </a:r>
          </a:p>
          <a:p>
            <a:pPr lvl="1"/>
            <a:r>
              <a:rPr lang="en-US" dirty="0"/>
              <a:t>Senses information from outside the body</a:t>
            </a:r>
          </a:p>
          <a:p>
            <a:pPr lvl="1"/>
            <a:r>
              <a:rPr lang="en-US" dirty="0"/>
              <a:t>Two main parts: central nervous system (brain and spinal cord) and peripheral nervous system (nerves)</a:t>
            </a:r>
          </a:p>
          <a:p>
            <a:pPr marL="0" indent="0">
              <a:buNone/>
            </a:pPr>
            <a:endParaRPr lang="en-US" dirty="0"/>
          </a:p>
        </p:txBody>
      </p:sp>
      <p:sp>
        <p:nvSpPr>
          <p:cNvPr id="3" name="Slide Number Placeholder 2">
            <a:extLst>
              <a:ext uri="{FF2B5EF4-FFF2-40B4-BE49-F238E27FC236}">
                <a16:creationId xmlns:a16="http://schemas.microsoft.com/office/drawing/2014/main" id="{A92BCAEE-8DCC-4862-B6EE-9F9E92B653CA}"/>
              </a:ext>
            </a:extLst>
          </p:cNvPr>
          <p:cNvSpPr>
            <a:spLocks noGrp="1"/>
          </p:cNvSpPr>
          <p:nvPr>
            <p:ph type="sldNum" sz="quarter" idx="12"/>
          </p:nvPr>
        </p:nvSpPr>
        <p:spPr/>
        <p:txBody>
          <a:bodyPr/>
          <a:lstStyle/>
          <a:p>
            <a:pPr defTabSz="457200"/>
            <a:fld id="{1E19C8D7-53EE-4AF8-9E87-BBF55B67A655}" type="slidenum">
              <a:rPr lang="en-US" smtClean="0"/>
              <a:pPr defTabSz="457200"/>
              <a:t>22</a:t>
            </a:fld>
            <a:endParaRPr lang="en-US" dirty="0"/>
          </a:p>
        </p:txBody>
      </p:sp>
    </p:spTree>
    <p:extLst>
      <p:ext uri="{BB962C8B-B14F-4D97-AF65-F5344CB8AC3E}">
        <p14:creationId xmlns:p14="http://schemas.microsoft.com/office/powerpoint/2010/main" val="13122913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0210565-B423-47C2-9378-089B6F5F1AEC}"/>
              </a:ext>
            </a:extLst>
          </p:cNvPr>
          <p:cNvSpPr>
            <a:spLocks noGrp="1"/>
          </p:cNvSpPr>
          <p:nvPr>
            <p:ph idx="1"/>
          </p:nvPr>
        </p:nvSpPr>
        <p:spPr>
          <a:xfrm>
            <a:off x="635393" y="780226"/>
            <a:ext cx="10234377" cy="5396738"/>
          </a:xfrm>
        </p:spPr>
        <p:txBody>
          <a:bodyPr/>
          <a:lstStyle/>
          <a:p>
            <a:pPr marL="457200" indent="-457200">
              <a:buFont typeface="+mj-lt"/>
              <a:buAutoNum type="arabicPeriod" startAt="4"/>
            </a:pPr>
            <a:r>
              <a:rPr lang="en-US" dirty="0">
                <a:solidFill>
                  <a:srgbClr val="FF0000"/>
                </a:solidFill>
              </a:rPr>
              <a:t>Describe the nervous system</a:t>
            </a:r>
          </a:p>
          <a:p>
            <a:pPr marL="457200" indent="-457200">
              <a:buFont typeface="+mj-lt"/>
              <a:buAutoNum type="arabicPeriod" startAt="4"/>
            </a:pPr>
            <a:endParaRPr lang="en-US" dirty="0">
              <a:solidFill>
                <a:srgbClr val="FF0000"/>
              </a:solidFill>
            </a:endParaRPr>
          </a:p>
          <a:p>
            <a:pPr marL="0" indent="0">
              <a:buNone/>
            </a:pPr>
            <a:r>
              <a:rPr lang="en-US" dirty="0"/>
              <a:t>The following are normal changes of aging in the nervous system:</a:t>
            </a:r>
          </a:p>
          <a:p>
            <a:pPr marL="0" indent="0">
              <a:buNone/>
            </a:pPr>
            <a:endParaRPr lang="en-US" dirty="0"/>
          </a:p>
          <a:p>
            <a:pPr lvl="1"/>
            <a:r>
              <a:rPr lang="en-US" dirty="0"/>
              <a:t>Slower responses and reflexes </a:t>
            </a:r>
          </a:p>
          <a:p>
            <a:pPr lvl="1"/>
            <a:r>
              <a:rPr lang="en-US" dirty="0"/>
              <a:t>Decrease in sensitivity of nerve endings in skin </a:t>
            </a:r>
          </a:p>
          <a:p>
            <a:pPr lvl="1"/>
            <a:r>
              <a:rPr lang="en-US" dirty="0"/>
              <a:t>Some memory loss, more often with short-term memory </a:t>
            </a:r>
          </a:p>
          <a:p>
            <a:pPr marL="0" indent="0">
              <a:buNone/>
            </a:pPr>
            <a:endParaRPr lang="en-US" dirty="0"/>
          </a:p>
        </p:txBody>
      </p:sp>
      <p:sp>
        <p:nvSpPr>
          <p:cNvPr id="3" name="Slide Number Placeholder 2">
            <a:extLst>
              <a:ext uri="{FF2B5EF4-FFF2-40B4-BE49-F238E27FC236}">
                <a16:creationId xmlns:a16="http://schemas.microsoft.com/office/drawing/2014/main" id="{A92BCAEE-8DCC-4862-B6EE-9F9E92B653CA}"/>
              </a:ext>
            </a:extLst>
          </p:cNvPr>
          <p:cNvSpPr>
            <a:spLocks noGrp="1"/>
          </p:cNvSpPr>
          <p:nvPr>
            <p:ph type="sldNum" sz="quarter" idx="12"/>
          </p:nvPr>
        </p:nvSpPr>
        <p:spPr/>
        <p:txBody>
          <a:bodyPr/>
          <a:lstStyle/>
          <a:p>
            <a:pPr defTabSz="457200"/>
            <a:fld id="{1E19C8D7-53EE-4AF8-9E87-BBF55B67A655}" type="slidenum">
              <a:rPr lang="en-US" smtClean="0"/>
              <a:pPr defTabSz="457200"/>
              <a:t>23</a:t>
            </a:fld>
            <a:endParaRPr lang="en-US" dirty="0"/>
          </a:p>
        </p:txBody>
      </p:sp>
    </p:spTree>
    <p:extLst>
      <p:ext uri="{BB962C8B-B14F-4D97-AF65-F5344CB8AC3E}">
        <p14:creationId xmlns:p14="http://schemas.microsoft.com/office/powerpoint/2010/main" val="7981336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0210565-B423-47C2-9378-089B6F5F1AEC}"/>
              </a:ext>
            </a:extLst>
          </p:cNvPr>
          <p:cNvSpPr>
            <a:spLocks noGrp="1"/>
          </p:cNvSpPr>
          <p:nvPr>
            <p:ph idx="1"/>
          </p:nvPr>
        </p:nvSpPr>
        <p:spPr>
          <a:xfrm>
            <a:off x="635393" y="780226"/>
            <a:ext cx="10234377" cy="5396738"/>
          </a:xfrm>
        </p:spPr>
        <p:txBody>
          <a:bodyPr/>
          <a:lstStyle/>
          <a:p>
            <a:pPr marL="457200" indent="-457200">
              <a:buFont typeface="+mj-lt"/>
              <a:buAutoNum type="arabicPeriod" startAt="4"/>
            </a:pPr>
            <a:r>
              <a:rPr lang="en-US" dirty="0">
                <a:solidFill>
                  <a:srgbClr val="FF0000"/>
                </a:solidFill>
              </a:rPr>
              <a:t>Describe the nervous system</a:t>
            </a:r>
          </a:p>
          <a:p>
            <a:pPr marL="457200" indent="-457200">
              <a:buFont typeface="+mj-lt"/>
              <a:buAutoNum type="arabicPeriod" startAt="4"/>
            </a:pPr>
            <a:endParaRPr lang="en-US" dirty="0">
              <a:solidFill>
                <a:srgbClr val="FF0000"/>
              </a:solidFill>
            </a:endParaRPr>
          </a:p>
          <a:p>
            <a:pPr marL="0" indent="0">
              <a:buNone/>
            </a:pPr>
            <a:r>
              <a:rPr lang="en-US" dirty="0"/>
              <a:t>Think about this question:</a:t>
            </a:r>
          </a:p>
          <a:p>
            <a:pPr marL="0" indent="0">
              <a:buNone/>
            </a:pPr>
            <a:endParaRPr lang="en-US" dirty="0"/>
          </a:p>
          <a:p>
            <a:pPr marL="0" indent="0">
              <a:buNone/>
            </a:pPr>
            <a:r>
              <a:rPr lang="en-US" dirty="0"/>
              <a:t>The orange box on pp. 135 of the text describes some ways NAs can assist residents experiencing normal changes of aging to the nervous system. In what other ways might NAs help?</a:t>
            </a:r>
          </a:p>
          <a:p>
            <a:pPr marL="0" indent="0">
              <a:buNone/>
            </a:pPr>
            <a:endParaRPr lang="en-US" dirty="0"/>
          </a:p>
        </p:txBody>
      </p:sp>
      <p:sp>
        <p:nvSpPr>
          <p:cNvPr id="3" name="Slide Number Placeholder 2">
            <a:extLst>
              <a:ext uri="{FF2B5EF4-FFF2-40B4-BE49-F238E27FC236}">
                <a16:creationId xmlns:a16="http://schemas.microsoft.com/office/drawing/2014/main" id="{A92BCAEE-8DCC-4862-B6EE-9F9E92B653CA}"/>
              </a:ext>
            </a:extLst>
          </p:cNvPr>
          <p:cNvSpPr>
            <a:spLocks noGrp="1"/>
          </p:cNvSpPr>
          <p:nvPr>
            <p:ph type="sldNum" sz="quarter" idx="12"/>
          </p:nvPr>
        </p:nvSpPr>
        <p:spPr/>
        <p:txBody>
          <a:bodyPr/>
          <a:lstStyle/>
          <a:p>
            <a:pPr defTabSz="457200"/>
            <a:fld id="{1E19C8D7-53EE-4AF8-9E87-BBF55B67A655}" type="slidenum">
              <a:rPr lang="en-US" smtClean="0"/>
              <a:pPr defTabSz="457200"/>
              <a:t>24</a:t>
            </a:fld>
            <a:endParaRPr lang="en-US" dirty="0"/>
          </a:p>
        </p:txBody>
      </p:sp>
    </p:spTree>
    <p:extLst>
      <p:ext uri="{BB962C8B-B14F-4D97-AF65-F5344CB8AC3E}">
        <p14:creationId xmlns:p14="http://schemas.microsoft.com/office/powerpoint/2010/main" val="36194393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0210565-B423-47C2-9378-089B6F5F1AEC}"/>
              </a:ext>
            </a:extLst>
          </p:cNvPr>
          <p:cNvSpPr>
            <a:spLocks noGrp="1"/>
          </p:cNvSpPr>
          <p:nvPr>
            <p:ph idx="1"/>
          </p:nvPr>
        </p:nvSpPr>
        <p:spPr>
          <a:xfrm>
            <a:off x="635393" y="780226"/>
            <a:ext cx="10234377" cy="5396738"/>
          </a:xfrm>
        </p:spPr>
        <p:txBody>
          <a:bodyPr/>
          <a:lstStyle/>
          <a:p>
            <a:pPr marL="457200" indent="-457200">
              <a:buFont typeface="+mj-lt"/>
              <a:buAutoNum type="arabicPeriod" startAt="4"/>
            </a:pPr>
            <a:r>
              <a:rPr lang="en-US" dirty="0">
                <a:solidFill>
                  <a:srgbClr val="FF0000"/>
                </a:solidFill>
              </a:rPr>
              <a:t>Describe the nervous system</a:t>
            </a:r>
          </a:p>
          <a:p>
            <a:pPr marL="457200" indent="-457200">
              <a:buFont typeface="+mj-lt"/>
              <a:buAutoNum type="arabicPeriod" startAt="4"/>
            </a:pPr>
            <a:endParaRPr lang="en-US" dirty="0">
              <a:solidFill>
                <a:srgbClr val="FF0000"/>
              </a:solidFill>
            </a:endParaRPr>
          </a:p>
          <a:p>
            <a:pPr marL="0" indent="0">
              <a:buNone/>
            </a:pPr>
            <a:r>
              <a:rPr lang="en-US" dirty="0"/>
              <a:t>NAs should report these signs and symptoms related to the nervous system:</a:t>
            </a:r>
          </a:p>
          <a:p>
            <a:pPr marL="0" indent="0">
              <a:buNone/>
            </a:pPr>
            <a:endParaRPr lang="en-US" dirty="0"/>
          </a:p>
          <a:p>
            <a:pPr lvl="1"/>
            <a:r>
              <a:rPr lang="en-US" dirty="0"/>
              <a:t>Fatigue or pain with movement </a:t>
            </a:r>
          </a:p>
          <a:p>
            <a:pPr lvl="1"/>
            <a:r>
              <a:rPr lang="en-US" dirty="0"/>
              <a:t>Shaking or trembling </a:t>
            </a:r>
          </a:p>
          <a:p>
            <a:pPr lvl="1"/>
            <a:r>
              <a:rPr lang="en-US" dirty="0"/>
              <a:t>Inability to move one side of body </a:t>
            </a:r>
          </a:p>
          <a:p>
            <a:pPr lvl="1"/>
            <a:r>
              <a:rPr lang="en-US" dirty="0"/>
              <a:t>Difficulty speaking or slurring of speech</a:t>
            </a:r>
          </a:p>
          <a:p>
            <a:pPr lvl="1"/>
            <a:r>
              <a:rPr lang="en-US" dirty="0"/>
              <a:t>Numbness or tingling</a:t>
            </a:r>
          </a:p>
          <a:p>
            <a:pPr lvl="1"/>
            <a:r>
              <a:rPr lang="en-US" dirty="0"/>
              <a:t>Disturbance or change in vision or hearing </a:t>
            </a:r>
          </a:p>
          <a:p>
            <a:pPr marL="0" indent="0">
              <a:buNone/>
            </a:pPr>
            <a:endParaRPr lang="en-US" dirty="0"/>
          </a:p>
        </p:txBody>
      </p:sp>
      <p:sp>
        <p:nvSpPr>
          <p:cNvPr id="3" name="Slide Number Placeholder 2">
            <a:extLst>
              <a:ext uri="{FF2B5EF4-FFF2-40B4-BE49-F238E27FC236}">
                <a16:creationId xmlns:a16="http://schemas.microsoft.com/office/drawing/2014/main" id="{A92BCAEE-8DCC-4862-B6EE-9F9E92B653CA}"/>
              </a:ext>
            </a:extLst>
          </p:cNvPr>
          <p:cNvSpPr>
            <a:spLocks noGrp="1"/>
          </p:cNvSpPr>
          <p:nvPr>
            <p:ph type="sldNum" sz="quarter" idx="12"/>
          </p:nvPr>
        </p:nvSpPr>
        <p:spPr/>
        <p:txBody>
          <a:bodyPr/>
          <a:lstStyle/>
          <a:p>
            <a:pPr defTabSz="457200"/>
            <a:fld id="{1E19C8D7-53EE-4AF8-9E87-BBF55B67A655}" type="slidenum">
              <a:rPr lang="en-US" smtClean="0"/>
              <a:pPr defTabSz="457200"/>
              <a:t>25</a:t>
            </a:fld>
            <a:endParaRPr lang="en-US" dirty="0"/>
          </a:p>
        </p:txBody>
      </p:sp>
    </p:spTree>
    <p:extLst>
      <p:ext uri="{BB962C8B-B14F-4D97-AF65-F5344CB8AC3E}">
        <p14:creationId xmlns:p14="http://schemas.microsoft.com/office/powerpoint/2010/main" val="40223247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0210565-B423-47C2-9378-089B6F5F1AEC}"/>
              </a:ext>
            </a:extLst>
          </p:cNvPr>
          <p:cNvSpPr>
            <a:spLocks noGrp="1"/>
          </p:cNvSpPr>
          <p:nvPr>
            <p:ph idx="1"/>
          </p:nvPr>
        </p:nvSpPr>
        <p:spPr>
          <a:xfrm>
            <a:off x="635393" y="780226"/>
            <a:ext cx="10234377" cy="5396738"/>
          </a:xfrm>
        </p:spPr>
        <p:txBody>
          <a:bodyPr/>
          <a:lstStyle/>
          <a:p>
            <a:pPr marL="457200" indent="-457200">
              <a:buFont typeface="+mj-lt"/>
              <a:buAutoNum type="arabicPeriod" startAt="4"/>
            </a:pPr>
            <a:r>
              <a:rPr lang="en-US" dirty="0">
                <a:solidFill>
                  <a:srgbClr val="FF0000"/>
                </a:solidFill>
              </a:rPr>
              <a:t>Describe the nervous system</a:t>
            </a:r>
          </a:p>
          <a:p>
            <a:pPr marL="457200" indent="-457200">
              <a:buFont typeface="+mj-lt"/>
              <a:buAutoNum type="arabicPeriod" startAt="4"/>
            </a:pPr>
            <a:endParaRPr lang="en-US" dirty="0">
              <a:solidFill>
                <a:srgbClr val="FF0000"/>
              </a:solidFill>
            </a:endParaRPr>
          </a:p>
          <a:p>
            <a:pPr marL="0" indent="0">
              <a:buNone/>
            </a:pPr>
            <a:r>
              <a:rPr lang="en-US" dirty="0"/>
              <a:t>Signs and symptoms related to the nervous system (cont’d):</a:t>
            </a:r>
          </a:p>
          <a:p>
            <a:pPr marL="0" indent="0">
              <a:buNone/>
            </a:pPr>
            <a:endParaRPr lang="en-US" dirty="0"/>
          </a:p>
          <a:p>
            <a:pPr lvl="1"/>
            <a:r>
              <a:rPr lang="en-US" dirty="0"/>
              <a:t>Dizziness or loss of balance</a:t>
            </a:r>
          </a:p>
          <a:p>
            <a:pPr lvl="1"/>
            <a:r>
              <a:rPr lang="en-US" dirty="0"/>
              <a:t>Changes in eating or fluid intake </a:t>
            </a:r>
          </a:p>
          <a:p>
            <a:pPr lvl="1"/>
            <a:r>
              <a:rPr lang="en-US" dirty="0"/>
              <a:t>Difficulty swallowing </a:t>
            </a:r>
          </a:p>
          <a:p>
            <a:pPr lvl="1"/>
            <a:r>
              <a:rPr lang="en-US" dirty="0"/>
              <a:t>Bowel or bladder changes </a:t>
            </a:r>
          </a:p>
          <a:p>
            <a:pPr lvl="1"/>
            <a:r>
              <a:rPr lang="en-US" dirty="0"/>
              <a:t>Depression or mood changes </a:t>
            </a:r>
          </a:p>
          <a:p>
            <a:pPr lvl="1"/>
            <a:r>
              <a:rPr lang="en-US" dirty="0"/>
              <a:t>Memory loss or confusion </a:t>
            </a:r>
          </a:p>
          <a:p>
            <a:pPr lvl="1"/>
            <a:r>
              <a:rPr lang="en-US" dirty="0"/>
              <a:t>Violent behavior </a:t>
            </a:r>
          </a:p>
          <a:p>
            <a:pPr lvl="1"/>
            <a:r>
              <a:rPr lang="en-US" dirty="0"/>
              <a:t>Unusual or unexplained change in behavior </a:t>
            </a:r>
          </a:p>
          <a:p>
            <a:pPr lvl="1"/>
            <a:r>
              <a:rPr lang="en-US" dirty="0"/>
              <a:t>Decreased ability to perform ADLs</a:t>
            </a:r>
          </a:p>
          <a:p>
            <a:pPr marL="0" indent="0">
              <a:buNone/>
            </a:pPr>
            <a:endParaRPr lang="en-US" dirty="0"/>
          </a:p>
        </p:txBody>
      </p:sp>
      <p:sp>
        <p:nvSpPr>
          <p:cNvPr id="3" name="Slide Number Placeholder 2">
            <a:extLst>
              <a:ext uri="{FF2B5EF4-FFF2-40B4-BE49-F238E27FC236}">
                <a16:creationId xmlns:a16="http://schemas.microsoft.com/office/drawing/2014/main" id="{A92BCAEE-8DCC-4862-B6EE-9F9E92B653CA}"/>
              </a:ext>
            </a:extLst>
          </p:cNvPr>
          <p:cNvSpPr>
            <a:spLocks noGrp="1"/>
          </p:cNvSpPr>
          <p:nvPr>
            <p:ph type="sldNum" sz="quarter" idx="12"/>
          </p:nvPr>
        </p:nvSpPr>
        <p:spPr/>
        <p:txBody>
          <a:bodyPr/>
          <a:lstStyle/>
          <a:p>
            <a:pPr defTabSz="457200"/>
            <a:fld id="{1E19C8D7-53EE-4AF8-9E87-BBF55B67A655}" type="slidenum">
              <a:rPr lang="en-US" smtClean="0"/>
              <a:pPr defTabSz="457200"/>
              <a:t>26</a:t>
            </a:fld>
            <a:endParaRPr lang="en-US" dirty="0"/>
          </a:p>
        </p:txBody>
      </p:sp>
    </p:spTree>
    <p:extLst>
      <p:ext uri="{BB962C8B-B14F-4D97-AF65-F5344CB8AC3E}">
        <p14:creationId xmlns:p14="http://schemas.microsoft.com/office/powerpoint/2010/main" val="40767112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8345E30-6232-4BAD-81B8-0094BADD2E76}"/>
              </a:ext>
            </a:extLst>
          </p:cNvPr>
          <p:cNvSpPr>
            <a:spLocks noGrp="1"/>
          </p:cNvSpPr>
          <p:nvPr>
            <p:ph idx="1"/>
          </p:nvPr>
        </p:nvSpPr>
        <p:spPr/>
        <p:txBody>
          <a:bodyPr/>
          <a:lstStyle/>
          <a:p>
            <a:pPr marL="0" indent="0">
              <a:buNone/>
            </a:pPr>
            <a:r>
              <a:rPr lang="en-US" dirty="0"/>
              <a:t>Transparency 9-4: Parts of the Eye</a:t>
            </a:r>
          </a:p>
        </p:txBody>
      </p:sp>
      <p:sp>
        <p:nvSpPr>
          <p:cNvPr id="3" name="Slide Number Placeholder 2">
            <a:extLst>
              <a:ext uri="{FF2B5EF4-FFF2-40B4-BE49-F238E27FC236}">
                <a16:creationId xmlns:a16="http://schemas.microsoft.com/office/drawing/2014/main" id="{B80F217B-9CC7-4DC5-B838-0B5CDC1B7019}"/>
              </a:ext>
            </a:extLst>
          </p:cNvPr>
          <p:cNvSpPr>
            <a:spLocks noGrp="1"/>
          </p:cNvSpPr>
          <p:nvPr>
            <p:ph type="sldNum" sz="quarter" idx="12"/>
          </p:nvPr>
        </p:nvSpPr>
        <p:spPr/>
        <p:txBody>
          <a:bodyPr/>
          <a:lstStyle/>
          <a:p>
            <a:pPr defTabSz="457200"/>
            <a:fld id="{1E19C8D7-53EE-4AF8-9E87-BBF55B67A655}" type="slidenum">
              <a:rPr lang="en-US" smtClean="0"/>
              <a:pPr defTabSz="457200"/>
              <a:t>27</a:t>
            </a:fld>
            <a:endParaRPr lang="en-US" dirty="0"/>
          </a:p>
        </p:txBody>
      </p:sp>
      <p:pic>
        <p:nvPicPr>
          <p:cNvPr id="4" name="Picture 3">
            <a:extLst>
              <a:ext uri="{FF2B5EF4-FFF2-40B4-BE49-F238E27FC236}">
                <a16:creationId xmlns:a16="http://schemas.microsoft.com/office/drawing/2014/main" id="{2EBB3D08-2B17-49B4-B9D0-679E0CC32035}"/>
              </a:ext>
            </a:extLst>
          </p:cNvPr>
          <p:cNvPicPr>
            <a:picLocks noChangeAspect="1"/>
          </p:cNvPicPr>
          <p:nvPr/>
        </p:nvPicPr>
        <p:blipFill>
          <a:blip r:embed="rId2"/>
          <a:stretch>
            <a:fillRect/>
          </a:stretch>
        </p:blipFill>
        <p:spPr>
          <a:xfrm>
            <a:off x="3097942" y="1337220"/>
            <a:ext cx="6114152" cy="4888769"/>
          </a:xfrm>
          <a:prstGeom prst="rect">
            <a:avLst/>
          </a:prstGeom>
        </p:spPr>
      </p:pic>
    </p:spTree>
    <p:extLst>
      <p:ext uri="{BB962C8B-B14F-4D97-AF65-F5344CB8AC3E}">
        <p14:creationId xmlns:p14="http://schemas.microsoft.com/office/powerpoint/2010/main" val="15618507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A4CB1E8-BA5C-47EC-988D-E02D18E87E9E}"/>
              </a:ext>
            </a:extLst>
          </p:cNvPr>
          <p:cNvSpPr>
            <a:spLocks noGrp="1"/>
          </p:cNvSpPr>
          <p:nvPr>
            <p:ph idx="1"/>
          </p:nvPr>
        </p:nvSpPr>
        <p:spPr/>
        <p:txBody>
          <a:bodyPr/>
          <a:lstStyle/>
          <a:p>
            <a:pPr marL="0" indent="0">
              <a:buNone/>
            </a:pPr>
            <a:r>
              <a:rPr lang="en-US" dirty="0"/>
              <a:t>Transparency 9-6: The Ear</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8C1D85D4-5A15-403A-8F26-EE5526E523B9}"/>
              </a:ext>
            </a:extLst>
          </p:cNvPr>
          <p:cNvSpPr>
            <a:spLocks noGrp="1"/>
          </p:cNvSpPr>
          <p:nvPr>
            <p:ph type="sldNum" sz="quarter" idx="12"/>
          </p:nvPr>
        </p:nvSpPr>
        <p:spPr/>
        <p:txBody>
          <a:bodyPr/>
          <a:lstStyle/>
          <a:p>
            <a:pPr defTabSz="457200"/>
            <a:fld id="{1E19C8D7-53EE-4AF8-9E87-BBF55B67A655}" type="slidenum">
              <a:rPr lang="en-US" smtClean="0"/>
              <a:pPr defTabSz="457200"/>
              <a:t>28</a:t>
            </a:fld>
            <a:endParaRPr lang="en-US" dirty="0"/>
          </a:p>
        </p:txBody>
      </p:sp>
      <p:pic>
        <p:nvPicPr>
          <p:cNvPr id="4" name="Picture 3">
            <a:extLst>
              <a:ext uri="{FF2B5EF4-FFF2-40B4-BE49-F238E27FC236}">
                <a16:creationId xmlns:a16="http://schemas.microsoft.com/office/drawing/2014/main" id="{7F7F5FA2-AF49-4C81-BEB3-2F3C5FBCBD97}"/>
              </a:ext>
            </a:extLst>
          </p:cNvPr>
          <p:cNvPicPr>
            <a:picLocks noChangeAspect="1"/>
          </p:cNvPicPr>
          <p:nvPr/>
        </p:nvPicPr>
        <p:blipFill>
          <a:blip r:embed="rId2"/>
          <a:stretch>
            <a:fillRect/>
          </a:stretch>
        </p:blipFill>
        <p:spPr>
          <a:xfrm>
            <a:off x="1926077" y="1238857"/>
            <a:ext cx="7379698" cy="5040597"/>
          </a:xfrm>
          <a:prstGeom prst="rect">
            <a:avLst/>
          </a:prstGeom>
        </p:spPr>
      </p:pic>
    </p:spTree>
    <p:extLst>
      <p:ext uri="{BB962C8B-B14F-4D97-AF65-F5344CB8AC3E}">
        <p14:creationId xmlns:p14="http://schemas.microsoft.com/office/powerpoint/2010/main" val="5289621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0210565-B423-47C2-9378-089B6F5F1AEC}"/>
              </a:ext>
            </a:extLst>
          </p:cNvPr>
          <p:cNvSpPr>
            <a:spLocks noGrp="1"/>
          </p:cNvSpPr>
          <p:nvPr>
            <p:ph idx="1"/>
          </p:nvPr>
        </p:nvSpPr>
        <p:spPr>
          <a:xfrm>
            <a:off x="635393" y="780226"/>
            <a:ext cx="10234377" cy="5396738"/>
          </a:xfrm>
        </p:spPr>
        <p:txBody>
          <a:bodyPr/>
          <a:lstStyle/>
          <a:p>
            <a:pPr marL="457200" indent="-457200">
              <a:buFont typeface="+mj-lt"/>
              <a:buAutoNum type="arabicPeriod" startAt="4"/>
            </a:pPr>
            <a:r>
              <a:rPr lang="en-US" dirty="0">
                <a:solidFill>
                  <a:srgbClr val="FF0000"/>
                </a:solidFill>
              </a:rPr>
              <a:t>Describe the nervous system</a:t>
            </a:r>
          </a:p>
          <a:p>
            <a:pPr marL="457200" indent="-457200">
              <a:buFont typeface="+mj-lt"/>
              <a:buAutoNum type="arabicPeriod" startAt="4"/>
            </a:pPr>
            <a:endParaRPr lang="en-US" dirty="0">
              <a:solidFill>
                <a:srgbClr val="FF0000"/>
              </a:solidFill>
            </a:endParaRPr>
          </a:p>
          <a:p>
            <a:pPr marL="0" indent="0">
              <a:buNone/>
            </a:pPr>
            <a:r>
              <a:rPr lang="en-US" dirty="0"/>
              <a:t>Think about this question:</a:t>
            </a:r>
          </a:p>
          <a:p>
            <a:pPr marL="0" indent="0">
              <a:buNone/>
            </a:pPr>
            <a:endParaRPr lang="en-US" dirty="0"/>
          </a:p>
          <a:p>
            <a:pPr marL="0" indent="0">
              <a:buNone/>
            </a:pPr>
            <a:r>
              <a:rPr lang="en-US" dirty="0"/>
              <a:t>What are the other sense organs in the human body?</a:t>
            </a:r>
          </a:p>
          <a:p>
            <a:pPr marL="0" indent="0">
              <a:buNone/>
            </a:pPr>
            <a:endParaRPr lang="en-US" dirty="0"/>
          </a:p>
        </p:txBody>
      </p:sp>
      <p:sp>
        <p:nvSpPr>
          <p:cNvPr id="3" name="Slide Number Placeholder 2">
            <a:extLst>
              <a:ext uri="{FF2B5EF4-FFF2-40B4-BE49-F238E27FC236}">
                <a16:creationId xmlns:a16="http://schemas.microsoft.com/office/drawing/2014/main" id="{A92BCAEE-8DCC-4862-B6EE-9F9E92B653CA}"/>
              </a:ext>
            </a:extLst>
          </p:cNvPr>
          <p:cNvSpPr>
            <a:spLocks noGrp="1"/>
          </p:cNvSpPr>
          <p:nvPr>
            <p:ph type="sldNum" sz="quarter" idx="12"/>
          </p:nvPr>
        </p:nvSpPr>
        <p:spPr/>
        <p:txBody>
          <a:bodyPr/>
          <a:lstStyle/>
          <a:p>
            <a:pPr defTabSz="457200"/>
            <a:fld id="{1E19C8D7-53EE-4AF8-9E87-BBF55B67A655}" type="slidenum">
              <a:rPr lang="en-US" smtClean="0"/>
              <a:pPr defTabSz="457200"/>
              <a:t>29</a:t>
            </a:fld>
            <a:endParaRPr lang="en-US" dirty="0"/>
          </a:p>
        </p:txBody>
      </p:sp>
    </p:spTree>
    <p:extLst>
      <p:ext uri="{BB962C8B-B14F-4D97-AF65-F5344CB8AC3E}">
        <p14:creationId xmlns:p14="http://schemas.microsoft.com/office/powerpoint/2010/main" val="13127366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E6230E-0B3F-437F-8D62-0AA038B6E7F6}"/>
              </a:ext>
            </a:extLst>
          </p:cNvPr>
          <p:cNvSpPr>
            <a:spLocks noGrp="1"/>
          </p:cNvSpPr>
          <p:nvPr>
            <p:ph idx="1"/>
          </p:nvPr>
        </p:nvSpPr>
        <p:spPr/>
        <p:txBody>
          <a:bodyPr/>
          <a:lstStyle/>
          <a:p>
            <a:pPr marL="457200" indent="-457200">
              <a:buFont typeface="+mj-lt"/>
              <a:buAutoNum type="arabicPeriod"/>
            </a:pPr>
            <a:r>
              <a:rPr lang="en-US" dirty="0">
                <a:solidFill>
                  <a:srgbClr val="FF0000"/>
                </a:solidFill>
              </a:rPr>
              <a:t>Describe body systems and define key anatomical terms</a:t>
            </a:r>
          </a:p>
          <a:p>
            <a:pPr marL="457200" indent="-457200">
              <a:buFont typeface="+mj-lt"/>
              <a:buAutoNum type="arabicPeriod"/>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tissues</a:t>
            </a:r>
          </a:p>
          <a:p>
            <a:pPr marL="457200" lvl="1" indent="0">
              <a:buNone/>
            </a:pPr>
            <a:r>
              <a:rPr lang="en-US" dirty="0"/>
              <a:t>groups of cells that perform similar tasks.</a:t>
            </a:r>
          </a:p>
          <a:p>
            <a:pPr marL="0" indent="0">
              <a:buNone/>
            </a:pPr>
            <a:r>
              <a:rPr lang="en-US" b="1" dirty="0"/>
              <a:t>cells</a:t>
            </a:r>
          </a:p>
          <a:p>
            <a:pPr marL="457200" lvl="1" indent="0">
              <a:buNone/>
            </a:pPr>
            <a:r>
              <a:rPr lang="en-US" dirty="0"/>
              <a:t>basic structural units of the body that divide, develop, and die, renewing tissues and organs.</a:t>
            </a:r>
          </a:p>
          <a:p>
            <a:pPr marL="0" indent="0">
              <a:buNone/>
            </a:pPr>
            <a:endParaRPr lang="en-US" dirty="0"/>
          </a:p>
          <a:p>
            <a:pPr marL="457200" indent="-457200">
              <a:buFont typeface="+mj-lt"/>
              <a:buAutoNum type="arabicPeriod"/>
            </a:pPr>
            <a:endParaRPr lang="en-US" dirty="0">
              <a:solidFill>
                <a:srgbClr val="FF0000"/>
              </a:solidFill>
            </a:endParaRP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60639917-8497-42CE-AD9F-C6EB4BBFF7BE}"/>
              </a:ext>
            </a:extLst>
          </p:cNvPr>
          <p:cNvSpPr>
            <a:spLocks noGrp="1"/>
          </p:cNvSpPr>
          <p:nvPr>
            <p:ph type="sldNum" sz="quarter" idx="12"/>
          </p:nvPr>
        </p:nvSpPr>
        <p:spPr/>
        <p:txBody>
          <a:bodyPr/>
          <a:lstStyle/>
          <a:p>
            <a:pPr defTabSz="457200"/>
            <a:fld id="{1E19C8D7-53EE-4AF8-9E87-BBF55B67A655}" type="slidenum">
              <a:rPr lang="en-US" smtClean="0"/>
              <a:pPr defTabSz="457200"/>
              <a:t>3</a:t>
            </a:fld>
            <a:endParaRPr lang="en-US" dirty="0"/>
          </a:p>
        </p:txBody>
      </p:sp>
    </p:spTree>
    <p:extLst>
      <p:ext uri="{BB962C8B-B14F-4D97-AF65-F5344CB8AC3E}">
        <p14:creationId xmlns:p14="http://schemas.microsoft.com/office/powerpoint/2010/main" val="36843545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0210565-B423-47C2-9378-089B6F5F1AEC}"/>
              </a:ext>
            </a:extLst>
          </p:cNvPr>
          <p:cNvSpPr>
            <a:spLocks noGrp="1"/>
          </p:cNvSpPr>
          <p:nvPr>
            <p:ph idx="1"/>
          </p:nvPr>
        </p:nvSpPr>
        <p:spPr>
          <a:xfrm>
            <a:off x="635393" y="780226"/>
            <a:ext cx="10234377" cy="5396738"/>
          </a:xfrm>
        </p:spPr>
        <p:txBody>
          <a:bodyPr/>
          <a:lstStyle/>
          <a:p>
            <a:pPr marL="457200" indent="-457200">
              <a:buFont typeface="+mj-lt"/>
              <a:buAutoNum type="arabicPeriod" startAt="4"/>
            </a:pPr>
            <a:r>
              <a:rPr lang="en-US" dirty="0">
                <a:solidFill>
                  <a:srgbClr val="FF0000"/>
                </a:solidFill>
              </a:rPr>
              <a:t>Describe the nervous system</a:t>
            </a:r>
          </a:p>
          <a:p>
            <a:pPr marL="457200" indent="-457200">
              <a:buFont typeface="+mj-lt"/>
              <a:buAutoNum type="arabicPeriod" startAt="4"/>
            </a:pPr>
            <a:endParaRPr lang="en-US" dirty="0">
              <a:solidFill>
                <a:srgbClr val="FF0000"/>
              </a:solidFill>
            </a:endParaRPr>
          </a:p>
          <a:p>
            <a:pPr marL="0" indent="0">
              <a:buNone/>
            </a:pPr>
            <a:r>
              <a:rPr lang="en-US" dirty="0"/>
              <a:t>The following are normal changes of aging to a person’s senses:</a:t>
            </a:r>
          </a:p>
          <a:p>
            <a:pPr marL="0" indent="0">
              <a:buNone/>
            </a:pPr>
            <a:endParaRPr lang="en-US" dirty="0"/>
          </a:p>
          <a:p>
            <a:pPr lvl="1"/>
            <a:r>
              <a:rPr lang="en-US" dirty="0"/>
              <a:t>Reduced vision and hearing (sense of balance may be affected) </a:t>
            </a:r>
          </a:p>
          <a:p>
            <a:pPr lvl="1"/>
            <a:r>
              <a:rPr lang="en-US" dirty="0"/>
              <a:t>Decreased senses of taste, touch, and smell </a:t>
            </a:r>
          </a:p>
          <a:p>
            <a:pPr marL="0" indent="0">
              <a:buNone/>
            </a:pPr>
            <a:endParaRPr lang="en-US" dirty="0"/>
          </a:p>
        </p:txBody>
      </p:sp>
      <p:sp>
        <p:nvSpPr>
          <p:cNvPr id="3" name="Slide Number Placeholder 2">
            <a:extLst>
              <a:ext uri="{FF2B5EF4-FFF2-40B4-BE49-F238E27FC236}">
                <a16:creationId xmlns:a16="http://schemas.microsoft.com/office/drawing/2014/main" id="{A92BCAEE-8DCC-4862-B6EE-9F9E92B653CA}"/>
              </a:ext>
            </a:extLst>
          </p:cNvPr>
          <p:cNvSpPr>
            <a:spLocks noGrp="1"/>
          </p:cNvSpPr>
          <p:nvPr>
            <p:ph type="sldNum" sz="quarter" idx="12"/>
          </p:nvPr>
        </p:nvSpPr>
        <p:spPr/>
        <p:txBody>
          <a:bodyPr/>
          <a:lstStyle/>
          <a:p>
            <a:pPr defTabSz="457200"/>
            <a:fld id="{1E19C8D7-53EE-4AF8-9E87-BBF55B67A655}" type="slidenum">
              <a:rPr lang="en-US" smtClean="0"/>
              <a:pPr defTabSz="457200"/>
              <a:t>30</a:t>
            </a:fld>
            <a:endParaRPr lang="en-US" dirty="0"/>
          </a:p>
        </p:txBody>
      </p:sp>
    </p:spTree>
    <p:extLst>
      <p:ext uri="{BB962C8B-B14F-4D97-AF65-F5344CB8AC3E}">
        <p14:creationId xmlns:p14="http://schemas.microsoft.com/office/powerpoint/2010/main" val="36799189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0210565-B423-47C2-9378-089B6F5F1AEC}"/>
              </a:ext>
            </a:extLst>
          </p:cNvPr>
          <p:cNvSpPr>
            <a:spLocks noGrp="1"/>
          </p:cNvSpPr>
          <p:nvPr>
            <p:ph idx="1"/>
          </p:nvPr>
        </p:nvSpPr>
        <p:spPr>
          <a:xfrm>
            <a:off x="635393" y="780226"/>
            <a:ext cx="10234377" cy="5396738"/>
          </a:xfrm>
        </p:spPr>
        <p:txBody>
          <a:bodyPr/>
          <a:lstStyle/>
          <a:p>
            <a:pPr marL="457200" indent="-457200">
              <a:buFont typeface="+mj-lt"/>
              <a:buAutoNum type="arabicPeriod" startAt="4"/>
            </a:pPr>
            <a:r>
              <a:rPr lang="en-US" dirty="0">
                <a:solidFill>
                  <a:srgbClr val="FF0000"/>
                </a:solidFill>
              </a:rPr>
              <a:t>Describe the nervous system</a:t>
            </a:r>
          </a:p>
          <a:p>
            <a:pPr marL="457200" indent="-457200">
              <a:buFont typeface="+mj-lt"/>
              <a:buAutoNum type="arabicPeriod" startAt="4"/>
            </a:pPr>
            <a:endParaRPr lang="en-US" dirty="0">
              <a:solidFill>
                <a:srgbClr val="FF0000"/>
              </a:solidFill>
            </a:endParaRPr>
          </a:p>
          <a:p>
            <a:pPr marL="0" indent="0">
              <a:buNone/>
            </a:pPr>
            <a:r>
              <a:rPr lang="en-US" dirty="0"/>
              <a:t>Think about this question:</a:t>
            </a:r>
          </a:p>
          <a:p>
            <a:pPr marL="0" indent="0">
              <a:buNone/>
            </a:pPr>
            <a:endParaRPr lang="en-US" dirty="0"/>
          </a:p>
          <a:p>
            <a:pPr marL="0" indent="0">
              <a:buNone/>
            </a:pPr>
            <a:r>
              <a:rPr lang="en-US" dirty="0"/>
              <a:t>The orange box on pp. 137 of the text describes some ways NAs can assist residents experiencing normal changes of aging to their senses. In what other ways might NAs help?</a:t>
            </a:r>
          </a:p>
          <a:p>
            <a:pPr marL="0" indent="0">
              <a:buNone/>
            </a:pPr>
            <a:endParaRPr lang="en-US" dirty="0"/>
          </a:p>
        </p:txBody>
      </p:sp>
      <p:sp>
        <p:nvSpPr>
          <p:cNvPr id="3" name="Slide Number Placeholder 2">
            <a:extLst>
              <a:ext uri="{FF2B5EF4-FFF2-40B4-BE49-F238E27FC236}">
                <a16:creationId xmlns:a16="http://schemas.microsoft.com/office/drawing/2014/main" id="{A92BCAEE-8DCC-4862-B6EE-9F9E92B653CA}"/>
              </a:ext>
            </a:extLst>
          </p:cNvPr>
          <p:cNvSpPr>
            <a:spLocks noGrp="1"/>
          </p:cNvSpPr>
          <p:nvPr>
            <p:ph type="sldNum" sz="quarter" idx="12"/>
          </p:nvPr>
        </p:nvSpPr>
        <p:spPr/>
        <p:txBody>
          <a:bodyPr/>
          <a:lstStyle/>
          <a:p>
            <a:pPr defTabSz="457200"/>
            <a:fld id="{1E19C8D7-53EE-4AF8-9E87-BBF55B67A655}" type="slidenum">
              <a:rPr lang="en-US" smtClean="0"/>
              <a:pPr defTabSz="457200"/>
              <a:t>31</a:t>
            </a:fld>
            <a:endParaRPr lang="en-US" dirty="0"/>
          </a:p>
        </p:txBody>
      </p:sp>
    </p:spTree>
    <p:extLst>
      <p:ext uri="{BB962C8B-B14F-4D97-AF65-F5344CB8AC3E}">
        <p14:creationId xmlns:p14="http://schemas.microsoft.com/office/powerpoint/2010/main" val="21388904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0210565-B423-47C2-9378-089B6F5F1AEC}"/>
              </a:ext>
            </a:extLst>
          </p:cNvPr>
          <p:cNvSpPr>
            <a:spLocks noGrp="1"/>
          </p:cNvSpPr>
          <p:nvPr>
            <p:ph idx="1"/>
          </p:nvPr>
        </p:nvSpPr>
        <p:spPr>
          <a:xfrm>
            <a:off x="635393" y="780226"/>
            <a:ext cx="10234377" cy="5396738"/>
          </a:xfrm>
        </p:spPr>
        <p:txBody>
          <a:bodyPr/>
          <a:lstStyle/>
          <a:p>
            <a:pPr marL="457200" indent="-457200">
              <a:buFont typeface="+mj-lt"/>
              <a:buAutoNum type="arabicPeriod" startAt="4"/>
            </a:pPr>
            <a:r>
              <a:rPr lang="en-US" dirty="0">
                <a:solidFill>
                  <a:srgbClr val="FF0000"/>
                </a:solidFill>
              </a:rPr>
              <a:t>Describe the nervous system</a:t>
            </a:r>
          </a:p>
          <a:p>
            <a:pPr marL="457200" indent="-457200">
              <a:buFont typeface="+mj-lt"/>
              <a:buAutoNum type="arabicPeriod" startAt="4"/>
            </a:pPr>
            <a:endParaRPr lang="en-US" dirty="0">
              <a:solidFill>
                <a:srgbClr val="FF0000"/>
              </a:solidFill>
            </a:endParaRPr>
          </a:p>
          <a:p>
            <a:pPr marL="0" indent="0">
              <a:buNone/>
            </a:pPr>
            <a:r>
              <a:rPr lang="en-US" dirty="0"/>
              <a:t>NAs should report these signs and symptoms related to the sense organs:</a:t>
            </a:r>
          </a:p>
          <a:p>
            <a:pPr marL="0" indent="0">
              <a:buNone/>
            </a:pPr>
            <a:endParaRPr lang="en-US" dirty="0"/>
          </a:p>
          <a:p>
            <a:pPr lvl="1"/>
            <a:r>
              <a:rPr lang="en-US" dirty="0"/>
              <a:t>Changes in vision or hearing </a:t>
            </a:r>
          </a:p>
          <a:p>
            <a:pPr lvl="1"/>
            <a:r>
              <a:rPr lang="en-US" dirty="0"/>
              <a:t>Dizziness </a:t>
            </a:r>
          </a:p>
          <a:p>
            <a:pPr lvl="1"/>
            <a:r>
              <a:rPr lang="en-US" dirty="0"/>
              <a:t>Complaints of pain in eyes or ears</a:t>
            </a:r>
          </a:p>
          <a:p>
            <a:pPr marL="0" indent="0">
              <a:buNone/>
            </a:pPr>
            <a:endParaRPr lang="en-US" dirty="0"/>
          </a:p>
        </p:txBody>
      </p:sp>
      <p:sp>
        <p:nvSpPr>
          <p:cNvPr id="3" name="Slide Number Placeholder 2">
            <a:extLst>
              <a:ext uri="{FF2B5EF4-FFF2-40B4-BE49-F238E27FC236}">
                <a16:creationId xmlns:a16="http://schemas.microsoft.com/office/drawing/2014/main" id="{A92BCAEE-8DCC-4862-B6EE-9F9E92B653CA}"/>
              </a:ext>
            </a:extLst>
          </p:cNvPr>
          <p:cNvSpPr>
            <a:spLocks noGrp="1"/>
          </p:cNvSpPr>
          <p:nvPr>
            <p:ph type="sldNum" sz="quarter" idx="12"/>
          </p:nvPr>
        </p:nvSpPr>
        <p:spPr/>
        <p:txBody>
          <a:bodyPr/>
          <a:lstStyle/>
          <a:p>
            <a:pPr defTabSz="457200"/>
            <a:fld id="{1E19C8D7-53EE-4AF8-9E87-BBF55B67A655}" type="slidenum">
              <a:rPr lang="en-US" smtClean="0"/>
              <a:pPr defTabSz="457200"/>
              <a:t>32</a:t>
            </a:fld>
            <a:endParaRPr lang="en-US" dirty="0"/>
          </a:p>
        </p:txBody>
      </p:sp>
    </p:spTree>
    <p:extLst>
      <p:ext uri="{BB962C8B-B14F-4D97-AF65-F5344CB8AC3E}">
        <p14:creationId xmlns:p14="http://schemas.microsoft.com/office/powerpoint/2010/main" val="5123108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48683ED-21E1-4170-A5E1-1EAA723AA85F}"/>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Describe the circulatory system</a:t>
            </a:r>
          </a:p>
          <a:p>
            <a:pPr marL="457200" indent="-457200">
              <a:buFont typeface="+mj-lt"/>
              <a:buAutoNum type="arabicPeriod" startAt="5"/>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systole</a:t>
            </a:r>
          </a:p>
          <a:p>
            <a:pPr marL="457200" lvl="1" indent="0">
              <a:buNone/>
            </a:pPr>
            <a:r>
              <a:rPr lang="en-US" dirty="0"/>
              <a:t>phase where the heart is at work, contracting and pushing blood out of the left ventricle.</a:t>
            </a:r>
          </a:p>
          <a:p>
            <a:pPr marL="0" indent="0">
              <a:buNone/>
            </a:pPr>
            <a:r>
              <a:rPr lang="en-US" b="1" dirty="0"/>
              <a:t>diastole</a:t>
            </a:r>
          </a:p>
          <a:p>
            <a:pPr marL="457200" lvl="1" indent="0">
              <a:buNone/>
            </a:pPr>
            <a:r>
              <a:rPr lang="en-US" dirty="0"/>
              <a:t>phase when the heart relaxes or rests.</a:t>
            </a: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2264D1CE-B50B-4869-9691-DD6C05FA7089}"/>
              </a:ext>
            </a:extLst>
          </p:cNvPr>
          <p:cNvSpPr>
            <a:spLocks noGrp="1"/>
          </p:cNvSpPr>
          <p:nvPr>
            <p:ph type="sldNum" sz="quarter" idx="12"/>
          </p:nvPr>
        </p:nvSpPr>
        <p:spPr/>
        <p:txBody>
          <a:bodyPr/>
          <a:lstStyle/>
          <a:p>
            <a:pPr defTabSz="457200"/>
            <a:fld id="{1E19C8D7-53EE-4AF8-9E87-BBF55B67A655}" type="slidenum">
              <a:rPr lang="en-US" smtClean="0"/>
              <a:pPr defTabSz="457200"/>
              <a:t>33</a:t>
            </a:fld>
            <a:endParaRPr lang="en-US" dirty="0"/>
          </a:p>
        </p:txBody>
      </p:sp>
    </p:spTree>
    <p:extLst>
      <p:ext uri="{BB962C8B-B14F-4D97-AF65-F5344CB8AC3E}">
        <p14:creationId xmlns:p14="http://schemas.microsoft.com/office/powerpoint/2010/main" val="10051371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1A85AF-7E54-4299-B6B7-3E29297B61F3}"/>
              </a:ext>
            </a:extLst>
          </p:cNvPr>
          <p:cNvSpPr>
            <a:spLocks noGrp="1"/>
          </p:cNvSpPr>
          <p:nvPr>
            <p:ph idx="1"/>
          </p:nvPr>
        </p:nvSpPr>
        <p:spPr/>
        <p:txBody>
          <a:bodyPr/>
          <a:lstStyle/>
          <a:p>
            <a:pPr marL="0" indent="0">
              <a:buNone/>
            </a:pPr>
            <a:r>
              <a:rPr lang="en-US" dirty="0"/>
              <a:t>Transparency 9-6: The Circulatory System</a:t>
            </a:r>
          </a:p>
        </p:txBody>
      </p:sp>
      <p:sp>
        <p:nvSpPr>
          <p:cNvPr id="3" name="Slide Number Placeholder 2">
            <a:extLst>
              <a:ext uri="{FF2B5EF4-FFF2-40B4-BE49-F238E27FC236}">
                <a16:creationId xmlns:a16="http://schemas.microsoft.com/office/drawing/2014/main" id="{727A3020-291B-4372-92DB-8B43F3AEA052}"/>
              </a:ext>
            </a:extLst>
          </p:cNvPr>
          <p:cNvSpPr>
            <a:spLocks noGrp="1"/>
          </p:cNvSpPr>
          <p:nvPr>
            <p:ph type="sldNum" sz="quarter" idx="12"/>
          </p:nvPr>
        </p:nvSpPr>
        <p:spPr/>
        <p:txBody>
          <a:bodyPr/>
          <a:lstStyle/>
          <a:p>
            <a:pPr defTabSz="457200"/>
            <a:fld id="{1E19C8D7-53EE-4AF8-9E87-BBF55B67A655}" type="slidenum">
              <a:rPr lang="en-US" smtClean="0"/>
              <a:pPr defTabSz="457200"/>
              <a:t>34</a:t>
            </a:fld>
            <a:endParaRPr lang="en-US" dirty="0"/>
          </a:p>
        </p:txBody>
      </p:sp>
      <p:pic>
        <p:nvPicPr>
          <p:cNvPr id="4" name="Picture 3">
            <a:extLst>
              <a:ext uri="{FF2B5EF4-FFF2-40B4-BE49-F238E27FC236}">
                <a16:creationId xmlns:a16="http://schemas.microsoft.com/office/drawing/2014/main" id="{30FA8494-7633-413E-8FBD-1E2966CB1A5B}"/>
              </a:ext>
            </a:extLst>
          </p:cNvPr>
          <p:cNvPicPr>
            <a:picLocks noChangeAspect="1"/>
          </p:cNvPicPr>
          <p:nvPr/>
        </p:nvPicPr>
        <p:blipFill>
          <a:blip r:embed="rId2"/>
          <a:stretch>
            <a:fillRect/>
          </a:stretch>
        </p:blipFill>
        <p:spPr>
          <a:xfrm>
            <a:off x="1235413" y="1184674"/>
            <a:ext cx="3595492" cy="5182329"/>
          </a:xfrm>
          <a:prstGeom prst="rect">
            <a:avLst/>
          </a:prstGeom>
        </p:spPr>
      </p:pic>
      <p:pic>
        <p:nvPicPr>
          <p:cNvPr id="5" name="Picture 4">
            <a:extLst>
              <a:ext uri="{FF2B5EF4-FFF2-40B4-BE49-F238E27FC236}">
                <a16:creationId xmlns:a16="http://schemas.microsoft.com/office/drawing/2014/main" id="{523EAA87-8950-4BB6-A3A9-CB90E349B0C6}"/>
              </a:ext>
            </a:extLst>
          </p:cNvPr>
          <p:cNvPicPr>
            <a:picLocks noChangeAspect="1"/>
          </p:cNvPicPr>
          <p:nvPr/>
        </p:nvPicPr>
        <p:blipFill>
          <a:blip r:embed="rId3"/>
          <a:stretch>
            <a:fillRect/>
          </a:stretch>
        </p:blipFill>
        <p:spPr>
          <a:xfrm>
            <a:off x="5661499" y="2002402"/>
            <a:ext cx="4200528" cy="4075372"/>
          </a:xfrm>
          <a:prstGeom prst="rect">
            <a:avLst/>
          </a:prstGeom>
        </p:spPr>
      </p:pic>
    </p:spTree>
    <p:extLst>
      <p:ext uri="{BB962C8B-B14F-4D97-AF65-F5344CB8AC3E}">
        <p14:creationId xmlns:p14="http://schemas.microsoft.com/office/powerpoint/2010/main" val="889574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48683ED-21E1-4170-A5E1-1EAA723AA85F}"/>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Describe the circulatory system</a:t>
            </a:r>
          </a:p>
          <a:p>
            <a:pPr marL="457200" indent="-457200">
              <a:buFont typeface="+mj-lt"/>
              <a:buAutoNum type="arabicPeriod" startAt="5"/>
            </a:pPr>
            <a:endParaRPr lang="en-US" dirty="0">
              <a:solidFill>
                <a:srgbClr val="FF0000"/>
              </a:solidFill>
            </a:endParaRPr>
          </a:p>
          <a:p>
            <a:pPr marL="0" indent="0">
              <a:buNone/>
            </a:pPr>
            <a:r>
              <a:rPr lang="en-US" dirty="0"/>
              <a:t>NAs should know these important points about the circulatory system:</a:t>
            </a:r>
          </a:p>
          <a:p>
            <a:pPr marL="0" indent="0">
              <a:buNone/>
            </a:pPr>
            <a:endParaRPr lang="en-US" dirty="0"/>
          </a:p>
          <a:p>
            <a:pPr lvl="1"/>
            <a:r>
              <a:rPr lang="en-US" dirty="0"/>
              <a:t>Made up of heart, blood vessels, and blood </a:t>
            </a:r>
          </a:p>
          <a:p>
            <a:pPr lvl="1"/>
            <a:r>
              <a:rPr lang="en-US" dirty="0"/>
              <a:t>Blood carries food, oxygen, and essential substances to cells.</a:t>
            </a:r>
          </a:p>
          <a:p>
            <a:pPr lvl="1"/>
            <a:r>
              <a:rPr lang="en-US" dirty="0"/>
              <a:t>A healthy circulatory system is essential for life.</a:t>
            </a:r>
          </a:p>
          <a:p>
            <a:pPr lvl="1"/>
            <a:r>
              <a:rPr lang="en-US" dirty="0"/>
              <a:t>The heart is a muscle made up of three layers: pericardium, myocardium, and endocardium. </a:t>
            </a:r>
          </a:p>
          <a:p>
            <a:pPr lvl="1"/>
            <a:r>
              <a:rPr lang="en-US" dirty="0"/>
              <a:t>Heart has four chambers: two upper chambers called the left atrium and right atrium, and two lower chambers called ventricles.</a:t>
            </a:r>
          </a:p>
          <a:p>
            <a:pPr lvl="1"/>
            <a:r>
              <a:rPr lang="en-US" dirty="0"/>
              <a:t>Heart functions in two phases: resting phase—diastole (chambers fill with blood) and contracting phase—systole (ventricles pump blood).</a:t>
            </a: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2264D1CE-B50B-4869-9691-DD6C05FA7089}"/>
              </a:ext>
            </a:extLst>
          </p:cNvPr>
          <p:cNvSpPr>
            <a:spLocks noGrp="1"/>
          </p:cNvSpPr>
          <p:nvPr>
            <p:ph type="sldNum" sz="quarter" idx="12"/>
          </p:nvPr>
        </p:nvSpPr>
        <p:spPr/>
        <p:txBody>
          <a:bodyPr/>
          <a:lstStyle/>
          <a:p>
            <a:pPr defTabSz="457200"/>
            <a:fld id="{1E19C8D7-53EE-4AF8-9E87-BBF55B67A655}" type="slidenum">
              <a:rPr lang="en-US" smtClean="0"/>
              <a:pPr defTabSz="457200"/>
              <a:t>35</a:t>
            </a:fld>
            <a:endParaRPr lang="en-US" dirty="0"/>
          </a:p>
        </p:txBody>
      </p:sp>
    </p:spTree>
    <p:extLst>
      <p:ext uri="{BB962C8B-B14F-4D97-AF65-F5344CB8AC3E}">
        <p14:creationId xmlns:p14="http://schemas.microsoft.com/office/powerpoint/2010/main" val="8321941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48683ED-21E1-4170-A5E1-1EAA723AA85F}"/>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Describe the circulatory system</a:t>
            </a:r>
          </a:p>
          <a:p>
            <a:pPr marL="457200" indent="-457200">
              <a:buFont typeface="+mj-lt"/>
              <a:buAutoNum type="arabicPeriod" startAt="5"/>
            </a:pPr>
            <a:endParaRPr lang="en-US" dirty="0">
              <a:solidFill>
                <a:srgbClr val="FF0000"/>
              </a:solidFill>
            </a:endParaRPr>
          </a:p>
          <a:p>
            <a:pPr marL="0" indent="0">
              <a:buNone/>
            </a:pPr>
            <a:r>
              <a:rPr lang="en-US" dirty="0"/>
              <a:t>Important points about the circulatory system (cont’d):</a:t>
            </a:r>
          </a:p>
          <a:p>
            <a:pPr marL="0" indent="0">
              <a:buNone/>
            </a:pPr>
            <a:endParaRPr lang="en-US" dirty="0"/>
          </a:p>
          <a:p>
            <a:pPr lvl="1"/>
            <a:r>
              <a:rPr lang="en-US" dirty="0"/>
              <a:t>Major functions are to: </a:t>
            </a:r>
          </a:p>
          <a:p>
            <a:pPr lvl="1"/>
            <a:r>
              <a:rPr lang="en-US" dirty="0"/>
              <a:t>Supply food, oxygen, and hormones to cells </a:t>
            </a:r>
          </a:p>
          <a:p>
            <a:pPr lvl="1"/>
            <a:r>
              <a:rPr lang="en-US" dirty="0"/>
              <a:t>Produce and supply antibodies </a:t>
            </a:r>
          </a:p>
          <a:p>
            <a:pPr lvl="1"/>
            <a:r>
              <a:rPr lang="en-US" dirty="0"/>
              <a:t>Remove waste products from cells </a:t>
            </a:r>
          </a:p>
          <a:p>
            <a:pPr lvl="1"/>
            <a:r>
              <a:rPr lang="en-US" dirty="0"/>
              <a:t>Control body temperature</a:t>
            </a: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2264D1CE-B50B-4869-9691-DD6C05FA7089}"/>
              </a:ext>
            </a:extLst>
          </p:cNvPr>
          <p:cNvSpPr>
            <a:spLocks noGrp="1"/>
          </p:cNvSpPr>
          <p:nvPr>
            <p:ph type="sldNum" sz="quarter" idx="12"/>
          </p:nvPr>
        </p:nvSpPr>
        <p:spPr/>
        <p:txBody>
          <a:bodyPr/>
          <a:lstStyle/>
          <a:p>
            <a:pPr defTabSz="457200"/>
            <a:fld id="{1E19C8D7-53EE-4AF8-9E87-BBF55B67A655}" type="slidenum">
              <a:rPr lang="en-US" smtClean="0"/>
              <a:pPr defTabSz="457200"/>
              <a:t>36</a:t>
            </a:fld>
            <a:endParaRPr lang="en-US" dirty="0"/>
          </a:p>
        </p:txBody>
      </p:sp>
    </p:spTree>
    <p:extLst>
      <p:ext uri="{BB962C8B-B14F-4D97-AF65-F5344CB8AC3E}">
        <p14:creationId xmlns:p14="http://schemas.microsoft.com/office/powerpoint/2010/main" val="92759925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48683ED-21E1-4170-A5E1-1EAA723AA85F}"/>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Describe the circulatory system</a:t>
            </a:r>
          </a:p>
          <a:p>
            <a:pPr marL="457200" indent="-457200">
              <a:buFont typeface="+mj-lt"/>
              <a:buAutoNum type="arabicPeriod" startAt="5"/>
            </a:pPr>
            <a:endParaRPr lang="en-US" dirty="0">
              <a:solidFill>
                <a:srgbClr val="FF0000"/>
              </a:solidFill>
            </a:endParaRPr>
          </a:p>
          <a:p>
            <a:pPr marL="0" indent="0">
              <a:buNone/>
            </a:pPr>
            <a:r>
              <a:rPr lang="en-US" dirty="0"/>
              <a:t>The following are normal changes of aging in the circulatory system:</a:t>
            </a:r>
          </a:p>
          <a:p>
            <a:pPr marL="0" indent="0">
              <a:buNone/>
            </a:pPr>
            <a:endParaRPr lang="en-US" dirty="0"/>
          </a:p>
          <a:p>
            <a:pPr lvl="1"/>
            <a:r>
              <a:rPr lang="en-US" dirty="0"/>
              <a:t>Heart pumps less efficiently</a:t>
            </a:r>
          </a:p>
          <a:p>
            <a:pPr lvl="1"/>
            <a:r>
              <a:rPr lang="en-US" dirty="0"/>
              <a:t>Decreased blood flow </a:t>
            </a:r>
          </a:p>
          <a:p>
            <a:pPr lvl="1"/>
            <a:r>
              <a:rPr lang="en-US" dirty="0"/>
              <a:t>Narrowed blood vessels </a:t>
            </a:r>
          </a:p>
        </p:txBody>
      </p:sp>
      <p:sp>
        <p:nvSpPr>
          <p:cNvPr id="3" name="Slide Number Placeholder 2">
            <a:extLst>
              <a:ext uri="{FF2B5EF4-FFF2-40B4-BE49-F238E27FC236}">
                <a16:creationId xmlns:a16="http://schemas.microsoft.com/office/drawing/2014/main" id="{2264D1CE-B50B-4869-9691-DD6C05FA7089}"/>
              </a:ext>
            </a:extLst>
          </p:cNvPr>
          <p:cNvSpPr>
            <a:spLocks noGrp="1"/>
          </p:cNvSpPr>
          <p:nvPr>
            <p:ph type="sldNum" sz="quarter" idx="12"/>
          </p:nvPr>
        </p:nvSpPr>
        <p:spPr/>
        <p:txBody>
          <a:bodyPr/>
          <a:lstStyle/>
          <a:p>
            <a:pPr defTabSz="457200"/>
            <a:fld id="{1E19C8D7-53EE-4AF8-9E87-BBF55B67A655}" type="slidenum">
              <a:rPr lang="en-US" smtClean="0"/>
              <a:pPr defTabSz="457200"/>
              <a:t>37</a:t>
            </a:fld>
            <a:endParaRPr lang="en-US" dirty="0"/>
          </a:p>
        </p:txBody>
      </p:sp>
    </p:spTree>
    <p:extLst>
      <p:ext uri="{BB962C8B-B14F-4D97-AF65-F5344CB8AC3E}">
        <p14:creationId xmlns:p14="http://schemas.microsoft.com/office/powerpoint/2010/main" val="33690248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48683ED-21E1-4170-A5E1-1EAA723AA85F}"/>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Describe the circulatory system</a:t>
            </a:r>
          </a:p>
          <a:p>
            <a:pPr marL="457200" indent="-457200">
              <a:buFont typeface="+mj-lt"/>
              <a:buAutoNum type="arabicPeriod" startAt="5"/>
            </a:pPr>
            <a:endParaRPr lang="en-US" dirty="0">
              <a:solidFill>
                <a:srgbClr val="FF0000"/>
              </a:solidFill>
            </a:endParaRPr>
          </a:p>
          <a:p>
            <a:pPr marL="0" indent="0">
              <a:buNone/>
            </a:pPr>
            <a:r>
              <a:rPr lang="en-US" dirty="0"/>
              <a:t>Think about this question:</a:t>
            </a:r>
          </a:p>
          <a:p>
            <a:pPr marL="0" indent="0">
              <a:buNone/>
            </a:pPr>
            <a:endParaRPr lang="en-US" dirty="0"/>
          </a:p>
          <a:p>
            <a:pPr marL="0" indent="0">
              <a:buNone/>
            </a:pPr>
            <a:r>
              <a:rPr lang="en-US" dirty="0"/>
              <a:t>The orange box on p. 139 of the text describes some ways NAs can assist residents experiencing normal changes of aging to the circulatory system. In what other ways might NAs help?</a:t>
            </a: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2264D1CE-B50B-4869-9691-DD6C05FA7089}"/>
              </a:ext>
            </a:extLst>
          </p:cNvPr>
          <p:cNvSpPr>
            <a:spLocks noGrp="1"/>
          </p:cNvSpPr>
          <p:nvPr>
            <p:ph type="sldNum" sz="quarter" idx="12"/>
          </p:nvPr>
        </p:nvSpPr>
        <p:spPr/>
        <p:txBody>
          <a:bodyPr/>
          <a:lstStyle/>
          <a:p>
            <a:pPr defTabSz="457200"/>
            <a:fld id="{1E19C8D7-53EE-4AF8-9E87-BBF55B67A655}" type="slidenum">
              <a:rPr lang="en-US" smtClean="0"/>
              <a:pPr defTabSz="457200"/>
              <a:t>38</a:t>
            </a:fld>
            <a:endParaRPr lang="en-US" dirty="0"/>
          </a:p>
        </p:txBody>
      </p:sp>
    </p:spTree>
    <p:extLst>
      <p:ext uri="{BB962C8B-B14F-4D97-AF65-F5344CB8AC3E}">
        <p14:creationId xmlns:p14="http://schemas.microsoft.com/office/powerpoint/2010/main" val="34328630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48683ED-21E1-4170-A5E1-1EAA723AA85F}"/>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Describe the circulatory system</a:t>
            </a:r>
          </a:p>
          <a:p>
            <a:pPr marL="457200" indent="-457200">
              <a:buFont typeface="+mj-lt"/>
              <a:buAutoNum type="arabicPeriod" startAt="5"/>
            </a:pPr>
            <a:endParaRPr lang="en-US" dirty="0">
              <a:solidFill>
                <a:srgbClr val="FF0000"/>
              </a:solidFill>
            </a:endParaRPr>
          </a:p>
          <a:p>
            <a:pPr marL="0" indent="0">
              <a:buNone/>
            </a:pPr>
            <a:r>
              <a:rPr lang="en-US" dirty="0"/>
              <a:t>NAs should report these signs and symptoms related to the circulatory system:</a:t>
            </a:r>
          </a:p>
          <a:p>
            <a:pPr marL="0" indent="0">
              <a:buNone/>
            </a:pPr>
            <a:endParaRPr lang="en-US" dirty="0"/>
          </a:p>
          <a:p>
            <a:pPr lvl="1"/>
            <a:r>
              <a:rPr lang="en-US" dirty="0"/>
              <a:t>Changes in pulse rate </a:t>
            </a:r>
          </a:p>
          <a:p>
            <a:pPr lvl="1"/>
            <a:r>
              <a:rPr lang="en-US" dirty="0"/>
              <a:t>Weakness or fatigue </a:t>
            </a:r>
          </a:p>
          <a:p>
            <a:pPr lvl="1"/>
            <a:r>
              <a:rPr lang="en-US" dirty="0"/>
              <a:t>Loss of ability to perform ADLs </a:t>
            </a:r>
          </a:p>
          <a:p>
            <a:pPr lvl="1"/>
            <a:r>
              <a:rPr lang="en-US" dirty="0"/>
              <a:t>Swelling of hands and feet </a:t>
            </a:r>
          </a:p>
          <a:p>
            <a:pPr lvl="1"/>
            <a:r>
              <a:rPr lang="en-US" dirty="0"/>
              <a:t>Pale or blue hands, feet, or lips </a:t>
            </a:r>
          </a:p>
          <a:p>
            <a:pPr lvl="1"/>
            <a:r>
              <a:rPr lang="en-US" dirty="0"/>
              <a:t>Chest pain </a:t>
            </a:r>
          </a:p>
          <a:p>
            <a:pPr lvl="1"/>
            <a:r>
              <a:rPr lang="en-US" dirty="0"/>
              <a:t>Weight gain </a:t>
            </a:r>
          </a:p>
          <a:p>
            <a:pPr lvl="1"/>
            <a:r>
              <a:rPr lang="en-US" dirty="0"/>
              <a:t>Shortness of breath, changes in breathing patterns, inability to catch breath </a:t>
            </a:r>
          </a:p>
          <a:p>
            <a:pPr lvl="1"/>
            <a:r>
              <a:rPr lang="en-US" dirty="0"/>
              <a:t>Severe headache </a:t>
            </a:r>
          </a:p>
          <a:p>
            <a:pPr lvl="1"/>
            <a:r>
              <a:rPr lang="en-US" dirty="0"/>
              <a:t>Inactivity, which can lead to circulatory problems </a:t>
            </a:r>
          </a:p>
          <a:p>
            <a:pPr marL="0" indent="0">
              <a:buNone/>
            </a:pPr>
            <a:endParaRPr lang="en-US" dirty="0"/>
          </a:p>
        </p:txBody>
      </p:sp>
      <p:sp>
        <p:nvSpPr>
          <p:cNvPr id="3" name="Slide Number Placeholder 2">
            <a:extLst>
              <a:ext uri="{FF2B5EF4-FFF2-40B4-BE49-F238E27FC236}">
                <a16:creationId xmlns:a16="http://schemas.microsoft.com/office/drawing/2014/main" id="{2264D1CE-B50B-4869-9691-DD6C05FA7089}"/>
              </a:ext>
            </a:extLst>
          </p:cNvPr>
          <p:cNvSpPr>
            <a:spLocks noGrp="1"/>
          </p:cNvSpPr>
          <p:nvPr>
            <p:ph type="sldNum" sz="quarter" idx="12"/>
          </p:nvPr>
        </p:nvSpPr>
        <p:spPr/>
        <p:txBody>
          <a:bodyPr/>
          <a:lstStyle/>
          <a:p>
            <a:pPr defTabSz="457200"/>
            <a:fld id="{1E19C8D7-53EE-4AF8-9E87-BBF55B67A655}" type="slidenum">
              <a:rPr lang="en-US" smtClean="0"/>
              <a:pPr defTabSz="457200"/>
              <a:t>39</a:t>
            </a:fld>
            <a:endParaRPr lang="en-US" dirty="0"/>
          </a:p>
        </p:txBody>
      </p:sp>
    </p:spTree>
    <p:extLst>
      <p:ext uri="{BB962C8B-B14F-4D97-AF65-F5344CB8AC3E}">
        <p14:creationId xmlns:p14="http://schemas.microsoft.com/office/powerpoint/2010/main" val="5030577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E6230E-0B3F-437F-8D62-0AA038B6E7F6}"/>
              </a:ext>
            </a:extLst>
          </p:cNvPr>
          <p:cNvSpPr>
            <a:spLocks noGrp="1"/>
          </p:cNvSpPr>
          <p:nvPr>
            <p:ph idx="1"/>
          </p:nvPr>
        </p:nvSpPr>
        <p:spPr/>
        <p:txBody>
          <a:bodyPr/>
          <a:lstStyle/>
          <a:p>
            <a:pPr marL="457200" indent="-457200">
              <a:buFont typeface="+mj-lt"/>
              <a:buAutoNum type="arabicPeriod"/>
            </a:pPr>
            <a:r>
              <a:rPr lang="en-US" dirty="0">
                <a:solidFill>
                  <a:srgbClr val="FF0000"/>
                </a:solidFill>
              </a:rPr>
              <a:t>Describe body systems and define key anatomical terms</a:t>
            </a:r>
          </a:p>
          <a:p>
            <a:pPr marL="457200" indent="-457200">
              <a:buFont typeface="+mj-lt"/>
              <a:buAutoNum type="arabicPeriod"/>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Signs are what the NA actually sees, hears, feels, or smells. Symptoms are not directly seen by the NA, but reported by the resident. </a:t>
            </a:r>
          </a:p>
          <a:p>
            <a:pPr marL="0" indent="0">
              <a:buNone/>
            </a:pPr>
            <a:endParaRPr lang="en-US" dirty="0"/>
          </a:p>
          <a:p>
            <a:pPr marL="457200" indent="-457200">
              <a:buFont typeface="+mj-lt"/>
              <a:buAutoNum type="arabicPeriod"/>
            </a:pPr>
            <a:endParaRPr lang="en-US" dirty="0">
              <a:solidFill>
                <a:srgbClr val="FF0000"/>
              </a:solidFill>
            </a:endParaRP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60639917-8497-42CE-AD9F-C6EB4BBFF7BE}"/>
              </a:ext>
            </a:extLst>
          </p:cNvPr>
          <p:cNvSpPr>
            <a:spLocks noGrp="1"/>
          </p:cNvSpPr>
          <p:nvPr>
            <p:ph type="sldNum" sz="quarter" idx="12"/>
          </p:nvPr>
        </p:nvSpPr>
        <p:spPr/>
        <p:txBody>
          <a:bodyPr/>
          <a:lstStyle/>
          <a:p>
            <a:pPr defTabSz="457200"/>
            <a:fld id="{1E19C8D7-53EE-4AF8-9E87-BBF55B67A655}" type="slidenum">
              <a:rPr lang="en-US" smtClean="0"/>
              <a:pPr defTabSz="457200"/>
              <a:t>4</a:t>
            </a:fld>
            <a:endParaRPr lang="en-US" dirty="0"/>
          </a:p>
        </p:txBody>
      </p:sp>
    </p:spTree>
    <p:extLst>
      <p:ext uri="{BB962C8B-B14F-4D97-AF65-F5344CB8AC3E}">
        <p14:creationId xmlns:p14="http://schemas.microsoft.com/office/powerpoint/2010/main" val="28748768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4578DB-18CA-4E82-A4C9-5B5E834EE7F7}"/>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Describe the respiratory system</a:t>
            </a:r>
          </a:p>
          <a:p>
            <a:pPr marL="457200" indent="-457200">
              <a:buFont typeface="+mj-lt"/>
              <a:buAutoNum type="arabicPeriod" startAt="6"/>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respiration</a:t>
            </a:r>
          </a:p>
          <a:p>
            <a:pPr marL="457200" lvl="1" indent="0">
              <a:buNone/>
            </a:pPr>
            <a:r>
              <a:rPr lang="en-US" dirty="0"/>
              <a:t>the process of inhaling air into the lungs and exhaling air out of the lungs.</a:t>
            </a:r>
          </a:p>
          <a:p>
            <a:pPr marL="0" indent="0">
              <a:buNone/>
            </a:pPr>
            <a:r>
              <a:rPr lang="en-US" b="1" dirty="0"/>
              <a:t>inspiration</a:t>
            </a:r>
          </a:p>
          <a:p>
            <a:pPr marL="457200" lvl="1" indent="0">
              <a:buNone/>
            </a:pPr>
            <a:r>
              <a:rPr lang="en-US" dirty="0"/>
              <a:t>the process of inhaling air into the lungs.</a:t>
            </a:r>
          </a:p>
          <a:p>
            <a:pPr marL="0" indent="0">
              <a:buNone/>
            </a:pPr>
            <a:r>
              <a:rPr lang="en-US" b="1" dirty="0"/>
              <a:t>expiration</a:t>
            </a:r>
          </a:p>
          <a:p>
            <a:pPr marL="457200" lvl="1" indent="0">
              <a:buNone/>
            </a:pPr>
            <a:r>
              <a:rPr lang="en-US" dirty="0"/>
              <a:t>the process of exhaling air out of the lungs.</a:t>
            </a:r>
          </a:p>
          <a:p>
            <a:pPr marL="0" indent="0">
              <a:buNone/>
            </a:pPr>
            <a:r>
              <a:rPr lang="en-US" b="1" dirty="0"/>
              <a:t>sputum</a:t>
            </a:r>
          </a:p>
          <a:p>
            <a:pPr marL="457200" lvl="1" indent="0">
              <a:buNone/>
            </a:pPr>
            <a:r>
              <a:rPr lang="en-US" dirty="0"/>
              <a:t>thick mucus coughed up from the lungs.</a:t>
            </a:r>
          </a:p>
          <a:p>
            <a:pPr marL="0" indent="0">
              <a:buNone/>
            </a:pPr>
            <a:endParaRPr lang="en-US" dirty="0"/>
          </a:p>
        </p:txBody>
      </p:sp>
      <p:sp>
        <p:nvSpPr>
          <p:cNvPr id="3" name="Slide Number Placeholder 2">
            <a:extLst>
              <a:ext uri="{FF2B5EF4-FFF2-40B4-BE49-F238E27FC236}">
                <a16:creationId xmlns:a16="http://schemas.microsoft.com/office/drawing/2014/main" id="{B14EE00E-B0C7-4271-A4E5-535EF4966E53}"/>
              </a:ext>
            </a:extLst>
          </p:cNvPr>
          <p:cNvSpPr>
            <a:spLocks noGrp="1"/>
          </p:cNvSpPr>
          <p:nvPr>
            <p:ph type="sldNum" sz="quarter" idx="12"/>
          </p:nvPr>
        </p:nvSpPr>
        <p:spPr/>
        <p:txBody>
          <a:bodyPr/>
          <a:lstStyle/>
          <a:p>
            <a:pPr defTabSz="457200"/>
            <a:fld id="{1E19C8D7-53EE-4AF8-9E87-BBF55B67A655}" type="slidenum">
              <a:rPr lang="en-US" smtClean="0"/>
              <a:pPr defTabSz="457200"/>
              <a:t>40</a:t>
            </a:fld>
            <a:endParaRPr lang="en-US" dirty="0"/>
          </a:p>
        </p:txBody>
      </p:sp>
    </p:spTree>
    <p:extLst>
      <p:ext uri="{BB962C8B-B14F-4D97-AF65-F5344CB8AC3E}">
        <p14:creationId xmlns:p14="http://schemas.microsoft.com/office/powerpoint/2010/main" val="355686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CBC32E2-438E-40DD-AB62-6CFF7A4E9A8A}"/>
              </a:ext>
            </a:extLst>
          </p:cNvPr>
          <p:cNvSpPr>
            <a:spLocks noGrp="1"/>
          </p:cNvSpPr>
          <p:nvPr>
            <p:ph idx="1"/>
          </p:nvPr>
        </p:nvSpPr>
        <p:spPr/>
        <p:txBody>
          <a:bodyPr/>
          <a:lstStyle/>
          <a:p>
            <a:pPr marL="0" indent="0">
              <a:buNone/>
            </a:pPr>
            <a:r>
              <a:rPr lang="en-US" dirty="0"/>
              <a:t>Transparency 9-7 The Respiratory System</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AB1BC2BC-C493-4D8D-9168-D6BDF4467111}"/>
              </a:ext>
            </a:extLst>
          </p:cNvPr>
          <p:cNvSpPr>
            <a:spLocks noGrp="1"/>
          </p:cNvSpPr>
          <p:nvPr>
            <p:ph type="sldNum" sz="quarter" idx="12"/>
          </p:nvPr>
        </p:nvSpPr>
        <p:spPr/>
        <p:txBody>
          <a:bodyPr/>
          <a:lstStyle/>
          <a:p>
            <a:pPr defTabSz="457200"/>
            <a:fld id="{1E19C8D7-53EE-4AF8-9E87-BBF55B67A655}" type="slidenum">
              <a:rPr lang="en-US" smtClean="0"/>
              <a:pPr defTabSz="457200"/>
              <a:t>41</a:t>
            </a:fld>
            <a:endParaRPr lang="en-US" dirty="0"/>
          </a:p>
        </p:txBody>
      </p:sp>
      <p:pic>
        <p:nvPicPr>
          <p:cNvPr id="4" name="Picture 3">
            <a:extLst>
              <a:ext uri="{FF2B5EF4-FFF2-40B4-BE49-F238E27FC236}">
                <a16:creationId xmlns:a16="http://schemas.microsoft.com/office/drawing/2014/main" id="{0CF6762F-BCE0-4AF0-8551-0BA7A363886B}"/>
              </a:ext>
            </a:extLst>
          </p:cNvPr>
          <p:cNvPicPr>
            <a:picLocks noChangeAspect="1"/>
          </p:cNvPicPr>
          <p:nvPr/>
        </p:nvPicPr>
        <p:blipFill>
          <a:blip r:embed="rId2"/>
          <a:stretch>
            <a:fillRect/>
          </a:stretch>
        </p:blipFill>
        <p:spPr>
          <a:xfrm>
            <a:off x="3043939" y="1256982"/>
            <a:ext cx="6474513" cy="5102794"/>
          </a:xfrm>
          <a:prstGeom prst="rect">
            <a:avLst/>
          </a:prstGeom>
        </p:spPr>
      </p:pic>
    </p:spTree>
    <p:extLst>
      <p:ext uri="{BB962C8B-B14F-4D97-AF65-F5344CB8AC3E}">
        <p14:creationId xmlns:p14="http://schemas.microsoft.com/office/powerpoint/2010/main" val="415421167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4578DB-18CA-4E82-A4C9-5B5E834EE7F7}"/>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Describe the respiratory system</a:t>
            </a:r>
          </a:p>
          <a:p>
            <a:pPr marL="457200" indent="-457200">
              <a:buFont typeface="+mj-lt"/>
              <a:buAutoNum type="arabicPeriod" startAt="6"/>
            </a:pPr>
            <a:endParaRPr lang="en-US" dirty="0">
              <a:solidFill>
                <a:srgbClr val="FF0000"/>
              </a:solidFill>
            </a:endParaRPr>
          </a:p>
          <a:p>
            <a:pPr marL="0" indent="0">
              <a:buNone/>
            </a:pPr>
            <a:r>
              <a:rPr lang="en-US" dirty="0"/>
              <a:t>NAs should know these important points about the respiratory system:</a:t>
            </a:r>
          </a:p>
          <a:p>
            <a:pPr marL="0" indent="0">
              <a:buNone/>
            </a:pPr>
            <a:endParaRPr lang="en-US" dirty="0"/>
          </a:p>
          <a:p>
            <a:pPr lvl="1"/>
            <a:r>
              <a:rPr lang="en-US" dirty="0"/>
              <a:t>Inspiration is breathing in and expiration is breathing out. </a:t>
            </a:r>
          </a:p>
          <a:p>
            <a:pPr lvl="1"/>
            <a:r>
              <a:rPr lang="en-US" dirty="0"/>
              <a:t>Functions are </a:t>
            </a:r>
          </a:p>
          <a:p>
            <a:pPr lvl="2"/>
            <a:r>
              <a:rPr lang="en-US" dirty="0"/>
              <a:t>To bring oxygen into body </a:t>
            </a:r>
          </a:p>
          <a:p>
            <a:pPr lvl="2"/>
            <a:r>
              <a:rPr lang="en-US" dirty="0"/>
              <a:t>To eliminate carbon dioxide produced by the body</a:t>
            </a:r>
          </a:p>
        </p:txBody>
      </p:sp>
      <p:sp>
        <p:nvSpPr>
          <p:cNvPr id="3" name="Slide Number Placeholder 2">
            <a:extLst>
              <a:ext uri="{FF2B5EF4-FFF2-40B4-BE49-F238E27FC236}">
                <a16:creationId xmlns:a16="http://schemas.microsoft.com/office/drawing/2014/main" id="{B14EE00E-B0C7-4271-A4E5-535EF4966E53}"/>
              </a:ext>
            </a:extLst>
          </p:cNvPr>
          <p:cNvSpPr>
            <a:spLocks noGrp="1"/>
          </p:cNvSpPr>
          <p:nvPr>
            <p:ph type="sldNum" sz="quarter" idx="12"/>
          </p:nvPr>
        </p:nvSpPr>
        <p:spPr/>
        <p:txBody>
          <a:bodyPr/>
          <a:lstStyle/>
          <a:p>
            <a:pPr defTabSz="457200"/>
            <a:fld id="{1E19C8D7-53EE-4AF8-9E87-BBF55B67A655}" type="slidenum">
              <a:rPr lang="en-US" smtClean="0"/>
              <a:pPr defTabSz="457200"/>
              <a:t>42</a:t>
            </a:fld>
            <a:endParaRPr lang="en-US" dirty="0"/>
          </a:p>
        </p:txBody>
      </p:sp>
    </p:spTree>
    <p:extLst>
      <p:ext uri="{BB962C8B-B14F-4D97-AF65-F5344CB8AC3E}">
        <p14:creationId xmlns:p14="http://schemas.microsoft.com/office/powerpoint/2010/main" val="245479306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4578DB-18CA-4E82-A4C9-5B5E834EE7F7}"/>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Describe the respiratory system</a:t>
            </a:r>
          </a:p>
          <a:p>
            <a:pPr marL="457200" indent="-457200">
              <a:buFont typeface="+mj-lt"/>
              <a:buAutoNum type="arabicPeriod" startAt="6"/>
            </a:pPr>
            <a:endParaRPr lang="en-US" dirty="0">
              <a:solidFill>
                <a:srgbClr val="FF0000"/>
              </a:solidFill>
            </a:endParaRPr>
          </a:p>
          <a:p>
            <a:pPr marL="0" indent="0">
              <a:buNone/>
            </a:pPr>
            <a:r>
              <a:rPr lang="en-US" dirty="0"/>
              <a:t>The following are normal changes of aging in the respiratory system:</a:t>
            </a:r>
          </a:p>
          <a:p>
            <a:pPr marL="0" indent="0">
              <a:buNone/>
            </a:pPr>
            <a:endParaRPr lang="en-US" dirty="0"/>
          </a:p>
          <a:p>
            <a:pPr lvl="1"/>
            <a:r>
              <a:rPr lang="en-US" dirty="0"/>
              <a:t>Loss of lung strength </a:t>
            </a:r>
          </a:p>
          <a:p>
            <a:pPr lvl="1"/>
            <a:r>
              <a:rPr lang="en-US" dirty="0"/>
              <a:t>Decreased lung capacity </a:t>
            </a:r>
          </a:p>
          <a:p>
            <a:pPr lvl="1"/>
            <a:r>
              <a:rPr lang="en-US" dirty="0"/>
              <a:t>Decreased oxygen in the blood </a:t>
            </a:r>
          </a:p>
          <a:p>
            <a:pPr lvl="1"/>
            <a:r>
              <a:rPr lang="en-US" dirty="0"/>
              <a:t>Weakened voice </a:t>
            </a:r>
          </a:p>
          <a:p>
            <a:pPr marL="0" indent="0">
              <a:buNone/>
            </a:pPr>
            <a:endParaRPr lang="en-US" dirty="0"/>
          </a:p>
        </p:txBody>
      </p:sp>
      <p:sp>
        <p:nvSpPr>
          <p:cNvPr id="3" name="Slide Number Placeholder 2">
            <a:extLst>
              <a:ext uri="{FF2B5EF4-FFF2-40B4-BE49-F238E27FC236}">
                <a16:creationId xmlns:a16="http://schemas.microsoft.com/office/drawing/2014/main" id="{B14EE00E-B0C7-4271-A4E5-535EF4966E53}"/>
              </a:ext>
            </a:extLst>
          </p:cNvPr>
          <p:cNvSpPr>
            <a:spLocks noGrp="1"/>
          </p:cNvSpPr>
          <p:nvPr>
            <p:ph type="sldNum" sz="quarter" idx="12"/>
          </p:nvPr>
        </p:nvSpPr>
        <p:spPr/>
        <p:txBody>
          <a:bodyPr/>
          <a:lstStyle/>
          <a:p>
            <a:pPr defTabSz="457200"/>
            <a:fld id="{1E19C8D7-53EE-4AF8-9E87-BBF55B67A655}" type="slidenum">
              <a:rPr lang="en-US" smtClean="0"/>
              <a:pPr defTabSz="457200"/>
              <a:t>43</a:t>
            </a:fld>
            <a:endParaRPr lang="en-US" dirty="0"/>
          </a:p>
        </p:txBody>
      </p:sp>
    </p:spTree>
    <p:extLst>
      <p:ext uri="{BB962C8B-B14F-4D97-AF65-F5344CB8AC3E}">
        <p14:creationId xmlns:p14="http://schemas.microsoft.com/office/powerpoint/2010/main" val="230606158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4578DB-18CA-4E82-A4C9-5B5E834EE7F7}"/>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Describe the respiratory system</a:t>
            </a:r>
          </a:p>
          <a:p>
            <a:pPr marL="457200" indent="-457200">
              <a:buFont typeface="+mj-lt"/>
              <a:buAutoNum type="arabicPeriod" startAt="6"/>
            </a:pPr>
            <a:endParaRPr lang="en-US" dirty="0">
              <a:solidFill>
                <a:srgbClr val="FF0000"/>
              </a:solidFill>
            </a:endParaRPr>
          </a:p>
          <a:p>
            <a:pPr marL="0" indent="0">
              <a:buNone/>
            </a:pPr>
            <a:r>
              <a:rPr lang="en-US" dirty="0"/>
              <a:t>Think about this question:</a:t>
            </a:r>
          </a:p>
          <a:p>
            <a:pPr marL="0" indent="0">
              <a:buNone/>
            </a:pPr>
            <a:endParaRPr lang="en-US" dirty="0"/>
          </a:p>
          <a:p>
            <a:pPr marL="0" indent="0">
              <a:buNone/>
            </a:pPr>
            <a:r>
              <a:rPr lang="en-US" dirty="0"/>
              <a:t>The orange box on p. 140 of the text describes some ways NAs can assist residents experiencing normal changes of aging to the respiratory system. In what other ways might NAs help?</a:t>
            </a:r>
          </a:p>
          <a:p>
            <a:pPr marL="0" indent="0">
              <a:buNone/>
            </a:pPr>
            <a:endParaRPr lang="en-US" dirty="0"/>
          </a:p>
        </p:txBody>
      </p:sp>
      <p:sp>
        <p:nvSpPr>
          <p:cNvPr id="3" name="Slide Number Placeholder 2">
            <a:extLst>
              <a:ext uri="{FF2B5EF4-FFF2-40B4-BE49-F238E27FC236}">
                <a16:creationId xmlns:a16="http://schemas.microsoft.com/office/drawing/2014/main" id="{B14EE00E-B0C7-4271-A4E5-535EF4966E53}"/>
              </a:ext>
            </a:extLst>
          </p:cNvPr>
          <p:cNvSpPr>
            <a:spLocks noGrp="1"/>
          </p:cNvSpPr>
          <p:nvPr>
            <p:ph type="sldNum" sz="quarter" idx="12"/>
          </p:nvPr>
        </p:nvSpPr>
        <p:spPr/>
        <p:txBody>
          <a:bodyPr/>
          <a:lstStyle/>
          <a:p>
            <a:pPr defTabSz="457200"/>
            <a:fld id="{1E19C8D7-53EE-4AF8-9E87-BBF55B67A655}" type="slidenum">
              <a:rPr lang="en-US" smtClean="0"/>
              <a:pPr defTabSz="457200"/>
              <a:t>44</a:t>
            </a:fld>
            <a:endParaRPr lang="en-US" dirty="0"/>
          </a:p>
        </p:txBody>
      </p:sp>
    </p:spTree>
    <p:extLst>
      <p:ext uri="{BB962C8B-B14F-4D97-AF65-F5344CB8AC3E}">
        <p14:creationId xmlns:p14="http://schemas.microsoft.com/office/powerpoint/2010/main" val="133744178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4578DB-18CA-4E82-A4C9-5B5E834EE7F7}"/>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Describe the respiratory system</a:t>
            </a:r>
          </a:p>
          <a:p>
            <a:pPr marL="457200" indent="-457200">
              <a:buFont typeface="+mj-lt"/>
              <a:buAutoNum type="arabicPeriod" startAt="6"/>
            </a:pPr>
            <a:endParaRPr lang="en-US" dirty="0">
              <a:solidFill>
                <a:srgbClr val="FF0000"/>
              </a:solidFill>
            </a:endParaRPr>
          </a:p>
          <a:p>
            <a:pPr marL="0" indent="0">
              <a:buNone/>
            </a:pPr>
            <a:r>
              <a:rPr lang="en-US" dirty="0"/>
              <a:t>NAs should report these signs and symptoms related to the respiratory system:</a:t>
            </a:r>
          </a:p>
          <a:p>
            <a:pPr marL="0" indent="0">
              <a:buNone/>
            </a:pPr>
            <a:endParaRPr lang="en-US" dirty="0"/>
          </a:p>
          <a:p>
            <a:pPr lvl="1"/>
            <a:r>
              <a:rPr lang="en-US" dirty="0"/>
              <a:t>Changes in respiratory rate </a:t>
            </a:r>
          </a:p>
          <a:p>
            <a:pPr lvl="1"/>
            <a:r>
              <a:rPr lang="en-US" dirty="0"/>
              <a:t>Shallow breathing or breathing through pursed lips</a:t>
            </a:r>
          </a:p>
          <a:p>
            <a:pPr lvl="1"/>
            <a:r>
              <a:rPr lang="en-US" dirty="0"/>
              <a:t>Coughing or wheezing </a:t>
            </a:r>
          </a:p>
          <a:p>
            <a:pPr lvl="1"/>
            <a:r>
              <a:rPr lang="en-US" dirty="0"/>
              <a:t>Nasal congestion or discharge </a:t>
            </a:r>
          </a:p>
          <a:p>
            <a:pPr lvl="1"/>
            <a:r>
              <a:rPr lang="en-US" dirty="0"/>
              <a:t>Sore throat, difficulty swallowing, swollen tonsils </a:t>
            </a:r>
          </a:p>
          <a:p>
            <a:pPr lvl="1"/>
            <a:r>
              <a:rPr lang="en-US" dirty="0"/>
              <a:t>Need to sit after mild exertion </a:t>
            </a:r>
          </a:p>
          <a:p>
            <a:pPr lvl="1"/>
            <a:r>
              <a:rPr lang="en-US" dirty="0"/>
              <a:t>Pale, bluish, or gray lips or extremities </a:t>
            </a:r>
          </a:p>
          <a:p>
            <a:pPr lvl="1"/>
            <a:r>
              <a:rPr lang="en-US" dirty="0"/>
              <a:t>Pain in chest </a:t>
            </a:r>
          </a:p>
          <a:p>
            <a:pPr lvl="1"/>
            <a:r>
              <a:rPr lang="en-US" dirty="0"/>
              <a:t>Discolored sputum (yellow, green, gray, or bloody)</a:t>
            </a:r>
          </a:p>
          <a:p>
            <a:pPr marL="0" indent="0">
              <a:buNone/>
            </a:pPr>
            <a:endParaRPr lang="en-US" dirty="0"/>
          </a:p>
        </p:txBody>
      </p:sp>
      <p:sp>
        <p:nvSpPr>
          <p:cNvPr id="3" name="Slide Number Placeholder 2">
            <a:extLst>
              <a:ext uri="{FF2B5EF4-FFF2-40B4-BE49-F238E27FC236}">
                <a16:creationId xmlns:a16="http://schemas.microsoft.com/office/drawing/2014/main" id="{B14EE00E-B0C7-4271-A4E5-535EF4966E53}"/>
              </a:ext>
            </a:extLst>
          </p:cNvPr>
          <p:cNvSpPr>
            <a:spLocks noGrp="1"/>
          </p:cNvSpPr>
          <p:nvPr>
            <p:ph type="sldNum" sz="quarter" idx="12"/>
          </p:nvPr>
        </p:nvSpPr>
        <p:spPr/>
        <p:txBody>
          <a:bodyPr/>
          <a:lstStyle/>
          <a:p>
            <a:pPr defTabSz="457200"/>
            <a:fld id="{1E19C8D7-53EE-4AF8-9E87-BBF55B67A655}" type="slidenum">
              <a:rPr lang="en-US" smtClean="0"/>
              <a:pPr defTabSz="457200"/>
              <a:t>45</a:t>
            </a:fld>
            <a:endParaRPr lang="en-US" dirty="0"/>
          </a:p>
        </p:txBody>
      </p:sp>
    </p:spTree>
    <p:extLst>
      <p:ext uri="{BB962C8B-B14F-4D97-AF65-F5344CB8AC3E}">
        <p14:creationId xmlns:p14="http://schemas.microsoft.com/office/powerpoint/2010/main" val="14397424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7521B2B-4853-488E-A285-2E571481DCF6}"/>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Describe the urinary system</a:t>
            </a:r>
          </a:p>
          <a:p>
            <a:pPr marL="457200" indent="-457200">
              <a:buFont typeface="+mj-lt"/>
              <a:buAutoNum type="arabicPeriod" startAt="7"/>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urinary incontinence</a:t>
            </a:r>
          </a:p>
          <a:p>
            <a:pPr marL="457200" lvl="1" indent="0">
              <a:buNone/>
            </a:pPr>
            <a:r>
              <a:rPr lang="en-US" dirty="0"/>
              <a:t>the inability to control the bladder, which leads to an involuntary loss of urine.</a:t>
            </a:r>
          </a:p>
          <a:p>
            <a:pPr marL="0" indent="0">
              <a:buNone/>
            </a:pPr>
            <a:endParaRPr lang="en-US" dirty="0"/>
          </a:p>
        </p:txBody>
      </p:sp>
      <p:sp>
        <p:nvSpPr>
          <p:cNvPr id="3" name="Slide Number Placeholder 2">
            <a:extLst>
              <a:ext uri="{FF2B5EF4-FFF2-40B4-BE49-F238E27FC236}">
                <a16:creationId xmlns:a16="http://schemas.microsoft.com/office/drawing/2014/main" id="{7CD3AB84-67A8-49A1-8FD3-63295184A9C2}"/>
              </a:ext>
            </a:extLst>
          </p:cNvPr>
          <p:cNvSpPr>
            <a:spLocks noGrp="1"/>
          </p:cNvSpPr>
          <p:nvPr>
            <p:ph type="sldNum" sz="quarter" idx="12"/>
          </p:nvPr>
        </p:nvSpPr>
        <p:spPr/>
        <p:txBody>
          <a:bodyPr/>
          <a:lstStyle/>
          <a:p>
            <a:pPr defTabSz="457200"/>
            <a:fld id="{1E19C8D7-53EE-4AF8-9E87-BBF55B67A655}" type="slidenum">
              <a:rPr lang="en-US" smtClean="0"/>
              <a:pPr defTabSz="457200"/>
              <a:t>46</a:t>
            </a:fld>
            <a:endParaRPr lang="en-US" dirty="0"/>
          </a:p>
        </p:txBody>
      </p:sp>
    </p:spTree>
    <p:extLst>
      <p:ext uri="{BB962C8B-B14F-4D97-AF65-F5344CB8AC3E}">
        <p14:creationId xmlns:p14="http://schemas.microsoft.com/office/powerpoint/2010/main" val="40860463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72763D6-849E-4BC3-885C-5322AFA9C38A}"/>
              </a:ext>
            </a:extLst>
          </p:cNvPr>
          <p:cNvSpPr>
            <a:spLocks noGrp="1"/>
          </p:cNvSpPr>
          <p:nvPr>
            <p:ph idx="1"/>
          </p:nvPr>
        </p:nvSpPr>
        <p:spPr/>
        <p:txBody>
          <a:bodyPr/>
          <a:lstStyle/>
          <a:p>
            <a:pPr marL="0" indent="0">
              <a:buNone/>
            </a:pPr>
            <a:r>
              <a:rPr lang="en-US" dirty="0"/>
              <a:t>Transparency 9-8: The Urinary System</a:t>
            </a:r>
          </a:p>
        </p:txBody>
      </p:sp>
      <p:sp>
        <p:nvSpPr>
          <p:cNvPr id="3" name="Slide Number Placeholder 2">
            <a:extLst>
              <a:ext uri="{FF2B5EF4-FFF2-40B4-BE49-F238E27FC236}">
                <a16:creationId xmlns:a16="http://schemas.microsoft.com/office/drawing/2014/main" id="{1313957F-D706-41A1-8F69-7EF193F2CF17}"/>
              </a:ext>
            </a:extLst>
          </p:cNvPr>
          <p:cNvSpPr>
            <a:spLocks noGrp="1"/>
          </p:cNvSpPr>
          <p:nvPr>
            <p:ph type="sldNum" sz="quarter" idx="12"/>
          </p:nvPr>
        </p:nvSpPr>
        <p:spPr/>
        <p:txBody>
          <a:bodyPr/>
          <a:lstStyle/>
          <a:p>
            <a:pPr defTabSz="457200"/>
            <a:fld id="{1E19C8D7-53EE-4AF8-9E87-BBF55B67A655}" type="slidenum">
              <a:rPr lang="en-US" smtClean="0"/>
              <a:pPr defTabSz="457200"/>
              <a:t>47</a:t>
            </a:fld>
            <a:endParaRPr lang="en-US" dirty="0"/>
          </a:p>
        </p:txBody>
      </p:sp>
      <p:pic>
        <p:nvPicPr>
          <p:cNvPr id="4" name="Picture 3">
            <a:extLst>
              <a:ext uri="{FF2B5EF4-FFF2-40B4-BE49-F238E27FC236}">
                <a16:creationId xmlns:a16="http://schemas.microsoft.com/office/drawing/2014/main" id="{2C9492AF-0D14-4BDE-84E8-559F8ADED568}"/>
              </a:ext>
            </a:extLst>
          </p:cNvPr>
          <p:cNvPicPr>
            <a:picLocks noChangeAspect="1"/>
          </p:cNvPicPr>
          <p:nvPr/>
        </p:nvPicPr>
        <p:blipFill>
          <a:blip r:embed="rId2"/>
          <a:stretch>
            <a:fillRect/>
          </a:stretch>
        </p:blipFill>
        <p:spPr>
          <a:xfrm>
            <a:off x="5964652" y="1799616"/>
            <a:ext cx="4278791" cy="3707468"/>
          </a:xfrm>
          <a:prstGeom prst="rect">
            <a:avLst/>
          </a:prstGeom>
        </p:spPr>
      </p:pic>
      <p:pic>
        <p:nvPicPr>
          <p:cNvPr id="5" name="Picture 4">
            <a:extLst>
              <a:ext uri="{FF2B5EF4-FFF2-40B4-BE49-F238E27FC236}">
                <a16:creationId xmlns:a16="http://schemas.microsoft.com/office/drawing/2014/main" id="{85C12BF0-A873-4F13-B644-36F9B9F7AFED}"/>
              </a:ext>
            </a:extLst>
          </p:cNvPr>
          <p:cNvPicPr>
            <a:picLocks noChangeAspect="1"/>
          </p:cNvPicPr>
          <p:nvPr/>
        </p:nvPicPr>
        <p:blipFill>
          <a:blip r:embed="rId3"/>
          <a:stretch>
            <a:fillRect/>
          </a:stretch>
        </p:blipFill>
        <p:spPr>
          <a:xfrm>
            <a:off x="801645" y="1799616"/>
            <a:ext cx="4536680" cy="3707468"/>
          </a:xfrm>
          <a:prstGeom prst="rect">
            <a:avLst/>
          </a:prstGeom>
        </p:spPr>
      </p:pic>
    </p:spTree>
    <p:extLst>
      <p:ext uri="{BB962C8B-B14F-4D97-AF65-F5344CB8AC3E}">
        <p14:creationId xmlns:p14="http://schemas.microsoft.com/office/powerpoint/2010/main" val="1485285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7521B2B-4853-488E-A285-2E571481DCF6}"/>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Describe the urinary system</a:t>
            </a:r>
          </a:p>
          <a:p>
            <a:pPr marL="457200" indent="-457200">
              <a:buFont typeface="+mj-lt"/>
              <a:buAutoNum type="arabicPeriod" startAt="7"/>
            </a:pPr>
            <a:endParaRPr lang="en-US" dirty="0">
              <a:solidFill>
                <a:srgbClr val="FF0000"/>
              </a:solidFill>
            </a:endParaRPr>
          </a:p>
          <a:p>
            <a:pPr marL="0" indent="0">
              <a:buNone/>
            </a:pPr>
            <a:r>
              <a:rPr lang="en-US" dirty="0"/>
              <a:t>NAs should know these important points about the urinary system:</a:t>
            </a:r>
          </a:p>
          <a:p>
            <a:pPr marL="0" indent="0">
              <a:buNone/>
            </a:pPr>
            <a:endParaRPr lang="en-US" dirty="0"/>
          </a:p>
          <a:p>
            <a:pPr lvl="1"/>
            <a:r>
              <a:rPr lang="en-US" dirty="0"/>
              <a:t>Functions are: </a:t>
            </a:r>
          </a:p>
          <a:p>
            <a:pPr lvl="2"/>
            <a:r>
              <a:rPr lang="en-US" dirty="0"/>
              <a:t>To eliminate wastes </a:t>
            </a:r>
          </a:p>
          <a:p>
            <a:pPr lvl="2"/>
            <a:r>
              <a:rPr lang="en-US" dirty="0"/>
              <a:t>To maintain water balance </a:t>
            </a:r>
          </a:p>
          <a:p>
            <a:pPr marL="0" indent="0">
              <a:buNone/>
            </a:pPr>
            <a:endParaRPr lang="en-US" dirty="0"/>
          </a:p>
        </p:txBody>
      </p:sp>
      <p:sp>
        <p:nvSpPr>
          <p:cNvPr id="3" name="Slide Number Placeholder 2">
            <a:extLst>
              <a:ext uri="{FF2B5EF4-FFF2-40B4-BE49-F238E27FC236}">
                <a16:creationId xmlns:a16="http://schemas.microsoft.com/office/drawing/2014/main" id="{7CD3AB84-67A8-49A1-8FD3-63295184A9C2}"/>
              </a:ext>
            </a:extLst>
          </p:cNvPr>
          <p:cNvSpPr>
            <a:spLocks noGrp="1"/>
          </p:cNvSpPr>
          <p:nvPr>
            <p:ph type="sldNum" sz="quarter" idx="12"/>
          </p:nvPr>
        </p:nvSpPr>
        <p:spPr/>
        <p:txBody>
          <a:bodyPr/>
          <a:lstStyle/>
          <a:p>
            <a:pPr defTabSz="457200"/>
            <a:fld id="{1E19C8D7-53EE-4AF8-9E87-BBF55B67A655}" type="slidenum">
              <a:rPr lang="en-US" smtClean="0"/>
              <a:pPr defTabSz="457200"/>
              <a:t>48</a:t>
            </a:fld>
            <a:endParaRPr lang="en-US" dirty="0"/>
          </a:p>
        </p:txBody>
      </p:sp>
    </p:spTree>
    <p:extLst>
      <p:ext uri="{BB962C8B-B14F-4D97-AF65-F5344CB8AC3E}">
        <p14:creationId xmlns:p14="http://schemas.microsoft.com/office/powerpoint/2010/main" val="319643002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7521B2B-4853-488E-A285-2E571481DCF6}"/>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Describe the urinary system</a:t>
            </a:r>
          </a:p>
          <a:p>
            <a:pPr marL="457200" indent="-457200">
              <a:buFont typeface="+mj-lt"/>
              <a:buAutoNum type="arabicPeriod" startAt="7"/>
            </a:pPr>
            <a:endParaRPr lang="en-US" dirty="0">
              <a:solidFill>
                <a:srgbClr val="FF0000"/>
              </a:solidFill>
            </a:endParaRPr>
          </a:p>
          <a:p>
            <a:pPr marL="0" indent="0">
              <a:buNone/>
            </a:pPr>
            <a:r>
              <a:rPr lang="en-US" dirty="0"/>
              <a:t>The following are normal changes of aging in the urinary system:</a:t>
            </a:r>
          </a:p>
          <a:p>
            <a:pPr marL="0" indent="0">
              <a:buNone/>
            </a:pPr>
            <a:endParaRPr lang="en-US" dirty="0"/>
          </a:p>
          <a:p>
            <a:pPr lvl="1"/>
            <a:r>
              <a:rPr lang="en-US" dirty="0"/>
              <a:t>Reduced ability of kidneys to filter blood </a:t>
            </a:r>
          </a:p>
          <a:p>
            <a:pPr lvl="1"/>
            <a:r>
              <a:rPr lang="en-US" dirty="0"/>
              <a:t>Weakened bladder muscle tone </a:t>
            </a:r>
          </a:p>
          <a:p>
            <a:pPr lvl="1"/>
            <a:r>
              <a:rPr lang="en-US" dirty="0"/>
              <a:t>Bladder holds less urine causing more frequent urination </a:t>
            </a:r>
          </a:p>
          <a:p>
            <a:pPr lvl="1"/>
            <a:r>
              <a:rPr lang="en-US" dirty="0"/>
              <a:t>Bladder may not empty completely, causing greater chance of infection</a:t>
            </a:r>
          </a:p>
          <a:p>
            <a:pPr marL="0" indent="0">
              <a:buNone/>
            </a:pPr>
            <a:endParaRPr lang="en-US" dirty="0"/>
          </a:p>
        </p:txBody>
      </p:sp>
      <p:sp>
        <p:nvSpPr>
          <p:cNvPr id="3" name="Slide Number Placeholder 2">
            <a:extLst>
              <a:ext uri="{FF2B5EF4-FFF2-40B4-BE49-F238E27FC236}">
                <a16:creationId xmlns:a16="http://schemas.microsoft.com/office/drawing/2014/main" id="{7CD3AB84-67A8-49A1-8FD3-63295184A9C2}"/>
              </a:ext>
            </a:extLst>
          </p:cNvPr>
          <p:cNvSpPr>
            <a:spLocks noGrp="1"/>
          </p:cNvSpPr>
          <p:nvPr>
            <p:ph type="sldNum" sz="quarter" idx="12"/>
          </p:nvPr>
        </p:nvSpPr>
        <p:spPr/>
        <p:txBody>
          <a:bodyPr/>
          <a:lstStyle/>
          <a:p>
            <a:pPr defTabSz="457200"/>
            <a:fld id="{1E19C8D7-53EE-4AF8-9E87-BBF55B67A655}" type="slidenum">
              <a:rPr lang="en-US" smtClean="0"/>
              <a:pPr defTabSz="457200"/>
              <a:t>49</a:t>
            </a:fld>
            <a:endParaRPr lang="en-US" dirty="0"/>
          </a:p>
        </p:txBody>
      </p:sp>
    </p:spTree>
    <p:extLst>
      <p:ext uri="{BB962C8B-B14F-4D97-AF65-F5344CB8AC3E}">
        <p14:creationId xmlns:p14="http://schemas.microsoft.com/office/powerpoint/2010/main" val="23674151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E6230E-0B3F-437F-8D62-0AA038B6E7F6}"/>
              </a:ext>
            </a:extLst>
          </p:cNvPr>
          <p:cNvSpPr>
            <a:spLocks noGrp="1"/>
          </p:cNvSpPr>
          <p:nvPr>
            <p:ph idx="1"/>
          </p:nvPr>
        </p:nvSpPr>
        <p:spPr/>
        <p:txBody>
          <a:bodyPr/>
          <a:lstStyle/>
          <a:p>
            <a:pPr marL="457200" indent="-457200">
              <a:buFont typeface="+mj-lt"/>
              <a:buAutoNum type="arabicPeriod"/>
            </a:pPr>
            <a:r>
              <a:rPr lang="en-US" dirty="0">
                <a:solidFill>
                  <a:srgbClr val="FF0000"/>
                </a:solidFill>
              </a:rPr>
              <a:t>Describe body systems and define key anatomical terms</a:t>
            </a:r>
          </a:p>
          <a:p>
            <a:pPr marL="457200" indent="-457200">
              <a:buFont typeface="+mj-lt"/>
              <a:buAutoNum type="arabicPeriod"/>
            </a:pPr>
            <a:endParaRPr lang="en-US" dirty="0">
              <a:solidFill>
                <a:srgbClr val="FF0000"/>
              </a:solidFill>
            </a:endParaRPr>
          </a:p>
          <a:p>
            <a:pPr marL="0" indent="0">
              <a:buNone/>
            </a:pPr>
            <a:r>
              <a:rPr lang="en-US" dirty="0"/>
              <a:t>It is important for NAs to know these anatomical terms of location:</a:t>
            </a:r>
          </a:p>
          <a:p>
            <a:pPr marL="0" indent="0">
              <a:buNone/>
            </a:pPr>
            <a:endParaRPr lang="en-US" dirty="0"/>
          </a:p>
          <a:p>
            <a:pPr lvl="1"/>
            <a:r>
              <a:rPr lang="en-US" dirty="0"/>
              <a:t>Anterior or ventral (front of the body or body part)</a:t>
            </a:r>
          </a:p>
          <a:p>
            <a:pPr lvl="1"/>
            <a:r>
              <a:rPr lang="en-US" dirty="0"/>
              <a:t>Posterior or dorsal (back of the body or body part)</a:t>
            </a:r>
          </a:p>
          <a:p>
            <a:pPr lvl="1"/>
            <a:r>
              <a:rPr lang="en-US" dirty="0"/>
              <a:t>Superior (toward the head)</a:t>
            </a:r>
          </a:p>
          <a:p>
            <a:pPr lvl="1"/>
            <a:r>
              <a:rPr lang="en-US" dirty="0"/>
              <a:t>Inferior (away from the head)</a:t>
            </a:r>
          </a:p>
          <a:p>
            <a:pPr lvl="1"/>
            <a:r>
              <a:rPr lang="en-US" dirty="0"/>
              <a:t>Medial (toward the midline of the body)</a:t>
            </a:r>
          </a:p>
          <a:p>
            <a:pPr lvl="1"/>
            <a:r>
              <a:rPr lang="en-US" dirty="0"/>
              <a:t>Lateral (to the side away from the midline of the body)</a:t>
            </a:r>
          </a:p>
          <a:p>
            <a:pPr lvl="1"/>
            <a:r>
              <a:rPr lang="en-US" dirty="0"/>
              <a:t>Proximal (closer to the torso)</a:t>
            </a:r>
          </a:p>
          <a:p>
            <a:pPr lvl="1"/>
            <a:r>
              <a:rPr lang="en-US" dirty="0"/>
              <a:t>Distal (farther away from the torso)</a:t>
            </a:r>
          </a:p>
          <a:p>
            <a:pPr marL="0" indent="0">
              <a:buNone/>
            </a:pPr>
            <a:endParaRPr lang="en-US" dirty="0"/>
          </a:p>
          <a:p>
            <a:pPr marL="457200" indent="-457200">
              <a:buFont typeface="+mj-lt"/>
              <a:buAutoNum type="arabicPeriod"/>
            </a:pPr>
            <a:endParaRPr lang="en-US" dirty="0">
              <a:solidFill>
                <a:srgbClr val="FF0000"/>
              </a:solidFill>
            </a:endParaRP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60639917-8497-42CE-AD9F-C6EB4BBFF7BE}"/>
              </a:ext>
            </a:extLst>
          </p:cNvPr>
          <p:cNvSpPr>
            <a:spLocks noGrp="1"/>
          </p:cNvSpPr>
          <p:nvPr>
            <p:ph type="sldNum" sz="quarter" idx="12"/>
          </p:nvPr>
        </p:nvSpPr>
        <p:spPr/>
        <p:txBody>
          <a:bodyPr/>
          <a:lstStyle/>
          <a:p>
            <a:pPr defTabSz="457200"/>
            <a:fld id="{1E19C8D7-53EE-4AF8-9E87-BBF55B67A655}" type="slidenum">
              <a:rPr lang="en-US" smtClean="0"/>
              <a:pPr defTabSz="457200"/>
              <a:t>5</a:t>
            </a:fld>
            <a:endParaRPr lang="en-US" dirty="0"/>
          </a:p>
        </p:txBody>
      </p:sp>
    </p:spTree>
    <p:extLst>
      <p:ext uri="{BB962C8B-B14F-4D97-AF65-F5344CB8AC3E}">
        <p14:creationId xmlns:p14="http://schemas.microsoft.com/office/powerpoint/2010/main" val="227104480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7521B2B-4853-488E-A285-2E571481DCF6}"/>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Describe the urinary system</a:t>
            </a:r>
          </a:p>
          <a:p>
            <a:pPr marL="457200" indent="-457200">
              <a:buFont typeface="+mj-lt"/>
              <a:buAutoNum type="arabicPeriod" startAt="7"/>
            </a:pPr>
            <a:endParaRPr lang="en-US" dirty="0">
              <a:solidFill>
                <a:srgbClr val="FF0000"/>
              </a:solidFill>
            </a:endParaRPr>
          </a:p>
          <a:p>
            <a:pPr marL="0" indent="0">
              <a:buNone/>
            </a:pPr>
            <a:r>
              <a:rPr lang="en-US" dirty="0"/>
              <a:t>Think about this question:</a:t>
            </a:r>
          </a:p>
          <a:p>
            <a:pPr marL="0" indent="0">
              <a:buNone/>
            </a:pPr>
            <a:endParaRPr lang="en-US" dirty="0"/>
          </a:p>
          <a:p>
            <a:pPr marL="0" indent="0">
              <a:buNone/>
            </a:pPr>
            <a:r>
              <a:rPr lang="en-US" dirty="0"/>
              <a:t>The orange box on p. 141 of the text describes some ways NAs can assist residents experiencing normal changes of aging to the urinary system. In what other ways might NAs help?</a:t>
            </a:r>
          </a:p>
          <a:p>
            <a:pPr marL="0" indent="0">
              <a:buNone/>
            </a:pPr>
            <a:endParaRPr lang="en-US" dirty="0"/>
          </a:p>
        </p:txBody>
      </p:sp>
      <p:sp>
        <p:nvSpPr>
          <p:cNvPr id="3" name="Slide Number Placeholder 2">
            <a:extLst>
              <a:ext uri="{FF2B5EF4-FFF2-40B4-BE49-F238E27FC236}">
                <a16:creationId xmlns:a16="http://schemas.microsoft.com/office/drawing/2014/main" id="{7CD3AB84-67A8-49A1-8FD3-63295184A9C2}"/>
              </a:ext>
            </a:extLst>
          </p:cNvPr>
          <p:cNvSpPr>
            <a:spLocks noGrp="1"/>
          </p:cNvSpPr>
          <p:nvPr>
            <p:ph type="sldNum" sz="quarter" idx="12"/>
          </p:nvPr>
        </p:nvSpPr>
        <p:spPr/>
        <p:txBody>
          <a:bodyPr/>
          <a:lstStyle/>
          <a:p>
            <a:pPr defTabSz="457200"/>
            <a:fld id="{1E19C8D7-53EE-4AF8-9E87-BBF55B67A655}" type="slidenum">
              <a:rPr lang="en-US" smtClean="0"/>
              <a:pPr defTabSz="457200"/>
              <a:t>50</a:t>
            </a:fld>
            <a:endParaRPr lang="en-US" dirty="0"/>
          </a:p>
        </p:txBody>
      </p:sp>
    </p:spTree>
    <p:extLst>
      <p:ext uri="{BB962C8B-B14F-4D97-AF65-F5344CB8AC3E}">
        <p14:creationId xmlns:p14="http://schemas.microsoft.com/office/powerpoint/2010/main" val="30794249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7521B2B-4853-488E-A285-2E571481DCF6}"/>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Describe the urinary system</a:t>
            </a:r>
          </a:p>
          <a:p>
            <a:pPr marL="457200" indent="-457200">
              <a:buFont typeface="+mj-lt"/>
              <a:buAutoNum type="arabicPeriod" startAt="7"/>
            </a:pPr>
            <a:endParaRPr lang="en-US" dirty="0">
              <a:solidFill>
                <a:srgbClr val="FF0000"/>
              </a:solidFill>
            </a:endParaRPr>
          </a:p>
          <a:p>
            <a:pPr marL="0" indent="0">
              <a:buNone/>
            </a:pPr>
            <a:r>
              <a:rPr lang="en-US" dirty="0"/>
              <a:t>NAs should report these signs and symptoms related to the urinary system:</a:t>
            </a:r>
          </a:p>
          <a:p>
            <a:pPr marL="0" indent="0">
              <a:buNone/>
            </a:pPr>
            <a:endParaRPr lang="en-US" dirty="0"/>
          </a:p>
          <a:p>
            <a:pPr lvl="1"/>
            <a:r>
              <a:rPr lang="en-US" dirty="0"/>
              <a:t>Weight loss or gain </a:t>
            </a:r>
          </a:p>
          <a:p>
            <a:pPr lvl="1"/>
            <a:r>
              <a:rPr lang="en-US" dirty="0"/>
              <a:t>Swelling in extremities </a:t>
            </a:r>
          </a:p>
          <a:p>
            <a:pPr lvl="1"/>
            <a:r>
              <a:rPr lang="en-US" dirty="0"/>
              <a:t>Painful urination or burning during urination </a:t>
            </a:r>
          </a:p>
          <a:p>
            <a:pPr lvl="1"/>
            <a:r>
              <a:rPr lang="en-US" dirty="0"/>
              <a:t>Changes in urine (cloudy, odor, color) </a:t>
            </a:r>
          </a:p>
          <a:p>
            <a:pPr lvl="1"/>
            <a:r>
              <a:rPr lang="en-US" dirty="0"/>
              <a:t>Change in frequency or amount of urine </a:t>
            </a:r>
          </a:p>
          <a:p>
            <a:pPr lvl="1"/>
            <a:r>
              <a:rPr lang="en-US" dirty="0"/>
              <a:t>Swelling in abdominal/bladder area </a:t>
            </a:r>
          </a:p>
          <a:p>
            <a:pPr lvl="1"/>
            <a:r>
              <a:rPr lang="en-US" dirty="0"/>
              <a:t>Complaints that bladder feels full or painful </a:t>
            </a:r>
          </a:p>
          <a:p>
            <a:pPr lvl="1"/>
            <a:r>
              <a:rPr lang="en-US" dirty="0"/>
              <a:t>Urinary incontinence </a:t>
            </a:r>
          </a:p>
          <a:p>
            <a:pPr lvl="1"/>
            <a:r>
              <a:rPr lang="en-US" dirty="0"/>
              <a:t>Pain in kidney or back/flank</a:t>
            </a:r>
          </a:p>
          <a:p>
            <a:pPr lvl="1"/>
            <a:r>
              <a:rPr lang="en-US" dirty="0"/>
              <a:t>Inadequate fluid intake </a:t>
            </a:r>
          </a:p>
          <a:p>
            <a:pPr lvl="1"/>
            <a:r>
              <a:rPr lang="en-US" dirty="0"/>
              <a:t>Confusion</a:t>
            </a:r>
          </a:p>
        </p:txBody>
      </p:sp>
      <p:sp>
        <p:nvSpPr>
          <p:cNvPr id="3" name="Slide Number Placeholder 2">
            <a:extLst>
              <a:ext uri="{FF2B5EF4-FFF2-40B4-BE49-F238E27FC236}">
                <a16:creationId xmlns:a16="http://schemas.microsoft.com/office/drawing/2014/main" id="{7CD3AB84-67A8-49A1-8FD3-63295184A9C2}"/>
              </a:ext>
            </a:extLst>
          </p:cNvPr>
          <p:cNvSpPr>
            <a:spLocks noGrp="1"/>
          </p:cNvSpPr>
          <p:nvPr>
            <p:ph type="sldNum" sz="quarter" idx="12"/>
          </p:nvPr>
        </p:nvSpPr>
        <p:spPr/>
        <p:txBody>
          <a:bodyPr/>
          <a:lstStyle/>
          <a:p>
            <a:pPr defTabSz="457200"/>
            <a:fld id="{1E19C8D7-53EE-4AF8-9E87-BBF55B67A655}" type="slidenum">
              <a:rPr lang="en-US" smtClean="0"/>
              <a:pPr defTabSz="457200"/>
              <a:t>51</a:t>
            </a:fld>
            <a:endParaRPr lang="en-US" dirty="0"/>
          </a:p>
        </p:txBody>
      </p:sp>
    </p:spTree>
    <p:extLst>
      <p:ext uri="{BB962C8B-B14F-4D97-AF65-F5344CB8AC3E}">
        <p14:creationId xmlns:p14="http://schemas.microsoft.com/office/powerpoint/2010/main" val="115163136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AB1FAE3-74FB-4128-BE6E-7BB3CDAF73F8}"/>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Describe the gastrointestinal system</a:t>
            </a:r>
          </a:p>
          <a:p>
            <a:pPr marL="457200" indent="-457200">
              <a:buFont typeface="+mj-lt"/>
              <a:buAutoNum type="arabicPeriod" startAt="8"/>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peristalsis</a:t>
            </a:r>
          </a:p>
          <a:p>
            <a:pPr marL="457200" lvl="1" indent="0">
              <a:buNone/>
            </a:pPr>
            <a:r>
              <a:rPr lang="en-US" dirty="0"/>
              <a:t>involuntary contractions that move food through the gastrointestinal system.</a:t>
            </a:r>
          </a:p>
          <a:p>
            <a:pPr marL="0" indent="0">
              <a:buNone/>
            </a:pPr>
            <a:r>
              <a:rPr lang="en-US" b="1" dirty="0"/>
              <a:t>glucose</a:t>
            </a:r>
          </a:p>
          <a:p>
            <a:pPr marL="457200" lvl="1" indent="0">
              <a:buNone/>
            </a:pPr>
            <a:r>
              <a:rPr lang="en-US" dirty="0"/>
              <a:t>natural sugar.</a:t>
            </a:r>
          </a:p>
          <a:p>
            <a:pPr marL="0" indent="0">
              <a:buNone/>
            </a:pPr>
            <a:r>
              <a:rPr lang="en-US" b="1" dirty="0"/>
              <a:t>digestion</a:t>
            </a:r>
          </a:p>
          <a:p>
            <a:pPr marL="457200" lvl="1" indent="0">
              <a:buNone/>
            </a:pPr>
            <a:r>
              <a:rPr lang="en-US" dirty="0"/>
              <a:t>the process of preparing food physically and chemically so that it can be absorbed into the cells. </a:t>
            </a:r>
          </a:p>
          <a:p>
            <a:pPr marL="0" indent="0">
              <a:buNone/>
            </a:pPr>
            <a:endParaRPr lang="en-US" dirty="0"/>
          </a:p>
        </p:txBody>
      </p:sp>
      <p:sp>
        <p:nvSpPr>
          <p:cNvPr id="3" name="Slide Number Placeholder 2">
            <a:extLst>
              <a:ext uri="{FF2B5EF4-FFF2-40B4-BE49-F238E27FC236}">
                <a16:creationId xmlns:a16="http://schemas.microsoft.com/office/drawing/2014/main" id="{4781300F-A3F3-44DC-8FA6-752C7BA2A58B}"/>
              </a:ext>
            </a:extLst>
          </p:cNvPr>
          <p:cNvSpPr>
            <a:spLocks noGrp="1"/>
          </p:cNvSpPr>
          <p:nvPr>
            <p:ph type="sldNum" sz="quarter" idx="12"/>
          </p:nvPr>
        </p:nvSpPr>
        <p:spPr/>
        <p:txBody>
          <a:bodyPr/>
          <a:lstStyle/>
          <a:p>
            <a:pPr defTabSz="457200"/>
            <a:fld id="{1E19C8D7-53EE-4AF8-9E87-BBF55B67A655}" type="slidenum">
              <a:rPr lang="en-US" smtClean="0"/>
              <a:pPr defTabSz="457200"/>
              <a:t>52</a:t>
            </a:fld>
            <a:endParaRPr lang="en-US" dirty="0"/>
          </a:p>
        </p:txBody>
      </p:sp>
    </p:spTree>
    <p:extLst>
      <p:ext uri="{BB962C8B-B14F-4D97-AF65-F5344CB8AC3E}">
        <p14:creationId xmlns:p14="http://schemas.microsoft.com/office/powerpoint/2010/main" val="105390744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AB1FAE3-74FB-4128-BE6E-7BB3CDAF73F8}"/>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Describe the gastrointestinal system</a:t>
            </a:r>
          </a:p>
          <a:p>
            <a:pPr marL="457200" indent="-457200">
              <a:buFont typeface="+mj-lt"/>
              <a:buAutoNum type="arabicPeriod" startAt="8"/>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absorption</a:t>
            </a:r>
          </a:p>
          <a:p>
            <a:pPr marL="457200" lvl="1" indent="0">
              <a:buNone/>
            </a:pPr>
            <a:r>
              <a:rPr lang="en-US" dirty="0"/>
              <a:t>the transfer of nutrients from the intestines to the cells. </a:t>
            </a:r>
          </a:p>
          <a:p>
            <a:pPr marL="0" indent="0">
              <a:buNone/>
            </a:pPr>
            <a:r>
              <a:rPr lang="en-US" b="1" dirty="0"/>
              <a:t>elimination</a:t>
            </a:r>
          </a:p>
          <a:p>
            <a:pPr marL="457200" lvl="1" indent="0">
              <a:buNone/>
            </a:pPr>
            <a:r>
              <a:rPr lang="en-US" dirty="0"/>
              <a:t>the process of expelling solid wastes (made up of the waste products of food and fluids) that are not absorbed into the cells.</a:t>
            </a:r>
          </a:p>
          <a:p>
            <a:pPr marL="0" indent="0">
              <a:buNone/>
            </a:pPr>
            <a:r>
              <a:rPr lang="en-US" b="1" dirty="0"/>
              <a:t>fecal incontinence</a:t>
            </a:r>
          </a:p>
          <a:p>
            <a:pPr marL="457200" lvl="1" indent="0">
              <a:buNone/>
            </a:pPr>
            <a:r>
              <a:rPr lang="en-US" dirty="0"/>
              <a:t>the inability to control the bowels, leading to an involuntary passage of stool.</a:t>
            </a:r>
          </a:p>
          <a:p>
            <a:pPr marL="0" indent="0">
              <a:buNone/>
            </a:pPr>
            <a:endParaRPr lang="en-US" dirty="0"/>
          </a:p>
        </p:txBody>
      </p:sp>
      <p:sp>
        <p:nvSpPr>
          <p:cNvPr id="3" name="Slide Number Placeholder 2">
            <a:extLst>
              <a:ext uri="{FF2B5EF4-FFF2-40B4-BE49-F238E27FC236}">
                <a16:creationId xmlns:a16="http://schemas.microsoft.com/office/drawing/2014/main" id="{4781300F-A3F3-44DC-8FA6-752C7BA2A58B}"/>
              </a:ext>
            </a:extLst>
          </p:cNvPr>
          <p:cNvSpPr>
            <a:spLocks noGrp="1"/>
          </p:cNvSpPr>
          <p:nvPr>
            <p:ph type="sldNum" sz="quarter" idx="12"/>
          </p:nvPr>
        </p:nvSpPr>
        <p:spPr/>
        <p:txBody>
          <a:bodyPr/>
          <a:lstStyle/>
          <a:p>
            <a:pPr defTabSz="457200"/>
            <a:fld id="{1E19C8D7-53EE-4AF8-9E87-BBF55B67A655}" type="slidenum">
              <a:rPr lang="en-US" smtClean="0"/>
              <a:pPr defTabSz="457200"/>
              <a:t>53</a:t>
            </a:fld>
            <a:endParaRPr lang="en-US" dirty="0"/>
          </a:p>
        </p:txBody>
      </p:sp>
    </p:spTree>
    <p:extLst>
      <p:ext uri="{BB962C8B-B14F-4D97-AF65-F5344CB8AC3E}">
        <p14:creationId xmlns:p14="http://schemas.microsoft.com/office/powerpoint/2010/main" val="218483152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E673920-F782-4E5C-8F03-216CEDF1BB6A}"/>
              </a:ext>
            </a:extLst>
          </p:cNvPr>
          <p:cNvSpPr>
            <a:spLocks noGrp="1"/>
          </p:cNvSpPr>
          <p:nvPr>
            <p:ph idx="1"/>
          </p:nvPr>
        </p:nvSpPr>
        <p:spPr/>
        <p:txBody>
          <a:bodyPr/>
          <a:lstStyle/>
          <a:p>
            <a:pPr marL="0" indent="0">
              <a:buNone/>
            </a:pPr>
            <a:r>
              <a:rPr lang="en-US" dirty="0"/>
              <a:t>Transparency 9-9: The Gastrointestinal System</a:t>
            </a:r>
          </a:p>
        </p:txBody>
      </p:sp>
      <p:sp>
        <p:nvSpPr>
          <p:cNvPr id="3" name="Slide Number Placeholder 2">
            <a:extLst>
              <a:ext uri="{FF2B5EF4-FFF2-40B4-BE49-F238E27FC236}">
                <a16:creationId xmlns:a16="http://schemas.microsoft.com/office/drawing/2014/main" id="{6BC9F7EF-66E2-45A3-BFAC-BF843F65D438}"/>
              </a:ext>
            </a:extLst>
          </p:cNvPr>
          <p:cNvSpPr>
            <a:spLocks noGrp="1"/>
          </p:cNvSpPr>
          <p:nvPr>
            <p:ph type="sldNum" sz="quarter" idx="12"/>
          </p:nvPr>
        </p:nvSpPr>
        <p:spPr/>
        <p:txBody>
          <a:bodyPr/>
          <a:lstStyle/>
          <a:p>
            <a:pPr defTabSz="457200"/>
            <a:fld id="{1E19C8D7-53EE-4AF8-9E87-BBF55B67A655}" type="slidenum">
              <a:rPr lang="en-US" smtClean="0"/>
              <a:pPr defTabSz="457200"/>
              <a:t>54</a:t>
            </a:fld>
            <a:endParaRPr lang="en-US" dirty="0"/>
          </a:p>
        </p:txBody>
      </p:sp>
      <p:pic>
        <p:nvPicPr>
          <p:cNvPr id="4" name="Picture 3">
            <a:extLst>
              <a:ext uri="{FF2B5EF4-FFF2-40B4-BE49-F238E27FC236}">
                <a16:creationId xmlns:a16="http://schemas.microsoft.com/office/drawing/2014/main" id="{39CA1F83-EA1E-4AC7-B1FF-A887BBDCFAF8}"/>
              </a:ext>
            </a:extLst>
          </p:cNvPr>
          <p:cNvPicPr>
            <a:picLocks noChangeAspect="1"/>
          </p:cNvPicPr>
          <p:nvPr/>
        </p:nvPicPr>
        <p:blipFill>
          <a:blip r:embed="rId2"/>
          <a:stretch>
            <a:fillRect/>
          </a:stretch>
        </p:blipFill>
        <p:spPr>
          <a:xfrm>
            <a:off x="3677056" y="1080409"/>
            <a:ext cx="4604550" cy="5381608"/>
          </a:xfrm>
          <a:prstGeom prst="rect">
            <a:avLst/>
          </a:prstGeom>
        </p:spPr>
      </p:pic>
    </p:spTree>
    <p:extLst>
      <p:ext uri="{BB962C8B-B14F-4D97-AF65-F5344CB8AC3E}">
        <p14:creationId xmlns:p14="http://schemas.microsoft.com/office/powerpoint/2010/main" val="203348123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AB1FAE3-74FB-4128-BE6E-7BB3CDAF73F8}"/>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Describe the gastrointestinal system</a:t>
            </a:r>
          </a:p>
          <a:p>
            <a:pPr marL="0" indent="0">
              <a:buNone/>
            </a:pPr>
            <a:endParaRPr lang="en-US" dirty="0">
              <a:solidFill>
                <a:srgbClr val="FF0000"/>
              </a:solidFill>
            </a:endParaRPr>
          </a:p>
          <a:p>
            <a:pPr marL="0" indent="0">
              <a:buNone/>
            </a:pPr>
            <a:r>
              <a:rPr lang="en-US" dirty="0"/>
              <a:t>NAs should know these important points about the gastrointestinal system:</a:t>
            </a:r>
          </a:p>
          <a:p>
            <a:pPr marL="0" indent="0">
              <a:buNone/>
            </a:pPr>
            <a:endParaRPr lang="en-US" dirty="0"/>
          </a:p>
          <a:p>
            <a:pPr lvl="1"/>
            <a:r>
              <a:rPr lang="en-US" dirty="0"/>
              <a:t>Digestion prepares food for absorption into cells. </a:t>
            </a:r>
          </a:p>
          <a:p>
            <a:pPr lvl="1"/>
            <a:r>
              <a:rPr lang="en-US" dirty="0"/>
              <a:t>Elimination is expelling solid wastes.</a:t>
            </a:r>
          </a:p>
          <a:p>
            <a:pPr lvl="1"/>
            <a:r>
              <a:rPr lang="en-US" dirty="0"/>
              <a:t>The pancreas produces insulin, a hormone that moves glucose (sugar) from blood and into cells for energy for the body.</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4781300F-A3F3-44DC-8FA6-752C7BA2A58B}"/>
              </a:ext>
            </a:extLst>
          </p:cNvPr>
          <p:cNvSpPr>
            <a:spLocks noGrp="1"/>
          </p:cNvSpPr>
          <p:nvPr>
            <p:ph type="sldNum" sz="quarter" idx="12"/>
          </p:nvPr>
        </p:nvSpPr>
        <p:spPr/>
        <p:txBody>
          <a:bodyPr/>
          <a:lstStyle/>
          <a:p>
            <a:pPr defTabSz="457200"/>
            <a:fld id="{1E19C8D7-53EE-4AF8-9E87-BBF55B67A655}" type="slidenum">
              <a:rPr lang="en-US" smtClean="0"/>
              <a:pPr defTabSz="457200"/>
              <a:t>55</a:t>
            </a:fld>
            <a:endParaRPr lang="en-US" dirty="0"/>
          </a:p>
        </p:txBody>
      </p:sp>
    </p:spTree>
    <p:extLst>
      <p:ext uri="{BB962C8B-B14F-4D97-AF65-F5344CB8AC3E}">
        <p14:creationId xmlns:p14="http://schemas.microsoft.com/office/powerpoint/2010/main" val="64217147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AB1FAE3-74FB-4128-BE6E-7BB3CDAF73F8}"/>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Describe the gastrointestinal system</a:t>
            </a:r>
          </a:p>
          <a:p>
            <a:pPr marL="457200" indent="-457200">
              <a:buFont typeface="+mj-lt"/>
              <a:buAutoNum type="arabicPeriod" startAt="8"/>
            </a:pPr>
            <a:endParaRPr lang="en-US" dirty="0">
              <a:solidFill>
                <a:srgbClr val="FF0000"/>
              </a:solidFill>
            </a:endParaRPr>
          </a:p>
          <a:p>
            <a:pPr marL="0" indent="0">
              <a:buNone/>
            </a:pPr>
            <a:r>
              <a:rPr lang="en-US" dirty="0"/>
              <a:t>The following are normal changes of aging in the gastrointestinal system:</a:t>
            </a:r>
          </a:p>
          <a:p>
            <a:pPr marL="0" indent="0">
              <a:buNone/>
            </a:pPr>
            <a:endParaRPr lang="en-US" dirty="0"/>
          </a:p>
          <a:p>
            <a:pPr lvl="1"/>
            <a:r>
              <a:rPr lang="en-US" dirty="0"/>
              <a:t>Decreased saliva production affects chewing/swallowing.</a:t>
            </a:r>
          </a:p>
          <a:p>
            <a:pPr lvl="1"/>
            <a:r>
              <a:rPr lang="en-US" dirty="0"/>
              <a:t>Dulled sense of taste may result in poor appetite.</a:t>
            </a:r>
          </a:p>
          <a:p>
            <a:pPr lvl="1"/>
            <a:r>
              <a:rPr lang="en-US" dirty="0"/>
              <a:t>Absorption of vitamins/minerals decreases.</a:t>
            </a:r>
          </a:p>
          <a:p>
            <a:pPr lvl="1"/>
            <a:r>
              <a:rPr lang="en-US" dirty="0"/>
              <a:t>Digestion takes longer, is less efficient.</a:t>
            </a:r>
          </a:p>
          <a:p>
            <a:pPr lvl="1"/>
            <a:r>
              <a:rPr lang="en-US" dirty="0"/>
              <a:t>Body waste moves more slowly through intestines; constipation is more frequent. </a:t>
            </a:r>
          </a:p>
          <a:p>
            <a:pPr marL="0" indent="0">
              <a:buNone/>
            </a:pPr>
            <a:endParaRPr lang="en-US" dirty="0"/>
          </a:p>
        </p:txBody>
      </p:sp>
      <p:sp>
        <p:nvSpPr>
          <p:cNvPr id="3" name="Slide Number Placeholder 2">
            <a:extLst>
              <a:ext uri="{FF2B5EF4-FFF2-40B4-BE49-F238E27FC236}">
                <a16:creationId xmlns:a16="http://schemas.microsoft.com/office/drawing/2014/main" id="{4781300F-A3F3-44DC-8FA6-752C7BA2A58B}"/>
              </a:ext>
            </a:extLst>
          </p:cNvPr>
          <p:cNvSpPr>
            <a:spLocks noGrp="1"/>
          </p:cNvSpPr>
          <p:nvPr>
            <p:ph type="sldNum" sz="quarter" idx="12"/>
          </p:nvPr>
        </p:nvSpPr>
        <p:spPr/>
        <p:txBody>
          <a:bodyPr/>
          <a:lstStyle/>
          <a:p>
            <a:pPr defTabSz="457200"/>
            <a:fld id="{1E19C8D7-53EE-4AF8-9E87-BBF55B67A655}" type="slidenum">
              <a:rPr lang="en-US" smtClean="0"/>
              <a:pPr defTabSz="457200"/>
              <a:t>56</a:t>
            </a:fld>
            <a:endParaRPr lang="en-US" dirty="0"/>
          </a:p>
        </p:txBody>
      </p:sp>
    </p:spTree>
    <p:extLst>
      <p:ext uri="{BB962C8B-B14F-4D97-AF65-F5344CB8AC3E}">
        <p14:creationId xmlns:p14="http://schemas.microsoft.com/office/powerpoint/2010/main" val="179196339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AB1FAE3-74FB-4128-BE6E-7BB3CDAF73F8}"/>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Describe the gastrointestinal system</a:t>
            </a:r>
          </a:p>
          <a:p>
            <a:pPr marL="457200" indent="-457200">
              <a:buFont typeface="+mj-lt"/>
              <a:buAutoNum type="arabicPeriod" startAt="8"/>
            </a:pPr>
            <a:endParaRPr lang="en-US" dirty="0">
              <a:solidFill>
                <a:srgbClr val="FF0000"/>
              </a:solidFill>
            </a:endParaRPr>
          </a:p>
          <a:p>
            <a:pPr marL="0" indent="0">
              <a:buNone/>
            </a:pPr>
            <a:r>
              <a:rPr lang="en-US" dirty="0"/>
              <a:t>Think about this question:</a:t>
            </a:r>
          </a:p>
          <a:p>
            <a:pPr marL="0" indent="0">
              <a:buNone/>
            </a:pPr>
            <a:endParaRPr lang="en-US" dirty="0"/>
          </a:p>
          <a:p>
            <a:pPr marL="0" indent="0">
              <a:buNone/>
            </a:pPr>
            <a:r>
              <a:rPr lang="en-US" dirty="0"/>
              <a:t>The orange box on p. 143 of the text describes some ways NAs can assist residents experiencing normal changes of aging to the gastrointestinal system. In what other ways might NAs help?</a:t>
            </a:r>
          </a:p>
          <a:p>
            <a:pPr marL="0" indent="0">
              <a:buNone/>
            </a:pPr>
            <a:endParaRPr lang="en-US" dirty="0"/>
          </a:p>
        </p:txBody>
      </p:sp>
      <p:sp>
        <p:nvSpPr>
          <p:cNvPr id="3" name="Slide Number Placeholder 2">
            <a:extLst>
              <a:ext uri="{FF2B5EF4-FFF2-40B4-BE49-F238E27FC236}">
                <a16:creationId xmlns:a16="http://schemas.microsoft.com/office/drawing/2014/main" id="{4781300F-A3F3-44DC-8FA6-752C7BA2A58B}"/>
              </a:ext>
            </a:extLst>
          </p:cNvPr>
          <p:cNvSpPr>
            <a:spLocks noGrp="1"/>
          </p:cNvSpPr>
          <p:nvPr>
            <p:ph type="sldNum" sz="quarter" idx="12"/>
          </p:nvPr>
        </p:nvSpPr>
        <p:spPr/>
        <p:txBody>
          <a:bodyPr/>
          <a:lstStyle/>
          <a:p>
            <a:pPr defTabSz="457200"/>
            <a:fld id="{1E19C8D7-53EE-4AF8-9E87-BBF55B67A655}" type="slidenum">
              <a:rPr lang="en-US" smtClean="0"/>
              <a:pPr defTabSz="457200"/>
              <a:t>57</a:t>
            </a:fld>
            <a:endParaRPr lang="en-US" dirty="0"/>
          </a:p>
        </p:txBody>
      </p:sp>
    </p:spTree>
    <p:extLst>
      <p:ext uri="{BB962C8B-B14F-4D97-AF65-F5344CB8AC3E}">
        <p14:creationId xmlns:p14="http://schemas.microsoft.com/office/powerpoint/2010/main" val="79314878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AB1FAE3-74FB-4128-BE6E-7BB3CDAF73F8}"/>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Describe the gastrointestinal system</a:t>
            </a:r>
          </a:p>
          <a:p>
            <a:pPr marL="457200" indent="-457200">
              <a:buFont typeface="+mj-lt"/>
              <a:buAutoNum type="arabicPeriod" startAt="8"/>
            </a:pPr>
            <a:endParaRPr lang="en-US" dirty="0">
              <a:solidFill>
                <a:srgbClr val="FF0000"/>
              </a:solidFill>
            </a:endParaRPr>
          </a:p>
          <a:p>
            <a:pPr marL="0" indent="0">
              <a:buNone/>
            </a:pPr>
            <a:r>
              <a:rPr lang="en-US" dirty="0"/>
              <a:t>NAs should report these signs and symptoms related to the gastrointestinal system:</a:t>
            </a:r>
          </a:p>
          <a:p>
            <a:pPr marL="0" indent="0">
              <a:buNone/>
            </a:pPr>
            <a:endParaRPr lang="en-US" dirty="0"/>
          </a:p>
          <a:p>
            <a:pPr lvl="1"/>
            <a:r>
              <a:rPr lang="en-US" dirty="0"/>
              <a:t>Difficulty swallowing or chewing </a:t>
            </a:r>
          </a:p>
          <a:p>
            <a:pPr lvl="1"/>
            <a:r>
              <a:rPr lang="en-US" dirty="0"/>
              <a:t>Fecal incontinence </a:t>
            </a:r>
          </a:p>
          <a:p>
            <a:pPr lvl="1"/>
            <a:r>
              <a:rPr lang="en-US" dirty="0"/>
              <a:t>Weight gain or loss </a:t>
            </a:r>
          </a:p>
          <a:p>
            <a:pPr lvl="1"/>
            <a:r>
              <a:rPr lang="en-US" dirty="0"/>
              <a:t>Loss of appetite </a:t>
            </a:r>
          </a:p>
          <a:p>
            <a:pPr lvl="1"/>
            <a:r>
              <a:rPr lang="en-US" dirty="0"/>
              <a:t>Abdominal pain or cramping </a:t>
            </a:r>
          </a:p>
          <a:p>
            <a:pPr lvl="1"/>
            <a:r>
              <a:rPr lang="en-US" dirty="0"/>
              <a:t>Diarrhea </a:t>
            </a:r>
          </a:p>
          <a:p>
            <a:pPr lvl="1"/>
            <a:r>
              <a:rPr lang="en-US" dirty="0"/>
              <a:t>Nausea and vomiting (especially coffee grounds type) </a:t>
            </a:r>
          </a:p>
          <a:p>
            <a:pPr marL="0" indent="0">
              <a:buNone/>
            </a:pPr>
            <a:endParaRPr lang="en-US" dirty="0"/>
          </a:p>
        </p:txBody>
      </p:sp>
      <p:sp>
        <p:nvSpPr>
          <p:cNvPr id="3" name="Slide Number Placeholder 2">
            <a:extLst>
              <a:ext uri="{FF2B5EF4-FFF2-40B4-BE49-F238E27FC236}">
                <a16:creationId xmlns:a16="http://schemas.microsoft.com/office/drawing/2014/main" id="{4781300F-A3F3-44DC-8FA6-752C7BA2A58B}"/>
              </a:ext>
            </a:extLst>
          </p:cNvPr>
          <p:cNvSpPr>
            <a:spLocks noGrp="1"/>
          </p:cNvSpPr>
          <p:nvPr>
            <p:ph type="sldNum" sz="quarter" idx="12"/>
          </p:nvPr>
        </p:nvSpPr>
        <p:spPr/>
        <p:txBody>
          <a:bodyPr/>
          <a:lstStyle/>
          <a:p>
            <a:pPr defTabSz="457200"/>
            <a:fld id="{1E19C8D7-53EE-4AF8-9E87-BBF55B67A655}" type="slidenum">
              <a:rPr lang="en-US" smtClean="0"/>
              <a:pPr defTabSz="457200"/>
              <a:t>58</a:t>
            </a:fld>
            <a:endParaRPr lang="en-US" dirty="0"/>
          </a:p>
        </p:txBody>
      </p:sp>
    </p:spTree>
    <p:extLst>
      <p:ext uri="{BB962C8B-B14F-4D97-AF65-F5344CB8AC3E}">
        <p14:creationId xmlns:p14="http://schemas.microsoft.com/office/powerpoint/2010/main" val="32767275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AB1FAE3-74FB-4128-BE6E-7BB3CDAF73F8}"/>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Describe the gastrointestinal system</a:t>
            </a:r>
          </a:p>
          <a:p>
            <a:pPr marL="457200" indent="-457200">
              <a:buFont typeface="+mj-lt"/>
              <a:buAutoNum type="arabicPeriod" startAt="8"/>
            </a:pPr>
            <a:endParaRPr lang="en-US" dirty="0">
              <a:solidFill>
                <a:srgbClr val="FF0000"/>
              </a:solidFill>
            </a:endParaRPr>
          </a:p>
          <a:p>
            <a:pPr marL="0" indent="0">
              <a:buNone/>
            </a:pPr>
            <a:r>
              <a:rPr lang="en-US" dirty="0"/>
              <a:t>Signs and symptoms related to the gastrointestinal system (cont’d):</a:t>
            </a:r>
          </a:p>
          <a:p>
            <a:pPr marL="0" indent="0">
              <a:buNone/>
            </a:pPr>
            <a:endParaRPr lang="en-US" dirty="0"/>
          </a:p>
          <a:p>
            <a:pPr lvl="1"/>
            <a:r>
              <a:rPr lang="en-US" dirty="0"/>
              <a:t>Constipation </a:t>
            </a:r>
          </a:p>
          <a:p>
            <a:pPr lvl="1"/>
            <a:r>
              <a:rPr lang="en-US" dirty="0"/>
              <a:t>Flatulence</a:t>
            </a:r>
          </a:p>
          <a:p>
            <a:pPr lvl="1"/>
            <a:r>
              <a:rPr lang="en-US" dirty="0"/>
              <a:t>Hiccups, belching </a:t>
            </a:r>
          </a:p>
          <a:p>
            <a:pPr lvl="1"/>
            <a:r>
              <a:rPr lang="en-US" dirty="0"/>
              <a:t>Bloody, black, or hard stools </a:t>
            </a:r>
          </a:p>
          <a:p>
            <a:pPr lvl="1"/>
            <a:r>
              <a:rPr lang="en-US" dirty="0"/>
              <a:t>Heartburn </a:t>
            </a:r>
          </a:p>
          <a:p>
            <a:pPr lvl="1"/>
            <a:r>
              <a:rPr lang="en-US" dirty="0"/>
              <a:t>Poor nutritional intake </a:t>
            </a:r>
          </a:p>
        </p:txBody>
      </p:sp>
      <p:sp>
        <p:nvSpPr>
          <p:cNvPr id="3" name="Slide Number Placeholder 2">
            <a:extLst>
              <a:ext uri="{FF2B5EF4-FFF2-40B4-BE49-F238E27FC236}">
                <a16:creationId xmlns:a16="http://schemas.microsoft.com/office/drawing/2014/main" id="{4781300F-A3F3-44DC-8FA6-752C7BA2A58B}"/>
              </a:ext>
            </a:extLst>
          </p:cNvPr>
          <p:cNvSpPr>
            <a:spLocks noGrp="1"/>
          </p:cNvSpPr>
          <p:nvPr>
            <p:ph type="sldNum" sz="quarter" idx="12"/>
          </p:nvPr>
        </p:nvSpPr>
        <p:spPr/>
        <p:txBody>
          <a:bodyPr/>
          <a:lstStyle/>
          <a:p>
            <a:pPr defTabSz="457200"/>
            <a:fld id="{1E19C8D7-53EE-4AF8-9E87-BBF55B67A655}" type="slidenum">
              <a:rPr lang="en-US" smtClean="0"/>
              <a:pPr defTabSz="457200"/>
              <a:t>59</a:t>
            </a:fld>
            <a:endParaRPr lang="en-US" dirty="0"/>
          </a:p>
        </p:txBody>
      </p:sp>
    </p:spTree>
    <p:extLst>
      <p:ext uri="{BB962C8B-B14F-4D97-AF65-F5344CB8AC3E}">
        <p14:creationId xmlns:p14="http://schemas.microsoft.com/office/powerpoint/2010/main" val="6748412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E9CED6-1D6A-4757-A9D8-5D9A12FA759B}"/>
              </a:ext>
            </a:extLst>
          </p:cNvPr>
          <p:cNvSpPr>
            <a:spLocks noGrp="1"/>
          </p:cNvSpPr>
          <p:nvPr>
            <p:ph idx="1"/>
          </p:nvPr>
        </p:nvSpPr>
        <p:spPr>
          <a:xfrm>
            <a:off x="635393" y="780226"/>
            <a:ext cx="10234377" cy="5396738"/>
          </a:xfrm>
        </p:spPr>
        <p:txBody>
          <a:bodyPr/>
          <a:lstStyle/>
          <a:p>
            <a:pPr marL="457200" indent="-457200">
              <a:buFont typeface="+mj-lt"/>
              <a:buAutoNum type="arabicPeriod" startAt="2"/>
            </a:pPr>
            <a:r>
              <a:rPr lang="en-US" dirty="0">
                <a:solidFill>
                  <a:srgbClr val="FF0000"/>
                </a:solidFill>
              </a:rPr>
              <a:t>Describe the integumentary system</a:t>
            </a:r>
          </a:p>
          <a:p>
            <a:pPr marL="457200" indent="-457200">
              <a:buFont typeface="+mj-lt"/>
              <a:buAutoNum type="arabicPeriod" startAt="2"/>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integument</a:t>
            </a:r>
          </a:p>
          <a:p>
            <a:pPr marL="457200" lvl="1" indent="0">
              <a:buNone/>
            </a:pPr>
            <a:r>
              <a:rPr lang="en-US" dirty="0"/>
              <a:t>a natural protective covering.</a:t>
            </a:r>
          </a:p>
          <a:p>
            <a:pPr marL="0" indent="0">
              <a:buNone/>
            </a:pPr>
            <a:r>
              <a:rPr lang="en-US" b="1" dirty="0"/>
              <a:t>dilate</a:t>
            </a:r>
          </a:p>
          <a:p>
            <a:pPr marL="457200" lvl="1" indent="0">
              <a:buNone/>
            </a:pPr>
            <a:r>
              <a:rPr lang="en-US" dirty="0"/>
              <a:t>to widen.</a:t>
            </a:r>
          </a:p>
          <a:p>
            <a:pPr marL="0" indent="0">
              <a:buNone/>
            </a:pPr>
            <a:r>
              <a:rPr lang="en-US" b="1" dirty="0"/>
              <a:t>constrict</a:t>
            </a:r>
          </a:p>
          <a:p>
            <a:pPr marL="457200" lvl="1" indent="0">
              <a:buNone/>
            </a:pPr>
            <a:r>
              <a:rPr lang="en-US" dirty="0"/>
              <a:t>to narrow.</a:t>
            </a:r>
          </a:p>
          <a:p>
            <a:pPr marL="0" indent="0">
              <a:buNone/>
            </a:pPr>
            <a:endParaRPr lang="en-US" dirty="0"/>
          </a:p>
        </p:txBody>
      </p:sp>
      <p:sp>
        <p:nvSpPr>
          <p:cNvPr id="3" name="Slide Number Placeholder 2">
            <a:extLst>
              <a:ext uri="{FF2B5EF4-FFF2-40B4-BE49-F238E27FC236}">
                <a16:creationId xmlns:a16="http://schemas.microsoft.com/office/drawing/2014/main" id="{03B7DF70-DE86-41CF-B437-77F4F4DC364A}"/>
              </a:ext>
            </a:extLst>
          </p:cNvPr>
          <p:cNvSpPr>
            <a:spLocks noGrp="1"/>
          </p:cNvSpPr>
          <p:nvPr>
            <p:ph type="sldNum" sz="quarter" idx="12"/>
          </p:nvPr>
        </p:nvSpPr>
        <p:spPr/>
        <p:txBody>
          <a:bodyPr/>
          <a:lstStyle/>
          <a:p>
            <a:pPr defTabSz="457200"/>
            <a:fld id="{1E19C8D7-53EE-4AF8-9E87-BBF55B67A655}" type="slidenum">
              <a:rPr lang="en-US" smtClean="0"/>
              <a:pPr defTabSz="457200"/>
              <a:t>6</a:t>
            </a:fld>
            <a:endParaRPr lang="en-US" dirty="0"/>
          </a:p>
        </p:txBody>
      </p:sp>
    </p:spTree>
    <p:extLst>
      <p:ext uri="{BB962C8B-B14F-4D97-AF65-F5344CB8AC3E}">
        <p14:creationId xmlns:p14="http://schemas.microsoft.com/office/powerpoint/2010/main" val="249607159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1743B8F-B8BA-4FFA-879E-2B3AABA012DB}"/>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Describe the endocrine system</a:t>
            </a:r>
          </a:p>
          <a:p>
            <a:pPr marL="0" indent="0">
              <a:buNone/>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glands</a:t>
            </a:r>
          </a:p>
          <a:p>
            <a:pPr marL="457200" lvl="1" indent="0">
              <a:buNone/>
            </a:pPr>
            <a:r>
              <a:rPr lang="en-US" dirty="0"/>
              <a:t>organs that produce and secrete chemicals called hormones.</a:t>
            </a:r>
          </a:p>
          <a:p>
            <a:pPr marL="0" indent="0">
              <a:buNone/>
            </a:pPr>
            <a:r>
              <a:rPr lang="en-US" b="1" dirty="0"/>
              <a:t>hormones</a:t>
            </a:r>
          </a:p>
          <a:p>
            <a:pPr marL="457200" lvl="1" indent="0">
              <a:buNone/>
            </a:pPr>
            <a:r>
              <a:rPr lang="en-US" dirty="0"/>
              <a:t>chemical substances created by the body that control numerous body functions.</a:t>
            </a:r>
          </a:p>
          <a:p>
            <a:pPr marL="0" indent="0">
              <a:buNone/>
            </a:pPr>
            <a:r>
              <a:rPr lang="en-US" b="1" dirty="0"/>
              <a:t>gonads</a:t>
            </a:r>
          </a:p>
          <a:p>
            <a:pPr marL="457200" lvl="1" indent="0">
              <a:buNone/>
            </a:pPr>
            <a:r>
              <a:rPr lang="en-US" dirty="0"/>
              <a:t>sex glands.</a:t>
            </a:r>
          </a:p>
          <a:p>
            <a:pPr marL="0" indent="0">
              <a:buNone/>
            </a:pPr>
            <a:endParaRPr lang="en-US" dirty="0">
              <a:solidFill>
                <a:srgbClr val="FF0000"/>
              </a:solidFill>
            </a:endParaRP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E1EB62D4-CB2E-4AE8-ACE4-7CE5A895210D}"/>
              </a:ext>
            </a:extLst>
          </p:cNvPr>
          <p:cNvSpPr>
            <a:spLocks noGrp="1"/>
          </p:cNvSpPr>
          <p:nvPr>
            <p:ph type="sldNum" sz="quarter" idx="12"/>
          </p:nvPr>
        </p:nvSpPr>
        <p:spPr/>
        <p:txBody>
          <a:bodyPr/>
          <a:lstStyle/>
          <a:p>
            <a:pPr defTabSz="457200"/>
            <a:fld id="{1E19C8D7-53EE-4AF8-9E87-BBF55B67A655}" type="slidenum">
              <a:rPr lang="en-US" smtClean="0"/>
              <a:pPr defTabSz="457200"/>
              <a:t>60</a:t>
            </a:fld>
            <a:endParaRPr lang="en-US" dirty="0"/>
          </a:p>
        </p:txBody>
      </p:sp>
    </p:spTree>
    <p:extLst>
      <p:ext uri="{BB962C8B-B14F-4D97-AF65-F5344CB8AC3E}">
        <p14:creationId xmlns:p14="http://schemas.microsoft.com/office/powerpoint/2010/main" val="71994560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546F81-E1EC-4E34-8FE4-6D71C7204B0B}"/>
              </a:ext>
            </a:extLst>
          </p:cNvPr>
          <p:cNvSpPr>
            <a:spLocks noGrp="1"/>
          </p:cNvSpPr>
          <p:nvPr>
            <p:ph idx="1"/>
          </p:nvPr>
        </p:nvSpPr>
        <p:spPr/>
        <p:txBody>
          <a:bodyPr/>
          <a:lstStyle/>
          <a:p>
            <a:pPr marL="0" indent="0">
              <a:buNone/>
            </a:pPr>
            <a:r>
              <a:rPr lang="en-US" dirty="0"/>
              <a:t>Transparency 9-10: The Endocrine System</a:t>
            </a:r>
          </a:p>
        </p:txBody>
      </p:sp>
      <p:sp>
        <p:nvSpPr>
          <p:cNvPr id="3" name="Slide Number Placeholder 2">
            <a:extLst>
              <a:ext uri="{FF2B5EF4-FFF2-40B4-BE49-F238E27FC236}">
                <a16:creationId xmlns:a16="http://schemas.microsoft.com/office/drawing/2014/main" id="{53DEAAE4-439F-49FA-8AC4-610C1AE8966A}"/>
              </a:ext>
            </a:extLst>
          </p:cNvPr>
          <p:cNvSpPr>
            <a:spLocks noGrp="1"/>
          </p:cNvSpPr>
          <p:nvPr>
            <p:ph type="sldNum" sz="quarter" idx="12"/>
          </p:nvPr>
        </p:nvSpPr>
        <p:spPr/>
        <p:txBody>
          <a:bodyPr/>
          <a:lstStyle/>
          <a:p>
            <a:pPr defTabSz="457200"/>
            <a:fld id="{1E19C8D7-53EE-4AF8-9E87-BBF55B67A655}" type="slidenum">
              <a:rPr lang="en-US" smtClean="0"/>
              <a:pPr defTabSz="457200"/>
              <a:t>61</a:t>
            </a:fld>
            <a:endParaRPr lang="en-US" dirty="0"/>
          </a:p>
        </p:txBody>
      </p:sp>
      <p:pic>
        <p:nvPicPr>
          <p:cNvPr id="4" name="Picture 3">
            <a:extLst>
              <a:ext uri="{FF2B5EF4-FFF2-40B4-BE49-F238E27FC236}">
                <a16:creationId xmlns:a16="http://schemas.microsoft.com/office/drawing/2014/main" id="{7EF7FB85-7F3F-40E3-850A-4B5E622E23B4}"/>
              </a:ext>
            </a:extLst>
          </p:cNvPr>
          <p:cNvPicPr>
            <a:picLocks noChangeAspect="1"/>
          </p:cNvPicPr>
          <p:nvPr/>
        </p:nvPicPr>
        <p:blipFill>
          <a:blip r:embed="rId2"/>
          <a:stretch>
            <a:fillRect/>
          </a:stretch>
        </p:blipFill>
        <p:spPr>
          <a:xfrm>
            <a:off x="3502462" y="1121457"/>
            <a:ext cx="4797968" cy="5340559"/>
          </a:xfrm>
          <a:prstGeom prst="rect">
            <a:avLst/>
          </a:prstGeom>
        </p:spPr>
      </p:pic>
    </p:spTree>
    <p:extLst>
      <p:ext uri="{BB962C8B-B14F-4D97-AF65-F5344CB8AC3E}">
        <p14:creationId xmlns:p14="http://schemas.microsoft.com/office/powerpoint/2010/main" val="398871420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1743B8F-B8BA-4FFA-879E-2B3AABA012DB}"/>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Describe the endocrine system</a:t>
            </a:r>
          </a:p>
          <a:p>
            <a:pPr marL="0" indent="0">
              <a:buNone/>
            </a:pPr>
            <a:endParaRPr lang="en-US" dirty="0">
              <a:solidFill>
                <a:srgbClr val="FF0000"/>
              </a:solidFill>
            </a:endParaRPr>
          </a:p>
          <a:p>
            <a:pPr marL="0" indent="0">
              <a:buNone/>
            </a:pPr>
            <a:r>
              <a:rPr lang="en-US" dirty="0"/>
              <a:t>NAs should know these important points about the endocrine system:</a:t>
            </a:r>
          </a:p>
          <a:p>
            <a:pPr marL="0" indent="0">
              <a:buNone/>
            </a:pPr>
            <a:endParaRPr lang="en-US" dirty="0"/>
          </a:p>
          <a:p>
            <a:pPr lvl="1"/>
            <a:r>
              <a:rPr lang="en-US" dirty="0"/>
              <a:t>Glands produce and secrete hormones, which are chemical substances that control numerous body functions</a:t>
            </a:r>
          </a:p>
          <a:p>
            <a:pPr lvl="1"/>
            <a:r>
              <a:rPr lang="en-US" dirty="0"/>
              <a:t>Hormones are carried by the blood to organs in order to achieve the following: </a:t>
            </a:r>
          </a:p>
          <a:p>
            <a:pPr lvl="2"/>
            <a:r>
              <a:rPr lang="en-US" dirty="0"/>
              <a:t>Maintain homeostasis </a:t>
            </a:r>
          </a:p>
          <a:p>
            <a:pPr lvl="2"/>
            <a:r>
              <a:rPr lang="en-US" dirty="0"/>
              <a:t>Influence growth and development </a:t>
            </a:r>
          </a:p>
          <a:p>
            <a:pPr lvl="2"/>
            <a:r>
              <a:rPr lang="en-US" dirty="0"/>
              <a:t>Regulate blood sugar levels </a:t>
            </a:r>
          </a:p>
          <a:p>
            <a:pPr lvl="2"/>
            <a:r>
              <a:rPr lang="en-US" dirty="0"/>
              <a:t>Regulate calcium levels in bones </a:t>
            </a:r>
          </a:p>
          <a:p>
            <a:pPr lvl="2"/>
            <a:r>
              <a:rPr lang="en-US" dirty="0"/>
              <a:t>Regulate body’s ability to reproduce </a:t>
            </a:r>
          </a:p>
          <a:p>
            <a:pPr lvl="2"/>
            <a:r>
              <a:rPr lang="en-US" dirty="0"/>
              <a:t>Determine how fast cells burn food for energy (metabolism) </a:t>
            </a:r>
          </a:p>
          <a:p>
            <a:pPr marL="0" indent="0">
              <a:buNone/>
            </a:pPr>
            <a:endParaRPr lang="en-US" dirty="0">
              <a:solidFill>
                <a:srgbClr val="FF0000"/>
              </a:solidFill>
            </a:endParaRP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E1EB62D4-CB2E-4AE8-ACE4-7CE5A895210D}"/>
              </a:ext>
            </a:extLst>
          </p:cNvPr>
          <p:cNvSpPr>
            <a:spLocks noGrp="1"/>
          </p:cNvSpPr>
          <p:nvPr>
            <p:ph type="sldNum" sz="quarter" idx="12"/>
          </p:nvPr>
        </p:nvSpPr>
        <p:spPr/>
        <p:txBody>
          <a:bodyPr/>
          <a:lstStyle/>
          <a:p>
            <a:pPr defTabSz="457200"/>
            <a:fld id="{1E19C8D7-53EE-4AF8-9E87-BBF55B67A655}" type="slidenum">
              <a:rPr lang="en-US" smtClean="0"/>
              <a:pPr defTabSz="457200"/>
              <a:t>62</a:t>
            </a:fld>
            <a:endParaRPr lang="en-US" dirty="0"/>
          </a:p>
        </p:txBody>
      </p:sp>
    </p:spTree>
    <p:extLst>
      <p:ext uri="{BB962C8B-B14F-4D97-AF65-F5344CB8AC3E}">
        <p14:creationId xmlns:p14="http://schemas.microsoft.com/office/powerpoint/2010/main" val="234742677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1743B8F-B8BA-4FFA-879E-2B3AABA012DB}"/>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Describe the endocrine system</a:t>
            </a:r>
          </a:p>
          <a:p>
            <a:pPr marL="0" indent="0">
              <a:buNone/>
            </a:pPr>
            <a:endParaRPr lang="en-US" dirty="0">
              <a:solidFill>
                <a:srgbClr val="FF0000"/>
              </a:solidFill>
            </a:endParaRPr>
          </a:p>
          <a:p>
            <a:pPr marL="0" indent="0">
              <a:buNone/>
            </a:pPr>
            <a:r>
              <a:rPr lang="en-US" dirty="0"/>
              <a:t>The following are normal changes of aging in the endocrine system:</a:t>
            </a:r>
          </a:p>
          <a:p>
            <a:pPr marL="0" indent="0">
              <a:buNone/>
            </a:pPr>
            <a:endParaRPr lang="en-US" dirty="0"/>
          </a:p>
          <a:p>
            <a:pPr lvl="1"/>
            <a:r>
              <a:rPr lang="en-US" dirty="0"/>
              <a:t>Decrease in levels of hormones, such as estrogen and progesterone </a:t>
            </a:r>
          </a:p>
          <a:p>
            <a:pPr lvl="1"/>
            <a:r>
              <a:rPr lang="en-US" dirty="0"/>
              <a:t>Less production of insulin </a:t>
            </a:r>
          </a:p>
          <a:p>
            <a:pPr lvl="1"/>
            <a:r>
              <a:rPr lang="en-US" dirty="0"/>
              <a:t>Less able to handle stress</a:t>
            </a: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E1EB62D4-CB2E-4AE8-ACE4-7CE5A895210D}"/>
              </a:ext>
            </a:extLst>
          </p:cNvPr>
          <p:cNvSpPr>
            <a:spLocks noGrp="1"/>
          </p:cNvSpPr>
          <p:nvPr>
            <p:ph type="sldNum" sz="quarter" idx="12"/>
          </p:nvPr>
        </p:nvSpPr>
        <p:spPr/>
        <p:txBody>
          <a:bodyPr/>
          <a:lstStyle/>
          <a:p>
            <a:pPr defTabSz="457200"/>
            <a:fld id="{1E19C8D7-53EE-4AF8-9E87-BBF55B67A655}" type="slidenum">
              <a:rPr lang="en-US" smtClean="0"/>
              <a:pPr defTabSz="457200"/>
              <a:t>63</a:t>
            </a:fld>
            <a:endParaRPr lang="en-US" dirty="0"/>
          </a:p>
        </p:txBody>
      </p:sp>
    </p:spTree>
    <p:extLst>
      <p:ext uri="{BB962C8B-B14F-4D97-AF65-F5344CB8AC3E}">
        <p14:creationId xmlns:p14="http://schemas.microsoft.com/office/powerpoint/2010/main" val="394968306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1743B8F-B8BA-4FFA-879E-2B3AABA012DB}"/>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Describe the endocrine system</a:t>
            </a:r>
          </a:p>
          <a:p>
            <a:pPr marL="0" indent="0">
              <a:buNone/>
            </a:pPr>
            <a:endParaRPr lang="en-US" dirty="0">
              <a:solidFill>
                <a:srgbClr val="FF0000"/>
              </a:solidFill>
            </a:endParaRPr>
          </a:p>
          <a:p>
            <a:pPr marL="0" indent="0">
              <a:buNone/>
            </a:pPr>
            <a:endParaRPr lang="en-US" dirty="0">
              <a:solidFill>
                <a:srgbClr val="FF0000"/>
              </a:solidFill>
            </a:endParaRPr>
          </a:p>
          <a:p>
            <a:pPr marL="0" indent="0">
              <a:buNone/>
            </a:pPr>
            <a:r>
              <a:rPr lang="en-US" dirty="0"/>
              <a:t>Think about this question:</a:t>
            </a:r>
          </a:p>
          <a:p>
            <a:pPr marL="0" indent="0">
              <a:buNone/>
            </a:pPr>
            <a:endParaRPr lang="en-US" dirty="0"/>
          </a:p>
          <a:p>
            <a:pPr marL="0" indent="0">
              <a:buNone/>
            </a:pPr>
            <a:r>
              <a:rPr lang="en-US" dirty="0"/>
              <a:t>The orange box on p. 144 of the text describes some ways NAs can assist residents experiencing normal changes of aging to the endocrine system. In what other ways might NAs help?</a:t>
            </a: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E1EB62D4-CB2E-4AE8-ACE4-7CE5A895210D}"/>
              </a:ext>
            </a:extLst>
          </p:cNvPr>
          <p:cNvSpPr>
            <a:spLocks noGrp="1"/>
          </p:cNvSpPr>
          <p:nvPr>
            <p:ph type="sldNum" sz="quarter" idx="12"/>
          </p:nvPr>
        </p:nvSpPr>
        <p:spPr/>
        <p:txBody>
          <a:bodyPr/>
          <a:lstStyle/>
          <a:p>
            <a:pPr defTabSz="457200"/>
            <a:fld id="{1E19C8D7-53EE-4AF8-9E87-BBF55B67A655}" type="slidenum">
              <a:rPr lang="en-US" smtClean="0"/>
              <a:pPr defTabSz="457200"/>
              <a:t>64</a:t>
            </a:fld>
            <a:endParaRPr lang="en-US" dirty="0"/>
          </a:p>
        </p:txBody>
      </p:sp>
    </p:spTree>
    <p:extLst>
      <p:ext uri="{BB962C8B-B14F-4D97-AF65-F5344CB8AC3E}">
        <p14:creationId xmlns:p14="http://schemas.microsoft.com/office/powerpoint/2010/main" val="18305927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1743B8F-B8BA-4FFA-879E-2B3AABA012DB}"/>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Describe the endocrine system</a:t>
            </a:r>
          </a:p>
          <a:p>
            <a:pPr marL="0" indent="0">
              <a:buNone/>
            </a:pPr>
            <a:endParaRPr lang="en-US" dirty="0">
              <a:solidFill>
                <a:srgbClr val="FF0000"/>
              </a:solidFill>
            </a:endParaRPr>
          </a:p>
          <a:p>
            <a:pPr marL="0" indent="0">
              <a:buNone/>
            </a:pPr>
            <a:r>
              <a:rPr lang="en-US" dirty="0"/>
              <a:t>NAs should report these signs and symptoms related to the endocrine system:</a:t>
            </a:r>
          </a:p>
          <a:p>
            <a:pPr marL="0" indent="0">
              <a:buNone/>
            </a:pPr>
            <a:endParaRPr lang="en-US" dirty="0"/>
          </a:p>
          <a:p>
            <a:pPr lvl="1"/>
            <a:r>
              <a:rPr lang="en-US" dirty="0"/>
              <a:t>Headache </a:t>
            </a:r>
          </a:p>
          <a:p>
            <a:pPr lvl="1"/>
            <a:r>
              <a:rPr lang="en-US" dirty="0"/>
              <a:t>Weakness</a:t>
            </a:r>
          </a:p>
          <a:p>
            <a:pPr lvl="1"/>
            <a:r>
              <a:rPr lang="en-US" dirty="0"/>
              <a:t>Blurred vision </a:t>
            </a:r>
          </a:p>
          <a:p>
            <a:pPr lvl="1"/>
            <a:r>
              <a:rPr lang="en-US" dirty="0"/>
              <a:t>Dizziness </a:t>
            </a:r>
          </a:p>
          <a:p>
            <a:pPr lvl="1"/>
            <a:r>
              <a:rPr lang="en-US" dirty="0"/>
              <a:t>Irritability </a:t>
            </a:r>
          </a:p>
          <a:p>
            <a:pPr lvl="1"/>
            <a:r>
              <a:rPr lang="en-US" dirty="0"/>
              <a:t>Sweating </a:t>
            </a:r>
          </a:p>
          <a:p>
            <a:pPr lvl="1"/>
            <a:r>
              <a:rPr lang="en-US" dirty="0"/>
              <a:t>Change in “normal” behavior </a:t>
            </a:r>
          </a:p>
          <a:p>
            <a:pPr lvl="1"/>
            <a:r>
              <a:rPr lang="en-US" dirty="0"/>
              <a:t>Confusion </a:t>
            </a:r>
          </a:p>
          <a:p>
            <a:pPr lvl="1"/>
            <a:r>
              <a:rPr lang="en-US" dirty="0"/>
              <a:t>Change in mobility</a:t>
            </a:r>
          </a:p>
          <a:p>
            <a:pPr lvl="1"/>
            <a:r>
              <a:rPr lang="en-US" dirty="0"/>
              <a:t>Change in sensation</a:t>
            </a: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E1EB62D4-CB2E-4AE8-ACE4-7CE5A895210D}"/>
              </a:ext>
            </a:extLst>
          </p:cNvPr>
          <p:cNvSpPr>
            <a:spLocks noGrp="1"/>
          </p:cNvSpPr>
          <p:nvPr>
            <p:ph type="sldNum" sz="quarter" idx="12"/>
          </p:nvPr>
        </p:nvSpPr>
        <p:spPr/>
        <p:txBody>
          <a:bodyPr/>
          <a:lstStyle/>
          <a:p>
            <a:pPr defTabSz="457200"/>
            <a:fld id="{1E19C8D7-53EE-4AF8-9E87-BBF55B67A655}" type="slidenum">
              <a:rPr lang="en-US" smtClean="0"/>
              <a:pPr defTabSz="457200"/>
              <a:t>65</a:t>
            </a:fld>
            <a:endParaRPr lang="en-US" dirty="0"/>
          </a:p>
        </p:txBody>
      </p:sp>
    </p:spTree>
    <p:extLst>
      <p:ext uri="{BB962C8B-B14F-4D97-AF65-F5344CB8AC3E}">
        <p14:creationId xmlns:p14="http://schemas.microsoft.com/office/powerpoint/2010/main" val="113314608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1743B8F-B8BA-4FFA-879E-2B3AABA012DB}"/>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Describe the endocrine system</a:t>
            </a:r>
          </a:p>
          <a:p>
            <a:pPr marL="0" indent="0">
              <a:buNone/>
            </a:pPr>
            <a:endParaRPr lang="en-US" dirty="0">
              <a:solidFill>
                <a:srgbClr val="FF0000"/>
              </a:solidFill>
            </a:endParaRPr>
          </a:p>
          <a:p>
            <a:pPr marL="0" indent="0">
              <a:buNone/>
            </a:pPr>
            <a:r>
              <a:rPr lang="en-US" dirty="0"/>
              <a:t>Signs and symptoms related to the endocrine system (cont’d):</a:t>
            </a:r>
          </a:p>
          <a:p>
            <a:pPr marL="0" indent="0">
              <a:buNone/>
            </a:pPr>
            <a:endParaRPr lang="en-US" dirty="0"/>
          </a:p>
          <a:p>
            <a:pPr lvl="1"/>
            <a:r>
              <a:rPr lang="en-US" dirty="0"/>
              <a:t>Numbness or tingling in arms or legs</a:t>
            </a:r>
          </a:p>
          <a:p>
            <a:pPr lvl="1"/>
            <a:r>
              <a:rPr lang="en-US" dirty="0"/>
              <a:t>Weight gain/loss </a:t>
            </a:r>
          </a:p>
          <a:p>
            <a:pPr lvl="1"/>
            <a:r>
              <a:rPr lang="en-US" dirty="0"/>
              <a:t>Loss of appetite/increase in appetite </a:t>
            </a:r>
          </a:p>
          <a:p>
            <a:pPr lvl="1"/>
            <a:r>
              <a:rPr lang="en-US" dirty="0"/>
              <a:t>Increased thirst </a:t>
            </a:r>
          </a:p>
          <a:p>
            <a:pPr lvl="1"/>
            <a:r>
              <a:rPr lang="en-US" dirty="0"/>
              <a:t>Frequent urination </a:t>
            </a:r>
          </a:p>
          <a:p>
            <a:pPr lvl="1"/>
            <a:r>
              <a:rPr lang="en-US" dirty="0"/>
              <a:t>Hunger</a:t>
            </a:r>
          </a:p>
          <a:p>
            <a:pPr lvl="1"/>
            <a:r>
              <a:rPr lang="en-US" dirty="0"/>
              <a:t>Dry skin </a:t>
            </a:r>
          </a:p>
          <a:p>
            <a:pPr lvl="1"/>
            <a:r>
              <a:rPr lang="en-US" dirty="0"/>
              <a:t>Skin breakdown</a:t>
            </a:r>
          </a:p>
          <a:p>
            <a:pPr lvl="1"/>
            <a:r>
              <a:rPr lang="en-US" dirty="0"/>
              <a:t>Sweet or fruity breath</a:t>
            </a:r>
          </a:p>
          <a:p>
            <a:pPr lvl="1"/>
            <a:r>
              <a:rPr lang="en-US" dirty="0"/>
              <a:t>Sluggishness or fatigue </a:t>
            </a:r>
          </a:p>
          <a:p>
            <a:pPr lvl="1"/>
            <a:r>
              <a:rPr lang="en-US" dirty="0"/>
              <a:t>Hyperactivity </a:t>
            </a: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E1EB62D4-CB2E-4AE8-ACE4-7CE5A895210D}"/>
              </a:ext>
            </a:extLst>
          </p:cNvPr>
          <p:cNvSpPr>
            <a:spLocks noGrp="1"/>
          </p:cNvSpPr>
          <p:nvPr>
            <p:ph type="sldNum" sz="quarter" idx="12"/>
          </p:nvPr>
        </p:nvSpPr>
        <p:spPr/>
        <p:txBody>
          <a:bodyPr/>
          <a:lstStyle/>
          <a:p>
            <a:pPr defTabSz="457200"/>
            <a:fld id="{1E19C8D7-53EE-4AF8-9E87-BBF55B67A655}" type="slidenum">
              <a:rPr lang="en-US" smtClean="0"/>
              <a:pPr defTabSz="457200"/>
              <a:t>66</a:t>
            </a:fld>
            <a:endParaRPr lang="en-US" dirty="0"/>
          </a:p>
        </p:txBody>
      </p:sp>
    </p:spTree>
    <p:extLst>
      <p:ext uri="{BB962C8B-B14F-4D97-AF65-F5344CB8AC3E}">
        <p14:creationId xmlns:p14="http://schemas.microsoft.com/office/powerpoint/2010/main" val="364942900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2875C40-9B8C-49D3-A3A9-40DC8851815A}"/>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Describe the reproductive system</a:t>
            </a:r>
          </a:p>
          <a:p>
            <a:pPr marL="457200" indent="-457200">
              <a:buFont typeface="+mj-lt"/>
              <a:buAutoNum type="arabicPeriod" startAt="10"/>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reproduce</a:t>
            </a:r>
          </a:p>
          <a:p>
            <a:pPr marL="457200" lvl="1" indent="0">
              <a:buNone/>
            </a:pPr>
            <a:r>
              <a:rPr lang="en-US" dirty="0"/>
              <a:t>to create new human life. </a:t>
            </a:r>
          </a:p>
          <a:p>
            <a:pPr marL="0" indent="0">
              <a:buNone/>
            </a:pPr>
            <a:endParaRPr lang="en-US" dirty="0"/>
          </a:p>
        </p:txBody>
      </p:sp>
      <p:sp>
        <p:nvSpPr>
          <p:cNvPr id="3" name="Slide Number Placeholder 2">
            <a:extLst>
              <a:ext uri="{FF2B5EF4-FFF2-40B4-BE49-F238E27FC236}">
                <a16:creationId xmlns:a16="http://schemas.microsoft.com/office/drawing/2014/main" id="{1E9E7E34-FDED-49B8-B0E6-713460E2B83B}"/>
              </a:ext>
            </a:extLst>
          </p:cNvPr>
          <p:cNvSpPr>
            <a:spLocks noGrp="1"/>
          </p:cNvSpPr>
          <p:nvPr>
            <p:ph type="sldNum" sz="quarter" idx="12"/>
          </p:nvPr>
        </p:nvSpPr>
        <p:spPr/>
        <p:txBody>
          <a:bodyPr/>
          <a:lstStyle/>
          <a:p>
            <a:pPr defTabSz="457200"/>
            <a:fld id="{1E19C8D7-53EE-4AF8-9E87-BBF55B67A655}" type="slidenum">
              <a:rPr lang="en-US" smtClean="0"/>
              <a:pPr defTabSz="457200"/>
              <a:t>67</a:t>
            </a:fld>
            <a:endParaRPr lang="en-US" dirty="0"/>
          </a:p>
        </p:txBody>
      </p:sp>
    </p:spTree>
    <p:extLst>
      <p:ext uri="{BB962C8B-B14F-4D97-AF65-F5344CB8AC3E}">
        <p14:creationId xmlns:p14="http://schemas.microsoft.com/office/powerpoint/2010/main" val="241358161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8B64E88-D3FC-4F12-A946-29AB7F87B077}"/>
              </a:ext>
            </a:extLst>
          </p:cNvPr>
          <p:cNvSpPr>
            <a:spLocks noGrp="1"/>
          </p:cNvSpPr>
          <p:nvPr>
            <p:ph idx="1"/>
          </p:nvPr>
        </p:nvSpPr>
        <p:spPr/>
        <p:txBody>
          <a:bodyPr/>
          <a:lstStyle/>
          <a:p>
            <a:pPr marL="0" indent="0">
              <a:buNone/>
            </a:pPr>
            <a:r>
              <a:rPr lang="en-US" dirty="0"/>
              <a:t>Transparency 9-11: The Reproductive System</a:t>
            </a:r>
          </a:p>
        </p:txBody>
      </p:sp>
      <p:sp>
        <p:nvSpPr>
          <p:cNvPr id="3" name="Slide Number Placeholder 2">
            <a:extLst>
              <a:ext uri="{FF2B5EF4-FFF2-40B4-BE49-F238E27FC236}">
                <a16:creationId xmlns:a16="http://schemas.microsoft.com/office/drawing/2014/main" id="{623E280A-A549-4697-92D2-79A61C9B0D4B}"/>
              </a:ext>
            </a:extLst>
          </p:cNvPr>
          <p:cNvSpPr>
            <a:spLocks noGrp="1"/>
          </p:cNvSpPr>
          <p:nvPr>
            <p:ph type="sldNum" sz="quarter" idx="12"/>
          </p:nvPr>
        </p:nvSpPr>
        <p:spPr/>
        <p:txBody>
          <a:bodyPr/>
          <a:lstStyle/>
          <a:p>
            <a:pPr defTabSz="457200"/>
            <a:fld id="{1E19C8D7-53EE-4AF8-9E87-BBF55B67A655}" type="slidenum">
              <a:rPr lang="en-US" smtClean="0"/>
              <a:pPr defTabSz="457200"/>
              <a:t>68</a:t>
            </a:fld>
            <a:endParaRPr lang="en-US" dirty="0"/>
          </a:p>
        </p:txBody>
      </p:sp>
      <p:pic>
        <p:nvPicPr>
          <p:cNvPr id="4" name="Picture 3">
            <a:extLst>
              <a:ext uri="{FF2B5EF4-FFF2-40B4-BE49-F238E27FC236}">
                <a16:creationId xmlns:a16="http://schemas.microsoft.com/office/drawing/2014/main" id="{35ED30EB-1206-4957-92A9-962348C01CF8}"/>
              </a:ext>
            </a:extLst>
          </p:cNvPr>
          <p:cNvPicPr>
            <a:picLocks noChangeAspect="1"/>
          </p:cNvPicPr>
          <p:nvPr/>
        </p:nvPicPr>
        <p:blipFill>
          <a:blip r:embed="rId2"/>
          <a:stretch>
            <a:fillRect/>
          </a:stretch>
        </p:blipFill>
        <p:spPr>
          <a:xfrm>
            <a:off x="635394" y="1654412"/>
            <a:ext cx="4693724" cy="3879110"/>
          </a:xfrm>
          <a:prstGeom prst="rect">
            <a:avLst/>
          </a:prstGeom>
        </p:spPr>
      </p:pic>
      <p:pic>
        <p:nvPicPr>
          <p:cNvPr id="5" name="Picture 4">
            <a:extLst>
              <a:ext uri="{FF2B5EF4-FFF2-40B4-BE49-F238E27FC236}">
                <a16:creationId xmlns:a16="http://schemas.microsoft.com/office/drawing/2014/main" id="{BBCEE3C2-1A27-4F44-B56F-159FDE9F31E2}"/>
              </a:ext>
            </a:extLst>
          </p:cNvPr>
          <p:cNvPicPr>
            <a:picLocks noChangeAspect="1"/>
          </p:cNvPicPr>
          <p:nvPr/>
        </p:nvPicPr>
        <p:blipFill>
          <a:blip r:embed="rId3"/>
          <a:stretch>
            <a:fillRect/>
          </a:stretch>
        </p:blipFill>
        <p:spPr>
          <a:xfrm>
            <a:off x="6096000" y="1654412"/>
            <a:ext cx="4226605" cy="3929296"/>
          </a:xfrm>
          <a:prstGeom prst="rect">
            <a:avLst/>
          </a:prstGeom>
        </p:spPr>
      </p:pic>
    </p:spTree>
    <p:extLst>
      <p:ext uri="{BB962C8B-B14F-4D97-AF65-F5344CB8AC3E}">
        <p14:creationId xmlns:p14="http://schemas.microsoft.com/office/powerpoint/2010/main" val="169302969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2875C40-9B8C-49D3-A3A9-40DC8851815A}"/>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Describe the reproductive system</a:t>
            </a:r>
          </a:p>
          <a:p>
            <a:pPr marL="457200" indent="-457200">
              <a:buFont typeface="+mj-lt"/>
              <a:buAutoNum type="arabicPeriod" startAt="10"/>
            </a:pPr>
            <a:endParaRPr lang="en-US" dirty="0">
              <a:solidFill>
                <a:srgbClr val="FF0000"/>
              </a:solidFill>
            </a:endParaRPr>
          </a:p>
          <a:p>
            <a:pPr marL="0" indent="0">
              <a:buNone/>
            </a:pPr>
            <a:r>
              <a:rPr lang="en-US" dirty="0"/>
              <a:t>NAs should know these important points about the reproductive system:</a:t>
            </a:r>
          </a:p>
          <a:p>
            <a:pPr marL="0" indent="0">
              <a:buNone/>
            </a:pPr>
            <a:endParaRPr lang="en-US" dirty="0"/>
          </a:p>
          <a:p>
            <a:pPr lvl="1"/>
            <a:r>
              <a:rPr lang="en-US" dirty="0"/>
              <a:t>Reproductive organs are different in males (testes, scrotum) and females (ovaries, fallopian tubes). </a:t>
            </a:r>
          </a:p>
          <a:p>
            <a:pPr lvl="1"/>
            <a:r>
              <a:rPr lang="en-US" dirty="0"/>
              <a:t>Males need the hormone testosterone to function properly; females require the hormone estrogen.</a:t>
            </a:r>
          </a:p>
          <a:p>
            <a:pPr lvl="1"/>
            <a:r>
              <a:rPr lang="en-US" dirty="0"/>
              <a:t>Reproductive system allows humans to reproduce.</a:t>
            </a:r>
          </a:p>
        </p:txBody>
      </p:sp>
      <p:sp>
        <p:nvSpPr>
          <p:cNvPr id="3" name="Slide Number Placeholder 2">
            <a:extLst>
              <a:ext uri="{FF2B5EF4-FFF2-40B4-BE49-F238E27FC236}">
                <a16:creationId xmlns:a16="http://schemas.microsoft.com/office/drawing/2014/main" id="{1E9E7E34-FDED-49B8-B0E6-713460E2B83B}"/>
              </a:ext>
            </a:extLst>
          </p:cNvPr>
          <p:cNvSpPr>
            <a:spLocks noGrp="1"/>
          </p:cNvSpPr>
          <p:nvPr>
            <p:ph type="sldNum" sz="quarter" idx="12"/>
          </p:nvPr>
        </p:nvSpPr>
        <p:spPr/>
        <p:txBody>
          <a:bodyPr/>
          <a:lstStyle/>
          <a:p>
            <a:pPr defTabSz="457200"/>
            <a:fld id="{1E19C8D7-53EE-4AF8-9E87-BBF55B67A655}" type="slidenum">
              <a:rPr lang="en-US" smtClean="0"/>
              <a:pPr defTabSz="457200"/>
              <a:t>69</a:t>
            </a:fld>
            <a:endParaRPr lang="en-US" dirty="0"/>
          </a:p>
        </p:txBody>
      </p:sp>
    </p:spTree>
    <p:extLst>
      <p:ext uri="{BB962C8B-B14F-4D97-AF65-F5344CB8AC3E}">
        <p14:creationId xmlns:p14="http://schemas.microsoft.com/office/powerpoint/2010/main" val="22171812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F6FCFEB-B745-490A-986E-4943B1352951}"/>
              </a:ext>
            </a:extLst>
          </p:cNvPr>
          <p:cNvSpPr>
            <a:spLocks noGrp="1"/>
          </p:cNvSpPr>
          <p:nvPr>
            <p:ph idx="1"/>
          </p:nvPr>
        </p:nvSpPr>
        <p:spPr/>
        <p:txBody>
          <a:bodyPr/>
          <a:lstStyle/>
          <a:p>
            <a:pPr marL="0" indent="0">
              <a:buNone/>
            </a:pPr>
            <a:r>
              <a:rPr lang="en-US" dirty="0"/>
              <a:t>Transparency 9-1: The Integumentary System</a:t>
            </a:r>
          </a:p>
        </p:txBody>
      </p:sp>
      <p:sp>
        <p:nvSpPr>
          <p:cNvPr id="3" name="Slide Number Placeholder 2">
            <a:extLst>
              <a:ext uri="{FF2B5EF4-FFF2-40B4-BE49-F238E27FC236}">
                <a16:creationId xmlns:a16="http://schemas.microsoft.com/office/drawing/2014/main" id="{2A2787BB-E1F0-4557-8704-2AAE63E36DE1}"/>
              </a:ext>
            </a:extLst>
          </p:cNvPr>
          <p:cNvSpPr>
            <a:spLocks noGrp="1"/>
          </p:cNvSpPr>
          <p:nvPr>
            <p:ph type="sldNum" sz="quarter" idx="12"/>
          </p:nvPr>
        </p:nvSpPr>
        <p:spPr/>
        <p:txBody>
          <a:bodyPr/>
          <a:lstStyle/>
          <a:p>
            <a:pPr defTabSz="457200"/>
            <a:fld id="{1E19C8D7-53EE-4AF8-9E87-BBF55B67A655}" type="slidenum">
              <a:rPr lang="en-US" smtClean="0"/>
              <a:pPr defTabSz="457200"/>
              <a:t>7</a:t>
            </a:fld>
            <a:endParaRPr lang="en-US" dirty="0"/>
          </a:p>
        </p:txBody>
      </p:sp>
      <p:pic>
        <p:nvPicPr>
          <p:cNvPr id="4" name="Picture 3">
            <a:extLst>
              <a:ext uri="{FF2B5EF4-FFF2-40B4-BE49-F238E27FC236}">
                <a16:creationId xmlns:a16="http://schemas.microsoft.com/office/drawing/2014/main" id="{03FF36E7-9DAF-4F54-BEEB-A7F5C23217CB}"/>
              </a:ext>
            </a:extLst>
          </p:cNvPr>
          <p:cNvPicPr>
            <a:picLocks noChangeAspect="1"/>
          </p:cNvPicPr>
          <p:nvPr/>
        </p:nvPicPr>
        <p:blipFill>
          <a:blip r:embed="rId2"/>
          <a:stretch>
            <a:fillRect/>
          </a:stretch>
        </p:blipFill>
        <p:spPr>
          <a:xfrm>
            <a:off x="3268495" y="1118013"/>
            <a:ext cx="5369758" cy="5344004"/>
          </a:xfrm>
          <a:prstGeom prst="rect">
            <a:avLst/>
          </a:prstGeom>
        </p:spPr>
      </p:pic>
    </p:spTree>
    <p:extLst>
      <p:ext uri="{BB962C8B-B14F-4D97-AF65-F5344CB8AC3E}">
        <p14:creationId xmlns:p14="http://schemas.microsoft.com/office/powerpoint/2010/main" val="292404581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2875C40-9B8C-49D3-A3A9-40DC8851815A}"/>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Describe the reproductive system</a:t>
            </a:r>
          </a:p>
          <a:p>
            <a:pPr marL="457200" indent="-457200">
              <a:buFont typeface="+mj-lt"/>
              <a:buAutoNum type="arabicPeriod" startAt="10"/>
            </a:pPr>
            <a:endParaRPr lang="en-US" dirty="0">
              <a:solidFill>
                <a:srgbClr val="FF0000"/>
              </a:solidFill>
            </a:endParaRPr>
          </a:p>
          <a:p>
            <a:pPr marL="0" indent="0">
              <a:buNone/>
            </a:pPr>
            <a:r>
              <a:rPr lang="en-US" dirty="0"/>
              <a:t>The following are normal changes of aging in the reproductive system:</a:t>
            </a:r>
          </a:p>
          <a:p>
            <a:pPr marL="0" indent="0">
              <a:buNone/>
            </a:pPr>
            <a:endParaRPr lang="en-US" dirty="0"/>
          </a:p>
          <a:p>
            <a:pPr lvl="1"/>
            <a:r>
              <a:rPr lang="en-US" dirty="0"/>
              <a:t>Male: </a:t>
            </a:r>
          </a:p>
          <a:p>
            <a:pPr lvl="2"/>
            <a:r>
              <a:rPr lang="en-US" dirty="0"/>
              <a:t>Decrease in sperm production </a:t>
            </a:r>
          </a:p>
          <a:p>
            <a:pPr lvl="2"/>
            <a:r>
              <a:rPr lang="en-US" dirty="0"/>
              <a:t>Enlargement of the prostate gland </a:t>
            </a:r>
          </a:p>
          <a:p>
            <a:pPr lvl="1"/>
            <a:r>
              <a:rPr lang="en-US" dirty="0"/>
              <a:t>Female: </a:t>
            </a:r>
          </a:p>
          <a:p>
            <a:pPr lvl="2"/>
            <a:r>
              <a:rPr lang="en-US" dirty="0"/>
              <a:t>Menstruation ends (menopause)</a:t>
            </a:r>
          </a:p>
          <a:p>
            <a:pPr lvl="2"/>
            <a:r>
              <a:rPr lang="en-US" dirty="0"/>
              <a:t>Decrease in estrogen may lead to loss of calcium, causing brittle bones </a:t>
            </a:r>
          </a:p>
          <a:p>
            <a:pPr lvl="2"/>
            <a:r>
              <a:rPr lang="en-US" dirty="0"/>
              <a:t>Drying and thinning of vaginal walls </a:t>
            </a:r>
          </a:p>
          <a:p>
            <a:pPr marL="0" indent="0">
              <a:buNone/>
            </a:pPr>
            <a:endParaRPr lang="en-US" dirty="0"/>
          </a:p>
        </p:txBody>
      </p:sp>
      <p:sp>
        <p:nvSpPr>
          <p:cNvPr id="3" name="Slide Number Placeholder 2">
            <a:extLst>
              <a:ext uri="{FF2B5EF4-FFF2-40B4-BE49-F238E27FC236}">
                <a16:creationId xmlns:a16="http://schemas.microsoft.com/office/drawing/2014/main" id="{1E9E7E34-FDED-49B8-B0E6-713460E2B83B}"/>
              </a:ext>
            </a:extLst>
          </p:cNvPr>
          <p:cNvSpPr>
            <a:spLocks noGrp="1"/>
          </p:cNvSpPr>
          <p:nvPr>
            <p:ph type="sldNum" sz="quarter" idx="12"/>
          </p:nvPr>
        </p:nvSpPr>
        <p:spPr/>
        <p:txBody>
          <a:bodyPr/>
          <a:lstStyle/>
          <a:p>
            <a:pPr defTabSz="457200"/>
            <a:fld id="{1E19C8D7-53EE-4AF8-9E87-BBF55B67A655}" type="slidenum">
              <a:rPr lang="en-US" smtClean="0"/>
              <a:pPr defTabSz="457200"/>
              <a:t>70</a:t>
            </a:fld>
            <a:endParaRPr lang="en-US" dirty="0"/>
          </a:p>
        </p:txBody>
      </p:sp>
    </p:spTree>
    <p:extLst>
      <p:ext uri="{BB962C8B-B14F-4D97-AF65-F5344CB8AC3E}">
        <p14:creationId xmlns:p14="http://schemas.microsoft.com/office/powerpoint/2010/main" val="235934086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2875C40-9B8C-49D3-A3A9-40DC8851815A}"/>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Describe the reproductive system</a:t>
            </a:r>
          </a:p>
          <a:p>
            <a:pPr marL="457200" indent="-457200">
              <a:buFont typeface="+mj-lt"/>
              <a:buAutoNum type="arabicPeriod" startAt="10"/>
            </a:pPr>
            <a:endParaRPr lang="en-US" dirty="0">
              <a:solidFill>
                <a:srgbClr val="FF0000"/>
              </a:solidFill>
            </a:endParaRPr>
          </a:p>
          <a:p>
            <a:pPr marL="0" indent="0">
              <a:buNone/>
            </a:pPr>
            <a:r>
              <a:rPr lang="en-US" dirty="0"/>
              <a:t>Think about this question:</a:t>
            </a:r>
          </a:p>
          <a:p>
            <a:pPr marL="0" indent="0">
              <a:buNone/>
            </a:pPr>
            <a:endParaRPr lang="en-US" dirty="0"/>
          </a:p>
          <a:p>
            <a:pPr marL="0" indent="0">
              <a:buNone/>
            </a:pPr>
            <a:r>
              <a:rPr lang="en-US" dirty="0"/>
              <a:t>The orange box on p. 146 of the text describes some ways NAs can assist residents experiencing normal changes of aging to the reproductive system. In what other ways might NAs help?</a:t>
            </a:r>
          </a:p>
          <a:p>
            <a:pPr marL="0" indent="0">
              <a:buNone/>
            </a:pPr>
            <a:endParaRPr lang="en-US" dirty="0"/>
          </a:p>
        </p:txBody>
      </p:sp>
      <p:sp>
        <p:nvSpPr>
          <p:cNvPr id="3" name="Slide Number Placeholder 2">
            <a:extLst>
              <a:ext uri="{FF2B5EF4-FFF2-40B4-BE49-F238E27FC236}">
                <a16:creationId xmlns:a16="http://schemas.microsoft.com/office/drawing/2014/main" id="{1E9E7E34-FDED-49B8-B0E6-713460E2B83B}"/>
              </a:ext>
            </a:extLst>
          </p:cNvPr>
          <p:cNvSpPr>
            <a:spLocks noGrp="1"/>
          </p:cNvSpPr>
          <p:nvPr>
            <p:ph type="sldNum" sz="quarter" idx="12"/>
          </p:nvPr>
        </p:nvSpPr>
        <p:spPr/>
        <p:txBody>
          <a:bodyPr/>
          <a:lstStyle/>
          <a:p>
            <a:pPr defTabSz="457200"/>
            <a:fld id="{1E19C8D7-53EE-4AF8-9E87-BBF55B67A655}" type="slidenum">
              <a:rPr lang="en-US" smtClean="0"/>
              <a:pPr defTabSz="457200"/>
              <a:t>71</a:t>
            </a:fld>
            <a:endParaRPr lang="en-US" dirty="0"/>
          </a:p>
        </p:txBody>
      </p:sp>
    </p:spTree>
    <p:extLst>
      <p:ext uri="{BB962C8B-B14F-4D97-AF65-F5344CB8AC3E}">
        <p14:creationId xmlns:p14="http://schemas.microsoft.com/office/powerpoint/2010/main" val="16398674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2875C40-9B8C-49D3-A3A9-40DC8851815A}"/>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Describe the reproductive system</a:t>
            </a:r>
          </a:p>
          <a:p>
            <a:pPr marL="457200" indent="-457200">
              <a:buFont typeface="+mj-lt"/>
              <a:buAutoNum type="arabicPeriod" startAt="10"/>
            </a:pPr>
            <a:endParaRPr lang="en-US" dirty="0">
              <a:solidFill>
                <a:srgbClr val="FF0000"/>
              </a:solidFill>
            </a:endParaRPr>
          </a:p>
          <a:p>
            <a:pPr marL="0" indent="0">
              <a:buNone/>
            </a:pPr>
            <a:r>
              <a:rPr lang="en-US" dirty="0"/>
              <a:t>NAs should report these signs and symptoms related to the reproductive system:</a:t>
            </a:r>
          </a:p>
          <a:p>
            <a:pPr marL="0" indent="0">
              <a:buNone/>
            </a:pPr>
            <a:endParaRPr lang="en-US" dirty="0"/>
          </a:p>
          <a:p>
            <a:pPr lvl="1"/>
            <a:r>
              <a:rPr lang="en-US" dirty="0"/>
              <a:t>Discomfort or difficulty with urination </a:t>
            </a:r>
          </a:p>
          <a:p>
            <a:pPr lvl="1"/>
            <a:r>
              <a:rPr lang="en-US" dirty="0"/>
              <a:t>Discharge from penis or vagina</a:t>
            </a:r>
          </a:p>
          <a:p>
            <a:pPr lvl="1"/>
            <a:r>
              <a:rPr lang="en-US" dirty="0"/>
              <a:t>Swelling of genitals </a:t>
            </a:r>
          </a:p>
          <a:p>
            <a:pPr lvl="1"/>
            <a:r>
              <a:rPr lang="en-US" dirty="0"/>
              <a:t>Blood in urine or stool </a:t>
            </a:r>
          </a:p>
          <a:p>
            <a:pPr lvl="1"/>
            <a:r>
              <a:rPr lang="en-US" dirty="0"/>
              <a:t>Breast changes, lumps, or discharge </a:t>
            </a:r>
          </a:p>
          <a:p>
            <a:pPr lvl="1"/>
            <a:r>
              <a:rPr lang="en-US" dirty="0"/>
              <a:t>Sores on genitals </a:t>
            </a:r>
          </a:p>
          <a:p>
            <a:pPr lvl="1"/>
            <a:r>
              <a:rPr lang="en-US" dirty="0"/>
              <a:t>Redness or rash on genitals</a:t>
            </a:r>
          </a:p>
          <a:p>
            <a:pPr lvl="1"/>
            <a:r>
              <a:rPr lang="en-US" dirty="0"/>
              <a:t>Genital itching</a:t>
            </a:r>
          </a:p>
          <a:p>
            <a:pPr lvl="1"/>
            <a:r>
              <a:rPr lang="en-US" dirty="0"/>
              <a:t>Reports of erectile dysfunction</a:t>
            </a:r>
          </a:p>
          <a:p>
            <a:pPr lvl="1"/>
            <a:r>
              <a:rPr lang="en-US" dirty="0"/>
              <a:t>Reports of painful intercourse </a:t>
            </a:r>
          </a:p>
        </p:txBody>
      </p:sp>
      <p:sp>
        <p:nvSpPr>
          <p:cNvPr id="3" name="Slide Number Placeholder 2">
            <a:extLst>
              <a:ext uri="{FF2B5EF4-FFF2-40B4-BE49-F238E27FC236}">
                <a16:creationId xmlns:a16="http://schemas.microsoft.com/office/drawing/2014/main" id="{1E9E7E34-FDED-49B8-B0E6-713460E2B83B}"/>
              </a:ext>
            </a:extLst>
          </p:cNvPr>
          <p:cNvSpPr>
            <a:spLocks noGrp="1"/>
          </p:cNvSpPr>
          <p:nvPr>
            <p:ph type="sldNum" sz="quarter" idx="12"/>
          </p:nvPr>
        </p:nvSpPr>
        <p:spPr/>
        <p:txBody>
          <a:bodyPr/>
          <a:lstStyle/>
          <a:p>
            <a:pPr defTabSz="457200"/>
            <a:fld id="{1E19C8D7-53EE-4AF8-9E87-BBF55B67A655}" type="slidenum">
              <a:rPr lang="en-US" smtClean="0"/>
              <a:pPr defTabSz="457200"/>
              <a:t>72</a:t>
            </a:fld>
            <a:endParaRPr lang="en-US" dirty="0"/>
          </a:p>
        </p:txBody>
      </p:sp>
    </p:spTree>
    <p:extLst>
      <p:ext uri="{BB962C8B-B14F-4D97-AF65-F5344CB8AC3E}">
        <p14:creationId xmlns:p14="http://schemas.microsoft.com/office/powerpoint/2010/main" val="366579016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2875C40-9B8C-49D3-A3A9-40DC8851815A}"/>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Describe the reproductive system</a:t>
            </a:r>
          </a:p>
          <a:p>
            <a:pPr marL="457200" indent="-457200">
              <a:buFont typeface="+mj-lt"/>
              <a:buAutoNum type="arabicPeriod" startAt="10"/>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Residents have the right to sexual freedom and expression. They have the right to privacy and to meet their sexual needs.</a:t>
            </a:r>
          </a:p>
          <a:p>
            <a:pPr marL="0" indent="0">
              <a:buNone/>
            </a:pPr>
            <a:endParaRPr lang="en-US" dirty="0"/>
          </a:p>
        </p:txBody>
      </p:sp>
      <p:sp>
        <p:nvSpPr>
          <p:cNvPr id="3" name="Slide Number Placeholder 2">
            <a:extLst>
              <a:ext uri="{FF2B5EF4-FFF2-40B4-BE49-F238E27FC236}">
                <a16:creationId xmlns:a16="http://schemas.microsoft.com/office/drawing/2014/main" id="{1E9E7E34-FDED-49B8-B0E6-713460E2B83B}"/>
              </a:ext>
            </a:extLst>
          </p:cNvPr>
          <p:cNvSpPr>
            <a:spLocks noGrp="1"/>
          </p:cNvSpPr>
          <p:nvPr>
            <p:ph type="sldNum" sz="quarter" idx="12"/>
          </p:nvPr>
        </p:nvSpPr>
        <p:spPr/>
        <p:txBody>
          <a:bodyPr/>
          <a:lstStyle/>
          <a:p>
            <a:pPr defTabSz="457200"/>
            <a:fld id="{1E19C8D7-53EE-4AF8-9E87-BBF55B67A655}" type="slidenum">
              <a:rPr lang="en-US" smtClean="0"/>
              <a:pPr defTabSz="457200"/>
              <a:t>73</a:t>
            </a:fld>
            <a:endParaRPr lang="en-US" dirty="0"/>
          </a:p>
        </p:txBody>
      </p:sp>
    </p:spTree>
    <p:extLst>
      <p:ext uri="{BB962C8B-B14F-4D97-AF65-F5344CB8AC3E}">
        <p14:creationId xmlns:p14="http://schemas.microsoft.com/office/powerpoint/2010/main" val="153726885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7AAA850-F98E-4286-838C-8462D54FB67F}"/>
              </a:ext>
            </a:extLst>
          </p:cNvPr>
          <p:cNvSpPr>
            <a:spLocks noGrp="1"/>
          </p:cNvSpPr>
          <p:nvPr>
            <p:ph idx="1"/>
          </p:nvPr>
        </p:nvSpPr>
        <p:spPr/>
        <p:txBody>
          <a:bodyPr/>
          <a:lstStyle/>
          <a:p>
            <a:pPr marL="457200" indent="-457200">
              <a:buFont typeface="+mj-lt"/>
              <a:buAutoNum type="arabicPeriod" startAt="11"/>
            </a:pPr>
            <a:r>
              <a:rPr lang="en-US" dirty="0">
                <a:solidFill>
                  <a:srgbClr val="FF0000"/>
                </a:solidFill>
              </a:rPr>
              <a:t>Describe the immune and lymphatic system</a:t>
            </a:r>
          </a:p>
          <a:p>
            <a:pPr marL="457200" indent="-457200">
              <a:buFont typeface="+mj-lt"/>
              <a:buAutoNum type="arabicPeriod" startAt="11"/>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nonspecific immunity</a:t>
            </a:r>
          </a:p>
          <a:p>
            <a:pPr marL="457200" lvl="1" indent="0">
              <a:buNone/>
            </a:pPr>
            <a:r>
              <a:rPr lang="en-US" dirty="0"/>
              <a:t>a type of immunity that protects the body from disease in general.</a:t>
            </a:r>
          </a:p>
          <a:p>
            <a:pPr marL="0" indent="0">
              <a:buNone/>
            </a:pPr>
            <a:r>
              <a:rPr lang="en-US" b="1" dirty="0"/>
              <a:t>specific immunity</a:t>
            </a:r>
          </a:p>
          <a:p>
            <a:pPr marL="457200" lvl="1" indent="0">
              <a:buNone/>
            </a:pPr>
            <a:r>
              <a:rPr lang="en-US" dirty="0"/>
              <a:t>a type of immunity that protects against a particular disease that is invading the body at a given time.</a:t>
            </a:r>
          </a:p>
          <a:p>
            <a:pPr marL="0" indent="0">
              <a:buNone/>
            </a:pPr>
            <a:r>
              <a:rPr lang="en-US" b="1" dirty="0"/>
              <a:t>lymph</a:t>
            </a:r>
          </a:p>
          <a:p>
            <a:pPr marL="457200" lvl="1" indent="0">
              <a:buNone/>
            </a:pPr>
            <a:r>
              <a:rPr lang="en-US" dirty="0"/>
              <a:t>a clear yellowish fluid that carries disease-fighting cells called lymphocytes.</a:t>
            </a:r>
          </a:p>
          <a:p>
            <a:pPr marL="0" indent="0">
              <a:buNone/>
            </a:pPr>
            <a:endParaRPr lang="en-US" dirty="0"/>
          </a:p>
        </p:txBody>
      </p:sp>
      <p:sp>
        <p:nvSpPr>
          <p:cNvPr id="3" name="Slide Number Placeholder 2">
            <a:extLst>
              <a:ext uri="{FF2B5EF4-FFF2-40B4-BE49-F238E27FC236}">
                <a16:creationId xmlns:a16="http://schemas.microsoft.com/office/drawing/2014/main" id="{4E5F87CB-F988-4923-9E89-5B66B269598B}"/>
              </a:ext>
            </a:extLst>
          </p:cNvPr>
          <p:cNvSpPr>
            <a:spLocks noGrp="1"/>
          </p:cNvSpPr>
          <p:nvPr>
            <p:ph type="sldNum" sz="quarter" idx="12"/>
          </p:nvPr>
        </p:nvSpPr>
        <p:spPr/>
        <p:txBody>
          <a:bodyPr/>
          <a:lstStyle/>
          <a:p>
            <a:pPr defTabSz="457200"/>
            <a:fld id="{1E19C8D7-53EE-4AF8-9E87-BBF55B67A655}" type="slidenum">
              <a:rPr lang="en-US" smtClean="0"/>
              <a:pPr defTabSz="457200"/>
              <a:t>74</a:t>
            </a:fld>
            <a:endParaRPr lang="en-US" dirty="0"/>
          </a:p>
        </p:txBody>
      </p:sp>
    </p:spTree>
    <p:extLst>
      <p:ext uri="{BB962C8B-B14F-4D97-AF65-F5344CB8AC3E}">
        <p14:creationId xmlns:p14="http://schemas.microsoft.com/office/powerpoint/2010/main" val="18152686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7AAA850-F98E-4286-838C-8462D54FB67F}"/>
              </a:ext>
            </a:extLst>
          </p:cNvPr>
          <p:cNvSpPr>
            <a:spLocks noGrp="1"/>
          </p:cNvSpPr>
          <p:nvPr>
            <p:ph idx="1"/>
          </p:nvPr>
        </p:nvSpPr>
        <p:spPr/>
        <p:txBody>
          <a:bodyPr/>
          <a:lstStyle/>
          <a:p>
            <a:pPr marL="457200" indent="-457200">
              <a:buFont typeface="+mj-lt"/>
              <a:buAutoNum type="arabicPeriod" startAt="11"/>
            </a:pPr>
            <a:r>
              <a:rPr lang="en-US" dirty="0">
                <a:solidFill>
                  <a:srgbClr val="FF0000"/>
                </a:solidFill>
              </a:rPr>
              <a:t>Describe the immune and lymphatic system</a:t>
            </a:r>
          </a:p>
          <a:p>
            <a:pPr marL="457200" indent="-457200">
              <a:buFont typeface="+mj-lt"/>
              <a:buAutoNum type="arabicPeriod" startAt="11"/>
            </a:pPr>
            <a:endParaRPr lang="en-US" dirty="0">
              <a:solidFill>
                <a:srgbClr val="FF0000"/>
              </a:solidFill>
            </a:endParaRPr>
          </a:p>
          <a:p>
            <a:pPr marL="0" indent="0">
              <a:buNone/>
            </a:pPr>
            <a:r>
              <a:rPr lang="en-US" dirty="0"/>
              <a:t>NAs should know these important points about the immune system:</a:t>
            </a:r>
          </a:p>
          <a:p>
            <a:pPr marL="0" indent="0">
              <a:buNone/>
            </a:pPr>
            <a:endParaRPr lang="en-US" dirty="0"/>
          </a:p>
          <a:p>
            <a:pPr lvl="1"/>
            <a:r>
              <a:rPr lang="en-US" dirty="0"/>
              <a:t>Nonspecific immunity protects the body from disease in general.</a:t>
            </a:r>
          </a:p>
          <a:p>
            <a:pPr lvl="1"/>
            <a:r>
              <a:rPr lang="en-US" dirty="0"/>
              <a:t>Specific immunity protects the body against a particular disease invading the body at a given time.</a:t>
            </a:r>
          </a:p>
          <a:p>
            <a:pPr marL="0" indent="0">
              <a:buNone/>
            </a:pPr>
            <a:endParaRPr lang="en-US" dirty="0"/>
          </a:p>
        </p:txBody>
      </p:sp>
      <p:sp>
        <p:nvSpPr>
          <p:cNvPr id="3" name="Slide Number Placeholder 2">
            <a:extLst>
              <a:ext uri="{FF2B5EF4-FFF2-40B4-BE49-F238E27FC236}">
                <a16:creationId xmlns:a16="http://schemas.microsoft.com/office/drawing/2014/main" id="{4E5F87CB-F988-4923-9E89-5B66B269598B}"/>
              </a:ext>
            </a:extLst>
          </p:cNvPr>
          <p:cNvSpPr>
            <a:spLocks noGrp="1"/>
          </p:cNvSpPr>
          <p:nvPr>
            <p:ph type="sldNum" sz="quarter" idx="12"/>
          </p:nvPr>
        </p:nvSpPr>
        <p:spPr/>
        <p:txBody>
          <a:bodyPr/>
          <a:lstStyle/>
          <a:p>
            <a:pPr defTabSz="457200"/>
            <a:fld id="{1E19C8D7-53EE-4AF8-9E87-BBF55B67A655}" type="slidenum">
              <a:rPr lang="en-US" smtClean="0"/>
              <a:pPr defTabSz="457200"/>
              <a:t>75</a:t>
            </a:fld>
            <a:endParaRPr lang="en-US" dirty="0"/>
          </a:p>
        </p:txBody>
      </p:sp>
    </p:spTree>
    <p:extLst>
      <p:ext uri="{BB962C8B-B14F-4D97-AF65-F5344CB8AC3E}">
        <p14:creationId xmlns:p14="http://schemas.microsoft.com/office/powerpoint/2010/main" val="331360622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D729F9F-8290-41D7-BCE4-B1E5348A2B37}"/>
              </a:ext>
            </a:extLst>
          </p:cNvPr>
          <p:cNvSpPr>
            <a:spLocks noGrp="1"/>
          </p:cNvSpPr>
          <p:nvPr>
            <p:ph idx="1"/>
          </p:nvPr>
        </p:nvSpPr>
        <p:spPr/>
        <p:txBody>
          <a:bodyPr/>
          <a:lstStyle/>
          <a:p>
            <a:pPr marL="0" indent="0">
              <a:buNone/>
            </a:pPr>
            <a:r>
              <a:rPr lang="en-US" dirty="0"/>
              <a:t>Transparency 9-12: The Lymphatic system</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267D20DD-97D0-48DA-9E35-9F9D6A40E1E9}"/>
              </a:ext>
            </a:extLst>
          </p:cNvPr>
          <p:cNvSpPr>
            <a:spLocks noGrp="1"/>
          </p:cNvSpPr>
          <p:nvPr>
            <p:ph type="sldNum" sz="quarter" idx="12"/>
          </p:nvPr>
        </p:nvSpPr>
        <p:spPr/>
        <p:txBody>
          <a:bodyPr/>
          <a:lstStyle/>
          <a:p>
            <a:pPr defTabSz="457200"/>
            <a:fld id="{1E19C8D7-53EE-4AF8-9E87-BBF55B67A655}" type="slidenum">
              <a:rPr lang="en-US" smtClean="0"/>
              <a:pPr defTabSz="457200"/>
              <a:t>76</a:t>
            </a:fld>
            <a:endParaRPr lang="en-US" dirty="0"/>
          </a:p>
        </p:txBody>
      </p:sp>
      <p:pic>
        <p:nvPicPr>
          <p:cNvPr id="4" name="Picture 3">
            <a:extLst>
              <a:ext uri="{FF2B5EF4-FFF2-40B4-BE49-F238E27FC236}">
                <a16:creationId xmlns:a16="http://schemas.microsoft.com/office/drawing/2014/main" id="{183DC991-18AA-4CA0-B030-E18409ADF84A}"/>
              </a:ext>
            </a:extLst>
          </p:cNvPr>
          <p:cNvPicPr>
            <a:picLocks noChangeAspect="1"/>
          </p:cNvPicPr>
          <p:nvPr/>
        </p:nvPicPr>
        <p:blipFill>
          <a:blip r:embed="rId2"/>
          <a:stretch>
            <a:fillRect/>
          </a:stretch>
        </p:blipFill>
        <p:spPr>
          <a:xfrm>
            <a:off x="3919467" y="1155883"/>
            <a:ext cx="4353065" cy="5374227"/>
          </a:xfrm>
          <a:prstGeom prst="rect">
            <a:avLst/>
          </a:prstGeom>
        </p:spPr>
      </p:pic>
    </p:spTree>
    <p:extLst>
      <p:ext uri="{BB962C8B-B14F-4D97-AF65-F5344CB8AC3E}">
        <p14:creationId xmlns:p14="http://schemas.microsoft.com/office/powerpoint/2010/main" val="332193575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7AAA850-F98E-4286-838C-8462D54FB67F}"/>
              </a:ext>
            </a:extLst>
          </p:cNvPr>
          <p:cNvSpPr>
            <a:spLocks noGrp="1"/>
          </p:cNvSpPr>
          <p:nvPr>
            <p:ph idx="1"/>
          </p:nvPr>
        </p:nvSpPr>
        <p:spPr/>
        <p:txBody>
          <a:bodyPr/>
          <a:lstStyle/>
          <a:p>
            <a:pPr marL="457200" indent="-457200">
              <a:buFont typeface="+mj-lt"/>
              <a:buAutoNum type="arabicPeriod" startAt="11"/>
            </a:pPr>
            <a:r>
              <a:rPr lang="en-US" dirty="0">
                <a:solidFill>
                  <a:srgbClr val="FF0000"/>
                </a:solidFill>
              </a:rPr>
              <a:t>Describe the immune and lymphatic system</a:t>
            </a:r>
          </a:p>
          <a:p>
            <a:pPr marL="457200" indent="-457200">
              <a:buFont typeface="+mj-lt"/>
              <a:buAutoNum type="arabicPeriod" startAt="11"/>
            </a:pPr>
            <a:endParaRPr lang="en-US" dirty="0">
              <a:solidFill>
                <a:srgbClr val="FF0000"/>
              </a:solidFill>
            </a:endParaRPr>
          </a:p>
          <a:p>
            <a:pPr marL="0" indent="0">
              <a:buNone/>
            </a:pPr>
            <a:r>
              <a:rPr lang="en-US" dirty="0"/>
              <a:t>NAs should know these important points about the lymphatic system:</a:t>
            </a:r>
          </a:p>
          <a:p>
            <a:pPr marL="0" indent="0">
              <a:buNone/>
            </a:pPr>
            <a:endParaRPr lang="en-US" dirty="0"/>
          </a:p>
          <a:p>
            <a:pPr lvl="1"/>
            <a:r>
              <a:rPr lang="en-US" dirty="0"/>
              <a:t>Functions of system are to remove excess fluids and waste products and to help the immune system fight infections. </a:t>
            </a:r>
          </a:p>
          <a:p>
            <a:pPr lvl="1"/>
            <a:r>
              <a:rPr lang="en-US" dirty="0"/>
              <a:t>It is closely related to the circulatory system because lymph fluid, after being purified in the lymph nodes, flows into the bloodstream. </a:t>
            </a:r>
          </a:p>
          <a:p>
            <a:pPr lvl="1"/>
            <a:r>
              <a:rPr lang="en-US" dirty="0"/>
              <a:t>It has no pump, but is circulated by muscle activity, massage, and breathing.</a:t>
            </a:r>
          </a:p>
          <a:p>
            <a:pPr marL="0" indent="0">
              <a:buNone/>
            </a:pPr>
            <a:endParaRPr lang="en-US" dirty="0"/>
          </a:p>
        </p:txBody>
      </p:sp>
      <p:sp>
        <p:nvSpPr>
          <p:cNvPr id="3" name="Slide Number Placeholder 2">
            <a:extLst>
              <a:ext uri="{FF2B5EF4-FFF2-40B4-BE49-F238E27FC236}">
                <a16:creationId xmlns:a16="http://schemas.microsoft.com/office/drawing/2014/main" id="{4E5F87CB-F988-4923-9E89-5B66B269598B}"/>
              </a:ext>
            </a:extLst>
          </p:cNvPr>
          <p:cNvSpPr>
            <a:spLocks noGrp="1"/>
          </p:cNvSpPr>
          <p:nvPr>
            <p:ph type="sldNum" sz="quarter" idx="12"/>
          </p:nvPr>
        </p:nvSpPr>
        <p:spPr/>
        <p:txBody>
          <a:bodyPr/>
          <a:lstStyle/>
          <a:p>
            <a:pPr defTabSz="457200"/>
            <a:fld id="{1E19C8D7-53EE-4AF8-9E87-BBF55B67A655}" type="slidenum">
              <a:rPr lang="en-US" smtClean="0"/>
              <a:pPr defTabSz="457200"/>
              <a:t>77</a:t>
            </a:fld>
            <a:endParaRPr lang="en-US" dirty="0"/>
          </a:p>
        </p:txBody>
      </p:sp>
    </p:spTree>
    <p:extLst>
      <p:ext uri="{BB962C8B-B14F-4D97-AF65-F5344CB8AC3E}">
        <p14:creationId xmlns:p14="http://schemas.microsoft.com/office/powerpoint/2010/main" val="152438840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7AAA850-F98E-4286-838C-8462D54FB67F}"/>
              </a:ext>
            </a:extLst>
          </p:cNvPr>
          <p:cNvSpPr>
            <a:spLocks noGrp="1"/>
          </p:cNvSpPr>
          <p:nvPr>
            <p:ph idx="1"/>
          </p:nvPr>
        </p:nvSpPr>
        <p:spPr/>
        <p:txBody>
          <a:bodyPr/>
          <a:lstStyle/>
          <a:p>
            <a:pPr marL="457200" indent="-457200">
              <a:buFont typeface="+mj-lt"/>
              <a:buAutoNum type="arabicPeriod" startAt="11"/>
            </a:pPr>
            <a:r>
              <a:rPr lang="en-US" dirty="0">
                <a:solidFill>
                  <a:srgbClr val="FF0000"/>
                </a:solidFill>
              </a:rPr>
              <a:t>Describe the immune and lymphatic system</a:t>
            </a:r>
          </a:p>
          <a:p>
            <a:pPr marL="457200" indent="-457200">
              <a:buFont typeface="+mj-lt"/>
              <a:buAutoNum type="arabicPeriod" startAt="11"/>
            </a:pPr>
            <a:endParaRPr lang="en-US" dirty="0">
              <a:solidFill>
                <a:srgbClr val="FF0000"/>
              </a:solidFill>
            </a:endParaRPr>
          </a:p>
          <a:p>
            <a:pPr marL="0" indent="0">
              <a:buNone/>
            </a:pPr>
            <a:r>
              <a:rPr lang="en-US" dirty="0"/>
              <a:t>The following are normal changes of aging in the immune and lymphatic systems:</a:t>
            </a:r>
          </a:p>
          <a:p>
            <a:pPr marL="0" indent="0">
              <a:buNone/>
            </a:pPr>
            <a:endParaRPr lang="en-US" dirty="0"/>
          </a:p>
          <a:p>
            <a:pPr lvl="1"/>
            <a:r>
              <a:rPr lang="en-US" dirty="0"/>
              <a:t>Increased risk of infections due to weaker immune system</a:t>
            </a:r>
          </a:p>
          <a:p>
            <a:pPr lvl="1"/>
            <a:r>
              <a:rPr lang="en-US" dirty="0"/>
              <a:t>Takes long to recover from an illness</a:t>
            </a:r>
          </a:p>
          <a:p>
            <a:pPr lvl="1"/>
            <a:r>
              <a:rPr lang="en-US" dirty="0"/>
              <a:t>Decreased number and size of lymph nodes</a:t>
            </a:r>
          </a:p>
          <a:p>
            <a:pPr lvl="1"/>
            <a:r>
              <a:rPr lang="en-US" dirty="0"/>
              <a:t>Decreased response to vaccines </a:t>
            </a:r>
          </a:p>
          <a:p>
            <a:pPr marL="0" indent="0">
              <a:buNone/>
            </a:pPr>
            <a:endParaRPr lang="en-US" dirty="0"/>
          </a:p>
        </p:txBody>
      </p:sp>
      <p:sp>
        <p:nvSpPr>
          <p:cNvPr id="3" name="Slide Number Placeholder 2">
            <a:extLst>
              <a:ext uri="{FF2B5EF4-FFF2-40B4-BE49-F238E27FC236}">
                <a16:creationId xmlns:a16="http://schemas.microsoft.com/office/drawing/2014/main" id="{4E5F87CB-F988-4923-9E89-5B66B269598B}"/>
              </a:ext>
            </a:extLst>
          </p:cNvPr>
          <p:cNvSpPr>
            <a:spLocks noGrp="1"/>
          </p:cNvSpPr>
          <p:nvPr>
            <p:ph type="sldNum" sz="quarter" idx="12"/>
          </p:nvPr>
        </p:nvSpPr>
        <p:spPr/>
        <p:txBody>
          <a:bodyPr/>
          <a:lstStyle/>
          <a:p>
            <a:pPr defTabSz="457200"/>
            <a:fld id="{1E19C8D7-53EE-4AF8-9E87-BBF55B67A655}" type="slidenum">
              <a:rPr lang="en-US" smtClean="0"/>
              <a:pPr defTabSz="457200"/>
              <a:t>78</a:t>
            </a:fld>
            <a:endParaRPr lang="en-US" dirty="0"/>
          </a:p>
        </p:txBody>
      </p:sp>
    </p:spTree>
    <p:extLst>
      <p:ext uri="{BB962C8B-B14F-4D97-AF65-F5344CB8AC3E}">
        <p14:creationId xmlns:p14="http://schemas.microsoft.com/office/powerpoint/2010/main" val="302035449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7AAA850-F98E-4286-838C-8462D54FB67F}"/>
              </a:ext>
            </a:extLst>
          </p:cNvPr>
          <p:cNvSpPr>
            <a:spLocks noGrp="1"/>
          </p:cNvSpPr>
          <p:nvPr>
            <p:ph idx="1"/>
          </p:nvPr>
        </p:nvSpPr>
        <p:spPr/>
        <p:txBody>
          <a:bodyPr/>
          <a:lstStyle/>
          <a:p>
            <a:pPr marL="457200" indent="-457200">
              <a:buFont typeface="+mj-lt"/>
              <a:buAutoNum type="arabicPeriod" startAt="11"/>
            </a:pPr>
            <a:r>
              <a:rPr lang="en-US" dirty="0">
                <a:solidFill>
                  <a:srgbClr val="FF0000"/>
                </a:solidFill>
              </a:rPr>
              <a:t>Describe the immune and lymphatic system</a:t>
            </a:r>
          </a:p>
          <a:p>
            <a:pPr marL="457200" indent="-457200">
              <a:buFont typeface="+mj-lt"/>
              <a:buAutoNum type="arabicPeriod" startAt="11"/>
            </a:pPr>
            <a:endParaRPr lang="en-US" dirty="0">
              <a:solidFill>
                <a:srgbClr val="FF0000"/>
              </a:solidFill>
            </a:endParaRPr>
          </a:p>
          <a:p>
            <a:pPr marL="0" indent="0">
              <a:buNone/>
            </a:pPr>
            <a:r>
              <a:rPr lang="en-US" dirty="0"/>
              <a:t>Think about this question:</a:t>
            </a:r>
          </a:p>
          <a:p>
            <a:pPr marL="0" indent="0">
              <a:buNone/>
            </a:pPr>
            <a:endParaRPr lang="en-US" dirty="0"/>
          </a:p>
          <a:p>
            <a:pPr marL="0" indent="0">
              <a:buNone/>
            </a:pPr>
            <a:r>
              <a:rPr lang="en-US" dirty="0"/>
              <a:t>The orange box on p. 148 of the text describes some ways NAs can assist residents experiencing normal changes of aging to the immune system. In what other ways might NAs help?</a:t>
            </a:r>
          </a:p>
          <a:p>
            <a:pPr marL="0" indent="0">
              <a:buNone/>
            </a:pPr>
            <a:endParaRPr lang="en-US" dirty="0"/>
          </a:p>
        </p:txBody>
      </p:sp>
      <p:sp>
        <p:nvSpPr>
          <p:cNvPr id="3" name="Slide Number Placeholder 2">
            <a:extLst>
              <a:ext uri="{FF2B5EF4-FFF2-40B4-BE49-F238E27FC236}">
                <a16:creationId xmlns:a16="http://schemas.microsoft.com/office/drawing/2014/main" id="{4E5F87CB-F988-4923-9E89-5B66B269598B}"/>
              </a:ext>
            </a:extLst>
          </p:cNvPr>
          <p:cNvSpPr>
            <a:spLocks noGrp="1"/>
          </p:cNvSpPr>
          <p:nvPr>
            <p:ph type="sldNum" sz="quarter" idx="12"/>
          </p:nvPr>
        </p:nvSpPr>
        <p:spPr/>
        <p:txBody>
          <a:bodyPr/>
          <a:lstStyle/>
          <a:p>
            <a:pPr defTabSz="457200"/>
            <a:fld id="{1E19C8D7-53EE-4AF8-9E87-BBF55B67A655}" type="slidenum">
              <a:rPr lang="en-US" smtClean="0"/>
              <a:pPr defTabSz="457200"/>
              <a:t>79</a:t>
            </a:fld>
            <a:endParaRPr lang="en-US" dirty="0"/>
          </a:p>
        </p:txBody>
      </p:sp>
    </p:spTree>
    <p:extLst>
      <p:ext uri="{BB962C8B-B14F-4D97-AF65-F5344CB8AC3E}">
        <p14:creationId xmlns:p14="http://schemas.microsoft.com/office/powerpoint/2010/main" val="26398164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E9CED6-1D6A-4757-A9D8-5D9A12FA759B}"/>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the integumentary system</a:t>
            </a:r>
          </a:p>
          <a:p>
            <a:pPr marL="457200" indent="-457200">
              <a:buFont typeface="+mj-lt"/>
              <a:buAutoNum type="arabicPeriod" startAt="2"/>
            </a:pPr>
            <a:endParaRPr lang="en-US" dirty="0">
              <a:solidFill>
                <a:srgbClr val="FF0000"/>
              </a:solidFill>
            </a:endParaRPr>
          </a:p>
          <a:p>
            <a:pPr marL="0" indent="0">
              <a:buNone/>
            </a:pPr>
            <a:r>
              <a:rPr lang="en-US" dirty="0"/>
              <a:t>NAs should know these important points about the integumentary system:</a:t>
            </a:r>
          </a:p>
          <a:p>
            <a:pPr marL="0" indent="0">
              <a:buNone/>
            </a:pPr>
            <a:endParaRPr lang="en-US" dirty="0"/>
          </a:p>
          <a:p>
            <a:pPr lvl="1"/>
            <a:r>
              <a:rPr lang="en-US" dirty="0"/>
              <a:t>Body’s largest organ and system </a:t>
            </a:r>
          </a:p>
          <a:p>
            <a:pPr lvl="1"/>
            <a:r>
              <a:rPr lang="en-US" dirty="0"/>
              <a:t>Natural protective covering </a:t>
            </a:r>
          </a:p>
          <a:p>
            <a:pPr lvl="1"/>
            <a:r>
              <a:rPr lang="en-US" dirty="0"/>
              <a:t>Prevents excessive loss of water and injury to internal organs </a:t>
            </a:r>
          </a:p>
          <a:p>
            <a:pPr lvl="1"/>
            <a:r>
              <a:rPr lang="en-US" dirty="0"/>
              <a:t>Skin made of tissue and glands </a:t>
            </a:r>
          </a:p>
          <a:p>
            <a:pPr lvl="1"/>
            <a:r>
              <a:rPr lang="en-US" dirty="0"/>
              <a:t>Skin is a sense organ. </a:t>
            </a:r>
          </a:p>
          <a:p>
            <a:pPr lvl="1"/>
            <a:r>
              <a:rPr lang="en-US" dirty="0"/>
              <a:t>Regulates body temperature </a:t>
            </a:r>
          </a:p>
        </p:txBody>
      </p:sp>
      <p:sp>
        <p:nvSpPr>
          <p:cNvPr id="3" name="Slide Number Placeholder 2">
            <a:extLst>
              <a:ext uri="{FF2B5EF4-FFF2-40B4-BE49-F238E27FC236}">
                <a16:creationId xmlns:a16="http://schemas.microsoft.com/office/drawing/2014/main" id="{03B7DF70-DE86-41CF-B437-77F4F4DC364A}"/>
              </a:ext>
            </a:extLst>
          </p:cNvPr>
          <p:cNvSpPr>
            <a:spLocks noGrp="1"/>
          </p:cNvSpPr>
          <p:nvPr>
            <p:ph type="sldNum" sz="quarter" idx="12"/>
          </p:nvPr>
        </p:nvSpPr>
        <p:spPr/>
        <p:txBody>
          <a:bodyPr/>
          <a:lstStyle/>
          <a:p>
            <a:pPr defTabSz="457200"/>
            <a:fld id="{1E19C8D7-53EE-4AF8-9E87-BBF55B67A655}" type="slidenum">
              <a:rPr lang="en-US" smtClean="0"/>
              <a:pPr defTabSz="457200"/>
              <a:t>8</a:t>
            </a:fld>
            <a:endParaRPr lang="en-US" dirty="0"/>
          </a:p>
        </p:txBody>
      </p:sp>
    </p:spTree>
    <p:extLst>
      <p:ext uri="{BB962C8B-B14F-4D97-AF65-F5344CB8AC3E}">
        <p14:creationId xmlns:p14="http://schemas.microsoft.com/office/powerpoint/2010/main" val="248119067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7AAA850-F98E-4286-838C-8462D54FB67F}"/>
              </a:ext>
            </a:extLst>
          </p:cNvPr>
          <p:cNvSpPr>
            <a:spLocks noGrp="1"/>
          </p:cNvSpPr>
          <p:nvPr>
            <p:ph idx="1"/>
          </p:nvPr>
        </p:nvSpPr>
        <p:spPr/>
        <p:txBody>
          <a:bodyPr/>
          <a:lstStyle/>
          <a:p>
            <a:pPr marL="457200" indent="-457200">
              <a:buFont typeface="+mj-lt"/>
              <a:buAutoNum type="arabicPeriod" startAt="11"/>
            </a:pPr>
            <a:r>
              <a:rPr lang="en-US" dirty="0">
                <a:solidFill>
                  <a:srgbClr val="FF0000"/>
                </a:solidFill>
              </a:rPr>
              <a:t>Describe the immune and lymphatic system</a:t>
            </a:r>
          </a:p>
          <a:p>
            <a:pPr marL="457200" indent="-457200">
              <a:buFont typeface="+mj-lt"/>
              <a:buAutoNum type="arabicPeriod" startAt="11"/>
            </a:pPr>
            <a:endParaRPr lang="en-US" dirty="0">
              <a:solidFill>
                <a:srgbClr val="FF0000"/>
              </a:solidFill>
            </a:endParaRPr>
          </a:p>
          <a:p>
            <a:pPr marL="0" indent="0">
              <a:buNone/>
            </a:pPr>
            <a:r>
              <a:rPr lang="en-US" dirty="0"/>
              <a:t>NAs should report these signs and symptoms related to the immune and lymphatic systems:</a:t>
            </a:r>
          </a:p>
          <a:p>
            <a:pPr marL="0" indent="0">
              <a:buNone/>
            </a:pPr>
            <a:endParaRPr lang="en-US" dirty="0"/>
          </a:p>
          <a:p>
            <a:pPr lvl="1"/>
            <a:r>
              <a:rPr lang="en-US" dirty="0"/>
              <a:t>Recurrent infections </a:t>
            </a:r>
          </a:p>
          <a:p>
            <a:pPr lvl="1"/>
            <a:r>
              <a:rPr lang="en-US" dirty="0"/>
              <a:t>Swelling of lymph nodes </a:t>
            </a:r>
          </a:p>
          <a:p>
            <a:pPr lvl="1"/>
            <a:r>
              <a:rPr lang="en-US" dirty="0"/>
              <a:t>Increased fatigue </a:t>
            </a:r>
          </a:p>
          <a:p>
            <a:pPr marL="0" indent="0">
              <a:buNone/>
            </a:pPr>
            <a:endParaRPr lang="en-US" dirty="0"/>
          </a:p>
        </p:txBody>
      </p:sp>
      <p:sp>
        <p:nvSpPr>
          <p:cNvPr id="3" name="Slide Number Placeholder 2">
            <a:extLst>
              <a:ext uri="{FF2B5EF4-FFF2-40B4-BE49-F238E27FC236}">
                <a16:creationId xmlns:a16="http://schemas.microsoft.com/office/drawing/2014/main" id="{4E5F87CB-F988-4923-9E89-5B66B269598B}"/>
              </a:ext>
            </a:extLst>
          </p:cNvPr>
          <p:cNvSpPr>
            <a:spLocks noGrp="1"/>
          </p:cNvSpPr>
          <p:nvPr>
            <p:ph type="sldNum" sz="quarter" idx="12"/>
          </p:nvPr>
        </p:nvSpPr>
        <p:spPr/>
        <p:txBody>
          <a:bodyPr/>
          <a:lstStyle/>
          <a:p>
            <a:pPr defTabSz="457200"/>
            <a:fld id="{1E19C8D7-53EE-4AF8-9E87-BBF55B67A655}" type="slidenum">
              <a:rPr lang="en-US" smtClean="0"/>
              <a:pPr defTabSz="457200"/>
              <a:t>80</a:t>
            </a:fld>
            <a:endParaRPr lang="en-US" dirty="0"/>
          </a:p>
        </p:txBody>
      </p:sp>
    </p:spTree>
    <p:extLst>
      <p:ext uri="{BB962C8B-B14F-4D97-AF65-F5344CB8AC3E}">
        <p14:creationId xmlns:p14="http://schemas.microsoft.com/office/powerpoint/2010/main" val="282897006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0350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E9CED6-1D6A-4757-A9D8-5D9A12FA759B}"/>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the integumentary system</a:t>
            </a:r>
          </a:p>
          <a:p>
            <a:pPr marL="457200" indent="-457200">
              <a:buFont typeface="+mj-lt"/>
              <a:buAutoNum type="arabicPeriod" startAt="2"/>
            </a:pPr>
            <a:endParaRPr lang="en-US" dirty="0">
              <a:solidFill>
                <a:srgbClr val="FF0000"/>
              </a:solidFill>
            </a:endParaRPr>
          </a:p>
          <a:p>
            <a:pPr marL="0" indent="0">
              <a:buNone/>
            </a:pPr>
            <a:r>
              <a:rPr lang="en-US" dirty="0"/>
              <a:t>The following are normal changes of aging in the integumentary system:</a:t>
            </a:r>
          </a:p>
          <a:p>
            <a:pPr marL="0" indent="0">
              <a:buNone/>
            </a:pPr>
            <a:endParaRPr lang="en-US" dirty="0"/>
          </a:p>
          <a:p>
            <a:pPr lvl="1"/>
            <a:r>
              <a:rPr lang="en-US" dirty="0"/>
              <a:t>Thinner, drier, more fragile skin</a:t>
            </a:r>
          </a:p>
          <a:p>
            <a:pPr lvl="1"/>
            <a:r>
              <a:rPr lang="en-US" dirty="0"/>
              <a:t>Less elastic skin</a:t>
            </a:r>
          </a:p>
          <a:p>
            <a:pPr lvl="1"/>
            <a:r>
              <a:rPr lang="en-US" dirty="0"/>
              <a:t>Thinning fatty tissue can cause person to feel colder</a:t>
            </a:r>
          </a:p>
          <a:p>
            <a:pPr lvl="1"/>
            <a:r>
              <a:rPr lang="en-US" dirty="0"/>
              <a:t>Thinner, gray hair </a:t>
            </a:r>
          </a:p>
          <a:p>
            <a:pPr lvl="1"/>
            <a:r>
              <a:rPr lang="en-US" dirty="0"/>
              <a:t>Wrinkles and brown spots </a:t>
            </a:r>
          </a:p>
          <a:p>
            <a:pPr lvl="1"/>
            <a:r>
              <a:rPr lang="en-US" dirty="0"/>
              <a:t>Nails harder and more brittle</a:t>
            </a:r>
          </a:p>
          <a:p>
            <a:pPr lvl="1"/>
            <a:r>
              <a:rPr lang="en-US" dirty="0"/>
              <a:t>Dry, itchy skin due to lack of oil from sebaceous glands</a:t>
            </a:r>
          </a:p>
          <a:p>
            <a:pPr marL="0" indent="0">
              <a:buNone/>
            </a:pPr>
            <a:endParaRPr lang="en-US" dirty="0"/>
          </a:p>
        </p:txBody>
      </p:sp>
      <p:sp>
        <p:nvSpPr>
          <p:cNvPr id="3" name="Slide Number Placeholder 2">
            <a:extLst>
              <a:ext uri="{FF2B5EF4-FFF2-40B4-BE49-F238E27FC236}">
                <a16:creationId xmlns:a16="http://schemas.microsoft.com/office/drawing/2014/main" id="{03B7DF70-DE86-41CF-B437-77F4F4DC364A}"/>
              </a:ext>
            </a:extLst>
          </p:cNvPr>
          <p:cNvSpPr>
            <a:spLocks noGrp="1"/>
          </p:cNvSpPr>
          <p:nvPr>
            <p:ph type="sldNum" sz="quarter" idx="12"/>
          </p:nvPr>
        </p:nvSpPr>
        <p:spPr/>
        <p:txBody>
          <a:bodyPr/>
          <a:lstStyle/>
          <a:p>
            <a:pPr defTabSz="457200"/>
            <a:fld id="{1E19C8D7-53EE-4AF8-9E87-BBF55B67A655}" type="slidenum">
              <a:rPr lang="en-US" smtClean="0"/>
              <a:pPr defTabSz="457200"/>
              <a:t>9</a:t>
            </a:fld>
            <a:endParaRPr lang="en-US" dirty="0"/>
          </a:p>
        </p:txBody>
      </p:sp>
    </p:spTree>
    <p:extLst>
      <p:ext uri="{BB962C8B-B14F-4D97-AF65-F5344CB8AC3E}">
        <p14:creationId xmlns:p14="http://schemas.microsoft.com/office/powerpoint/2010/main" val="887489711"/>
      </p:ext>
    </p:extLst>
  </p:cSld>
  <p:clrMapOvr>
    <a:masterClrMapping/>
  </p:clrMapOvr>
</p:sld>
</file>

<file path=ppt/theme/theme1.xml><?xml version="1.0" encoding="utf-8"?>
<a:theme xmlns:a="http://schemas.openxmlformats.org/drawingml/2006/main" name="1_Office Theme">
  <a:themeElements>
    <a:clrScheme name="Custom 1">
      <a:dk1>
        <a:sysClr val="windowText" lastClr="000000"/>
      </a:dk1>
      <a:lt1>
        <a:sysClr val="window" lastClr="FFFFFF"/>
      </a:lt1>
      <a:dk2>
        <a:srgbClr val="44546A"/>
      </a:dk2>
      <a:lt2>
        <a:srgbClr val="E7E6E6"/>
      </a:lt2>
      <a:accent1>
        <a:srgbClr val="329C76"/>
      </a:accent1>
      <a:accent2>
        <a:srgbClr val="B37924"/>
      </a:accent2>
      <a:accent3>
        <a:srgbClr val="E3567D"/>
      </a:accent3>
      <a:accent4>
        <a:srgbClr val="0091B9"/>
      </a:accent4>
      <a:accent5>
        <a:srgbClr val="D6BF00"/>
      </a:accent5>
      <a:accent6>
        <a:srgbClr val="934C93"/>
      </a:accent6>
      <a:hlink>
        <a:srgbClr val="0563C1"/>
      </a:hlink>
      <a:folHlink>
        <a:srgbClr val="954F72"/>
      </a:folHlink>
    </a:clrScheme>
    <a:fontScheme name="Susan Hedman - Hartman Publishing">
      <a:majorFont>
        <a:latin typeface="Scala Sans"/>
        <a:ea typeface=""/>
        <a:cs typeface=""/>
      </a:majorFont>
      <a:minorFont>
        <a:latin typeface="Scala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219</TotalTime>
  <Words>3443</Words>
  <Application>Microsoft Office PowerPoint</Application>
  <PresentationFormat>Widescreen</PresentationFormat>
  <Paragraphs>675</Paragraphs>
  <Slides>81</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81</vt:i4>
      </vt:variant>
    </vt:vector>
  </HeadingPairs>
  <TitlesOfParts>
    <vt:vector size="84" baseType="lpstr">
      <vt:lpstr>Arial</vt:lpstr>
      <vt:lpstr>Scala Sans</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Editorial</dc:creator>
  <cp:lastModifiedBy>Angela Storey</cp:lastModifiedBy>
  <cp:revision>23</cp:revision>
  <dcterms:created xsi:type="dcterms:W3CDTF">2018-11-14T22:28:45Z</dcterms:created>
  <dcterms:modified xsi:type="dcterms:W3CDTF">2019-05-13T16:29:14Z</dcterms:modified>
</cp:coreProperties>
</file>