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8" r:id="rId2"/>
    <p:sldId id="267" r:id="rId3"/>
    <p:sldId id="259" r:id="rId4"/>
    <p:sldId id="265" r:id="rId5"/>
    <p:sldId id="266" r:id="rId6"/>
    <p:sldId id="264" r:id="rId7"/>
    <p:sldId id="263" r:id="rId8"/>
    <p:sldId id="271" r:id="rId9"/>
    <p:sldId id="270" r:id="rId10"/>
    <p:sldId id="268" r:id="rId11"/>
    <p:sldId id="262" r:id="rId12"/>
    <p:sldId id="272" r:id="rId13"/>
    <p:sldId id="274" r:id="rId14"/>
    <p:sldId id="273" r:id="rId15"/>
    <p:sldId id="261" r:id="rId16"/>
    <p:sldId id="275" r:id="rId17"/>
    <p:sldId id="277" r:id="rId18"/>
    <p:sldId id="276" r:id="rId19"/>
    <p:sldId id="260" r:id="rId20"/>
    <p:sldId id="280" r:id="rId21"/>
    <p:sldId id="279" r:id="rId22"/>
    <p:sldId id="278" r:id="rId23"/>
    <p:sldId id="281" r:id="rId24"/>
    <p:sldId id="290" r:id="rId25"/>
    <p:sldId id="289" r:id="rId26"/>
    <p:sldId id="288" r:id="rId27"/>
    <p:sldId id="287" r:id="rId28"/>
    <p:sldId id="286" r:id="rId29"/>
    <p:sldId id="285" r:id="rId30"/>
    <p:sldId id="284" r:id="rId31"/>
    <p:sldId id="283" r:id="rId32"/>
    <p:sldId id="282" r:id="rId33"/>
    <p:sldId id="291" r:id="rId34"/>
    <p:sldId id="295" r:id="rId35"/>
    <p:sldId id="294" r:id="rId36"/>
    <p:sldId id="293" r:id="rId37"/>
    <p:sldId id="296" r:id="rId38"/>
    <p:sldId id="297"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3"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6"/>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6"/>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12</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6"/>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The Resident’s Unit</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2596745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The Resident’s Unit</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12</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6"/>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35983493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6"/>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41678602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1470950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86414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a standard resident unit</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Privacy curtains should be pulled every time NAs give care.</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3178338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Discuss how to care for and clean unit equipment</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Infection prevention measures must be followed when cleaning a resident’s unit. </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32405574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Discuss how to care for and clean unit equipment</a:t>
            </a:r>
          </a:p>
          <a:p>
            <a:pPr marL="457200" indent="-457200">
              <a:buFont typeface="+mj-lt"/>
              <a:buAutoNum type="arabicPeriod" startAt="3"/>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types of equipment in a resident’s unit will need to be cleaned after each use? </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2130415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Discuss how to care for and clean unit equipment</a:t>
            </a:r>
          </a:p>
          <a:p>
            <a:pPr marL="457200" indent="-457200">
              <a:buFont typeface="+mj-lt"/>
              <a:buAutoNum type="arabicPeriod" startAt="3"/>
            </a:pPr>
            <a:endParaRPr lang="en-US" dirty="0">
              <a:solidFill>
                <a:srgbClr val="FF0000"/>
              </a:solidFill>
            </a:endParaRPr>
          </a:p>
          <a:p>
            <a:pPr marL="0" indent="0">
              <a:buNone/>
            </a:pPr>
            <a:r>
              <a:rPr lang="en-US" dirty="0"/>
              <a:t>NAs should remember these guidelines for the resident’s unit:</a:t>
            </a:r>
          </a:p>
          <a:p>
            <a:pPr marL="0" indent="0">
              <a:buNone/>
            </a:pPr>
            <a:r>
              <a:rPr lang="en-US" dirty="0"/>
              <a:t> </a:t>
            </a:r>
          </a:p>
          <a:p>
            <a:pPr lvl="1"/>
            <a:r>
              <a:rPr lang="en-US" dirty="0"/>
              <a:t>Clean the overbed table after each use. </a:t>
            </a:r>
          </a:p>
          <a:p>
            <a:pPr lvl="1"/>
            <a:r>
              <a:rPr lang="en-US" dirty="0"/>
              <a:t>Keep call light within reach. </a:t>
            </a:r>
          </a:p>
          <a:p>
            <a:pPr lvl="1"/>
            <a:r>
              <a:rPr lang="en-US" dirty="0"/>
              <a:t>Keep equipment clean and in good condition. Report problems with equipment to nurse or according to facility guidelines.</a:t>
            </a:r>
          </a:p>
          <a:p>
            <a:pPr lvl="1"/>
            <a:r>
              <a:rPr lang="en-US" dirty="0"/>
              <a:t>Remove meal trays promptly, then remove crumbs and straighten linen. Change linen if it is wet, soiled, or wrinkled.</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2367228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Discuss how to care for and clean unit equipment</a:t>
            </a:r>
          </a:p>
          <a:p>
            <a:pPr marL="457200" indent="-457200">
              <a:buFont typeface="+mj-lt"/>
              <a:buAutoNum type="arabicPeriod" startAt="3"/>
            </a:pPr>
            <a:endParaRPr lang="en-US" dirty="0">
              <a:solidFill>
                <a:srgbClr val="FF0000"/>
              </a:solidFill>
            </a:endParaRPr>
          </a:p>
          <a:p>
            <a:pPr marL="0" indent="0">
              <a:buNone/>
            </a:pPr>
            <a:r>
              <a:rPr lang="en-US" dirty="0"/>
              <a:t>Guidelines for the resident’s unit (cont’d): </a:t>
            </a:r>
          </a:p>
          <a:p>
            <a:pPr marL="0" indent="0">
              <a:buNone/>
            </a:pPr>
            <a:endParaRPr lang="en-US" dirty="0"/>
          </a:p>
          <a:p>
            <a:pPr lvl="1"/>
            <a:r>
              <a:rPr lang="en-US" dirty="0"/>
              <a:t>Restock personal supplies as needed. Keep water pitchers filled. </a:t>
            </a:r>
          </a:p>
          <a:p>
            <a:pPr lvl="1"/>
            <a:r>
              <a:rPr lang="en-US" dirty="0"/>
              <a:t>Notify housekeeping department if trash needs to be emptied. Remove trash when you leave if housekeeping staff is not available. </a:t>
            </a:r>
          </a:p>
          <a:p>
            <a:pPr lvl="1"/>
            <a:r>
              <a:rPr lang="en-US" dirty="0"/>
              <a:t>Report signs of insects or pests immediately.</a:t>
            </a:r>
          </a:p>
          <a:p>
            <a:pPr lvl="1"/>
            <a:r>
              <a:rPr lang="en-US" dirty="0"/>
              <a:t>Do not move residents’ belongings.</a:t>
            </a:r>
          </a:p>
          <a:p>
            <a:pPr lvl="1"/>
            <a:r>
              <a:rPr lang="en-US" dirty="0"/>
              <a:t>Clean equipment and return it to proper storage. Tidy the area.</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793798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the importance of sleep and factors affecting sleep</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circadian rhythm </a:t>
            </a:r>
          </a:p>
          <a:p>
            <a:pPr marL="457200" lvl="1" indent="0">
              <a:buNone/>
            </a:pPr>
            <a:r>
              <a:rPr lang="en-US" dirty="0"/>
              <a:t>the 24-hour day-night cycle.</a:t>
            </a:r>
          </a:p>
          <a:p>
            <a:pPr marL="0" indent="0">
              <a:buNone/>
            </a:pPr>
            <a:r>
              <a:rPr lang="en-US" b="1" dirty="0"/>
              <a:t>insomnia </a:t>
            </a:r>
          </a:p>
          <a:p>
            <a:pPr marL="457200" lvl="1" indent="0">
              <a:buNone/>
            </a:pPr>
            <a:r>
              <a:rPr lang="en-US" dirty="0"/>
              <a:t>inability to fall asleep or remain asleep.</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4282609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the importance of sleep and factors affecting sleep</a:t>
            </a:r>
          </a:p>
          <a:p>
            <a:pPr marL="457200" indent="-457200">
              <a:buFont typeface="+mj-lt"/>
              <a:buAutoNum type="arabicPeriod" startAt="4"/>
            </a:pPr>
            <a:endParaRPr lang="en-US" dirty="0">
              <a:solidFill>
                <a:srgbClr val="FF0000"/>
              </a:solidFill>
            </a:endParaRPr>
          </a:p>
          <a:p>
            <a:pPr marL="0" indent="0">
              <a:buNone/>
            </a:pPr>
            <a:r>
              <a:rPr lang="en-US" dirty="0"/>
              <a:t>Lack of sleep can cause the following problems: </a:t>
            </a:r>
          </a:p>
          <a:p>
            <a:pPr marL="0" indent="0">
              <a:buNone/>
            </a:pPr>
            <a:endParaRPr lang="en-US" dirty="0"/>
          </a:p>
          <a:p>
            <a:pPr lvl="1"/>
            <a:r>
              <a:rPr lang="en-US" dirty="0"/>
              <a:t>Decreased mental function </a:t>
            </a:r>
          </a:p>
          <a:p>
            <a:pPr lvl="1"/>
            <a:r>
              <a:rPr lang="en-US" dirty="0"/>
              <a:t>Reduced reaction time </a:t>
            </a:r>
          </a:p>
          <a:p>
            <a:pPr lvl="1"/>
            <a:r>
              <a:rPr lang="en-US" dirty="0"/>
              <a:t>Irritability </a:t>
            </a:r>
          </a:p>
          <a:p>
            <a:pPr lvl="1"/>
            <a:r>
              <a:rPr lang="en-US" dirty="0"/>
              <a:t>Decreased immune system function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1843943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the importance of sleep and factors affecting sleep</a:t>
            </a:r>
          </a:p>
          <a:p>
            <a:pPr marL="457200" indent="-457200">
              <a:buFont typeface="+mj-lt"/>
              <a:buAutoNum type="arabicPeriod" startAt="4"/>
            </a:pPr>
            <a:endParaRPr lang="en-US" dirty="0">
              <a:solidFill>
                <a:srgbClr val="FF0000"/>
              </a:solidFill>
            </a:endParaRPr>
          </a:p>
          <a:p>
            <a:pPr marL="0" indent="0">
              <a:buNone/>
            </a:pPr>
            <a:r>
              <a:rPr lang="en-US" dirty="0"/>
              <a:t>The following factors can affect sleeping patterns:</a:t>
            </a:r>
          </a:p>
          <a:p>
            <a:pPr marL="0" indent="0">
              <a:buNone/>
            </a:pPr>
            <a:endParaRPr lang="en-US" dirty="0"/>
          </a:p>
          <a:p>
            <a:pPr lvl="1"/>
            <a:r>
              <a:rPr lang="en-US" dirty="0"/>
              <a:t>Fear </a:t>
            </a:r>
          </a:p>
          <a:p>
            <a:pPr lvl="1"/>
            <a:r>
              <a:rPr lang="en-US" dirty="0"/>
              <a:t>Stress</a:t>
            </a:r>
          </a:p>
          <a:p>
            <a:pPr lvl="1"/>
            <a:r>
              <a:rPr lang="en-US" dirty="0"/>
              <a:t>Noise </a:t>
            </a:r>
          </a:p>
          <a:p>
            <a:pPr lvl="1"/>
            <a:r>
              <a:rPr lang="en-US" dirty="0"/>
              <a:t>Diet </a:t>
            </a:r>
          </a:p>
          <a:p>
            <a:pPr lvl="1"/>
            <a:r>
              <a:rPr lang="en-US" dirty="0"/>
              <a:t>Medications </a:t>
            </a:r>
          </a:p>
          <a:p>
            <a:pPr lvl="1"/>
            <a:r>
              <a:rPr lang="en-US" dirty="0"/>
              <a:t>Illness</a:t>
            </a:r>
          </a:p>
          <a:p>
            <a:pPr lvl="1"/>
            <a:r>
              <a:rPr lang="en-US" dirty="0"/>
              <a:t>Sharing a room with another person </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31297646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the importance of sleep and factors affecting sleep</a:t>
            </a:r>
          </a:p>
          <a:p>
            <a:pPr marL="457200" indent="-457200">
              <a:buFont typeface="+mj-lt"/>
              <a:buAutoNum type="arabicPeriod" startAt="4"/>
            </a:pPr>
            <a:endParaRPr lang="en-US" dirty="0">
              <a:solidFill>
                <a:srgbClr val="FF0000"/>
              </a:solidFill>
            </a:endParaRPr>
          </a:p>
          <a:p>
            <a:pPr marL="0" indent="0">
              <a:buNone/>
            </a:pPr>
            <a:r>
              <a:rPr lang="en-US" dirty="0"/>
              <a:t>NAs should observe for the following when a resident is not sleeping well:</a:t>
            </a:r>
          </a:p>
          <a:p>
            <a:pPr marL="0" indent="0">
              <a:buNone/>
            </a:pPr>
            <a:endParaRPr lang="en-US" dirty="0"/>
          </a:p>
          <a:p>
            <a:pPr lvl="1"/>
            <a:r>
              <a:rPr lang="en-US" dirty="0"/>
              <a:t>Sleeping too much during the day </a:t>
            </a:r>
          </a:p>
          <a:p>
            <a:pPr lvl="1"/>
            <a:r>
              <a:rPr lang="en-US" dirty="0"/>
              <a:t>Drinking too much caffeine </a:t>
            </a:r>
          </a:p>
          <a:p>
            <a:pPr lvl="1"/>
            <a:r>
              <a:rPr lang="en-US" dirty="0"/>
              <a:t>Dressing in night clothes during the day </a:t>
            </a:r>
          </a:p>
          <a:p>
            <a:pPr lvl="1"/>
            <a:r>
              <a:rPr lang="en-US" dirty="0"/>
              <a:t>Eating too late at night </a:t>
            </a:r>
          </a:p>
          <a:p>
            <a:pPr lvl="1"/>
            <a:r>
              <a:rPr lang="en-US" dirty="0"/>
              <a:t>Refusing prescribed medications </a:t>
            </a:r>
          </a:p>
          <a:p>
            <a:pPr lvl="1"/>
            <a:r>
              <a:rPr lang="en-US" dirty="0"/>
              <a:t>Taking new medications </a:t>
            </a:r>
          </a:p>
          <a:p>
            <a:pPr lvl="1"/>
            <a:r>
              <a:rPr lang="en-US" dirty="0"/>
              <a:t>Having TV, radio, computer, or light on late at night</a:t>
            </a:r>
          </a:p>
          <a:p>
            <a:pPr lvl="1"/>
            <a:r>
              <a:rPr lang="en-US" dirty="0"/>
              <a:t>Pain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2090157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bedmaking guidelines and perform proper bedmaking</a:t>
            </a:r>
          </a:p>
          <a:p>
            <a:pPr marL="457200" indent="-457200">
              <a:buFont typeface="+mj-lt"/>
              <a:buAutoNum type="arabicPeriod" startAt="5"/>
            </a:pPr>
            <a:endParaRPr lang="en-US" dirty="0">
              <a:solidFill>
                <a:srgbClr val="FF0000"/>
              </a:solidFill>
            </a:endParaRPr>
          </a:p>
          <a:p>
            <a:pPr marL="0" indent="0">
              <a:buNone/>
            </a:pPr>
            <a:r>
              <a:rPr lang="en-US" dirty="0">
                <a:solidFill>
                  <a:srgbClr val="FF0000"/>
                </a:solidFill>
              </a:rPr>
              <a:t> </a:t>
            </a:r>
            <a:r>
              <a:rPr lang="en-US" dirty="0"/>
              <a:t>Define the following terms:</a:t>
            </a:r>
          </a:p>
          <a:p>
            <a:pPr marL="0" indent="0">
              <a:buNone/>
            </a:pPr>
            <a:endParaRPr lang="en-US" b="1" dirty="0"/>
          </a:p>
          <a:p>
            <a:pPr marL="0" indent="0">
              <a:buNone/>
            </a:pPr>
            <a:r>
              <a:rPr lang="en-US" b="1" dirty="0"/>
              <a:t>occupied bed </a:t>
            </a:r>
          </a:p>
          <a:p>
            <a:pPr marL="457200" lvl="1" indent="0">
              <a:buNone/>
            </a:pPr>
            <a:r>
              <a:rPr lang="en-US" dirty="0"/>
              <a:t>a bed made while a person is in the bed. </a:t>
            </a:r>
          </a:p>
          <a:p>
            <a:pPr marL="0" indent="0">
              <a:buNone/>
            </a:pPr>
            <a:r>
              <a:rPr lang="en-US" b="1" dirty="0"/>
              <a:t>unoccupied bed</a:t>
            </a:r>
          </a:p>
          <a:p>
            <a:pPr marL="457200" lvl="1" indent="0">
              <a:buNone/>
            </a:pPr>
            <a:r>
              <a:rPr lang="en-US" dirty="0"/>
              <a:t>a bed made while no person is in the bed.</a:t>
            </a:r>
          </a:p>
          <a:p>
            <a:pPr marL="0" indent="0">
              <a:buNone/>
            </a:pPr>
            <a:r>
              <a:rPr lang="en-US" b="1" dirty="0"/>
              <a:t>closed bed</a:t>
            </a:r>
          </a:p>
          <a:p>
            <a:pPr marL="457200" lvl="1" indent="0">
              <a:buNone/>
            </a:pPr>
            <a:r>
              <a:rPr lang="en-US" dirty="0"/>
              <a:t>a bed completely made with the bedspread and blankets in place. </a:t>
            </a:r>
          </a:p>
          <a:p>
            <a:pPr marL="0" indent="0">
              <a:buNone/>
            </a:pPr>
            <a:r>
              <a:rPr lang="en-US" b="1" dirty="0"/>
              <a:t>open bed</a:t>
            </a:r>
          </a:p>
          <a:p>
            <a:pPr marL="457200" lvl="1" indent="0">
              <a:buNone/>
            </a:pPr>
            <a:r>
              <a:rPr lang="en-US" dirty="0"/>
              <a:t>a bed made with linen folded down to the foot of the bed.</a:t>
            </a:r>
          </a:p>
          <a:p>
            <a:pPr marL="0" indent="0">
              <a:buNone/>
            </a:pPr>
            <a:r>
              <a:rPr lang="en-US" b="1" dirty="0"/>
              <a:t>surgical bed</a:t>
            </a:r>
          </a:p>
          <a:p>
            <a:pPr marL="457200" lvl="1" indent="0">
              <a:buNone/>
            </a:pPr>
            <a:r>
              <a:rPr lang="en-US" dirty="0"/>
              <a:t>a bed made to accept residents who are returning to bed on stretchers.</a:t>
            </a:r>
          </a:p>
          <a:p>
            <a:pPr marL="0" indent="0">
              <a:buNone/>
            </a:pPr>
            <a:endParaRPr lang="en-US" dirty="0">
              <a:solidFill>
                <a:srgbClr val="FF0000"/>
              </a:solidFill>
            </a:endParaRPr>
          </a:p>
          <a:p>
            <a:pPr marL="457200" indent="-457200">
              <a:buFont typeface="+mj-lt"/>
              <a:buAutoNum type="arabicPeriod" startAt="5"/>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3555619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why a comfortable environment is important for the resident’s well-being? </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can help residents feel at home and possibly even improve their health by maintaining a clean and comfortable environment.</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1677154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bedmaking guidelines and perform proper bedmaking</a:t>
            </a:r>
          </a:p>
          <a:p>
            <a:pPr marL="457200" indent="-457200">
              <a:buFont typeface="+mj-lt"/>
              <a:buAutoNum type="arabicPeriod" startAt="5"/>
            </a:pPr>
            <a:endParaRPr lang="en-US" dirty="0">
              <a:solidFill>
                <a:srgbClr val="FF0000"/>
              </a:solidFill>
            </a:endParaRPr>
          </a:p>
          <a:p>
            <a:pPr marL="0" indent="0">
              <a:buNone/>
            </a:pPr>
            <a:r>
              <a:rPr lang="en-US" dirty="0"/>
              <a:t>Proper bedmaking is important for the following reasons:</a:t>
            </a:r>
          </a:p>
          <a:p>
            <a:pPr marL="0" indent="0">
              <a:buNone/>
            </a:pPr>
            <a:endParaRPr lang="en-US" dirty="0"/>
          </a:p>
          <a:p>
            <a:pPr lvl="1"/>
            <a:r>
              <a:rPr lang="en-US" dirty="0"/>
              <a:t>Damp and wrinkled sheets are uncomfortable and may keep the resident from sleeping well. </a:t>
            </a:r>
          </a:p>
          <a:p>
            <a:pPr lvl="1"/>
            <a:r>
              <a:rPr lang="en-US" dirty="0"/>
              <a:t>Microorganisms thrive in moist, warm places, and damp, unclean bedding may cause infection or disease.</a:t>
            </a:r>
          </a:p>
          <a:p>
            <a:pPr lvl="1"/>
            <a:r>
              <a:rPr lang="en-US" dirty="0"/>
              <a:t>Sheets that are not flat increase risk for pressure injuries. </a:t>
            </a:r>
          </a:p>
          <a:p>
            <a:pPr marL="0" indent="0">
              <a:buNone/>
            </a:pPr>
            <a:endParaRPr lang="en-US" dirty="0"/>
          </a:p>
          <a:p>
            <a:pPr marL="457200" indent="-457200">
              <a:buFont typeface="+mj-lt"/>
              <a:buAutoNum type="arabicPeriod" startAt="5"/>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552492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bedmaking guidelines and perform proper bedmaking</a:t>
            </a:r>
          </a:p>
          <a:p>
            <a:pPr marL="457200" indent="-457200">
              <a:buFont typeface="+mj-lt"/>
              <a:buAutoNum type="arabicPeriod" startAt="5"/>
            </a:pPr>
            <a:endParaRPr lang="en-US" dirty="0">
              <a:solidFill>
                <a:srgbClr val="FF0000"/>
              </a:solidFill>
            </a:endParaRPr>
          </a:p>
          <a:p>
            <a:pPr marL="0" indent="0">
              <a:buNone/>
            </a:pPr>
            <a:r>
              <a:rPr lang="en-US" dirty="0"/>
              <a:t>NAs should remember these guidelines for bedmaking:</a:t>
            </a:r>
          </a:p>
          <a:p>
            <a:pPr marL="0" indent="0">
              <a:buNone/>
            </a:pPr>
            <a:endParaRPr lang="en-US" dirty="0"/>
          </a:p>
          <a:p>
            <a:pPr lvl="1"/>
            <a:r>
              <a:rPr lang="en-US" dirty="0"/>
              <a:t>Keep linen wrinkle-free and tidy.</a:t>
            </a:r>
          </a:p>
          <a:p>
            <a:pPr lvl="1"/>
            <a:r>
              <a:rPr lang="en-US" dirty="0"/>
              <a:t>Wash hands before handling clean linen.</a:t>
            </a:r>
          </a:p>
          <a:p>
            <a:pPr lvl="1"/>
            <a:r>
              <a:rPr lang="en-US" dirty="0"/>
              <a:t>Place clean linen on clean surface, such as chair, overbed table, or bedside stand.</a:t>
            </a:r>
          </a:p>
          <a:p>
            <a:pPr lvl="1"/>
            <a:r>
              <a:rPr lang="en-US" dirty="0"/>
              <a:t>Don gloves before removing bed linen.</a:t>
            </a:r>
          </a:p>
          <a:p>
            <a:pPr lvl="1"/>
            <a:r>
              <a:rPr lang="en-US" dirty="0"/>
              <a:t>Look for personal items before removing linen.</a:t>
            </a:r>
          </a:p>
          <a:p>
            <a:pPr lvl="1"/>
            <a:r>
              <a:rPr lang="en-US" dirty="0"/>
              <a:t>When removing linen, fold or roll linen so the dirtiest area is inside.</a:t>
            </a:r>
          </a:p>
          <a:p>
            <a:pPr lvl="1"/>
            <a:endParaRPr lang="en-US" dirty="0"/>
          </a:p>
          <a:p>
            <a:pPr marL="457200" indent="-457200">
              <a:buFont typeface="+mj-lt"/>
              <a:buAutoNum type="arabicPeriod" startAt="5"/>
            </a:pPr>
            <a:endParaRPr lang="en-US" dirty="0"/>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3277704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bedmaking guidelines and perform proper bedmaking</a:t>
            </a:r>
          </a:p>
          <a:p>
            <a:pPr marL="457200" indent="-457200">
              <a:buFont typeface="+mj-lt"/>
              <a:buAutoNum type="arabicPeriod" startAt="5"/>
            </a:pPr>
            <a:endParaRPr lang="en-US" dirty="0">
              <a:solidFill>
                <a:srgbClr val="FF0000"/>
              </a:solidFill>
            </a:endParaRPr>
          </a:p>
          <a:p>
            <a:pPr marL="0" indent="0">
              <a:buNone/>
            </a:pPr>
            <a:r>
              <a:rPr lang="en-US" dirty="0"/>
              <a:t>Guidelines for bedmaking (cont’d):</a:t>
            </a:r>
          </a:p>
          <a:p>
            <a:pPr marL="0" indent="0">
              <a:buNone/>
            </a:pPr>
            <a:endParaRPr lang="en-US" dirty="0"/>
          </a:p>
          <a:p>
            <a:pPr lvl="1"/>
            <a:r>
              <a:rPr lang="en-US" dirty="0"/>
              <a:t>Do not shake linen or clothes.</a:t>
            </a:r>
          </a:p>
          <a:p>
            <a:pPr lvl="1"/>
            <a:r>
              <a:rPr lang="en-US" dirty="0"/>
              <a:t>Bag soiled linen at point of origin, and do not take it to other residents’ rooms.</a:t>
            </a:r>
          </a:p>
          <a:p>
            <a:pPr lvl="1"/>
            <a:r>
              <a:rPr lang="en-US" dirty="0"/>
              <a:t>Sort soiled linen away from care areas.</a:t>
            </a:r>
          </a:p>
          <a:p>
            <a:pPr lvl="1"/>
            <a:r>
              <a:rPr lang="en-US" dirty="0"/>
              <a:t>Place wet linen in leakproof bags.</a:t>
            </a:r>
          </a:p>
          <a:p>
            <a:pPr lvl="1"/>
            <a:r>
              <a:rPr lang="en-US" dirty="0"/>
              <a:t>Wear gloves when handling soiled linen. Hold soiled linen away from your body. If dirty linen touches your uniform, your uniform becomes contaminated.</a:t>
            </a:r>
          </a:p>
          <a:p>
            <a:pPr lvl="1"/>
            <a:r>
              <a:rPr lang="en-US" dirty="0"/>
              <a:t>Disposable bed protectors or pads are used for incontinent residents. Change them as soon as they are soiled or wet, and dispose of them properly.</a:t>
            </a:r>
          </a:p>
          <a:p>
            <a:pPr lvl="1"/>
            <a:endParaRPr lang="en-US" dirty="0"/>
          </a:p>
          <a:p>
            <a:pPr lvl="1"/>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37499906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26444-BC71-4CC2-B0AD-D087FD9FDD8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Making an occupied bed</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clean linen—mattress pad, fitted or flat bottom sheet, disposable absorbent pad (if needed), cotton draw sheet, flat top sheet, blanket(s), bedspread (if used), bath blanket, pillowcase(s), gloves </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457200" indent="-457200">
              <a:buFont typeface="+mj-lt"/>
              <a:buAutoNum type="arabicPeriod"/>
            </a:pPr>
            <a:r>
              <a:rPr lang="en-US" dirty="0"/>
              <a:t>Place clean linen on clean surface within reach (e.g., bedside stand, overbed table, or chair).</a:t>
            </a:r>
          </a:p>
          <a:p>
            <a:pPr marL="457200" indent="-457200">
              <a:buFont typeface="+mj-lt"/>
              <a:buAutoNum type="arabicPeriod"/>
            </a:pPr>
            <a:r>
              <a:rPr lang="en-US" dirty="0"/>
              <a:t>Adjust bed to a safe working level, usually waist high. Lower head of bed. Lock bed wheels.</a:t>
            </a:r>
          </a:p>
          <a:p>
            <a:pPr marL="457200" indent="-457200">
              <a:buFont typeface="+mj-lt"/>
              <a:buAutoNum type="arabicPeriod"/>
            </a:pPr>
            <a:r>
              <a:rPr lang="en-US" dirty="0"/>
              <a:t>Put on gloves.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A0C0394-C33B-42A4-B9D3-F8E96D3EE092}"/>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28769031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26444-BC71-4CC2-B0AD-D087FD9FDD8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Making an 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Loosen top linen from the end of the bed on the working side. </a:t>
            </a:r>
          </a:p>
          <a:p>
            <a:pPr marL="457200" indent="-457200">
              <a:buFont typeface="+mj-lt"/>
              <a:buAutoNum type="arabicPeriod" startAt="8"/>
            </a:pPr>
            <a:r>
              <a:rPr lang="en-US" dirty="0"/>
              <a:t>Unfold bath blanket over the top sheet to cover the resident, and remove the top sheet. Keep the resident covered at all times with the bath blanket.</a:t>
            </a:r>
          </a:p>
          <a:p>
            <a:pPr marL="457200" indent="-457200">
              <a:buFont typeface="+mj-lt"/>
              <a:buAutoNum type="arabicPeriod" startAt="8"/>
            </a:pPr>
            <a:r>
              <a:rPr lang="en-US" dirty="0"/>
              <a:t>You will make the bed one side at a time. Raise side rail (if bed has them) on far side of bed. This protects the resident from falling out of the bed while you are making it. After raising side rail, go to the other side of the bed. Help resident to turn onto her side, moving away from you, toward the raised side rail.</a:t>
            </a:r>
          </a:p>
          <a:p>
            <a:pPr marL="457200" indent="-457200">
              <a:buFont typeface="+mj-lt"/>
              <a:buAutoNum type="arabicPeriod" startAt="8"/>
            </a:pPr>
            <a:r>
              <a:rPr lang="en-US" dirty="0"/>
              <a:t>Loosen bottom soiled linen, mattress pad, and protector, if present, on the working side.</a:t>
            </a:r>
          </a:p>
          <a:p>
            <a:pPr marL="457200" indent="-457200">
              <a:buFont typeface="+mj-lt"/>
              <a:buAutoNum type="arabicPeriod" startAt="8"/>
            </a:pPr>
            <a:r>
              <a:rPr lang="en-US" dirty="0"/>
              <a:t>Roll bottom soiled linen toward resident, soiled side inside. Tuck it snugly against the resident’s back.</a:t>
            </a:r>
          </a:p>
          <a:p>
            <a:pPr marL="457200" indent="-457200">
              <a:buFont typeface="+mj-lt"/>
              <a:buAutoNum type="arabicPeriod" startAt="8"/>
            </a:pPr>
            <a:r>
              <a:rPr lang="en-US" dirty="0"/>
              <a:t>Place the mattress pad (if used) on the bed, attaching elastic at corners on working side.</a:t>
            </a:r>
          </a:p>
          <a:p>
            <a:pPr marL="457200" indent="-457200">
              <a:buFont typeface="+mj-lt"/>
              <a:buAutoNum type="arabicPeriod" startAt="8"/>
            </a:pPr>
            <a:endParaRPr lang="en-US" dirty="0"/>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A0C0394-C33B-42A4-B9D3-F8E96D3EE092}"/>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38441884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26444-BC71-4CC2-B0AD-D087FD9FDD84}"/>
              </a:ext>
            </a:extLst>
          </p:cNvPr>
          <p:cNvSpPr>
            <a:spLocks noGrp="1"/>
          </p:cNvSpPr>
          <p:nvPr>
            <p:ph idx="1"/>
          </p:nvPr>
        </p:nvSpPr>
        <p:spPr>
          <a:xfrm>
            <a:off x="635393" y="780226"/>
            <a:ext cx="4549793" cy="5396738"/>
          </a:xfrm>
        </p:spPr>
        <p:txBody>
          <a:bodyPr/>
          <a:lstStyle/>
          <a:p>
            <a:pPr marL="0" indent="0">
              <a:buNone/>
            </a:pPr>
            <a:r>
              <a:rPr lang="en-US" dirty="0">
                <a:solidFill>
                  <a:schemeClr val="accent5">
                    <a:lumMod val="60000"/>
                    <a:lumOff val="40000"/>
                  </a:schemeClr>
                </a:solidFill>
                <a:highlight>
                  <a:srgbClr val="000000"/>
                </a:highlight>
              </a:rPr>
              <a:t>Making an 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4"/>
            </a:pPr>
            <a:r>
              <a:rPr lang="en-US" dirty="0"/>
              <a:t>Place the clean bottom linen or fitted bottom sheet, finishing with bottom sheet free of wrinkles. If a flat sheet is used, leave enough overlap on each end to tuck under the mattress. If the sheet is only long enough to tuck in at one end, tuck it in securely at the top of the bed. Make hospital, or mitered, corners to keep bottom sheet wrinkle-free. If a fitted sheet is used, tightly pull the two fitted corners on the working side.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A0C0394-C33B-42A4-B9D3-F8E96D3EE092}"/>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pic>
        <p:nvPicPr>
          <p:cNvPr id="4" name="Picture 3">
            <a:extLst>
              <a:ext uri="{FF2B5EF4-FFF2-40B4-BE49-F238E27FC236}">
                <a16:creationId xmlns:a16="http://schemas.microsoft.com/office/drawing/2014/main" id="{AA7B5F6C-4FAE-4AD1-9667-F95DBE256DF9}"/>
              </a:ext>
            </a:extLst>
          </p:cNvPr>
          <p:cNvPicPr>
            <a:picLocks noChangeAspect="1"/>
          </p:cNvPicPr>
          <p:nvPr/>
        </p:nvPicPr>
        <p:blipFill>
          <a:blip r:embed="rId2"/>
          <a:stretch>
            <a:fillRect/>
          </a:stretch>
        </p:blipFill>
        <p:spPr>
          <a:xfrm>
            <a:off x="5755342" y="780226"/>
            <a:ext cx="4215890" cy="5499228"/>
          </a:xfrm>
          <a:prstGeom prst="rect">
            <a:avLst/>
          </a:prstGeom>
        </p:spPr>
      </p:pic>
    </p:spTree>
    <p:extLst>
      <p:ext uri="{BB962C8B-B14F-4D97-AF65-F5344CB8AC3E}">
        <p14:creationId xmlns:p14="http://schemas.microsoft.com/office/powerpoint/2010/main" val="41990783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26444-BC71-4CC2-B0AD-D087FD9FDD84}"/>
              </a:ext>
            </a:extLst>
          </p:cNvPr>
          <p:cNvSpPr>
            <a:spLocks noGrp="1"/>
          </p:cNvSpPr>
          <p:nvPr>
            <p:ph idx="1"/>
          </p:nvPr>
        </p:nvSpPr>
        <p:spPr>
          <a:xfrm>
            <a:off x="635393" y="780226"/>
            <a:ext cx="4560551" cy="5396738"/>
          </a:xfrm>
        </p:spPr>
        <p:txBody>
          <a:bodyPr/>
          <a:lstStyle/>
          <a:p>
            <a:pPr marL="0" indent="0">
              <a:buNone/>
            </a:pPr>
            <a:r>
              <a:rPr lang="en-US" dirty="0">
                <a:solidFill>
                  <a:schemeClr val="accent5">
                    <a:lumMod val="60000"/>
                    <a:lumOff val="40000"/>
                  </a:schemeClr>
                </a:solidFill>
                <a:highlight>
                  <a:srgbClr val="000000"/>
                </a:highlight>
              </a:rPr>
              <a:t>Making an 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Smooth the bottom sheet out toward the resident. Be sure there are no wrinkles in the mattress pad. Roll the extra material toward the resident. Tuck it under the resident’s body.</a:t>
            </a:r>
          </a:p>
          <a:p>
            <a:pPr marL="457200" indent="-457200">
              <a:buFont typeface="+mj-lt"/>
              <a:buAutoNum type="arabicPeriod" startAt="15"/>
            </a:pPr>
            <a:r>
              <a:rPr lang="en-US" dirty="0"/>
              <a:t>If using a disposable absorbent pad, unfold it and center it on the bed. Tuck the side near you under the mattress. Smooth it out toward the resident. Tuck as you did with the sheet.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A0C0394-C33B-42A4-B9D3-F8E96D3EE092}"/>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pic>
        <p:nvPicPr>
          <p:cNvPr id="4" name="Picture 3">
            <a:extLst>
              <a:ext uri="{FF2B5EF4-FFF2-40B4-BE49-F238E27FC236}">
                <a16:creationId xmlns:a16="http://schemas.microsoft.com/office/drawing/2014/main" id="{7E7EB993-13C1-4E5E-81B3-5AC08FAF7E80}"/>
              </a:ext>
            </a:extLst>
          </p:cNvPr>
          <p:cNvPicPr>
            <a:picLocks noChangeAspect="1"/>
          </p:cNvPicPr>
          <p:nvPr/>
        </p:nvPicPr>
        <p:blipFill>
          <a:blip r:embed="rId2"/>
          <a:stretch>
            <a:fillRect/>
          </a:stretch>
        </p:blipFill>
        <p:spPr>
          <a:xfrm>
            <a:off x="5195944" y="2667112"/>
            <a:ext cx="5323429" cy="3096586"/>
          </a:xfrm>
          <a:prstGeom prst="rect">
            <a:avLst/>
          </a:prstGeom>
        </p:spPr>
      </p:pic>
    </p:spTree>
    <p:extLst>
      <p:ext uri="{BB962C8B-B14F-4D97-AF65-F5344CB8AC3E}">
        <p14:creationId xmlns:p14="http://schemas.microsoft.com/office/powerpoint/2010/main" val="729410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26444-BC71-4CC2-B0AD-D087FD9FDD8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Making an 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7"/>
            </a:pPr>
            <a:r>
              <a:rPr lang="en-US" dirty="0"/>
              <a:t>If using a draw sheet, place it on the bed. Tuck in on your side, smooth, and tuck as you did with the other bedding.</a:t>
            </a:r>
          </a:p>
          <a:p>
            <a:pPr marL="457200" indent="-457200">
              <a:buFont typeface="+mj-lt"/>
              <a:buAutoNum type="arabicPeriod" startAt="17"/>
            </a:pPr>
            <a:r>
              <a:rPr lang="en-US" dirty="0"/>
              <a:t>Raise side rail on the working side. Help resident turn onto clean bottom sheet, toward you. Explain that she will be rolling over a pile of linen. Protect the resident from any soiled matter on the old linens.</a:t>
            </a:r>
          </a:p>
          <a:p>
            <a:pPr marL="457200" indent="-457200">
              <a:buFont typeface="+mj-lt"/>
              <a:buAutoNum type="arabicPeriod" startAt="17"/>
            </a:pPr>
            <a:r>
              <a:rPr lang="en-US" dirty="0"/>
              <a:t>Go to the other side of the bed and lower that side rail. Loosen the soiled linen. Check for any personal items. Roll linen from head to foot of the bed. Avoid contact with your skin or clothes. Place it in a hamper or bag. Never put it on the floor or furniture. Do not shake it. Soiled bed linens are full of microorganisms that should not be spread to other parts of the room.</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A0C0394-C33B-42A4-B9D3-F8E96D3EE092}"/>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40322551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26444-BC71-4CC2-B0AD-D087FD9FDD8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Making an 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0"/>
            </a:pPr>
            <a:r>
              <a:rPr lang="en-US" dirty="0"/>
              <a:t>Pull the clean linen through as quickly as possible. Start with the mattress pad and wrap around corners. Pull and tuck in clean bottom linen just like the other side. Pull and tuck in the disposable absorbent pad and draw sheet if used. Finish with bottom sheet free of wrinkles.</a:t>
            </a:r>
          </a:p>
          <a:p>
            <a:pPr marL="457200" indent="-457200">
              <a:buFont typeface="+mj-lt"/>
              <a:buAutoNum type="arabicPeriod" startAt="20"/>
            </a:pPr>
            <a:r>
              <a:rPr lang="en-US" dirty="0"/>
              <a:t>Ask resident to turn onto her back. Help as needed. Keep resident covered and comfortable, with a pillow under her head. Raise the side rail nearest you.</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A0C0394-C33B-42A4-B9D3-F8E96D3EE092}"/>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3315968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26444-BC71-4CC2-B0AD-D087FD9FDD84}"/>
              </a:ext>
            </a:extLst>
          </p:cNvPr>
          <p:cNvSpPr>
            <a:spLocks noGrp="1"/>
          </p:cNvSpPr>
          <p:nvPr>
            <p:ph idx="1"/>
          </p:nvPr>
        </p:nvSpPr>
        <p:spPr>
          <a:xfrm>
            <a:off x="635394" y="780226"/>
            <a:ext cx="4571308" cy="5396738"/>
          </a:xfrm>
        </p:spPr>
        <p:txBody>
          <a:bodyPr>
            <a:normAutofit lnSpcReduction="10000"/>
          </a:bodyPr>
          <a:lstStyle/>
          <a:p>
            <a:pPr marL="0" indent="0">
              <a:buNone/>
            </a:pPr>
            <a:r>
              <a:rPr lang="en-US" dirty="0">
                <a:solidFill>
                  <a:schemeClr val="accent5">
                    <a:lumMod val="60000"/>
                    <a:lumOff val="40000"/>
                  </a:schemeClr>
                </a:solidFill>
                <a:highlight>
                  <a:srgbClr val="000000"/>
                </a:highlight>
              </a:rPr>
              <a:t>Making an 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2"/>
            </a:pPr>
            <a:r>
              <a:rPr lang="en-US" dirty="0"/>
              <a:t>Unfold the top sheet. Place it over the resident and center it. Ask the resident to hold the top sheet. Slip the bath blanket or old sheet out from underneath. Put it in the hamper or bag.</a:t>
            </a:r>
          </a:p>
          <a:p>
            <a:pPr marL="457200" indent="-457200">
              <a:buFont typeface="+mj-lt"/>
              <a:buAutoNum type="arabicPeriod" startAt="22"/>
            </a:pPr>
            <a:r>
              <a:rPr lang="en-US" dirty="0"/>
              <a:t>Place a blanket over the top sheet, matching the top edges. Place the bedspread over the blanket (if used). Tuck the bottom edges of top sheet and blanket under the bottom of the mattress. Make hospital corners on each side. Loosen the top linens over the resident’s feet. This prevents pressure on the feet. At the top of the bed, fold the top sheet over the blanket about six inches.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A0C0394-C33B-42A4-B9D3-F8E96D3EE092}"/>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pic>
        <p:nvPicPr>
          <p:cNvPr id="4" name="Picture 3">
            <a:extLst>
              <a:ext uri="{FF2B5EF4-FFF2-40B4-BE49-F238E27FC236}">
                <a16:creationId xmlns:a16="http://schemas.microsoft.com/office/drawing/2014/main" id="{8A1B282B-1640-48DB-8CB7-52124E924C55}"/>
              </a:ext>
            </a:extLst>
          </p:cNvPr>
          <p:cNvPicPr>
            <a:picLocks noChangeAspect="1"/>
          </p:cNvPicPr>
          <p:nvPr/>
        </p:nvPicPr>
        <p:blipFill>
          <a:blip r:embed="rId2"/>
          <a:stretch>
            <a:fillRect/>
          </a:stretch>
        </p:blipFill>
        <p:spPr>
          <a:xfrm>
            <a:off x="5411096" y="2346473"/>
            <a:ext cx="5249917" cy="3599943"/>
          </a:xfrm>
          <a:prstGeom prst="rect">
            <a:avLst/>
          </a:prstGeom>
        </p:spPr>
      </p:pic>
    </p:spTree>
    <p:extLst>
      <p:ext uri="{BB962C8B-B14F-4D97-AF65-F5344CB8AC3E}">
        <p14:creationId xmlns:p14="http://schemas.microsoft.com/office/powerpoint/2010/main" val="503302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why a comfortable environment is important for the resident’s well-being? </a:t>
            </a:r>
          </a:p>
          <a:p>
            <a:pPr marL="457200" indent="-457200">
              <a:buFont typeface="+mj-lt"/>
              <a:buAutoNum type="arabicPeriod"/>
            </a:pPr>
            <a:endParaRPr lang="en-US" dirty="0">
              <a:solidFill>
                <a:srgbClr val="FF0000"/>
              </a:solidFill>
            </a:endParaRPr>
          </a:p>
          <a:p>
            <a:pPr marL="0" indent="0">
              <a:buNone/>
            </a:pPr>
            <a:r>
              <a:rPr lang="en-US" dirty="0"/>
              <a:t>NAs should remember the following guidelines for promoting comfort in the resident’s unit: </a:t>
            </a:r>
          </a:p>
          <a:p>
            <a:pPr marL="0" indent="0">
              <a:buNone/>
            </a:pPr>
            <a:endParaRPr lang="en-US" dirty="0"/>
          </a:p>
          <a:p>
            <a:pPr lvl="1"/>
            <a:r>
              <a:rPr lang="en-US" dirty="0"/>
              <a:t>Help keep the noise level low.</a:t>
            </a:r>
          </a:p>
          <a:p>
            <a:pPr lvl="1"/>
            <a:r>
              <a:rPr lang="en-US" dirty="0"/>
              <a:t>Don’t bang equipment or meal trays.</a:t>
            </a:r>
          </a:p>
          <a:p>
            <a:pPr lvl="1"/>
            <a:r>
              <a:rPr lang="en-US" dirty="0"/>
              <a:t>Keep voice low.</a:t>
            </a:r>
          </a:p>
          <a:p>
            <a:pPr lvl="1"/>
            <a:r>
              <a:rPr lang="en-US" dirty="0"/>
              <a:t>Answer phones and call lights promptly.</a:t>
            </a:r>
          </a:p>
          <a:p>
            <a:pPr lvl="1"/>
            <a:r>
              <a:rPr lang="en-US" dirty="0"/>
              <a:t>Close doors when asked to do so.</a:t>
            </a:r>
          </a:p>
          <a:p>
            <a:pPr lvl="1"/>
            <a:r>
              <a:rPr lang="en-US" dirty="0"/>
              <a:t>Turn off televisions when not in use.</a:t>
            </a:r>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359609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26444-BC71-4CC2-B0AD-D087FD9FDD8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Making an 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4"/>
            </a:pPr>
            <a:r>
              <a:rPr lang="en-US" dirty="0"/>
              <a:t>Remove the pillow. Do not hold it near your face. Remove the soiled pillowcase by turning it inside out. Place it in the hamper or bag. </a:t>
            </a:r>
          </a:p>
          <a:p>
            <a:pPr marL="457200" indent="-457200">
              <a:buFont typeface="+mj-lt"/>
              <a:buAutoNum type="arabicPeriod" startAt="24"/>
            </a:pPr>
            <a:r>
              <a:rPr lang="en-US" dirty="0"/>
              <a:t>Remove and discard gloves. Wash your hands.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A0C0394-C33B-42A4-B9D3-F8E96D3EE092}"/>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6720987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26444-BC71-4CC2-B0AD-D087FD9FDD84}"/>
              </a:ext>
            </a:extLst>
          </p:cNvPr>
          <p:cNvSpPr>
            <a:spLocks noGrp="1"/>
          </p:cNvSpPr>
          <p:nvPr>
            <p:ph idx="1"/>
          </p:nvPr>
        </p:nvSpPr>
        <p:spPr>
          <a:xfrm>
            <a:off x="635393" y="780226"/>
            <a:ext cx="4539035" cy="5396738"/>
          </a:xfrm>
        </p:spPr>
        <p:txBody>
          <a:bodyPr/>
          <a:lstStyle/>
          <a:p>
            <a:pPr marL="0" indent="0">
              <a:buNone/>
            </a:pPr>
            <a:r>
              <a:rPr lang="en-US" dirty="0">
                <a:solidFill>
                  <a:schemeClr val="accent5">
                    <a:lumMod val="60000"/>
                    <a:lumOff val="40000"/>
                  </a:schemeClr>
                </a:solidFill>
                <a:highlight>
                  <a:srgbClr val="000000"/>
                </a:highlight>
              </a:rPr>
              <a:t>Making an 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4"/>
            </a:pPr>
            <a:r>
              <a:rPr lang="en-US" dirty="0"/>
              <a:t>With one hand, grasp the clean pillowcase at the closed end. Turn it inside out over your arm. Next, using the same hand that has the pillowcase over it, grasp one narrow edge of the pillow. Pull the pillowcase over it with your free hand. Do the same for any other pillows. Place them under resident’s head with open end away from door.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A0C0394-C33B-42A4-B9D3-F8E96D3EE092}"/>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pic>
        <p:nvPicPr>
          <p:cNvPr id="4" name="Picture 3">
            <a:extLst>
              <a:ext uri="{FF2B5EF4-FFF2-40B4-BE49-F238E27FC236}">
                <a16:creationId xmlns:a16="http://schemas.microsoft.com/office/drawing/2014/main" id="{22421AF9-73BA-4E63-A33C-1C8C2079C159}"/>
              </a:ext>
            </a:extLst>
          </p:cNvPr>
          <p:cNvPicPr>
            <a:picLocks noChangeAspect="1"/>
          </p:cNvPicPr>
          <p:nvPr/>
        </p:nvPicPr>
        <p:blipFill>
          <a:blip r:embed="rId2"/>
          <a:stretch>
            <a:fillRect/>
          </a:stretch>
        </p:blipFill>
        <p:spPr>
          <a:xfrm>
            <a:off x="5486400" y="1813855"/>
            <a:ext cx="5220513" cy="4055484"/>
          </a:xfrm>
          <a:prstGeom prst="rect">
            <a:avLst/>
          </a:prstGeom>
        </p:spPr>
      </p:pic>
    </p:spTree>
    <p:extLst>
      <p:ext uri="{BB962C8B-B14F-4D97-AF65-F5344CB8AC3E}">
        <p14:creationId xmlns:p14="http://schemas.microsoft.com/office/powerpoint/2010/main" val="918421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26444-BC71-4CC2-B0AD-D087FD9FDD8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Making an 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7"/>
            </a:pPr>
            <a:r>
              <a:rPr lang="en-US" dirty="0"/>
              <a:t>Make resident comfortable.</a:t>
            </a:r>
          </a:p>
          <a:p>
            <a:pPr marL="457200" indent="-457200">
              <a:buFont typeface="+mj-lt"/>
              <a:buAutoNum type="arabicPeriod" startAt="27"/>
            </a:pPr>
            <a:r>
              <a:rPr lang="en-US" dirty="0"/>
              <a:t>Return bed to lowest position. Leave side rails in the ordered position. Remove privacy measures. </a:t>
            </a:r>
          </a:p>
          <a:p>
            <a:pPr marL="457200" indent="-457200">
              <a:buFont typeface="+mj-lt"/>
              <a:buAutoNum type="arabicPeriod" startAt="27"/>
            </a:pPr>
            <a:r>
              <a:rPr lang="en-US" dirty="0"/>
              <a:t>Place call light within resident’s reach.</a:t>
            </a:r>
          </a:p>
          <a:p>
            <a:pPr marL="457200" indent="-457200">
              <a:buFont typeface="+mj-lt"/>
              <a:buAutoNum type="arabicPeriod" startAt="27"/>
            </a:pPr>
            <a:r>
              <a:rPr lang="en-US" dirty="0"/>
              <a:t>Take laundry bag or hamper to proper area. </a:t>
            </a:r>
          </a:p>
          <a:p>
            <a:pPr marL="457200" indent="-457200">
              <a:buFont typeface="+mj-lt"/>
              <a:buAutoNum type="arabicPeriod" startAt="27"/>
            </a:pPr>
            <a:r>
              <a:rPr lang="en-US" dirty="0"/>
              <a:t>Wash your hands.</a:t>
            </a:r>
          </a:p>
          <a:p>
            <a:pPr marL="457200" indent="-457200">
              <a:buFont typeface="+mj-lt"/>
              <a:buAutoNum type="arabicPeriod" startAt="27"/>
            </a:pPr>
            <a:r>
              <a:rPr lang="en-US" dirty="0"/>
              <a:t>Report any changes in resident to the nurse.</a:t>
            </a:r>
          </a:p>
          <a:p>
            <a:pPr marL="457200" indent="-457200">
              <a:buFont typeface="+mj-lt"/>
              <a:buAutoNum type="arabicPeriod" startAt="27"/>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A0C0394-C33B-42A4-B9D3-F8E96D3EE092}"/>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31121273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FA8682-342D-4A44-A368-0FF447AC7F4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Making an unoccupied bed</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clean linen—mattress pad, fitted or flat bottom sheet, waterproof bed protector if needed, blanket(s), cotton draw sheet, flat top sheet, pillowcase(s), gloves</a:t>
            </a:r>
          </a:p>
          <a:p>
            <a:pPr marL="0" indent="0">
              <a:buNone/>
            </a:pPr>
            <a:endParaRPr lang="en-US" dirty="0"/>
          </a:p>
          <a:p>
            <a:pPr marL="457200" indent="-457200">
              <a:buFont typeface="+mj-lt"/>
              <a:buAutoNum type="arabicPeriod"/>
            </a:pPr>
            <a:r>
              <a:rPr lang="en-US" dirty="0"/>
              <a:t>Wash your hands. </a:t>
            </a:r>
          </a:p>
          <a:p>
            <a:pPr marL="457200" indent="-457200">
              <a:buFont typeface="+mj-lt"/>
              <a:buAutoNum type="arabicPeriod"/>
            </a:pPr>
            <a:r>
              <a:rPr lang="en-US" dirty="0"/>
              <a:t>Place clean linen on clean surface within reach (e.g., bedside stand, overbed table, or chair).</a:t>
            </a:r>
          </a:p>
          <a:p>
            <a:pPr marL="457200" indent="-457200">
              <a:buFont typeface="+mj-lt"/>
              <a:buAutoNum type="arabicPeriod"/>
            </a:pPr>
            <a:r>
              <a:rPr lang="en-US" dirty="0"/>
              <a:t>Adjust bed to a safe working level, usually waist high. Put bed in flattest position. Lock bed wheels.</a:t>
            </a:r>
          </a:p>
          <a:p>
            <a:pPr marL="457200" indent="-457200">
              <a:buFont typeface="+mj-lt"/>
              <a:buAutoNum type="arabicPeriod"/>
            </a:pPr>
            <a:r>
              <a:rPr lang="en-US" dirty="0"/>
              <a:t>Put on gloves.</a:t>
            </a:r>
          </a:p>
          <a:p>
            <a:pPr marL="457200" indent="-457200">
              <a:buFont typeface="+mj-lt"/>
              <a:buAutoNum type="arabicPeriod"/>
            </a:pPr>
            <a:r>
              <a:rPr lang="en-US" dirty="0"/>
              <a:t>Loosen soiled linen. Roll soiled linen (soiled side inside) from head to foot of bed. Avoid contact with your skin or clothes. Place it in a hamper or bag. Remove pillows and pillowcases, and place pillowcases in the hamper. Do not put linen on the floor or furniture.</a:t>
            </a:r>
          </a:p>
          <a:p>
            <a:pPr marL="457200" indent="-457200">
              <a:buFont typeface="+mj-lt"/>
              <a:buAutoNum type="arabicPeriod"/>
            </a:pPr>
            <a:r>
              <a:rPr lang="en-US" dirty="0"/>
              <a:t>Remove and discard gloves. Wash your hands.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CDF8D729-88D5-44D5-B29D-7E93EF067808}"/>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19805892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FA8682-342D-4A44-A368-0FF447AC7F4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Making an unoccupied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Remake the bed. Place the mattress pad (if used) on the bed, attaching elastic at corners on working side. Place a clean bottom sheet or fitted bottom sheet, finishing with the bottom sheet free of wrinkles. If a flat sheet is used, leave enough overlap on each end to tuck under the mattress. If the sheet is only long enough to tuck in at one end, tuck it in securely at the top of the bed. Make hospital corners to keep the bottom sheet wrinkle-free. If a fitted sheet is used, tightly fit corners over all four corners of the bed.</a:t>
            </a:r>
          </a:p>
          <a:p>
            <a:pPr marL="457200" indent="-457200">
              <a:buFont typeface="+mj-lt"/>
              <a:buAutoNum type="arabicPeriod" startAt="7"/>
            </a:pPr>
            <a:r>
              <a:rPr lang="en-US" dirty="0"/>
              <a:t>Put on a disposable absorbent pad and then draw sheet if used. Place them in the center of the bed on the bottom sheet. Smooth and tightly tuck the bottom sheet and draw sheet together under the sides of the bed.</a:t>
            </a:r>
          </a:p>
          <a:p>
            <a:pPr marL="457200" indent="-457200">
              <a:buFont typeface="+mj-lt"/>
              <a:buAutoNum type="arabicPeriod" startAt="7"/>
            </a:pPr>
            <a:r>
              <a:rPr lang="en-US" dirty="0"/>
              <a:t>Place the top sheet over the bed and center it. Place the blanket over the bed and center it. Place the bedspread (if used) over the bed and center it. Tuck the bottom edges of the top sheet, blanket, and bedspread under the foot of the bed, making hospital corners on each side.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CDF8D729-88D5-44D5-B29D-7E93EF067808}"/>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17109214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FA8682-342D-4A44-A368-0FF447AC7F4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Making an unoccupied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Fold down the top sheet over the blanket about six inches. Fold both the top sheet and blanket down so resident can easily get into bed. If the resident will not be returning to bed immediately, leave bedding up.</a:t>
            </a:r>
          </a:p>
          <a:p>
            <a:pPr marL="457200" indent="-457200">
              <a:buFont typeface="+mj-lt"/>
              <a:buAutoNum type="arabicPeriod" startAt="10"/>
            </a:pPr>
            <a:r>
              <a:rPr lang="en-US" dirty="0"/>
              <a:t>Put on clean pillowcases (as described in previous procedure). Replace pillows.</a:t>
            </a:r>
          </a:p>
          <a:p>
            <a:pPr marL="457200" indent="-457200">
              <a:buFont typeface="+mj-lt"/>
              <a:buAutoNum type="arabicPeriod" startAt="10"/>
            </a:pPr>
            <a:r>
              <a:rPr lang="en-US" dirty="0"/>
              <a:t>Return bed to lowest position.</a:t>
            </a:r>
          </a:p>
          <a:p>
            <a:pPr marL="457200" indent="-457200">
              <a:buFont typeface="+mj-lt"/>
              <a:buAutoNum type="arabicPeriod" startAt="10"/>
            </a:pPr>
            <a:r>
              <a:rPr lang="en-US" dirty="0"/>
              <a:t>Take laundry bag or hamper to proper area.</a:t>
            </a:r>
          </a:p>
          <a:p>
            <a:pPr marL="457200" indent="-457200">
              <a:buFont typeface="+mj-lt"/>
              <a:buAutoNum type="arabicPeriod" startAt="10"/>
            </a:pPr>
            <a:r>
              <a:rPr lang="en-US" dirty="0"/>
              <a:t>Wash your hands.</a:t>
            </a:r>
          </a:p>
          <a:p>
            <a:pPr marL="457200" indent="-457200">
              <a:buFont typeface="+mj-lt"/>
              <a:buAutoNum type="arabicPeriod" startAt="10"/>
            </a:pPr>
            <a:r>
              <a:rPr lang="en-US" dirty="0"/>
              <a:t>Document procedures using facility guidelines.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CDF8D729-88D5-44D5-B29D-7E93EF067808}"/>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37181982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FA8682-342D-4A44-A368-0FF447AC7F4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Making a surgical bed</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clean linen (see procedure: Making an unoccupied bed), gloves</a:t>
            </a:r>
          </a:p>
          <a:p>
            <a:pPr marL="0" indent="0">
              <a:buNone/>
            </a:pPr>
            <a:endParaRPr lang="en-US" dirty="0"/>
          </a:p>
          <a:p>
            <a:pPr marL="457200" indent="-457200">
              <a:buFont typeface="+mj-lt"/>
              <a:buAutoNum type="arabicPeriod"/>
            </a:pPr>
            <a:r>
              <a:rPr lang="en-US" dirty="0"/>
              <a:t>Wash your hands.</a:t>
            </a:r>
          </a:p>
          <a:p>
            <a:pPr marL="457200" indent="-457200">
              <a:buFont typeface="+mj-lt"/>
              <a:buAutoNum type="arabicPeriod"/>
            </a:pPr>
            <a:r>
              <a:rPr lang="en-US" dirty="0"/>
              <a:t>Place clean linen on clean surface within reach (e.g., bedside stand, overbed table, or chair).</a:t>
            </a:r>
          </a:p>
          <a:p>
            <a:pPr marL="457200" indent="-457200">
              <a:buFont typeface="+mj-lt"/>
              <a:buAutoNum type="arabicPeriod"/>
            </a:pPr>
            <a:r>
              <a:rPr lang="en-US" dirty="0"/>
              <a:t>Adjust bed to a safe working level, usually waist high. Lock bed wheels.</a:t>
            </a:r>
          </a:p>
          <a:p>
            <a:pPr marL="457200" indent="-457200">
              <a:buFont typeface="+mj-lt"/>
              <a:buAutoNum type="arabicPeriod"/>
            </a:pPr>
            <a:r>
              <a:rPr lang="en-US" dirty="0"/>
              <a:t>Put on gloves.</a:t>
            </a:r>
          </a:p>
          <a:p>
            <a:pPr marL="457200" indent="-457200">
              <a:buFont typeface="+mj-lt"/>
              <a:buAutoNum type="arabicPeriod"/>
            </a:pPr>
            <a:r>
              <a:rPr lang="en-US" dirty="0"/>
              <a:t>Remove all soiled linen, rolling it (soiled side inside) from head to foot of bed. Avoid contact with your skin or clothes. Place it in a hamper or bag.</a:t>
            </a:r>
          </a:p>
          <a:p>
            <a:pPr marL="457200" indent="-457200">
              <a:buFont typeface="+mj-lt"/>
              <a:buAutoNum type="arabicPeriod"/>
            </a:pPr>
            <a:r>
              <a:rPr lang="en-US" dirty="0"/>
              <a:t>Remove and discard gloves. Wash your hands.</a:t>
            </a:r>
          </a:p>
          <a:p>
            <a:pPr marL="457200" indent="-457200">
              <a:buFont typeface="+mj-lt"/>
              <a:buAutoNum type="arabicPeriod"/>
            </a:pPr>
            <a:r>
              <a:rPr lang="en-US" dirty="0"/>
              <a:t>Make an unoccupied, closed bed. See procedure: Making an unoccupied bed.</a:t>
            </a:r>
          </a:p>
          <a:p>
            <a:pPr marL="457200" indent="-457200">
              <a:buFont typeface="+mj-lt"/>
              <a:buAutoNum type="arabicPeriod"/>
            </a:pPr>
            <a:r>
              <a:rPr lang="en-US" dirty="0"/>
              <a:t>Loosen linens on the side of bed that is away from the door (where the stretcher will be).</a:t>
            </a:r>
          </a:p>
          <a:p>
            <a:pPr marL="457200" indent="-457200">
              <a:buFont typeface="+mj-lt"/>
              <a:buAutoNum type="arabicPeriod"/>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CDF8D729-88D5-44D5-B29D-7E93EF067808}"/>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2811203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0FA8682-342D-4A44-A368-0FF447AC7F44}"/>
              </a:ext>
            </a:extLst>
          </p:cNvPr>
          <p:cNvSpPr>
            <a:spLocks noGrp="1"/>
          </p:cNvSpPr>
          <p:nvPr>
            <p:ph idx="1"/>
          </p:nvPr>
        </p:nvSpPr>
        <p:spPr>
          <a:xfrm>
            <a:off x="635394" y="780226"/>
            <a:ext cx="4528278" cy="5396738"/>
          </a:xfrm>
        </p:spPr>
        <p:txBody>
          <a:bodyPr/>
          <a:lstStyle/>
          <a:p>
            <a:pPr marL="0" indent="0">
              <a:buNone/>
            </a:pPr>
            <a:r>
              <a:rPr lang="en-US" dirty="0">
                <a:solidFill>
                  <a:schemeClr val="accent5">
                    <a:lumMod val="60000"/>
                    <a:lumOff val="40000"/>
                  </a:schemeClr>
                </a:solidFill>
                <a:highlight>
                  <a:srgbClr val="000000"/>
                </a:highlight>
              </a:rPr>
              <a:t>Making a surgical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Fanfold linens lengthwise to the side away from door. </a:t>
            </a:r>
            <a:r>
              <a:rPr lang="en-US" dirty="0" err="1"/>
              <a:t>Fanfolded</a:t>
            </a:r>
            <a:r>
              <a:rPr lang="en-US" dirty="0"/>
              <a:t> means folded several times into pleats.</a:t>
            </a:r>
          </a:p>
          <a:p>
            <a:pPr marL="457200" indent="-457200">
              <a:buFont typeface="+mj-lt"/>
              <a:buAutoNum type="arabicPeriod" startAt="9"/>
            </a:pPr>
            <a:r>
              <a:rPr lang="en-US" dirty="0"/>
              <a:t>Put on clean pillowcases. Replace pillows.</a:t>
            </a:r>
          </a:p>
          <a:p>
            <a:pPr marL="457200" indent="-457200">
              <a:buFont typeface="+mj-lt"/>
              <a:buAutoNum type="arabicPeriod" startAt="9"/>
            </a:pPr>
            <a:r>
              <a:rPr lang="en-US" dirty="0"/>
              <a:t>Leave bed in its locked position with both side rails down.</a:t>
            </a:r>
          </a:p>
          <a:p>
            <a:pPr marL="457200" indent="-457200">
              <a:buFont typeface="+mj-lt"/>
              <a:buAutoNum type="arabicPeriod" startAt="9"/>
            </a:pPr>
            <a:r>
              <a:rPr lang="en-US" dirty="0"/>
              <a:t>Make sure the pathway to the bed is clear.</a:t>
            </a:r>
          </a:p>
          <a:p>
            <a:pPr marL="457200" indent="-457200">
              <a:buFont typeface="+mj-lt"/>
              <a:buAutoNum type="arabicPeriod" startAt="9"/>
            </a:pPr>
            <a:r>
              <a:rPr lang="en-US" dirty="0"/>
              <a:t>Take the laundry bag or hamper to proper area. </a:t>
            </a:r>
          </a:p>
          <a:p>
            <a:pPr marL="457200" indent="-457200">
              <a:buFont typeface="+mj-lt"/>
              <a:buAutoNum type="arabicPeriod" startAt="9"/>
            </a:pPr>
            <a:r>
              <a:rPr lang="en-US" dirty="0"/>
              <a:t>Wash your hands.</a:t>
            </a:r>
          </a:p>
          <a:p>
            <a:pPr marL="457200" indent="-457200">
              <a:buFont typeface="+mj-lt"/>
              <a:buAutoNum type="arabicPeriod" startAt="9"/>
            </a:pPr>
            <a:r>
              <a:rPr lang="en-US" dirty="0"/>
              <a:t>Document procedure using facility guidelines.</a:t>
            </a: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CDF8D729-88D5-44D5-B29D-7E93EF067808}"/>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pic>
        <p:nvPicPr>
          <p:cNvPr id="4" name="Picture 3">
            <a:extLst>
              <a:ext uri="{FF2B5EF4-FFF2-40B4-BE49-F238E27FC236}">
                <a16:creationId xmlns:a16="http://schemas.microsoft.com/office/drawing/2014/main" id="{C42845E6-E0F3-492E-99D5-4131AEFB5020}"/>
              </a:ext>
            </a:extLst>
          </p:cNvPr>
          <p:cNvPicPr>
            <a:picLocks noChangeAspect="1"/>
          </p:cNvPicPr>
          <p:nvPr/>
        </p:nvPicPr>
        <p:blipFill>
          <a:blip r:embed="rId2"/>
          <a:stretch>
            <a:fillRect/>
          </a:stretch>
        </p:blipFill>
        <p:spPr>
          <a:xfrm>
            <a:off x="5494445" y="3275207"/>
            <a:ext cx="5321640" cy="2586908"/>
          </a:xfrm>
          <a:prstGeom prst="rect">
            <a:avLst/>
          </a:prstGeom>
        </p:spPr>
      </p:pic>
    </p:spTree>
    <p:extLst>
      <p:ext uri="{BB962C8B-B14F-4D97-AF65-F5344CB8AC3E}">
        <p14:creationId xmlns:p14="http://schemas.microsoft.com/office/powerpoint/2010/main" val="26760934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26316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why a comfortable environment is important for the resident’s well-being? </a:t>
            </a:r>
          </a:p>
          <a:p>
            <a:pPr marL="457200" indent="-457200">
              <a:buFont typeface="+mj-lt"/>
              <a:buAutoNum type="arabicPeriod"/>
            </a:pPr>
            <a:endParaRPr lang="en-US" dirty="0">
              <a:solidFill>
                <a:srgbClr val="FF0000"/>
              </a:solidFill>
            </a:endParaRPr>
          </a:p>
          <a:p>
            <a:pPr marL="0" indent="0">
              <a:buNone/>
            </a:pPr>
            <a:r>
              <a:rPr lang="en-US" dirty="0"/>
              <a:t>Guidelines for promoting comfort in the resident’s unit (cont’d): </a:t>
            </a:r>
          </a:p>
          <a:p>
            <a:pPr marL="0" indent="0">
              <a:buNone/>
            </a:pPr>
            <a:endParaRPr lang="en-US" dirty="0"/>
          </a:p>
          <a:p>
            <a:pPr lvl="1"/>
            <a:r>
              <a:rPr lang="en-US" dirty="0"/>
              <a:t>Control odors.</a:t>
            </a:r>
          </a:p>
          <a:p>
            <a:pPr lvl="1"/>
            <a:r>
              <a:rPr lang="en-US" dirty="0"/>
              <a:t>Clean up promptly after incontinence.</a:t>
            </a:r>
          </a:p>
          <a:p>
            <a:pPr lvl="1"/>
            <a:r>
              <a:rPr lang="en-US" dirty="0"/>
              <a:t>Change incontinence briefs promptly and dispose of them properly.</a:t>
            </a:r>
          </a:p>
          <a:p>
            <a:pPr lvl="1"/>
            <a:r>
              <a:rPr lang="en-US" dirty="0"/>
              <a:t>Empty and clean bedpans, urinals, commodes, and emesis basins promptly.</a:t>
            </a:r>
          </a:p>
          <a:p>
            <a:pPr lvl="1"/>
            <a:r>
              <a:rPr lang="en-US" dirty="0"/>
              <a:t>Change soiled linens and clothing as soon as possible.</a:t>
            </a:r>
          </a:p>
          <a:p>
            <a:pPr lvl="1"/>
            <a:r>
              <a:rPr lang="en-US" dirty="0"/>
              <a:t>Give regular oral care and personal care.</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1158348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why a comfortable environment is important for the resident’s well-being? </a:t>
            </a:r>
          </a:p>
          <a:p>
            <a:pPr marL="457200" indent="-457200">
              <a:buFont typeface="+mj-lt"/>
              <a:buAutoNum type="arabicPeriod"/>
            </a:pPr>
            <a:endParaRPr lang="en-US" dirty="0">
              <a:solidFill>
                <a:srgbClr val="FF0000"/>
              </a:solidFill>
            </a:endParaRPr>
          </a:p>
          <a:p>
            <a:pPr marL="0" indent="0">
              <a:buNone/>
            </a:pPr>
            <a:r>
              <a:rPr lang="en-US" dirty="0"/>
              <a:t>Guidelines for promoting comfort in the resident’s unit (cont’d):</a:t>
            </a:r>
          </a:p>
          <a:p>
            <a:pPr marL="0" indent="0">
              <a:buNone/>
            </a:pPr>
            <a:endParaRPr lang="en-US" dirty="0"/>
          </a:p>
          <a:p>
            <a:pPr lvl="1"/>
            <a:r>
              <a:rPr lang="en-US" dirty="0"/>
              <a:t>Help residents feel comfortable. OBRA requires facilities maintain temperature range of 71-81°F. </a:t>
            </a:r>
          </a:p>
          <a:p>
            <a:pPr lvl="1"/>
            <a:r>
              <a:rPr lang="en-US" dirty="0"/>
              <a:t>Layer clothing and bed covers.</a:t>
            </a:r>
          </a:p>
          <a:p>
            <a:pPr lvl="1"/>
            <a:r>
              <a:rPr lang="en-US" dirty="0"/>
              <a:t>Keep residents away from drafts.</a:t>
            </a:r>
          </a:p>
          <a:p>
            <a:pPr lvl="1"/>
            <a:r>
              <a:rPr lang="en-US" dirty="0"/>
              <a:t>Offer blankets to residents in wheelchairs.</a:t>
            </a:r>
          </a:p>
          <a:p>
            <a:pPr lvl="1"/>
            <a:r>
              <a:rPr lang="en-US" dirty="0"/>
              <a:t>Keep residents covered while giving personal care.</a:t>
            </a:r>
          </a:p>
          <a:p>
            <a:pPr lvl="1"/>
            <a:r>
              <a:rPr lang="en-US" dirty="0"/>
              <a:t>If residents control heat/air conditioning in their rooms, do not change the temperature.</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2096566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why a comfortable environment is important for the resident’s well-being? </a:t>
            </a:r>
          </a:p>
          <a:p>
            <a:pPr marL="457200" indent="-457200">
              <a:buFont typeface="+mj-lt"/>
              <a:buAutoNum type="arabicPeriod"/>
            </a:pPr>
            <a:endParaRPr lang="en-US" dirty="0">
              <a:solidFill>
                <a:srgbClr val="FF0000"/>
              </a:solidFill>
            </a:endParaRPr>
          </a:p>
          <a:p>
            <a:pPr marL="0" indent="0">
              <a:buNone/>
            </a:pPr>
            <a:r>
              <a:rPr lang="en-US" dirty="0"/>
              <a:t>Guidelines for promoting comfort in the resident’s unit (cont’d):</a:t>
            </a:r>
          </a:p>
          <a:p>
            <a:pPr marL="0" indent="0">
              <a:buNone/>
            </a:pPr>
            <a:endParaRPr lang="en-US" dirty="0"/>
          </a:p>
          <a:p>
            <a:pPr lvl="1"/>
            <a:r>
              <a:rPr lang="en-US" dirty="0"/>
              <a:t>Provide appropriate lighting and keep lighting controls within resident’s reach to promote safety.</a:t>
            </a:r>
          </a:p>
          <a:p>
            <a:pPr lvl="1"/>
            <a:r>
              <a:rPr lang="en-US" dirty="0"/>
              <a:t>Report resident complaints about food to the nurse.</a:t>
            </a:r>
          </a:p>
          <a:p>
            <a:pPr lvl="1"/>
            <a:r>
              <a:rPr lang="en-US" dirty="0"/>
              <a:t>Be aware that caffeine may need to be decreased to promote better rest.</a:t>
            </a:r>
          </a:p>
          <a:p>
            <a:pPr lvl="1"/>
            <a:r>
              <a:rPr lang="en-US" dirty="0"/>
              <a:t>Listen to residents’ concerns and provide emotional support. Report to nurse if resident seems to need more assistance than you can give. </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3414795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a standard resident unit</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A resident’s room is her home. Residents’ living spaces and their personal possessions must be respected. </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4033414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a standard resident unit</a:t>
            </a:r>
          </a:p>
          <a:p>
            <a:pPr marL="457200" indent="-457200">
              <a:buFont typeface="+mj-lt"/>
              <a:buAutoNum type="arabicPeriod" startAt="2"/>
            </a:pPr>
            <a:endParaRPr lang="en-US" dirty="0">
              <a:solidFill>
                <a:srgbClr val="FF0000"/>
              </a:solidFill>
            </a:endParaRPr>
          </a:p>
          <a:p>
            <a:pPr marL="0" indent="0">
              <a:buNone/>
            </a:pPr>
            <a:r>
              <a:rPr lang="en-US" dirty="0"/>
              <a:t>The following equipment is usually found in a resident’s unit:</a:t>
            </a:r>
          </a:p>
          <a:p>
            <a:pPr lvl="1"/>
            <a:r>
              <a:rPr lang="en-US" dirty="0"/>
              <a:t>Bed </a:t>
            </a:r>
          </a:p>
          <a:p>
            <a:pPr lvl="1"/>
            <a:r>
              <a:rPr lang="en-US" dirty="0"/>
              <a:t>Bedside stand, often with water pitcher and cup and telephone on top. May contain the following items:</a:t>
            </a:r>
          </a:p>
          <a:p>
            <a:pPr lvl="2"/>
            <a:r>
              <a:rPr lang="en-US" dirty="0"/>
              <a:t>Wash basin</a:t>
            </a:r>
          </a:p>
          <a:p>
            <a:pPr lvl="2"/>
            <a:r>
              <a:rPr lang="en-US" dirty="0"/>
              <a:t>Emesis basin</a:t>
            </a:r>
          </a:p>
          <a:p>
            <a:pPr lvl="2"/>
            <a:r>
              <a:rPr lang="en-US" dirty="0"/>
              <a:t>Soap dish and soap</a:t>
            </a:r>
          </a:p>
          <a:p>
            <a:pPr lvl="2"/>
            <a:r>
              <a:rPr lang="en-US" dirty="0"/>
              <a:t>Bath blanket</a:t>
            </a:r>
          </a:p>
          <a:p>
            <a:pPr lvl="2"/>
            <a:r>
              <a:rPr lang="en-US" dirty="0"/>
              <a:t>Toilet paper</a:t>
            </a:r>
          </a:p>
          <a:p>
            <a:pPr lvl="2"/>
            <a:r>
              <a:rPr lang="en-US" dirty="0"/>
              <a:t>Personal hygiene items </a:t>
            </a:r>
          </a:p>
          <a:p>
            <a:pPr lvl="1"/>
            <a:r>
              <a:rPr lang="en-US" dirty="0"/>
              <a:t>Overbed table </a:t>
            </a:r>
          </a:p>
          <a:p>
            <a:pPr lvl="1"/>
            <a:r>
              <a:rPr lang="en-US" dirty="0"/>
              <a:t>Call light</a:t>
            </a:r>
          </a:p>
          <a:p>
            <a:pPr lvl="1"/>
            <a:r>
              <a:rPr lang="en-US" dirty="0"/>
              <a:t>Privacy curtain</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1234656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320E3-D9AF-4CD1-954D-9A649B9B071C}"/>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a standard resident unit</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Soiled items, bedpans, and urinals should never be placed on the overbed table.</a:t>
            </a:r>
          </a:p>
          <a:p>
            <a:pPr marL="0" indent="0">
              <a:buNone/>
            </a:pPr>
            <a:endParaRPr lang="en-US" dirty="0"/>
          </a:p>
        </p:txBody>
      </p:sp>
      <p:sp>
        <p:nvSpPr>
          <p:cNvPr id="3" name="Slide Number Placeholder 2">
            <a:extLst>
              <a:ext uri="{FF2B5EF4-FFF2-40B4-BE49-F238E27FC236}">
                <a16:creationId xmlns:a16="http://schemas.microsoft.com/office/drawing/2014/main" id="{4A08B54C-6353-4774-9197-B625FFC6FB20}"/>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3129486363"/>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484</TotalTime>
  <Words>2944</Words>
  <Application>Microsoft Office PowerPoint</Application>
  <PresentationFormat>Widescreen</PresentationFormat>
  <Paragraphs>319</Paragraphs>
  <Slides>38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38</vt:i4>
      </vt:variant>
    </vt:vector>
  </HeadingPairs>
  <TitlesOfParts>
    <vt:vector size="41"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13</cp:revision>
  <dcterms:created xsi:type="dcterms:W3CDTF">2018-11-16T16:02:31Z</dcterms:created>
  <dcterms:modified xsi:type="dcterms:W3CDTF">2019-05-13T17:03:48Z</dcterms:modified>
</cp:coreProperties>
</file>