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97" r:id="rId2"/>
    <p:sldId id="257" r:id="rId3"/>
    <p:sldId id="267" r:id="rId4"/>
    <p:sldId id="266" r:id="rId5"/>
    <p:sldId id="265" r:id="rId6"/>
    <p:sldId id="268" r:id="rId7"/>
    <p:sldId id="269" r:id="rId8"/>
    <p:sldId id="270" r:id="rId9"/>
    <p:sldId id="264" r:id="rId10"/>
    <p:sldId id="263" r:id="rId11"/>
    <p:sldId id="262" r:id="rId12"/>
    <p:sldId id="259" r:id="rId13"/>
    <p:sldId id="272" r:id="rId14"/>
    <p:sldId id="271" r:id="rId15"/>
    <p:sldId id="274" r:id="rId16"/>
    <p:sldId id="275" r:id="rId17"/>
    <p:sldId id="276" r:id="rId18"/>
    <p:sldId id="278" r:id="rId19"/>
    <p:sldId id="277" r:id="rId20"/>
    <p:sldId id="279" r:id="rId21"/>
    <p:sldId id="282" r:id="rId22"/>
    <p:sldId id="280" r:id="rId23"/>
    <p:sldId id="281" r:id="rId24"/>
    <p:sldId id="284" r:id="rId25"/>
    <p:sldId id="283" r:id="rId26"/>
    <p:sldId id="273" r:id="rId27"/>
    <p:sldId id="261" r:id="rId28"/>
    <p:sldId id="286" r:id="rId29"/>
    <p:sldId id="287" r:id="rId30"/>
    <p:sldId id="260" r:id="rId31"/>
    <p:sldId id="289" r:id="rId32"/>
    <p:sldId id="288" r:id="rId33"/>
    <p:sldId id="258" r:id="rId34"/>
    <p:sldId id="295" r:id="rId35"/>
    <p:sldId id="294" r:id="rId36"/>
    <p:sldId id="293" r:id="rId37"/>
    <p:sldId id="292" r:id="rId38"/>
    <p:sldId id="296" r:id="rId39"/>
    <p:sldId id="291" r:id="rId40"/>
    <p:sldId id="290" r:id="rId41"/>
    <p:sldId id="298"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6" autoAdjust="0"/>
    <p:restoredTop sz="94660"/>
  </p:normalViewPr>
  <p:slideViewPr>
    <p:cSldViewPr snapToGrid="0">
      <p:cViewPr varScale="1">
        <p:scale>
          <a:sx n="61" d="100"/>
          <a:sy n="61" d="100"/>
        </p:scale>
        <p:origin x="28"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5"/>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solidFill>
            <a:schemeClr val="accent5"/>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11</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solidFill>
            <a:schemeClr val="accent5"/>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Admitting, Transferring, and Discharging</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1978015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Admitting, Transferring, and discharging</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11</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a:ln>
            <a:solidFill>
              <a:schemeClr val="accent5"/>
            </a:solidFill>
          </a:ln>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5"/>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3246446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5"/>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268932018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8538895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54983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how residents may feel when entering a facility</a:t>
            </a:r>
          </a:p>
          <a:p>
            <a:pPr marL="457200" indent="-457200">
              <a:buFont typeface="+mj-lt"/>
              <a:buAutoNum type="arabicPeriod"/>
            </a:pPr>
            <a:endParaRPr lang="en-US" dirty="0">
              <a:solidFill>
                <a:srgbClr val="FF0000"/>
              </a:solidFill>
            </a:endParaRPr>
          </a:p>
          <a:p>
            <a:pPr marL="0" indent="0">
              <a:buNone/>
            </a:pPr>
            <a:r>
              <a:rPr lang="en-US" dirty="0"/>
              <a:t>Remember: </a:t>
            </a:r>
          </a:p>
          <a:p>
            <a:pPr marL="0" indent="0">
              <a:buNone/>
            </a:pPr>
            <a:endParaRPr lang="en-US" dirty="0"/>
          </a:p>
          <a:p>
            <a:pPr marL="0" indent="0">
              <a:buNone/>
            </a:pPr>
            <a:r>
              <a:rPr lang="en-US" dirty="0"/>
              <a:t>In many ways, our homes are our personal museums. They house the souvenirs of our lives, the pictures of our families, the decorative items we like, the furnishings we have chosen. It can be very difficult to part with these things, even for a short time. </a:t>
            </a:r>
          </a:p>
          <a:p>
            <a:pPr marL="0" indent="0">
              <a:buNone/>
            </a:pPr>
            <a:r>
              <a:rPr lang="en-US" dirty="0"/>
              <a:t>Residents’ Rights recognizes how important personal property is by assuring that residents can bring belongings into the facility as space permits, unless doing so would infringe on the rights, health, or safety of other residents. </a:t>
            </a:r>
          </a:p>
          <a:p>
            <a:pPr marL="0" indent="0">
              <a:buNone/>
            </a:pPr>
            <a:r>
              <a:rPr lang="en-US" dirty="0"/>
              <a:t>You can probably understand why Residents’ Rights state that the resident has the right to privacy in written communications, including the right to send and promptly receive mail that is unopened. </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10</a:t>
            </a:fld>
            <a:endParaRPr lang="en-US" dirty="0"/>
          </a:p>
        </p:txBody>
      </p:sp>
    </p:spTree>
    <p:extLst>
      <p:ext uri="{BB962C8B-B14F-4D97-AF65-F5344CB8AC3E}">
        <p14:creationId xmlns:p14="http://schemas.microsoft.com/office/powerpoint/2010/main" val="4124368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how residents may feel when entering a facility</a:t>
            </a:r>
          </a:p>
          <a:p>
            <a:pPr marL="457200" indent="-457200">
              <a:buFont typeface="+mj-lt"/>
              <a:buAutoNum type="arabicPeriod"/>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What might this exercise teach us about residents’ experiences when they are admitted to a facility?</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11</a:t>
            </a:fld>
            <a:endParaRPr lang="en-US" dirty="0"/>
          </a:p>
        </p:txBody>
      </p:sp>
    </p:spTree>
    <p:extLst>
      <p:ext uri="{BB962C8B-B14F-4D97-AF65-F5344CB8AC3E}">
        <p14:creationId xmlns:p14="http://schemas.microsoft.com/office/powerpoint/2010/main" val="11861431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the nursing assistant’s role in the admission process</a:t>
            </a:r>
          </a:p>
          <a:p>
            <a:pPr marL="457200" indent="-457200">
              <a:buFont typeface="+mj-lt"/>
              <a:buAutoNum type="arabicPeriod" startAt="2"/>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baseline</a:t>
            </a:r>
          </a:p>
          <a:p>
            <a:pPr marL="457200" lvl="1" indent="0">
              <a:buNone/>
            </a:pPr>
            <a:r>
              <a:rPr lang="en-US" dirty="0"/>
              <a:t>an initial value that can be compared to future measurements.</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12</a:t>
            </a:fld>
            <a:endParaRPr lang="en-US" dirty="0"/>
          </a:p>
        </p:txBody>
      </p:sp>
    </p:spTree>
    <p:extLst>
      <p:ext uri="{BB962C8B-B14F-4D97-AF65-F5344CB8AC3E}">
        <p14:creationId xmlns:p14="http://schemas.microsoft.com/office/powerpoint/2010/main" val="20011223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the nursing assistant’s role in the admission process</a:t>
            </a:r>
          </a:p>
          <a:p>
            <a:pPr marL="457200" indent="-457200">
              <a:buFont typeface="+mj-lt"/>
              <a:buAutoNum type="arabicPeriod" startAt="2"/>
            </a:pPr>
            <a:endParaRPr lang="en-US" dirty="0">
              <a:solidFill>
                <a:srgbClr val="FF0000"/>
              </a:solidFill>
            </a:endParaRPr>
          </a:p>
          <a:p>
            <a:pPr marL="0" indent="0">
              <a:buNone/>
            </a:pPr>
            <a:r>
              <a:rPr lang="en-US" dirty="0"/>
              <a:t>NAs should remember these guidelines for admission: </a:t>
            </a:r>
          </a:p>
          <a:p>
            <a:pPr marL="0" indent="0">
              <a:buNone/>
            </a:pPr>
            <a:endParaRPr lang="en-US" dirty="0"/>
          </a:p>
          <a:p>
            <a:pPr lvl="1"/>
            <a:r>
              <a:rPr lang="en-US" dirty="0"/>
              <a:t>Prepare the room before the resident arrives. </a:t>
            </a:r>
          </a:p>
          <a:p>
            <a:pPr lvl="1"/>
            <a:r>
              <a:rPr lang="en-US" dirty="0"/>
              <a:t>When resident arrives, note the time and resident’s condition. </a:t>
            </a:r>
          </a:p>
          <a:p>
            <a:pPr lvl="1"/>
            <a:r>
              <a:rPr lang="en-US" dirty="0"/>
              <a:t>Introduce yourself, giving your position. Address the resident by his formal name. </a:t>
            </a:r>
          </a:p>
          <a:p>
            <a:pPr lvl="1"/>
            <a:r>
              <a:rPr lang="en-US" dirty="0"/>
              <a:t>Do not rush the admission process. </a:t>
            </a:r>
          </a:p>
          <a:p>
            <a:pPr lvl="1"/>
            <a:r>
              <a:rPr lang="en-US" dirty="0"/>
              <a:t>Make sure the new resident feels welcome.</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13</a:t>
            </a:fld>
            <a:endParaRPr lang="en-US" dirty="0"/>
          </a:p>
        </p:txBody>
      </p:sp>
    </p:spTree>
    <p:extLst>
      <p:ext uri="{BB962C8B-B14F-4D97-AF65-F5344CB8AC3E}">
        <p14:creationId xmlns:p14="http://schemas.microsoft.com/office/powerpoint/2010/main" val="21702628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the nursing assistant’s role in the admission process</a:t>
            </a:r>
          </a:p>
          <a:p>
            <a:pPr marL="457200" indent="-457200">
              <a:buFont typeface="+mj-lt"/>
              <a:buAutoNum type="arabicPeriod" startAt="2"/>
            </a:pPr>
            <a:endParaRPr lang="en-US" dirty="0">
              <a:solidFill>
                <a:srgbClr val="FF0000"/>
              </a:solidFill>
            </a:endParaRPr>
          </a:p>
          <a:p>
            <a:pPr marL="0" indent="0">
              <a:buNone/>
            </a:pPr>
            <a:r>
              <a:rPr lang="en-US" dirty="0"/>
              <a:t>Guidelines for admission (cont’d): </a:t>
            </a:r>
          </a:p>
          <a:p>
            <a:pPr marL="0" indent="0">
              <a:buNone/>
            </a:pPr>
            <a:endParaRPr lang="en-US" dirty="0"/>
          </a:p>
          <a:p>
            <a:pPr lvl="1"/>
            <a:r>
              <a:rPr lang="en-US" dirty="0"/>
              <a:t>Explain daily operations in the facility. Offer a tour. Introduce resident to everyone. </a:t>
            </a:r>
          </a:p>
          <a:p>
            <a:pPr lvl="1"/>
            <a:r>
              <a:rPr lang="en-US" dirty="0"/>
              <a:t>Handle personal items with care. </a:t>
            </a:r>
          </a:p>
          <a:p>
            <a:pPr lvl="1"/>
            <a:r>
              <a:rPr lang="en-US" dirty="0"/>
              <a:t>Honor resident preferences when setting up the room.</a:t>
            </a:r>
          </a:p>
          <a:p>
            <a:pPr lvl="1"/>
            <a:r>
              <a:rPr lang="en-US" dirty="0"/>
              <a:t>Observe the resident for any problems that are missed during admission.</a:t>
            </a:r>
          </a:p>
          <a:p>
            <a:pPr lvl="1"/>
            <a:r>
              <a:rPr lang="en-US" dirty="0"/>
              <a:t>Follow facility policy about other required admission tasks.</a:t>
            </a:r>
          </a:p>
          <a:p>
            <a:pPr lvl="1"/>
            <a:r>
              <a:rPr lang="en-US" dirty="0"/>
              <a:t>Report signs of confusion or depression to nurse.</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14</a:t>
            </a:fld>
            <a:endParaRPr lang="en-US" dirty="0"/>
          </a:p>
        </p:txBody>
      </p:sp>
    </p:spTree>
    <p:extLst>
      <p:ext uri="{BB962C8B-B14F-4D97-AF65-F5344CB8AC3E}">
        <p14:creationId xmlns:p14="http://schemas.microsoft.com/office/powerpoint/2010/main" val="32618983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32C86E-CAF8-44B2-95A5-19A327EAFDE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Admitting a resident</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may include admission paperwork (checklist and inventory form), gloves, and vital signs equipment</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E4A9731-203F-43DF-B846-868CE9524FE8}"/>
              </a:ext>
            </a:extLst>
          </p:cNvPr>
          <p:cNvSpPr>
            <a:spLocks noGrp="1"/>
          </p:cNvSpPr>
          <p:nvPr>
            <p:ph type="sldNum" sz="quarter" idx="12"/>
          </p:nvPr>
        </p:nvSpPr>
        <p:spPr/>
        <p:txBody>
          <a:bodyPr/>
          <a:lstStyle/>
          <a:p>
            <a:pPr defTabSz="457200"/>
            <a:fld id="{1E19C8D7-53EE-4AF8-9E87-BBF55B67A655}" type="slidenum">
              <a:rPr lang="en-US" smtClean="0"/>
              <a:pPr defTabSz="457200"/>
              <a:t>15</a:t>
            </a:fld>
            <a:endParaRPr lang="en-US" dirty="0"/>
          </a:p>
        </p:txBody>
      </p:sp>
    </p:spTree>
    <p:extLst>
      <p:ext uri="{BB962C8B-B14F-4D97-AF65-F5344CB8AC3E}">
        <p14:creationId xmlns:p14="http://schemas.microsoft.com/office/powerpoint/2010/main" val="12821670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32C86E-CAF8-44B2-95A5-19A327EAFDE2}"/>
              </a:ext>
            </a:extLst>
          </p:cNvPr>
          <p:cNvSpPr>
            <a:spLocks noGrp="1"/>
          </p:cNvSpPr>
          <p:nvPr>
            <p:ph idx="1"/>
          </p:nvPr>
        </p:nvSpPr>
        <p:spPr>
          <a:xfrm>
            <a:off x="635394" y="780226"/>
            <a:ext cx="4549450" cy="5396738"/>
          </a:xfrm>
        </p:spPr>
        <p:txBody>
          <a:bodyPr/>
          <a:lstStyle/>
          <a:p>
            <a:pPr marL="0" indent="0">
              <a:buNone/>
            </a:pPr>
            <a:r>
              <a:rPr lang="en-US" dirty="0">
                <a:solidFill>
                  <a:schemeClr val="accent5">
                    <a:lumMod val="60000"/>
                    <a:lumOff val="40000"/>
                  </a:schemeClr>
                </a:solidFill>
                <a:highlight>
                  <a:srgbClr val="000000"/>
                </a:highlight>
              </a:rPr>
              <a:t>Admitting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4"/>
            </a:pPr>
            <a:r>
              <a:rPr lang="en-US" dirty="0"/>
              <a:t>Provide for the resident’s privacy with curtain, screen, or door. If the family is present, ask them to step outside until the admission process is over. Show them where they can wait and let them know approximately how long the process will take.</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E4A9731-203F-43DF-B846-868CE9524FE8}"/>
              </a:ext>
            </a:extLst>
          </p:cNvPr>
          <p:cNvSpPr>
            <a:spLocks noGrp="1"/>
          </p:cNvSpPr>
          <p:nvPr>
            <p:ph type="sldNum" sz="quarter" idx="12"/>
          </p:nvPr>
        </p:nvSpPr>
        <p:spPr/>
        <p:txBody>
          <a:bodyPr/>
          <a:lstStyle/>
          <a:p>
            <a:pPr defTabSz="457200"/>
            <a:fld id="{1E19C8D7-53EE-4AF8-9E87-BBF55B67A655}" type="slidenum">
              <a:rPr lang="en-US" smtClean="0"/>
              <a:pPr defTabSz="457200"/>
              <a:t>16</a:t>
            </a:fld>
            <a:endParaRPr lang="en-US" dirty="0"/>
          </a:p>
        </p:txBody>
      </p:sp>
      <p:pic>
        <p:nvPicPr>
          <p:cNvPr id="4" name="Picture 3">
            <a:extLst>
              <a:ext uri="{FF2B5EF4-FFF2-40B4-BE49-F238E27FC236}">
                <a16:creationId xmlns:a16="http://schemas.microsoft.com/office/drawing/2014/main" id="{D8137A15-92D3-4971-B2BE-A60D40EE2B0D}"/>
              </a:ext>
            </a:extLst>
          </p:cNvPr>
          <p:cNvPicPr>
            <a:picLocks noChangeAspect="1"/>
          </p:cNvPicPr>
          <p:nvPr/>
        </p:nvPicPr>
        <p:blipFill>
          <a:blip r:embed="rId2"/>
          <a:stretch>
            <a:fillRect/>
          </a:stretch>
        </p:blipFill>
        <p:spPr>
          <a:xfrm>
            <a:off x="5591076" y="1955260"/>
            <a:ext cx="5009927" cy="3926348"/>
          </a:xfrm>
          <a:prstGeom prst="rect">
            <a:avLst/>
          </a:prstGeom>
        </p:spPr>
      </p:pic>
    </p:spTree>
    <p:extLst>
      <p:ext uri="{BB962C8B-B14F-4D97-AF65-F5344CB8AC3E}">
        <p14:creationId xmlns:p14="http://schemas.microsoft.com/office/powerpoint/2010/main" val="30565530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32C86E-CAF8-44B2-95A5-19A327EAFDE2}"/>
              </a:ext>
            </a:extLst>
          </p:cNvPr>
          <p:cNvSpPr>
            <a:spLocks noGrp="1"/>
          </p:cNvSpPr>
          <p:nvPr>
            <p:ph idx="1"/>
          </p:nvPr>
        </p:nvSpPr>
        <p:spPr>
          <a:xfrm>
            <a:off x="635394" y="780226"/>
            <a:ext cx="4549450" cy="5396738"/>
          </a:xfrm>
        </p:spPr>
        <p:txBody>
          <a:bodyPr>
            <a:normAutofit fontScale="92500" lnSpcReduction="10000"/>
          </a:bodyPr>
          <a:lstStyle/>
          <a:p>
            <a:pPr marL="0" indent="0">
              <a:buNone/>
            </a:pPr>
            <a:r>
              <a:rPr lang="en-US" dirty="0">
                <a:solidFill>
                  <a:schemeClr val="accent5">
                    <a:lumMod val="60000"/>
                    <a:lumOff val="40000"/>
                  </a:schemeClr>
                </a:solidFill>
                <a:highlight>
                  <a:srgbClr val="000000"/>
                </a:highlight>
              </a:rPr>
              <a:t>Admitting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5"/>
            </a:pPr>
            <a:r>
              <a:rPr lang="en-US" dirty="0"/>
              <a:t>If part of facility policy, do these things: </a:t>
            </a:r>
          </a:p>
          <a:p>
            <a:pPr marL="0" indent="0">
              <a:buNone/>
            </a:pPr>
            <a:endParaRPr lang="en-US" dirty="0"/>
          </a:p>
          <a:p>
            <a:pPr lvl="1"/>
            <a:r>
              <a:rPr lang="en-US" dirty="0"/>
              <a:t>Measure the resident’s height and weight (see procedures that follow).</a:t>
            </a:r>
          </a:p>
          <a:p>
            <a:pPr lvl="1"/>
            <a:r>
              <a:rPr lang="en-US" dirty="0"/>
              <a:t>Measure the resident’s baseline vital signs (see Chapter 14). Baseline signs are initial values that can then be compared to future measurements. </a:t>
            </a:r>
          </a:p>
          <a:p>
            <a:pPr lvl="1"/>
            <a:r>
              <a:rPr lang="en-US" dirty="0"/>
              <a:t>Obtain a urine specimen if required (see Chapter 16).</a:t>
            </a:r>
          </a:p>
          <a:p>
            <a:pPr lvl="1"/>
            <a:r>
              <a:rPr lang="en-US" dirty="0"/>
              <a:t>Complete the paperwork. Take an inventory of all the personal items.</a:t>
            </a:r>
          </a:p>
          <a:p>
            <a:pPr lvl="1"/>
            <a:r>
              <a:rPr lang="en-US" dirty="0"/>
              <a:t>Help the resident put personal items away. Label personal items according to facility policy.</a:t>
            </a:r>
          </a:p>
          <a:p>
            <a:pPr lvl="1"/>
            <a:r>
              <a:rPr lang="en-US" dirty="0"/>
              <a:t>Provide fresh water.</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E4A9731-203F-43DF-B846-868CE9524FE8}"/>
              </a:ext>
            </a:extLst>
          </p:cNvPr>
          <p:cNvSpPr>
            <a:spLocks noGrp="1"/>
          </p:cNvSpPr>
          <p:nvPr>
            <p:ph type="sldNum" sz="quarter" idx="12"/>
          </p:nvPr>
        </p:nvSpPr>
        <p:spPr/>
        <p:txBody>
          <a:bodyPr/>
          <a:lstStyle/>
          <a:p>
            <a:pPr defTabSz="457200"/>
            <a:fld id="{1E19C8D7-53EE-4AF8-9E87-BBF55B67A655}" type="slidenum">
              <a:rPr lang="en-US" smtClean="0"/>
              <a:pPr defTabSz="457200"/>
              <a:t>17</a:t>
            </a:fld>
            <a:endParaRPr lang="en-US" dirty="0"/>
          </a:p>
        </p:txBody>
      </p:sp>
      <p:pic>
        <p:nvPicPr>
          <p:cNvPr id="4" name="Picture 3">
            <a:extLst>
              <a:ext uri="{FF2B5EF4-FFF2-40B4-BE49-F238E27FC236}">
                <a16:creationId xmlns:a16="http://schemas.microsoft.com/office/drawing/2014/main" id="{571F7629-60AF-416D-A0CD-67793A5EF79A}"/>
              </a:ext>
            </a:extLst>
          </p:cNvPr>
          <p:cNvPicPr>
            <a:picLocks noChangeAspect="1"/>
          </p:cNvPicPr>
          <p:nvPr/>
        </p:nvPicPr>
        <p:blipFill>
          <a:blip r:embed="rId2"/>
          <a:stretch>
            <a:fillRect/>
          </a:stretch>
        </p:blipFill>
        <p:spPr>
          <a:xfrm>
            <a:off x="5867068" y="3082934"/>
            <a:ext cx="4757336" cy="3094030"/>
          </a:xfrm>
          <a:prstGeom prst="rect">
            <a:avLst/>
          </a:prstGeom>
        </p:spPr>
      </p:pic>
    </p:spTree>
    <p:extLst>
      <p:ext uri="{BB962C8B-B14F-4D97-AF65-F5344CB8AC3E}">
        <p14:creationId xmlns:p14="http://schemas.microsoft.com/office/powerpoint/2010/main" val="31072284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32C86E-CAF8-44B2-95A5-19A327EAFDE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Admitting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Show the resident the room and bathroom. Explain how to work the bed controls and the call light. Show the resident the telephone, lights, and television controls. </a:t>
            </a:r>
          </a:p>
          <a:p>
            <a:pPr marL="457200" indent="-457200">
              <a:buFont typeface="+mj-lt"/>
              <a:buAutoNum type="arabicPeriod" startAt="6"/>
            </a:pPr>
            <a:r>
              <a:rPr lang="en-US" dirty="0"/>
              <a:t>Introduce the resident to his roommate, if there is one. Introduce other residents and staff.</a:t>
            </a:r>
          </a:p>
          <a:p>
            <a:pPr marL="457200" indent="-457200">
              <a:buFont typeface="+mj-lt"/>
              <a:buAutoNum type="arabicPeriod" startAt="6"/>
            </a:pPr>
            <a:r>
              <a:rPr lang="en-US" dirty="0"/>
              <a:t>Make sure resident is comfortable. Remove privacy measures. Bring the family back inside if they were outside.</a:t>
            </a:r>
          </a:p>
          <a:p>
            <a:pPr marL="457200" indent="-457200">
              <a:buFont typeface="+mj-lt"/>
              <a:buAutoNum type="arabicPeriod" startAt="6"/>
            </a:pPr>
            <a:r>
              <a:rPr lang="en-US" dirty="0"/>
              <a:t>Place call light within resident’s reach.</a:t>
            </a:r>
          </a:p>
          <a:p>
            <a:pPr marL="457200" indent="-457200">
              <a:buFont typeface="+mj-lt"/>
              <a:buAutoNum type="arabicPeriod" startAt="6"/>
            </a:pPr>
            <a:r>
              <a:rPr lang="en-US" dirty="0"/>
              <a:t>Wash your hands.</a:t>
            </a:r>
          </a:p>
          <a:p>
            <a:pPr marL="457200" indent="-457200">
              <a:buFont typeface="+mj-lt"/>
              <a:buAutoNum type="arabicPeriod" startAt="6"/>
            </a:pPr>
            <a:r>
              <a:rPr lang="en-US" dirty="0"/>
              <a:t>Document procedure using facility guidelines.</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E4A9731-203F-43DF-B846-868CE9524FE8}"/>
              </a:ext>
            </a:extLst>
          </p:cNvPr>
          <p:cNvSpPr>
            <a:spLocks noGrp="1"/>
          </p:cNvSpPr>
          <p:nvPr>
            <p:ph type="sldNum" sz="quarter" idx="12"/>
          </p:nvPr>
        </p:nvSpPr>
        <p:spPr/>
        <p:txBody>
          <a:bodyPr/>
          <a:lstStyle/>
          <a:p>
            <a:pPr defTabSz="457200"/>
            <a:fld id="{1E19C8D7-53EE-4AF8-9E87-BBF55B67A655}" type="slidenum">
              <a:rPr lang="en-US" smtClean="0"/>
              <a:pPr defTabSz="457200"/>
              <a:t>18</a:t>
            </a:fld>
            <a:endParaRPr lang="en-US" dirty="0"/>
          </a:p>
        </p:txBody>
      </p:sp>
    </p:spTree>
    <p:extLst>
      <p:ext uri="{BB962C8B-B14F-4D97-AF65-F5344CB8AC3E}">
        <p14:creationId xmlns:p14="http://schemas.microsoft.com/office/powerpoint/2010/main" val="631943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32C86E-CAF8-44B2-95A5-19A327EAFDE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weight of an ambulatory resident</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standing/upright scale or bathroom scale, pen and paper</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 </a:t>
            </a:r>
          </a:p>
          <a:p>
            <a:pPr marL="457200" indent="-457200">
              <a:buFont typeface="+mj-lt"/>
              <a:buAutoNum type="arabicPeriod"/>
            </a:pPr>
            <a:r>
              <a:rPr lang="en-US" dirty="0"/>
              <a:t>Make sure the resident is wearing nonskid shoes that are securely fastened before walking to the scale. </a:t>
            </a:r>
          </a:p>
          <a:p>
            <a:pPr marL="457200" indent="-457200">
              <a:buFont typeface="+mj-lt"/>
              <a:buAutoNum type="arabicPeriod"/>
            </a:pPr>
            <a:r>
              <a:rPr lang="en-US" dirty="0"/>
              <a:t>Start with scale balanced at zero before weighing the resident.</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E4A9731-203F-43DF-B846-868CE9524FE8}"/>
              </a:ext>
            </a:extLst>
          </p:cNvPr>
          <p:cNvSpPr>
            <a:spLocks noGrp="1"/>
          </p:cNvSpPr>
          <p:nvPr>
            <p:ph type="sldNum" sz="quarter" idx="12"/>
          </p:nvPr>
        </p:nvSpPr>
        <p:spPr/>
        <p:txBody>
          <a:bodyPr/>
          <a:lstStyle/>
          <a:p>
            <a:pPr defTabSz="457200"/>
            <a:fld id="{1E19C8D7-53EE-4AF8-9E87-BBF55B67A655}" type="slidenum">
              <a:rPr lang="en-US" smtClean="0"/>
              <a:pPr defTabSz="457200"/>
              <a:t>19</a:t>
            </a:fld>
            <a:endParaRPr lang="en-US" dirty="0"/>
          </a:p>
        </p:txBody>
      </p:sp>
    </p:spTree>
    <p:extLst>
      <p:ext uri="{BB962C8B-B14F-4D97-AF65-F5344CB8AC3E}">
        <p14:creationId xmlns:p14="http://schemas.microsoft.com/office/powerpoint/2010/main" val="1065310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how residents may feel when entering a facility</a:t>
            </a:r>
          </a:p>
          <a:p>
            <a:pPr marL="457200" indent="-457200">
              <a:buFont typeface="+mj-lt"/>
              <a:buAutoNum type="arabicPeriod"/>
            </a:pPr>
            <a:endParaRPr lang="en-US" dirty="0">
              <a:solidFill>
                <a:srgbClr val="FF0000"/>
              </a:solidFill>
            </a:endParaRPr>
          </a:p>
          <a:p>
            <a:pPr marL="0" indent="0">
              <a:buNone/>
            </a:pPr>
            <a:r>
              <a:rPr lang="en-US" dirty="0"/>
              <a:t>Residents may have to make many emotional adjustments before entering a facility and may be experiencing any or all of the following:</a:t>
            </a:r>
          </a:p>
          <a:p>
            <a:pPr marL="0" indent="0">
              <a:buNone/>
            </a:pPr>
            <a:endParaRPr lang="en-US" dirty="0"/>
          </a:p>
          <a:p>
            <a:pPr lvl="1"/>
            <a:r>
              <a:rPr lang="en-US" dirty="0"/>
              <a:t>Fear </a:t>
            </a:r>
          </a:p>
          <a:p>
            <a:pPr lvl="1"/>
            <a:r>
              <a:rPr lang="en-US" dirty="0"/>
              <a:t>Uncertainty </a:t>
            </a:r>
          </a:p>
          <a:p>
            <a:pPr lvl="1"/>
            <a:r>
              <a:rPr lang="en-US" dirty="0"/>
              <a:t>Anger </a:t>
            </a:r>
          </a:p>
          <a:p>
            <a:pPr lvl="1"/>
            <a:r>
              <a:rPr lang="en-US" dirty="0"/>
              <a:t>Loss of health, mobility, independence, family, friends, pets, plants</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2</a:t>
            </a:fld>
            <a:endParaRPr lang="en-US" dirty="0"/>
          </a:p>
        </p:txBody>
      </p:sp>
    </p:spTree>
    <p:extLst>
      <p:ext uri="{BB962C8B-B14F-4D97-AF65-F5344CB8AC3E}">
        <p14:creationId xmlns:p14="http://schemas.microsoft.com/office/powerpoint/2010/main" val="34257726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32C86E-CAF8-44B2-95A5-19A327EAFDE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weight of an ambulatory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Help the resident to step onto the center of the scale. Be sure she is not holding, touching, or leaning against anything. This interferes with weight measurement. Do not force someone to let go. If you are unable to obtain a weight, notify the nurse.</a:t>
            </a:r>
          </a:p>
          <a:p>
            <a:pPr marL="457200" indent="-457200">
              <a:buFont typeface="+mj-lt"/>
              <a:buAutoNum type="arabicPeriod" startAt="7"/>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E4A9731-203F-43DF-B846-868CE9524FE8}"/>
              </a:ext>
            </a:extLst>
          </p:cNvPr>
          <p:cNvSpPr>
            <a:spLocks noGrp="1"/>
          </p:cNvSpPr>
          <p:nvPr>
            <p:ph type="sldNum" sz="quarter" idx="12"/>
          </p:nvPr>
        </p:nvSpPr>
        <p:spPr/>
        <p:txBody>
          <a:bodyPr/>
          <a:lstStyle/>
          <a:p>
            <a:pPr defTabSz="457200"/>
            <a:fld id="{1E19C8D7-53EE-4AF8-9E87-BBF55B67A655}" type="slidenum">
              <a:rPr lang="en-US" smtClean="0"/>
              <a:pPr defTabSz="457200"/>
              <a:t>20</a:t>
            </a:fld>
            <a:endParaRPr lang="en-US" dirty="0"/>
          </a:p>
        </p:txBody>
      </p:sp>
    </p:spTree>
    <p:extLst>
      <p:ext uri="{BB962C8B-B14F-4D97-AF65-F5344CB8AC3E}">
        <p14:creationId xmlns:p14="http://schemas.microsoft.com/office/powerpoint/2010/main" val="7624168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32C86E-CAF8-44B2-95A5-19A327EAFDE2}"/>
              </a:ext>
            </a:extLst>
          </p:cNvPr>
          <p:cNvSpPr>
            <a:spLocks noGrp="1"/>
          </p:cNvSpPr>
          <p:nvPr>
            <p:ph idx="1"/>
          </p:nvPr>
        </p:nvSpPr>
        <p:spPr>
          <a:xfrm>
            <a:off x="635394" y="780226"/>
            <a:ext cx="4529994" cy="5396738"/>
          </a:xfrm>
        </p:spPr>
        <p:txBody>
          <a:bodyPr/>
          <a:lstStyle/>
          <a:p>
            <a:pPr marL="0" indent="0">
              <a:buNone/>
            </a:pPr>
            <a:r>
              <a:rPr lang="en-US" dirty="0">
                <a:solidFill>
                  <a:schemeClr val="accent5">
                    <a:lumMod val="60000"/>
                    <a:lumOff val="40000"/>
                  </a:schemeClr>
                </a:solidFill>
                <a:highlight>
                  <a:srgbClr val="000000"/>
                </a:highlight>
              </a:rPr>
              <a:t>Measuring and recording weight of an ambulatory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Determine the resident’s weight. Balance the scale by making the balance bar level. Move the small and large weight indicators until the bar balances. Read the two numbers shown (on the small and large weight indicators) when the bar is balanced. Add these two numbers together. This is the resident’s weight.</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E4A9731-203F-43DF-B846-868CE9524FE8}"/>
              </a:ext>
            </a:extLst>
          </p:cNvPr>
          <p:cNvSpPr>
            <a:spLocks noGrp="1"/>
          </p:cNvSpPr>
          <p:nvPr>
            <p:ph type="sldNum" sz="quarter" idx="12"/>
          </p:nvPr>
        </p:nvSpPr>
        <p:spPr/>
        <p:txBody>
          <a:bodyPr/>
          <a:lstStyle/>
          <a:p>
            <a:pPr defTabSz="457200"/>
            <a:fld id="{1E19C8D7-53EE-4AF8-9E87-BBF55B67A655}" type="slidenum">
              <a:rPr lang="en-US" smtClean="0"/>
              <a:pPr defTabSz="457200"/>
              <a:t>21</a:t>
            </a:fld>
            <a:endParaRPr lang="en-US" dirty="0"/>
          </a:p>
        </p:txBody>
      </p:sp>
      <p:pic>
        <p:nvPicPr>
          <p:cNvPr id="4" name="Picture 3">
            <a:extLst>
              <a:ext uri="{FF2B5EF4-FFF2-40B4-BE49-F238E27FC236}">
                <a16:creationId xmlns:a16="http://schemas.microsoft.com/office/drawing/2014/main" id="{7BF28F38-10C4-4A90-9121-63DF33489FC4}"/>
              </a:ext>
            </a:extLst>
          </p:cNvPr>
          <p:cNvPicPr>
            <a:picLocks noChangeAspect="1"/>
          </p:cNvPicPr>
          <p:nvPr/>
        </p:nvPicPr>
        <p:blipFill>
          <a:blip r:embed="rId2"/>
          <a:stretch>
            <a:fillRect/>
          </a:stretch>
        </p:blipFill>
        <p:spPr>
          <a:xfrm>
            <a:off x="5622587" y="2877837"/>
            <a:ext cx="5001834" cy="2778797"/>
          </a:xfrm>
          <a:prstGeom prst="rect">
            <a:avLst/>
          </a:prstGeom>
        </p:spPr>
      </p:pic>
    </p:spTree>
    <p:extLst>
      <p:ext uri="{BB962C8B-B14F-4D97-AF65-F5344CB8AC3E}">
        <p14:creationId xmlns:p14="http://schemas.microsoft.com/office/powerpoint/2010/main" val="8667034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32C86E-CAF8-44B2-95A5-19A327EAFDE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weight of an ambulatory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Help the resident to safely step off scale before recording weight.</a:t>
            </a:r>
          </a:p>
          <a:p>
            <a:pPr marL="457200" indent="-457200">
              <a:buFont typeface="+mj-lt"/>
              <a:buAutoNum type="arabicPeriod" startAt="9"/>
            </a:pPr>
            <a:r>
              <a:rPr lang="en-US" dirty="0"/>
              <a:t>Wash your hands.</a:t>
            </a:r>
          </a:p>
          <a:p>
            <a:pPr marL="457200" indent="-457200">
              <a:buFont typeface="+mj-lt"/>
              <a:buAutoNum type="arabicPeriod" startAt="9"/>
            </a:pPr>
            <a:r>
              <a:rPr lang="en-US" dirty="0"/>
              <a:t>Record the resident’s weight.</a:t>
            </a:r>
          </a:p>
          <a:p>
            <a:pPr marL="457200" indent="-457200">
              <a:buFont typeface="+mj-lt"/>
              <a:buAutoNum type="arabicPeriod" startAt="9"/>
            </a:pPr>
            <a:r>
              <a:rPr lang="en-US" dirty="0"/>
              <a:t>Remove privacy measures.</a:t>
            </a:r>
          </a:p>
          <a:p>
            <a:pPr marL="457200" indent="-457200">
              <a:buFont typeface="+mj-lt"/>
              <a:buAutoNum type="arabicPeriod" startAt="9"/>
            </a:pPr>
            <a:r>
              <a:rPr lang="en-US" dirty="0"/>
              <a:t>Place call light within resident’s reach.</a:t>
            </a:r>
          </a:p>
          <a:p>
            <a:pPr marL="457200" indent="-457200">
              <a:buFont typeface="+mj-lt"/>
              <a:buAutoNum type="arabicPeriod" startAt="9"/>
            </a:pPr>
            <a:r>
              <a:rPr lang="en-US" dirty="0"/>
              <a:t>Report any changes in resident’s weight (when weighing resident after admission) to the nurse.</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E4A9731-203F-43DF-B846-868CE9524FE8}"/>
              </a:ext>
            </a:extLst>
          </p:cNvPr>
          <p:cNvSpPr>
            <a:spLocks noGrp="1"/>
          </p:cNvSpPr>
          <p:nvPr>
            <p:ph type="sldNum" sz="quarter" idx="12"/>
          </p:nvPr>
        </p:nvSpPr>
        <p:spPr/>
        <p:txBody>
          <a:bodyPr/>
          <a:lstStyle/>
          <a:p>
            <a:pPr defTabSz="457200"/>
            <a:fld id="{1E19C8D7-53EE-4AF8-9E87-BBF55B67A655}" type="slidenum">
              <a:rPr lang="en-US" smtClean="0"/>
              <a:pPr defTabSz="457200"/>
              <a:t>22</a:t>
            </a:fld>
            <a:endParaRPr lang="en-US" dirty="0"/>
          </a:p>
        </p:txBody>
      </p:sp>
    </p:spTree>
    <p:extLst>
      <p:ext uri="{BB962C8B-B14F-4D97-AF65-F5344CB8AC3E}">
        <p14:creationId xmlns:p14="http://schemas.microsoft.com/office/powerpoint/2010/main" val="34397631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32C86E-CAF8-44B2-95A5-19A327EAFDE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height of an ambulatory resident</a:t>
            </a:r>
          </a:p>
          <a:p>
            <a:pPr marL="0" indent="0">
              <a:buNone/>
            </a:pPr>
            <a:endParaRPr lang="en-US" dirty="0">
              <a:solidFill>
                <a:schemeClr val="accent5">
                  <a:lumMod val="60000"/>
                  <a:lumOff val="40000"/>
                </a:schemeClr>
              </a:solidFill>
              <a:highlight>
                <a:srgbClr val="000000"/>
              </a:highlight>
            </a:endParaRPr>
          </a:p>
          <a:p>
            <a:pPr marL="0" indent="0">
              <a:buNone/>
            </a:pPr>
            <a:r>
              <a:rPr lang="en-US" b="1" dirty="0"/>
              <a:t>For residents who can get out of bed, you will measure height using a standing scale. </a:t>
            </a:r>
          </a:p>
          <a:p>
            <a:pPr marL="0" indent="0">
              <a:buNone/>
            </a:pPr>
            <a:endParaRPr lang="en-US" dirty="0"/>
          </a:p>
          <a:p>
            <a:pPr marL="0" indent="0">
              <a:buNone/>
            </a:pPr>
            <a:r>
              <a:rPr lang="en-US" dirty="0"/>
              <a:t>Equipment: standing scale, pen and paper</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E4A9731-203F-43DF-B846-868CE9524FE8}"/>
              </a:ext>
            </a:extLst>
          </p:cNvPr>
          <p:cNvSpPr>
            <a:spLocks noGrp="1"/>
          </p:cNvSpPr>
          <p:nvPr>
            <p:ph type="sldNum" sz="quarter" idx="12"/>
          </p:nvPr>
        </p:nvSpPr>
        <p:spPr/>
        <p:txBody>
          <a:bodyPr/>
          <a:lstStyle/>
          <a:p>
            <a:pPr defTabSz="457200"/>
            <a:fld id="{1E19C8D7-53EE-4AF8-9E87-BBF55B67A655}" type="slidenum">
              <a:rPr lang="en-US" smtClean="0"/>
              <a:pPr defTabSz="457200"/>
              <a:t>23</a:t>
            </a:fld>
            <a:endParaRPr lang="en-US" dirty="0"/>
          </a:p>
        </p:txBody>
      </p:sp>
    </p:spTree>
    <p:extLst>
      <p:ext uri="{BB962C8B-B14F-4D97-AF65-F5344CB8AC3E}">
        <p14:creationId xmlns:p14="http://schemas.microsoft.com/office/powerpoint/2010/main" val="33877260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32C86E-CAF8-44B2-95A5-19A327EAFDE2}"/>
              </a:ext>
            </a:extLst>
          </p:cNvPr>
          <p:cNvSpPr>
            <a:spLocks noGrp="1"/>
          </p:cNvSpPr>
          <p:nvPr>
            <p:ph idx="1"/>
          </p:nvPr>
        </p:nvSpPr>
        <p:spPr>
          <a:xfrm>
            <a:off x="635393" y="780226"/>
            <a:ext cx="4559177" cy="5396738"/>
          </a:xfrm>
        </p:spPr>
        <p:txBody>
          <a:bodyPr/>
          <a:lstStyle/>
          <a:p>
            <a:pPr marL="0" indent="0">
              <a:buNone/>
            </a:pPr>
            <a:r>
              <a:rPr lang="en-US" dirty="0">
                <a:solidFill>
                  <a:schemeClr val="accent5">
                    <a:lumMod val="60000"/>
                    <a:lumOff val="40000"/>
                  </a:schemeClr>
                </a:solidFill>
                <a:highlight>
                  <a:srgbClr val="000000"/>
                </a:highlight>
              </a:rPr>
              <a:t>Measuring and recording height of an ambulatory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4"/>
            </a:pPr>
            <a:r>
              <a:rPr lang="en-US" dirty="0"/>
              <a:t>Provide for resident’s privacy with curtain, screen, or door.</a:t>
            </a:r>
          </a:p>
          <a:p>
            <a:pPr marL="457200" indent="-457200">
              <a:buFont typeface="+mj-lt"/>
              <a:buAutoNum type="arabicPeriod" startAt="4"/>
            </a:pPr>
            <a:r>
              <a:rPr lang="en-US" dirty="0"/>
              <a:t>Make sure the resident is wearing nonskid shoes that are securely fastened before walking to scale.</a:t>
            </a:r>
          </a:p>
          <a:p>
            <a:pPr marL="457200" indent="-457200">
              <a:buFont typeface="+mj-lt"/>
              <a:buAutoNum type="arabicPeriod" startAt="4"/>
            </a:pPr>
            <a:r>
              <a:rPr lang="en-US" dirty="0"/>
              <a:t>Help the resident to step on to the scale, facing away from the scale.</a:t>
            </a:r>
          </a:p>
          <a:p>
            <a:pPr marL="457200" indent="-457200">
              <a:buFont typeface="+mj-lt"/>
              <a:buAutoNum type="arabicPeriod" startAt="4"/>
            </a:pPr>
            <a:r>
              <a:rPr lang="en-US" dirty="0"/>
              <a:t>Ask the resident to stand straight if possible. Help as needed.</a:t>
            </a:r>
          </a:p>
          <a:p>
            <a:pPr marL="457200" indent="-457200">
              <a:buFont typeface="+mj-lt"/>
              <a:buAutoNum type="arabicPeriod" startAt="4"/>
            </a:pPr>
            <a:r>
              <a:rPr lang="en-US" dirty="0"/>
              <a:t>Pull up the measuring rod from the back of the scale and gently lower the rod until it rests flat on the resident’s head</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E4A9731-203F-43DF-B846-868CE9524FE8}"/>
              </a:ext>
            </a:extLst>
          </p:cNvPr>
          <p:cNvSpPr>
            <a:spLocks noGrp="1"/>
          </p:cNvSpPr>
          <p:nvPr>
            <p:ph type="sldNum" sz="quarter" idx="12"/>
          </p:nvPr>
        </p:nvSpPr>
        <p:spPr/>
        <p:txBody>
          <a:bodyPr/>
          <a:lstStyle/>
          <a:p>
            <a:pPr defTabSz="457200"/>
            <a:fld id="{1E19C8D7-53EE-4AF8-9E87-BBF55B67A655}" type="slidenum">
              <a:rPr lang="en-US" smtClean="0"/>
              <a:pPr defTabSz="457200"/>
              <a:t>24</a:t>
            </a:fld>
            <a:endParaRPr lang="en-US" dirty="0"/>
          </a:p>
        </p:txBody>
      </p:sp>
      <p:pic>
        <p:nvPicPr>
          <p:cNvPr id="4" name="Picture 3">
            <a:extLst>
              <a:ext uri="{FF2B5EF4-FFF2-40B4-BE49-F238E27FC236}">
                <a16:creationId xmlns:a16="http://schemas.microsoft.com/office/drawing/2014/main" id="{5E89EE35-0F7B-4BD8-8773-495B520EE0CD}"/>
              </a:ext>
            </a:extLst>
          </p:cNvPr>
          <p:cNvPicPr>
            <a:picLocks noChangeAspect="1"/>
          </p:cNvPicPr>
          <p:nvPr/>
        </p:nvPicPr>
        <p:blipFill>
          <a:blip r:embed="rId2"/>
          <a:stretch>
            <a:fillRect/>
          </a:stretch>
        </p:blipFill>
        <p:spPr>
          <a:xfrm>
            <a:off x="7140102" y="271610"/>
            <a:ext cx="1744498" cy="6285420"/>
          </a:xfrm>
          <a:prstGeom prst="rect">
            <a:avLst/>
          </a:prstGeom>
        </p:spPr>
      </p:pic>
    </p:spTree>
    <p:extLst>
      <p:ext uri="{BB962C8B-B14F-4D97-AF65-F5344CB8AC3E}">
        <p14:creationId xmlns:p14="http://schemas.microsoft.com/office/powerpoint/2010/main" val="49284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B32C86E-CAF8-44B2-95A5-19A327EAFDE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height of an ambulatory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Determine the resident’s height.</a:t>
            </a:r>
          </a:p>
          <a:p>
            <a:pPr marL="457200" indent="-457200">
              <a:buFont typeface="+mj-lt"/>
              <a:buAutoNum type="arabicPeriod" startAt="9"/>
            </a:pPr>
            <a:r>
              <a:rPr lang="en-US" dirty="0"/>
              <a:t>Help the resident to safely step off the scale before recording height. Make sure that the measuring rod does not hit the resident in the head while trying to help the resident off the scale. </a:t>
            </a:r>
          </a:p>
          <a:p>
            <a:pPr marL="457200" indent="-457200">
              <a:buFont typeface="+mj-lt"/>
              <a:buAutoNum type="arabicPeriod" startAt="9"/>
            </a:pPr>
            <a:r>
              <a:rPr lang="en-US" dirty="0"/>
              <a:t>Wash your hands</a:t>
            </a:r>
          </a:p>
          <a:p>
            <a:pPr marL="457200" indent="-457200">
              <a:buFont typeface="+mj-lt"/>
              <a:buAutoNum type="arabicPeriod" startAt="9"/>
            </a:pPr>
            <a:r>
              <a:rPr lang="en-US" dirty="0"/>
              <a:t>Record the resident’s height.</a:t>
            </a:r>
          </a:p>
          <a:p>
            <a:pPr marL="457200" indent="-457200">
              <a:buFont typeface="+mj-lt"/>
              <a:buAutoNum type="arabicPeriod" startAt="9"/>
            </a:pPr>
            <a:r>
              <a:rPr lang="en-US" dirty="0"/>
              <a:t>Remove privacy measures.</a:t>
            </a:r>
          </a:p>
          <a:p>
            <a:pPr marL="457200" indent="-457200">
              <a:buFont typeface="+mj-lt"/>
              <a:buAutoNum type="arabicPeriod" startAt="9"/>
            </a:pPr>
            <a:r>
              <a:rPr lang="en-US" dirty="0"/>
              <a:t>Place call light within resident’s reach.</a:t>
            </a:r>
          </a:p>
          <a:p>
            <a:pPr marL="457200" indent="-457200">
              <a:buFont typeface="+mj-lt"/>
              <a:buAutoNum type="arabicPeriod" startAt="9"/>
            </a:pPr>
            <a:r>
              <a:rPr lang="en-US" dirty="0"/>
              <a:t>Document procedure using facility guidelines.</a:t>
            </a:r>
          </a:p>
          <a:p>
            <a:pPr marL="457200" indent="-457200">
              <a:buFont typeface="+mj-lt"/>
              <a:buAutoNum type="arabicPeriod" startAt="9"/>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E4A9731-203F-43DF-B846-868CE9524FE8}"/>
              </a:ext>
            </a:extLst>
          </p:cNvPr>
          <p:cNvSpPr>
            <a:spLocks noGrp="1"/>
          </p:cNvSpPr>
          <p:nvPr>
            <p:ph type="sldNum" sz="quarter" idx="12"/>
          </p:nvPr>
        </p:nvSpPr>
        <p:spPr/>
        <p:txBody>
          <a:bodyPr/>
          <a:lstStyle/>
          <a:p>
            <a:pPr defTabSz="457200"/>
            <a:fld id="{1E19C8D7-53EE-4AF8-9E87-BBF55B67A655}" type="slidenum">
              <a:rPr lang="en-US" smtClean="0"/>
              <a:pPr defTabSz="457200"/>
              <a:t>25</a:t>
            </a:fld>
            <a:endParaRPr lang="en-US" dirty="0"/>
          </a:p>
        </p:txBody>
      </p:sp>
    </p:spTree>
    <p:extLst>
      <p:ext uri="{BB962C8B-B14F-4D97-AF65-F5344CB8AC3E}">
        <p14:creationId xmlns:p14="http://schemas.microsoft.com/office/powerpoint/2010/main" val="37078092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the nursing assistant’s role in the admission process</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will weigh residents repeatedly during their stay, and any change in weight should be reported immediately.</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26</a:t>
            </a:fld>
            <a:endParaRPr lang="en-US" dirty="0"/>
          </a:p>
        </p:txBody>
      </p:sp>
    </p:spTree>
    <p:extLst>
      <p:ext uri="{BB962C8B-B14F-4D97-AF65-F5344CB8AC3E}">
        <p14:creationId xmlns:p14="http://schemas.microsoft.com/office/powerpoint/2010/main" val="11303336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the nursing assistant’s role during an in-house transfer of a resident</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It is a resident’s legal right to be informed of transfers. The nurse should explain the details of the transfer, and the NA will pack the resident’s personal items carefully. Residents must always be informed of any room or roommate change, as well.</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27</a:t>
            </a:fld>
            <a:endParaRPr lang="en-US" dirty="0"/>
          </a:p>
        </p:txBody>
      </p:sp>
    </p:spTree>
    <p:extLst>
      <p:ext uri="{BB962C8B-B14F-4D97-AF65-F5344CB8AC3E}">
        <p14:creationId xmlns:p14="http://schemas.microsoft.com/office/powerpoint/2010/main" val="16701621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BB88B3D-C662-43D9-BCF8-9F98B9791E8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Transferring a resident</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may include a wheelchair, cart for belongings, the medical record, all of the resident’s personal care items and packed personal items</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Collect the items to be moved onto the cart. Take them to the new location. If the resident is going into the hospital, they may be placed in temporary storage.</a:t>
            </a:r>
          </a:p>
          <a:p>
            <a:pPr marL="457200" indent="-457200">
              <a:buFont typeface="+mj-lt"/>
              <a:buAutoNum type="arabicPeriod"/>
            </a:pPr>
            <a:r>
              <a:rPr lang="en-US" dirty="0"/>
              <a:t>Help the resident into the wheelchair (or stretcher if one is used). Take him or her to proper area.</a:t>
            </a:r>
          </a:p>
          <a:p>
            <a:pPr marL="457200" indent="-457200">
              <a:buFont typeface="+mj-lt"/>
              <a:buAutoNum type="arabicPeriod"/>
            </a:pPr>
            <a:r>
              <a:rPr lang="en-US" dirty="0"/>
              <a:t>Introduce new residents and staff.</a:t>
            </a:r>
          </a:p>
          <a:p>
            <a:pPr marL="457200" indent="-457200">
              <a:buFont typeface="+mj-lt"/>
              <a:buAutoNum type="arabicPeriod"/>
            </a:pPr>
            <a:r>
              <a:rPr lang="en-US" dirty="0"/>
              <a:t>Help the resident to put personal items away.</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0C2B387-9163-4140-95D1-93A77748DDD0}"/>
              </a:ext>
            </a:extLst>
          </p:cNvPr>
          <p:cNvSpPr>
            <a:spLocks noGrp="1"/>
          </p:cNvSpPr>
          <p:nvPr>
            <p:ph type="sldNum" sz="quarter" idx="12"/>
          </p:nvPr>
        </p:nvSpPr>
        <p:spPr/>
        <p:txBody>
          <a:bodyPr/>
          <a:lstStyle/>
          <a:p>
            <a:pPr defTabSz="457200"/>
            <a:fld id="{1E19C8D7-53EE-4AF8-9E87-BBF55B67A655}" type="slidenum">
              <a:rPr lang="en-US" smtClean="0"/>
              <a:pPr defTabSz="457200"/>
              <a:t>28</a:t>
            </a:fld>
            <a:endParaRPr lang="en-US" dirty="0"/>
          </a:p>
        </p:txBody>
      </p:sp>
    </p:spTree>
    <p:extLst>
      <p:ext uri="{BB962C8B-B14F-4D97-AF65-F5344CB8AC3E}">
        <p14:creationId xmlns:p14="http://schemas.microsoft.com/office/powerpoint/2010/main" val="11538144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BB88B3D-C662-43D9-BCF8-9F98B9791E8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Transferring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Make sure that the resident is comfortable. </a:t>
            </a:r>
          </a:p>
          <a:p>
            <a:pPr marL="457200" indent="-457200">
              <a:buFont typeface="+mj-lt"/>
              <a:buAutoNum type="arabicPeriod" startAt="8"/>
            </a:pPr>
            <a:r>
              <a:rPr lang="en-US" dirty="0"/>
              <a:t>Place call light within resident’s reach.</a:t>
            </a:r>
          </a:p>
          <a:p>
            <a:pPr marL="457200" indent="-457200">
              <a:buFont typeface="+mj-lt"/>
              <a:buAutoNum type="arabicPeriod" startAt="8"/>
            </a:pPr>
            <a:r>
              <a:rPr lang="en-US" dirty="0"/>
              <a:t>Wash your hands.</a:t>
            </a:r>
          </a:p>
          <a:p>
            <a:pPr marL="457200" indent="-457200">
              <a:buFont typeface="+mj-lt"/>
              <a:buAutoNum type="arabicPeriod" startAt="8"/>
            </a:pPr>
            <a:r>
              <a:rPr lang="en-US" dirty="0"/>
              <a:t>Report any changes in resident to the nurse.</a:t>
            </a:r>
          </a:p>
          <a:p>
            <a:pPr marL="457200" indent="-457200">
              <a:buFont typeface="+mj-lt"/>
              <a:buAutoNum type="arabicPeriod" startAt="8"/>
            </a:pPr>
            <a:r>
              <a:rPr lang="en-US" dirty="0"/>
              <a:t>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0C2B387-9163-4140-95D1-93A77748DDD0}"/>
              </a:ext>
            </a:extLst>
          </p:cNvPr>
          <p:cNvSpPr>
            <a:spLocks noGrp="1"/>
          </p:cNvSpPr>
          <p:nvPr>
            <p:ph type="sldNum" sz="quarter" idx="12"/>
          </p:nvPr>
        </p:nvSpPr>
        <p:spPr/>
        <p:txBody>
          <a:bodyPr/>
          <a:lstStyle/>
          <a:p>
            <a:pPr defTabSz="457200"/>
            <a:fld id="{1E19C8D7-53EE-4AF8-9E87-BBF55B67A655}" type="slidenum">
              <a:rPr lang="en-US" smtClean="0"/>
              <a:pPr defTabSz="457200"/>
              <a:t>29</a:t>
            </a:fld>
            <a:endParaRPr lang="en-US" dirty="0"/>
          </a:p>
        </p:txBody>
      </p:sp>
    </p:spTree>
    <p:extLst>
      <p:ext uri="{BB962C8B-B14F-4D97-AF65-F5344CB8AC3E}">
        <p14:creationId xmlns:p14="http://schemas.microsoft.com/office/powerpoint/2010/main" val="30012102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how residents may feel when entering a facility</a:t>
            </a:r>
          </a:p>
          <a:p>
            <a:pPr marL="457200" indent="-457200">
              <a:buFont typeface="+mj-lt"/>
              <a:buAutoNum type="arabicPeriod"/>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Lesbian, gay, bisexual, transgender, and queer (LGBTQ) residents may experience additional challenges when moving into a facility. They may fear they will not be accepted or understood by staff or other residents.</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3</a:t>
            </a:fld>
            <a:endParaRPr lang="en-US" dirty="0"/>
          </a:p>
        </p:txBody>
      </p:sp>
    </p:spTree>
    <p:extLst>
      <p:ext uri="{BB962C8B-B14F-4D97-AF65-F5344CB8AC3E}">
        <p14:creationId xmlns:p14="http://schemas.microsoft.com/office/powerpoint/2010/main" val="4068462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the nursing assistant’s role in the discharge of a resident</a:t>
            </a:r>
          </a:p>
          <a:p>
            <a:pPr marL="457200" indent="-457200">
              <a:buFont typeface="+mj-lt"/>
              <a:buAutoNum type="arabicPeriod" startAt="4"/>
            </a:pPr>
            <a:endParaRPr lang="en-US" dirty="0">
              <a:solidFill>
                <a:srgbClr val="FF0000"/>
              </a:solidFill>
            </a:endParaRPr>
          </a:p>
          <a:p>
            <a:pPr marL="0" indent="0">
              <a:buNone/>
            </a:pPr>
            <a:r>
              <a:rPr lang="en-US" dirty="0"/>
              <a:t>The nurse may discuss the following with a resident who is being discharged:</a:t>
            </a:r>
          </a:p>
          <a:p>
            <a:pPr marL="0" indent="0">
              <a:buNone/>
            </a:pPr>
            <a:endParaRPr lang="en-US" dirty="0"/>
          </a:p>
          <a:p>
            <a:pPr lvl="1"/>
            <a:r>
              <a:rPr lang="en-US" dirty="0"/>
              <a:t>Future doctor or physical therapy appointments </a:t>
            </a:r>
          </a:p>
          <a:p>
            <a:pPr lvl="1"/>
            <a:r>
              <a:rPr lang="en-US" dirty="0"/>
              <a:t>Home care or skilled nursing care</a:t>
            </a:r>
          </a:p>
          <a:p>
            <a:pPr lvl="1"/>
            <a:r>
              <a:rPr lang="en-US" dirty="0"/>
              <a:t>Medications </a:t>
            </a:r>
          </a:p>
          <a:p>
            <a:pPr lvl="1"/>
            <a:r>
              <a:rPr lang="en-US" dirty="0"/>
              <a:t>Ambulation instructions </a:t>
            </a:r>
          </a:p>
          <a:p>
            <a:pPr lvl="1"/>
            <a:r>
              <a:rPr lang="en-US" dirty="0"/>
              <a:t>Medical equipment needed</a:t>
            </a:r>
          </a:p>
          <a:p>
            <a:pPr lvl="1"/>
            <a:r>
              <a:rPr lang="en-US" dirty="0"/>
              <a:t>Medical transportation</a:t>
            </a:r>
          </a:p>
          <a:p>
            <a:pPr lvl="1"/>
            <a:r>
              <a:rPr lang="en-US" dirty="0"/>
              <a:t>Restrictions on activities </a:t>
            </a:r>
          </a:p>
          <a:p>
            <a:pPr lvl="1"/>
            <a:r>
              <a:rPr lang="en-US" dirty="0"/>
              <a:t>Special exercises </a:t>
            </a:r>
          </a:p>
          <a:p>
            <a:pPr lvl="1"/>
            <a:r>
              <a:rPr lang="en-US" dirty="0"/>
              <a:t>Special dietary requirements </a:t>
            </a:r>
          </a:p>
          <a:p>
            <a:pPr lvl="1"/>
            <a:r>
              <a:rPr lang="en-US" dirty="0"/>
              <a:t>Community resources </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30</a:t>
            </a:fld>
            <a:endParaRPr lang="en-US" dirty="0"/>
          </a:p>
        </p:txBody>
      </p:sp>
    </p:spTree>
    <p:extLst>
      <p:ext uri="{BB962C8B-B14F-4D97-AF65-F5344CB8AC3E}">
        <p14:creationId xmlns:p14="http://schemas.microsoft.com/office/powerpoint/2010/main" val="38906159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BB88B3D-C662-43D9-BCF8-9F98B9791E8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Discharging a resident</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may include a wheelchair, cart for belongings, discharge paperwork, including the inventory list from admission, the resident’s care items, vital signs equipment</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Measure the resident’s vital signs.</a:t>
            </a:r>
          </a:p>
          <a:p>
            <a:pPr marL="457200" indent="-457200">
              <a:buFont typeface="+mj-lt"/>
              <a:buAutoNum type="arabicPeriod"/>
            </a:pPr>
            <a:r>
              <a:rPr lang="en-US" dirty="0"/>
              <a:t>Compare the inventory checklist to the items there. If all items are there, ask the resident to sign. </a:t>
            </a:r>
          </a:p>
          <a:p>
            <a:pPr marL="457200" indent="-457200">
              <a:buFont typeface="+mj-lt"/>
              <a:buAutoNum type="arabicPeriod"/>
            </a:pPr>
            <a:r>
              <a:rPr lang="en-US" dirty="0"/>
              <a:t>Put the personal items to be taken onto the cart and take them to pick-up area.</a:t>
            </a:r>
          </a:p>
          <a:p>
            <a:pPr marL="457200" indent="-457200">
              <a:buFont typeface="+mj-lt"/>
              <a:buAutoNum type="arabicPeriod"/>
            </a:pPr>
            <a:r>
              <a:rPr lang="en-US" dirty="0"/>
              <a:t>Help the resident dress and then into the wheelchair or onto the stretcher if used. </a:t>
            </a:r>
          </a:p>
          <a:p>
            <a:pPr marL="457200" indent="-457200">
              <a:buFont typeface="+mj-lt"/>
              <a:buAutoNum type="arabicPeriod"/>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0C2B387-9163-4140-95D1-93A77748DDD0}"/>
              </a:ext>
            </a:extLst>
          </p:cNvPr>
          <p:cNvSpPr>
            <a:spLocks noGrp="1"/>
          </p:cNvSpPr>
          <p:nvPr>
            <p:ph type="sldNum" sz="quarter" idx="12"/>
          </p:nvPr>
        </p:nvSpPr>
        <p:spPr/>
        <p:txBody>
          <a:bodyPr/>
          <a:lstStyle/>
          <a:p>
            <a:pPr defTabSz="457200"/>
            <a:fld id="{1E19C8D7-53EE-4AF8-9E87-BBF55B67A655}" type="slidenum">
              <a:rPr lang="en-US" smtClean="0"/>
              <a:pPr defTabSz="457200"/>
              <a:t>31</a:t>
            </a:fld>
            <a:endParaRPr lang="en-US" dirty="0"/>
          </a:p>
        </p:txBody>
      </p:sp>
    </p:spTree>
    <p:extLst>
      <p:ext uri="{BB962C8B-B14F-4D97-AF65-F5344CB8AC3E}">
        <p14:creationId xmlns:p14="http://schemas.microsoft.com/office/powerpoint/2010/main" val="34210362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BB88B3D-C662-43D9-BCF8-9F98B9791E8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Discharging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Help the resident to say his goodbyes to the staff and residents.</a:t>
            </a:r>
          </a:p>
          <a:p>
            <a:pPr marL="457200" indent="-457200">
              <a:buFont typeface="+mj-lt"/>
              <a:buAutoNum type="arabicPeriod" startAt="9"/>
            </a:pPr>
            <a:r>
              <a:rPr lang="en-US" dirty="0"/>
              <a:t>Take resident to the pick-up area. Help him into the vehicle. You are responsible for the resident until he is safely in the car and the door is closed. </a:t>
            </a:r>
          </a:p>
          <a:p>
            <a:pPr marL="457200" indent="-457200">
              <a:buFont typeface="+mj-lt"/>
              <a:buAutoNum type="arabicPeriod" startAt="9"/>
            </a:pPr>
            <a:r>
              <a:rPr lang="en-US" dirty="0"/>
              <a:t>Wash your hands.</a:t>
            </a:r>
          </a:p>
          <a:p>
            <a:pPr marL="457200" indent="-457200">
              <a:buFont typeface="+mj-lt"/>
              <a:buAutoNum type="arabicPeriod" startAt="9"/>
            </a:pPr>
            <a:r>
              <a:rPr lang="en-US" dirty="0"/>
              <a:t>Document procedure using facility guidelines. Include the following:</a:t>
            </a:r>
          </a:p>
          <a:p>
            <a:pPr lvl="1"/>
            <a:r>
              <a:rPr lang="en-US" dirty="0"/>
              <a:t>The vital signs at discharge</a:t>
            </a:r>
          </a:p>
          <a:p>
            <a:pPr lvl="1"/>
            <a:r>
              <a:rPr lang="en-US" dirty="0"/>
              <a:t>Time of discharge</a:t>
            </a:r>
          </a:p>
          <a:p>
            <a:pPr lvl="1"/>
            <a:r>
              <a:rPr lang="en-US" dirty="0"/>
              <a:t>Method of transport</a:t>
            </a:r>
          </a:p>
          <a:p>
            <a:pPr lvl="1"/>
            <a:r>
              <a:rPr lang="en-US" dirty="0"/>
              <a:t>Who was with the resident</a:t>
            </a:r>
          </a:p>
          <a:p>
            <a:pPr lvl="1"/>
            <a:r>
              <a:rPr lang="en-US" dirty="0"/>
              <a:t>What items the resident took with him (inventory checklist)</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0C2B387-9163-4140-95D1-93A77748DDD0}"/>
              </a:ext>
            </a:extLst>
          </p:cNvPr>
          <p:cNvSpPr>
            <a:spLocks noGrp="1"/>
          </p:cNvSpPr>
          <p:nvPr>
            <p:ph type="sldNum" sz="quarter" idx="12"/>
          </p:nvPr>
        </p:nvSpPr>
        <p:spPr/>
        <p:txBody>
          <a:bodyPr/>
          <a:lstStyle/>
          <a:p>
            <a:pPr defTabSz="457200"/>
            <a:fld id="{1E19C8D7-53EE-4AF8-9E87-BBF55B67A655}" type="slidenum">
              <a:rPr lang="en-US" smtClean="0"/>
              <a:pPr defTabSz="457200"/>
              <a:t>32</a:t>
            </a:fld>
            <a:endParaRPr lang="en-US" dirty="0"/>
          </a:p>
        </p:txBody>
      </p:sp>
    </p:spTree>
    <p:extLst>
      <p:ext uri="{BB962C8B-B14F-4D97-AF65-F5344CB8AC3E}">
        <p14:creationId xmlns:p14="http://schemas.microsoft.com/office/powerpoint/2010/main" val="22550153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the nursing assistant’s role in physical exams</a:t>
            </a:r>
          </a:p>
          <a:p>
            <a:pPr marL="457200" indent="-457200">
              <a:buFont typeface="+mj-lt"/>
              <a:buAutoNum type="arabicPeriod" startAt="5"/>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can help lessen residents’ fear and discomfort during exams. Listening, being comforting, and answering questions within their scope of practice may help.</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33</a:t>
            </a:fld>
            <a:endParaRPr lang="en-US" dirty="0"/>
          </a:p>
        </p:txBody>
      </p:sp>
    </p:spTree>
    <p:extLst>
      <p:ext uri="{BB962C8B-B14F-4D97-AF65-F5344CB8AC3E}">
        <p14:creationId xmlns:p14="http://schemas.microsoft.com/office/powerpoint/2010/main" val="13017147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the nursing assistant’s role in physical exams</a:t>
            </a:r>
          </a:p>
          <a:p>
            <a:pPr marL="457200" indent="-457200">
              <a:buFont typeface="+mj-lt"/>
              <a:buAutoNum type="arabicPeriod" startAt="5"/>
            </a:pPr>
            <a:endParaRPr lang="en-US" dirty="0">
              <a:solidFill>
                <a:srgbClr val="FF0000"/>
              </a:solidFill>
            </a:endParaRPr>
          </a:p>
          <a:p>
            <a:pPr marL="0" indent="0">
              <a:buNone/>
            </a:pPr>
            <a:r>
              <a:rPr lang="en-US" dirty="0"/>
              <a:t>NAs may have to gather the following equipment for the nurse or doctor:</a:t>
            </a:r>
          </a:p>
          <a:p>
            <a:pPr marL="0" indent="0">
              <a:buNone/>
            </a:pPr>
            <a:endParaRPr lang="en-US" dirty="0"/>
          </a:p>
          <a:p>
            <a:pPr lvl="1"/>
            <a:r>
              <a:rPr lang="en-US" dirty="0"/>
              <a:t>Sphygmomanometer </a:t>
            </a:r>
          </a:p>
          <a:p>
            <a:pPr lvl="1"/>
            <a:r>
              <a:rPr lang="en-US" dirty="0"/>
              <a:t>Stethoscope </a:t>
            </a:r>
          </a:p>
          <a:p>
            <a:pPr lvl="1"/>
            <a:r>
              <a:rPr lang="en-US" dirty="0"/>
              <a:t>Alcohol wipes </a:t>
            </a:r>
          </a:p>
          <a:p>
            <a:pPr lvl="1"/>
            <a:r>
              <a:rPr lang="en-US" dirty="0"/>
              <a:t>Flashlight </a:t>
            </a:r>
          </a:p>
          <a:p>
            <a:pPr lvl="1"/>
            <a:r>
              <a:rPr lang="en-US" dirty="0"/>
              <a:t>Thermometer </a:t>
            </a:r>
          </a:p>
          <a:p>
            <a:pPr lvl="1"/>
            <a:r>
              <a:rPr lang="en-US" dirty="0"/>
              <a:t>Tongue depressor </a:t>
            </a:r>
          </a:p>
          <a:p>
            <a:pPr lvl="1"/>
            <a:r>
              <a:rPr lang="en-US" dirty="0"/>
              <a:t>Eye chart </a:t>
            </a:r>
          </a:p>
          <a:p>
            <a:pPr lvl="1"/>
            <a:r>
              <a:rPr lang="en-US" dirty="0"/>
              <a:t>Tuning fork</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34</a:t>
            </a:fld>
            <a:endParaRPr lang="en-US" dirty="0"/>
          </a:p>
        </p:txBody>
      </p:sp>
    </p:spTree>
    <p:extLst>
      <p:ext uri="{BB962C8B-B14F-4D97-AF65-F5344CB8AC3E}">
        <p14:creationId xmlns:p14="http://schemas.microsoft.com/office/powerpoint/2010/main" val="256846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the nursing assistant’s role in physical exams</a:t>
            </a:r>
          </a:p>
          <a:p>
            <a:pPr marL="457200" indent="-457200">
              <a:buFont typeface="+mj-lt"/>
              <a:buAutoNum type="arabicPeriod" startAt="5"/>
            </a:pPr>
            <a:endParaRPr lang="en-US" dirty="0">
              <a:solidFill>
                <a:srgbClr val="FF0000"/>
              </a:solidFill>
            </a:endParaRPr>
          </a:p>
          <a:p>
            <a:pPr marL="0" indent="0">
              <a:buNone/>
            </a:pPr>
            <a:r>
              <a:rPr lang="en-US" dirty="0"/>
              <a:t>Equipment an NA may gather for the nurse or doctor (cont’d):</a:t>
            </a:r>
          </a:p>
          <a:p>
            <a:pPr marL="0" indent="0">
              <a:buNone/>
            </a:pPr>
            <a:endParaRPr lang="en-US" dirty="0"/>
          </a:p>
          <a:p>
            <a:pPr lvl="1"/>
            <a:r>
              <a:rPr lang="en-US" dirty="0"/>
              <a:t>Reflex hammer </a:t>
            </a:r>
          </a:p>
          <a:p>
            <a:pPr lvl="1"/>
            <a:r>
              <a:rPr lang="en-US" dirty="0"/>
              <a:t>Otoscope </a:t>
            </a:r>
          </a:p>
          <a:p>
            <a:pPr lvl="1"/>
            <a:r>
              <a:rPr lang="en-US" dirty="0"/>
              <a:t>Ophthalmoscope </a:t>
            </a:r>
          </a:p>
          <a:p>
            <a:pPr lvl="1"/>
            <a:r>
              <a:rPr lang="en-US" dirty="0"/>
              <a:t>Specimen containers </a:t>
            </a:r>
          </a:p>
          <a:p>
            <a:pPr lvl="1"/>
            <a:r>
              <a:rPr lang="en-US" dirty="0"/>
              <a:t>Lubricant </a:t>
            </a:r>
          </a:p>
          <a:p>
            <a:pPr lvl="1"/>
            <a:r>
              <a:rPr lang="en-US" dirty="0"/>
              <a:t>Special card to test for blood in stool</a:t>
            </a:r>
          </a:p>
          <a:p>
            <a:pPr lvl="1"/>
            <a:r>
              <a:rPr lang="en-US" dirty="0"/>
              <a:t>Vaginal speculum </a:t>
            </a:r>
          </a:p>
          <a:p>
            <a:pPr lvl="1"/>
            <a:r>
              <a:rPr lang="en-US" dirty="0"/>
              <a:t>Gloves </a:t>
            </a:r>
          </a:p>
          <a:p>
            <a:pPr lvl="1"/>
            <a:r>
              <a:rPr lang="en-US" dirty="0"/>
              <a:t>Drape</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35</a:t>
            </a:fld>
            <a:endParaRPr lang="en-US" dirty="0"/>
          </a:p>
        </p:txBody>
      </p:sp>
    </p:spTree>
    <p:extLst>
      <p:ext uri="{BB962C8B-B14F-4D97-AF65-F5344CB8AC3E}">
        <p14:creationId xmlns:p14="http://schemas.microsoft.com/office/powerpoint/2010/main" val="38153552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the nursing assistant’s role in physical exams</a:t>
            </a:r>
          </a:p>
          <a:p>
            <a:pPr marL="457200" indent="-457200">
              <a:buFont typeface="+mj-lt"/>
              <a:buAutoNum type="arabicPeriod" startAt="5"/>
            </a:pPr>
            <a:endParaRPr lang="en-US" dirty="0">
              <a:solidFill>
                <a:srgbClr val="FF0000"/>
              </a:solidFill>
            </a:endParaRPr>
          </a:p>
          <a:p>
            <a:pPr marL="0" indent="0">
              <a:buNone/>
            </a:pPr>
            <a:r>
              <a:rPr lang="en-US" dirty="0"/>
              <a:t>Define the following terms:</a:t>
            </a:r>
          </a:p>
          <a:p>
            <a:pPr marL="0" indent="0">
              <a:buNone/>
            </a:pPr>
            <a:endParaRPr lang="en-US" b="1" dirty="0"/>
          </a:p>
          <a:p>
            <a:pPr marL="0" indent="0">
              <a:buNone/>
            </a:pPr>
            <a:r>
              <a:rPr lang="en-US" b="1" dirty="0"/>
              <a:t>dorsal recumbent position</a:t>
            </a:r>
          </a:p>
          <a:p>
            <a:pPr marL="457200" lvl="1" indent="0">
              <a:buNone/>
            </a:pPr>
            <a:r>
              <a:rPr lang="en-US" dirty="0"/>
              <a:t>body position in which a person is flat on her back with her knees flexed and her feet flat on the bed.</a:t>
            </a:r>
          </a:p>
          <a:p>
            <a:pPr marL="0" indent="0">
              <a:buNone/>
            </a:pPr>
            <a:r>
              <a:rPr lang="en-US" b="1" dirty="0"/>
              <a:t>lithotomy position</a:t>
            </a:r>
          </a:p>
          <a:p>
            <a:pPr marL="457200" lvl="1" indent="0">
              <a:buNone/>
            </a:pPr>
            <a:r>
              <a:rPr lang="en-US" dirty="0"/>
              <a:t>body position in which a person lies on her back with her hips at the edge of an exam table; legs are flexed, and feet are in padded stirrups.</a:t>
            </a:r>
          </a:p>
          <a:p>
            <a:pPr marL="0" indent="0">
              <a:buNone/>
            </a:pPr>
            <a:r>
              <a:rPr lang="en-US" b="1" dirty="0"/>
              <a:t>knee-chest position</a:t>
            </a:r>
          </a:p>
          <a:p>
            <a:pPr marL="457200" lvl="1" indent="0">
              <a:buNone/>
            </a:pPr>
            <a:r>
              <a:rPr lang="en-US" dirty="0"/>
              <a:t>body position in which the person is lying on her abdomen with her knees pulled towards the abdomen and her legs separated; arms are pulled up and flexed, and the head is turned to one side.</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36</a:t>
            </a:fld>
            <a:endParaRPr lang="en-US" dirty="0"/>
          </a:p>
        </p:txBody>
      </p:sp>
    </p:spTree>
    <p:extLst>
      <p:ext uri="{BB962C8B-B14F-4D97-AF65-F5344CB8AC3E}">
        <p14:creationId xmlns:p14="http://schemas.microsoft.com/office/powerpoint/2010/main" val="28605318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the nursing assistant’s role in physical exams</a:t>
            </a:r>
          </a:p>
          <a:p>
            <a:pPr marL="457200" indent="-457200">
              <a:buFont typeface="+mj-lt"/>
              <a:buAutoNum type="arabicPeriod" startAt="5"/>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should communicate to residents why exam positions are needed and how long the resident can expect to stay in the position.</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37</a:t>
            </a:fld>
            <a:endParaRPr lang="en-US" dirty="0"/>
          </a:p>
        </p:txBody>
      </p:sp>
    </p:spTree>
    <p:extLst>
      <p:ext uri="{BB962C8B-B14F-4D97-AF65-F5344CB8AC3E}">
        <p14:creationId xmlns:p14="http://schemas.microsoft.com/office/powerpoint/2010/main" val="38252531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7A82589-6712-44CD-866C-2866C686E9D3}"/>
              </a:ext>
            </a:extLst>
          </p:cNvPr>
          <p:cNvSpPr>
            <a:spLocks noGrp="1"/>
          </p:cNvSpPr>
          <p:nvPr>
            <p:ph idx="1"/>
          </p:nvPr>
        </p:nvSpPr>
        <p:spPr/>
        <p:txBody>
          <a:bodyPr/>
          <a:lstStyle/>
          <a:p>
            <a:pPr marL="0" indent="0">
              <a:buNone/>
            </a:pPr>
            <a:r>
              <a:rPr lang="en-US" dirty="0"/>
              <a:t>Transparency 11-1: Body Positions for exams</a:t>
            </a:r>
          </a:p>
        </p:txBody>
      </p:sp>
      <p:sp>
        <p:nvSpPr>
          <p:cNvPr id="3" name="Slide Number Placeholder 2">
            <a:extLst>
              <a:ext uri="{FF2B5EF4-FFF2-40B4-BE49-F238E27FC236}">
                <a16:creationId xmlns:a16="http://schemas.microsoft.com/office/drawing/2014/main" id="{71C30916-EF5F-43CF-A634-38206E9B0580}"/>
              </a:ext>
            </a:extLst>
          </p:cNvPr>
          <p:cNvSpPr>
            <a:spLocks noGrp="1"/>
          </p:cNvSpPr>
          <p:nvPr>
            <p:ph type="sldNum" sz="quarter" idx="12"/>
          </p:nvPr>
        </p:nvSpPr>
        <p:spPr/>
        <p:txBody>
          <a:bodyPr/>
          <a:lstStyle/>
          <a:p>
            <a:pPr defTabSz="457200"/>
            <a:fld id="{1E19C8D7-53EE-4AF8-9E87-BBF55B67A655}" type="slidenum">
              <a:rPr lang="en-US" smtClean="0"/>
              <a:pPr defTabSz="457200"/>
              <a:t>38</a:t>
            </a:fld>
            <a:endParaRPr lang="en-US" dirty="0"/>
          </a:p>
        </p:txBody>
      </p:sp>
      <p:pic>
        <p:nvPicPr>
          <p:cNvPr id="4" name="Picture 3">
            <a:extLst>
              <a:ext uri="{FF2B5EF4-FFF2-40B4-BE49-F238E27FC236}">
                <a16:creationId xmlns:a16="http://schemas.microsoft.com/office/drawing/2014/main" id="{BFC496AC-1DB3-4A94-8846-FDBCE0F77879}"/>
              </a:ext>
            </a:extLst>
          </p:cNvPr>
          <p:cNvPicPr>
            <a:picLocks noChangeAspect="1"/>
          </p:cNvPicPr>
          <p:nvPr/>
        </p:nvPicPr>
        <p:blipFill>
          <a:blip r:embed="rId2"/>
          <a:stretch>
            <a:fillRect/>
          </a:stretch>
        </p:blipFill>
        <p:spPr>
          <a:xfrm>
            <a:off x="5481794" y="521778"/>
            <a:ext cx="3816427" cy="5913633"/>
          </a:xfrm>
          <a:prstGeom prst="rect">
            <a:avLst/>
          </a:prstGeom>
        </p:spPr>
      </p:pic>
    </p:spTree>
    <p:extLst>
      <p:ext uri="{BB962C8B-B14F-4D97-AF65-F5344CB8AC3E}">
        <p14:creationId xmlns:p14="http://schemas.microsoft.com/office/powerpoint/2010/main" val="38790169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the nursing assistant’s role in physical exams</a:t>
            </a:r>
          </a:p>
          <a:p>
            <a:pPr marL="457200" indent="-457200">
              <a:buFont typeface="+mj-lt"/>
              <a:buAutoNum type="arabicPeriod" startAt="5"/>
            </a:pPr>
            <a:endParaRPr lang="en-US" dirty="0">
              <a:solidFill>
                <a:srgbClr val="FF0000"/>
              </a:solidFill>
            </a:endParaRPr>
          </a:p>
          <a:p>
            <a:pPr marL="0" indent="0">
              <a:buNone/>
            </a:pPr>
            <a:r>
              <a:rPr lang="en-US" dirty="0"/>
              <a:t>NAs should remember these guidelines for physical exams:</a:t>
            </a:r>
          </a:p>
          <a:p>
            <a:pPr marL="0" indent="0">
              <a:buNone/>
            </a:pPr>
            <a:endParaRPr lang="en-US" dirty="0"/>
          </a:p>
          <a:p>
            <a:pPr lvl="1"/>
            <a:r>
              <a:rPr lang="en-US" dirty="0"/>
              <a:t>Wash hands before and after. </a:t>
            </a:r>
          </a:p>
          <a:p>
            <a:pPr lvl="1"/>
            <a:r>
              <a:rPr lang="en-US" dirty="0"/>
              <a:t>Ask resident to urinate and collect urine if needed. </a:t>
            </a:r>
          </a:p>
          <a:p>
            <a:pPr lvl="1"/>
            <a:r>
              <a:rPr lang="en-US" dirty="0"/>
              <a:t>Provide privacy throughout. </a:t>
            </a:r>
          </a:p>
          <a:p>
            <a:pPr lvl="1"/>
            <a:r>
              <a:rPr lang="en-US" dirty="0"/>
              <a:t>Listen to and reassure the resident. </a:t>
            </a:r>
          </a:p>
          <a:p>
            <a:pPr lvl="1"/>
            <a:r>
              <a:rPr lang="en-US" dirty="0"/>
              <a:t>Follow directions. </a:t>
            </a:r>
          </a:p>
          <a:p>
            <a:pPr lvl="1"/>
            <a:r>
              <a:rPr lang="en-US" dirty="0"/>
              <a:t>Help resident into proper position. </a:t>
            </a:r>
          </a:p>
          <a:p>
            <a:pPr lvl="1"/>
            <a:r>
              <a:rPr lang="en-US" dirty="0"/>
              <a:t>Protect the resident from falling. </a:t>
            </a:r>
          </a:p>
          <a:p>
            <a:pPr lvl="1"/>
            <a:r>
              <a:rPr lang="en-US" dirty="0"/>
              <a:t>Provide light to examiner. </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39</a:t>
            </a:fld>
            <a:endParaRPr lang="en-US" dirty="0"/>
          </a:p>
        </p:txBody>
      </p:sp>
    </p:spTree>
    <p:extLst>
      <p:ext uri="{BB962C8B-B14F-4D97-AF65-F5344CB8AC3E}">
        <p14:creationId xmlns:p14="http://schemas.microsoft.com/office/powerpoint/2010/main" val="6132012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how residents may feel when entering a facility</a:t>
            </a:r>
          </a:p>
          <a:p>
            <a:pPr marL="457200" indent="-457200">
              <a:buFont typeface="+mj-lt"/>
              <a:buAutoNum type="arabicPeriod"/>
            </a:pPr>
            <a:endParaRPr lang="en-US" dirty="0">
              <a:solidFill>
                <a:srgbClr val="FF0000"/>
              </a:solidFill>
            </a:endParaRPr>
          </a:p>
          <a:p>
            <a:pPr marL="0" indent="0">
              <a:buNone/>
            </a:pPr>
            <a:r>
              <a:rPr lang="en-US" dirty="0"/>
              <a:t>Think about these questions:</a:t>
            </a:r>
          </a:p>
          <a:p>
            <a:pPr marL="0" indent="0">
              <a:buNone/>
            </a:pPr>
            <a:endParaRPr lang="en-US" dirty="0"/>
          </a:p>
          <a:p>
            <a:pPr marL="0" indent="0">
              <a:buNone/>
            </a:pPr>
            <a:r>
              <a:rPr lang="en-US" dirty="0"/>
              <a:t>What can an NA do to make LGBTQ residents feel welcomed and accepted? </a:t>
            </a:r>
          </a:p>
          <a:p>
            <a:pPr marL="0" indent="0">
              <a:buNone/>
            </a:pPr>
            <a:endParaRPr lang="en-US" dirty="0"/>
          </a:p>
          <a:p>
            <a:pPr marL="0" indent="0">
              <a:buNone/>
            </a:pPr>
            <a:r>
              <a:rPr lang="en-US" dirty="0"/>
              <a:t>How should an NA behave if she believes homosexuality is wrong? </a:t>
            </a:r>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4</a:t>
            </a:fld>
            <a:endParaRPr lang="en-US" dirty="0"/>
          </a:p>
        </p:txBody>
      </p:sp>
    </p:spTree>
    <p:extLst>
      <p:ext uri="{BB962C8B-B14F-4D97-AF65-F5344CB8AC3E}">
        <p14:creationId xmlns:p14="http://schemas.microsoft.com/office/powerpoint/2010/main" val="22152898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the nursing assistant’s role in physical exams</a:t>
            </a:r>
          </a:p>
          <a:p>
            <a:pPr marL="457200" indent="-457200">
              <a:buFont typeface="+mj-lt"/>
              <a:buAutoNum type="arabicPeriod" startAt="5"/>
            </a:pPr>
            <a:endParaRPr lang="en-US" dirty="0">
              <a:solidFill>
                <a:srgbClr val="FF0000"/>
              </a:solidFill>
            </a:endParaRPr>
          </a:p>
          <a:p>
            <a:pPr marL="0" indent="0">
              <a:buNone/>
            </a:pPr>
            <a:r>
              <a:rPr lang="en-US" dirty="0"/>
              <a:t>Guidelines for physical exams (cont’d):</a:t>
            </a:r>
          </a:p>
          <a:p>
            <a:pPr marL="0" indent="0">
              <a:buNone/>
            </a:pPr>
            <a:endParaRPr lang="en-US" dirty="0"/>
          </a:p>
          <a:p>
            <a:pPr lvl="1"/>
            <a:r>
              <a:rPr lang="en-US" dirty="0"/>
              <a:t>Put instruments in proper places. </a:t>
            </a:r>
          </a:p>
          <a:p>
            <a:pPr lvl="1"/>
            <a:r>
              <a:rPr lang="en-US" dirty="0"/>
              <a:t>Take and label specimens. </a:t>
            </a:r>
          </a:p>
          <a:p>
            <a:pPr lvl="1"/>
            <a:r>
              <a:rPr lang="en-US" dirty="0"/>
              <a:t>Follow Standard Precautions. </a:t>
            </a:r>
          </a:p>
          <a:p>
            <a:pPr lvl="1"/>
            <a:r>
              <a:rPr lang="en-US" dirty="0"/>
              <a:t>Assist with vision screenings as ordered.</a:t>
            </a:r>
          </a:p>
          <a:p>
            <a:pPr lvl="1"/>
            <a:r>
              <a:rPr lang="en-US" dirty="0"/>
              <a:t>Help resident clean up, get dressed, and return to room. </a:t>
            </a:r>
          </a:p>
          <a:p>
            <a:pPr lvl="1"/>
            <a:r>
              <a:rPr lang="en-US" dirty="0"/>
              <a:t>Dispose of trash and equipment. </a:t>
            </a:r>
          </a:p>
          <a:p>
            <a:pPr lvl="1"/>
            <a:r>
              <a:rPr lang="en-US" dirty="0"/>
              <a:t>Clean and store equipment. </a:t>
            </a:r>
          </a:p>
          <a:p>
            <a:pPr lvl="1"/>
            <a:r>
              <a:rPr lang="en-US" dirty="0"/>
              <a:t>Take labeled specimens to proper place. </a:t>
            </a:r>
          </a:p>
          <a:p>
            <a:pPr marL="0" indent="0">
              <a:buNone/>
            </a:pPr>
            <a:endParaRPr lang="en-US" dirty="0"/>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40</a:t>
            </a:fld>
            <a:endParaRPr lang="en-US" dirty="0"/>
          </a:p>
        </p:txBody>
      </p:sp>
    </p:spTree>
    <p:extLst>
      <p:ext uri="{BB962C8B-B14F-4D97-AF65-F5344CB8AC3E}">
        <p14:creationId xmlns:p14="http://schemas.microsoft.com/office/powerpoint/2010/main" val="29736067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6151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how residents may feel when entering a facility</a:t>
            </a:r>
          </a:p>
          <a:p>
            <a:pPr marL="457200" indent="-457200">
              <a:buFont typeface="+mj-lt"/>
              <a:buAutoNum type="arabicPeriod"/>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A LTCF is a resident’s home. It is essential for an NA to make every resident feel as comfortable as possible, even if the resident’s culture or lifestyle is very different from his own. </a:t>
            </a:r>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5</a:t>
            </a:fld>
            <a:endParaRPr lang="en-US" dirty="0"/>
          </a:p>
        </p:txBody>
      </p:sp>
    </p:spTree>
    <p:extLst>
      <p:ext uri="{BB962C8B-B14F-4D97-AF65-F5344CB8AC3E}">
        <p14:creationId xmlns:p14="http://schemas.microsoft.com/office/powerpoint/2010/main" val="3929722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2E7510-C2BD-4F74-B2DF-4B882891A1E3}"/>
              </a:ext>
            </a:extLst>
          </p:cNvPr>
          <p:cNvSpPr>
            <a:spLocks noGrp="1"/>
          </p:cNvSpPr>
          <p:nvPr>
            <p:ph idx="1"/>
          </p:nvPr>
        </p:nvSpPr>
        <p:spPr/>
        <p:txBody>
          <a:bodyPr/>
          <a:lstStyle/>
          <a:p>
            <a:pPr marL="0" indent="0">
              <a:buNone/>
            </a:pPr>
            <a:r>
              <a:rPr lang="en-US" dirty="0"/>
              <a:t>Handout 11-1: Quiz: You Are Moving!</a:t>
            </a:r>
          </a:p>
          <a:p>
            <a:pPr marL="0" indent="0">
              <a:buNone/>
            </a:pPr>
            <a:endParaRPr lang="en-US" dirty="0"/>
          </a:p>
          <a:p>
            <a:pPr marL="0" indent="0">
              <a:buNone/>
            </a:pPr>
            <a:r>
              <a:rPr lang="en-US" dirty="0"/>
              <a:t>Your house has been sold, and you need to move in with your sister and her family for about six months or more. You need to work out some problems; perhaps you will even be staying with them permanently. You don’t know for sure. You will share a room with your niece. Your space is six feet wide by 12 feet long. </a:t>
            </a:r>
          </a:p>
          <a:p>
            <a:pPr marL="0" indent="0">
              <a:buNone/>
            </a:pPr>
            <a:r>
              <a:rPr lang="en-US" dirty="0"/>
              <a:t>There is a single bed, a chest of drawers, and a soft chair that you can use. There is also a screen available for your privacy. Decide what you will take with you. You can store anything you do not take, but you will not have access to any stored items until you move again. </a:t>
            </a:r>
          </a:p>
          <a:p>
            <a:pPr marL="0" indent="0">
              <a:buNone/>
            </a:pPr>
            <a:endParaRPr lang="en-US" dirty="0"/>
          </a:p>
        </p:txBody>
      </p:sp>
      <p:sp>
        <p:nvSpPr>
          <p:cNvPr id="3" name="Slide Number Placeholder 2">
            <a:extLst>
              <a:ext uri="{FF2B5EF4-FFF2-40B4-BE49-F238E27FC236}">
                <a16:creationId xmlns:a16="http://schemas.microsoft.com/office/drawing/2014/main" id="{F8EC4B70-A7D9-423A-98E8-76A21B08F026}"/>
              </a:ext>
            </a:extLst>
          </p:cNvPr>
          <p:cNvSpPr>
            <a:spLocks noGrp="1"/>
          </p:cNvSpPr>
          <p:nvPr>
            <p:ph type="sldNum" sz="quarter" idx="12"/>
          </p:nvPr>
        </p:nvSpPr>
        <p:spPr/>
        <p:txBody>
          <a:bodyPr/>
          <a:lstStyle/>
          <a:p>
            <a:pPr defTabSz="457200"/>
            <a:fld id="{1E19C8D7-53EE-4AF8-9E87-BBF55B67A655}" type="slidenum">
              <a:rPr lang="en-US" smtClean="0"/>
              <a:pPr defTabSz="457200"/>
              <a:t>6</a:t>
            </a:fld>
            <a:endParaRPr lang="en-US" dirty="0"/>
          </a:p>
        </p:txBody>
      </p:sp>
    </p:spTree>
    <p:extLst>
      <p:ext uri="{BB962C8B-B14F-4D97-AF65-F5344CB8AC3E}">
        <p14:creationId xmlns:p14="http://schemas.microsoft.com/office/powerpoint/2010/main" val="39802561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2E7510-C2BD-4F74-B2DF-4B882891A1E3}"/>
              </a:ext>
            </a:extLst>
          </p:cNvPr>
          <p:cNvSpPr>
            <a:spLocks noGrp="1"/>
          </p:cNvSpPr>
          <p:nvPr>
            <p:ph idx="1"/>
          </p:nvPr>
        </p:nvSpPr>
        <p:spPr/>
        <p:txBody>
          <a:bodyPr>
            <a:normAutofit lnSpcReduction="10000"/>
          </a:bodyPr>
          <a:lstStyle/>
          <a:p>
            <a:pPr marL="0" indent="0">
              <a:buNone/>
            </a:pPr>
            <a:r>
              <a:rPr lang="en-US" dirty="0"/>
              <a:t>Handout 11-1: Quiz: You Are Moving! (cont’d)</a:t>
            </a:r>
          </a:p>
          <a:p>
            <a:pPr marL="0" indent="0">
              <a:buNone/>
            </a:pPr>
            <a:endParaRPr lang="en-US" dirty="0"/>
          </a:p>
          <a:p>
            <a:pPr marL="0" indent="0">
              <a:buNone/>
            </a:pPr>
            <a:r>
              <a:rPr lang="en-US" dirty="0"/>
              <a:t>Think of space. All six items must fit into your small room, or in your half of the closet, which is a five foot by three foot space. Name six things you will take with you. (Seven outfits of clothing count as one item.) </a:t>
            </a:r>
          </a:p>
          <a:p>
            <a:pPr marL="0" indent="0">
              <a:buNone/>
            </a:pPr>
            <a:r>
              <a:rPr lang="en-US" dirty="0"/>
              <a:t>1.	_________________________________________________</a:t>
            </a:r>
          </a:p>
          <a:p>
            <a:pPr marL="0" indent="0">
              <a:buNone/>
            </a:pPr>
            <a:r>
              <a:rPr lang="en-US" dirty="0"/>
              <a:t>	_________________________________________________</a:t>
            </a:r>
          </a:p>
          <a:p>
            <a:pPr marL="0" indent="0">
              <a:buNone/>
            </a:pPr>
            <a:r>
              <a:rPr lang="en-US" dirty="0"/>
              <a:t>2.	_________________________________________________</a:t>
            </a:r>
          </a:p>
          <a:p>
            <a:pPr marL="0" indent="0">
              <a:buNone/>
            </a:pPr>
            <a:r>
              <a:rPr lang="en-US" dirty="0"/>
              <a:t>	_________________________________________________</a:t>
            </a:r>
          </a:p>
          <a:p>
            <a:pPr marL="0" indent="0">
              <a:buNone/>
            </a:pPr>
            <a:r>
              <a:rPr lang="en-US" dirty="0"/>
              <a:t>3.	_________________________________________________</a:t>
            </a:r>
          </a:p>
          <a:p>
            <a:pPr marL="0" indent="0">
              <a:buNone/>
            </a:pPr>
            <a:r>
              <a:rPr lang="en-US" dirty="0"/>
              <a:t>	_________________________________________________</a:t>
            </a:r>
          </a:p>
          <a:p>
            <a:pPr marL="0" indent="0">
              <a:buNone/>
            </a:pPr>
            <a:r>
              <a:rPr lang="en-US" dirty="0"/>
              <a:t>4.	_________________________________________________</a:t>
            </a:r>
          </a:p>
          <a:p>
            <a:pPr marL="0" indent="0">
              <a:buNone/>
            </a:pPr>
            <a:r>
              <a:rPr lang="en-US" dirty="0"/>
              <a:t>	_________________________________________________</a:t>
            </a:r>
          </a:p>
          <a:p>
            <a:pPr marL="0" indent="0">
              <a:buNone/>
            </a:pPr>
            <a:r>
              <a:rPr lang="en-US" dirty="0"/>
              <a:t>5.	_________________________________________________</a:t>
            </a:r>
          </a:p>
          <a:p>
            <a:pPr marL="0" indent="0">
              <a:buNone/>
            </a:pPr>
            <a:r>
              <a:rPr lang="en-US" dirty="0"/>
              <a:t>	_________________________________________________</a:t>
            </a:r>
          </a:p>
          <a:p>
            <a:pPr marL="0" indent="0">
              <a:buNone/>
            </a:pPr>
            <a:r>
              <a:rPr lang="en-US" dirty="0"/>
              <a:t>6.	_________________________________________________</a:t>
            </a:r>
          </a:p>
          <a:p>
            <a:pPr marL="0" indent="0">
              <a:buNone/>
            </a:pPr>
            <a:r>
              <a:rPr lang="en-US" dirty="0"/>
              <a:t>	_________________________________________________</a:t>
            </a:r>
          </a:p>
          <a:p>
            <a:pPr marL="0" indent="0">
              <a:buNone/>
            </a:pPr>
            <a:endParaRPr lang="en-US" dirty="0"/>
          </a:p>
        </p:txBody>
      </p:sp>
      <p:sp>
        <p:nvSpPr>
          <p:cNvPr id="3" name="Slide Number Placeholder 2">
            <a:extLst>
              <a:ext uri="{FF2B5EF4-FFF2-40B4-BE49-F238E27FC236}">
                <a16:creationId xmlns:a16="http://schemas.microsoft.com/office/drawing/2014/main" id="{F8EC4B70-A7D9-423A-98E8-76A21B08F026}"/>
              </a:ext>
            </a:extLst>
          </p:cNvPr>
          <p:cNvSpPr>
            <a:spLocks noGrp="1"/>
          </p:cNvSpPr>
          <p:nvPr>
            <p:ph type="sldNum" sz="quarter" idx="12"/>
          </p:nvPr>
        </p:nvSpPr>
        <p:spPr/>
        <p:txBody>
          <a:bodyPr/>
          <a:lstStyle/>
          <a:p>
            <a:pPr defTabSz="457200"/>
            <a:fld id="{1E19C8D7-53EE-4AF8-9E87-BBF55B67A655}" type="slidenum">
              <a:rPr lang="en-US" smtClean="0"/>
              <a:pPr defTabSz="457200"/>
              <a:t>7</a:t>
            </a:fld>
            <a:endParaRPr lang="en-US" dirty="0"/>
          </a:p>
        </p:txBody>
      </p:sp>
    </p:spTree>
    <p:extLst>
      <p:ext uri="{BB962C8B-B14F-4D97-AF65-F5344CB8AC3E}">
        <p14:creationId xmlns:p14="http://schemas.microsoft.com/office/powerpoint/2010/main" val="2968264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B2E7510-C2BD-4F74-B2DF-4B882891A1E3}"/>
              </a:ext>
            </a:extLst>
          </p:cNvPr>
          <p:cNvSpPr>
            <a:spLocks noGrp="1"/>
          </p:cNvSpPr>
          <p:nvPr>
            <p:ph idx="1"/>
          </p:nvPr>
        </p:nvSpPr>
        <p:spPr/>
        <p:txBody>
          <a:bodyPr>
            <a:normAutofit/>
          </a:bodyPr>
          <a:lstStyle/>
          <a:p>
            <a:pPr marL="0" indent="0">
              <a:buNone/>
            </a:pPr>
            <a:r>
              <a:rPr lang="en-US" dirty="0"/>
              <a:t>Handout 11-1: Quiz: You Are Moving! (cont’d)</a:t>
            </a:r>
          </a:p>
          <a:p>
            <a:pPr marL="0" indent="0">
              <a:buNone/>
            </a:pPr>
            <a:endParaRPr lang="en-US" dirty="0"/>
          </a:p>
          <a:p>
            <a:pPr marL="0" indent="0">
              <a:buNone/>
            </a:pPr>
            <a:r>
              <a:rPr lang="en-US" dirty="0"/>
              <a:t>During the first week, your niece, who is 5 years old, is looking at one of your treasured things and accidentally drops and breaks it. How do you feel? </a:t>
            </a:r>
          </a:p>
          <a:p>
            <a:pPr marL="0" indent="0">
              <a:buNone/>
            </a:pPr>
            <a:r>
              <a:rPr lang="en-US" dirty="0"/>
              <a:t>	</a:t>
            </a:r>
          </a:p>
          <a:p>
            <a:pPr marL="0" indent="0">
              <a:buNone/>
            </a:pPr>
            <a:r>
              <a:rPr lang="en-US" dirty="0"/>
              <a:t>It is now the second week. You have still not received any of your mail, which you had notified the post office to forward. You mention this to your sister, and she says offhandedly, “Oh, I did see some here yesterday. I don’t know where it is.” Then she walks out of the room. What is your response?</a:t>
            </a:r>
          </a:p>
          <a:p>
            <a:pPr marL="0" indent="0">
              <a:buNone/>
            </a:pPr>
            <a:r>
              <a:rPr lang="en-US" dirty="0"/>
              <a:t>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F8EC4B70-A7D9-423A-98E8-76A21B08F026}"/>
              </a:ext>
            </a:extLst>
          </p:cNvPr>
          <p:cNvSpPr>
            <a:spLocks noGrp="1"/>
          </p:cNvSpPr>
          <p:nvPr>
            <p:ph type="sldNum" sz="quarter" idx="12"/>
          </p:nvPr>
        </p:nvSpPr>
        <p:spPr/>
        <p:txBody>
          <a:bodyPr/>
          <a:lstStyle/>
          <a:p>
            <a:pPr defTabSz="457200"/>
            <a:fld id="{1E19C8D7-53EE-4AF8-9E87-BBF55B67A655}" type="slidenum">
              <a:rPr lang="en-US" smtClean="0"/>
              <a:pPr defTabSz="457200"/>
              <a:t>8</a:t>
            </a:fld>
            <a:endParaRPr lang="en-US" dirty="0"/>
          </a:p>
        </p:txBody>
      </p:sp>
    </p:spTree>
    <p:extLst>
      <p:ext uri="{BB962C8B-B14F-4D97-AF65-F5344CB8AC3E}">
        <p14:creationId xmlns:p14="http://schemas.microsoft.com/office/powerpoint/2010/main" val="4201430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5CD608B-380D-4E38-B126-CE65E63645AF}"/>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how residents may feel when entering a facility</a:t>
            </a:r>
          </a:p>
          <a:p>
            <a:pPr marL="457200" indent="-457200">
              <a:buFont typeface="+mj-lt"/>
              <a:buAutoNum type="arabicPeriod"/>
            </a:pPr>
            <a:endParaRPr lang="en-US" dirty="0">
              <a:solidFill>
                <a:srgbClr val="FF0000"/>
              </a:solidFill>
            </a:endParaRPr>
          </a:p>
          <a:p>
            <a:pPr marL="0" indent="0">
              <a:buNone/>
            </a:pPr>
            <a:r>
              <a:rPr lang="en-US" dirty="0"/>
              <a:t>Think about these questions:</a:t>
            </a:r>
          </a:p>
          <a:p>
            <a:pPr marL="0" indent="0">
              <a:buNone/>
            </a:pPr>
            <a:endParaRPr lang="en-US" dirty="0"/>
          </a:p>
          <a:p>
            <a:pPr marL="0" indent="0">
              <a:buNone/>
            </a:pPr>
            <a:r>
              <a:rPr lang="en-US" dirty="0"/>
              <a:t>What did you decide to take with you to your sister’s? </a:t>
            </a:r>
          </a:p>
          <a:p>
            <a:pPr marL="0" indent="0">
              <a:buNone/>
            </a:pPr>
            <a:r>
              <a:rPr lang="en-US" dirty="0"/>
              <a:t>How did you feel as you tried to decide what to take? </a:t>
            </a:r>
          </a:p>
          <a:p>
            <a:pPr marL="0" indent="0">
              <a:buNone/>
            </a:pPr>
            <a:r>
              <a:rPr lang="en-US" dirty="0"/>
              <a:t>Did you get angry? Sad? Frustrated? </a:t>
            </a:r>
          </a:p>
          <a:p>
            <a:pPr marL="0" indent="0">
              <a:buNone/>
            </a:pPr>
            <a:r>
              <a:rPr lang="en-US" dirty="0"/>
              <a:t>How did you feel about your mail and your sister’s response to you? </a:t>
            </a:r>
          </a:p>
        </p:txBody>
      </p:sp>
      <p:sp>
        <p:nvSpPr>
          <p:cNvPr id="3" name="Slide Number Placeholder 2">
            <a:extLst>
              <a:ext uri="{FF2B5EF4-FFF2-40B4-BE49-F238E27FC236}">
                <a16:creationId xmlns:a16="http://schemas.microsoft.com/office/drawing/2014/main" id="{85127C78-C678-470E-9430-43AAF01B2715}"/>
              </a:ext>
            </a:extLst>
          </p:cNvPr>
          <p:cNvSpPr>
            <a:spLocks noGrp="1"/>
          </p:cNvSpPr>
          <p:nvPr>
            <p:ph type="sldNum" sz="quarter" idx="12"/>
          </p:nvPr>
        </p:nvSpPr>
        <p:spPr/>
        <p:txBody>
          <a:bodyPr/>
          <a:lstStyle/>
          <a:p>
            <a:pPr defTabSz="457200"/>
            <a:fld id="{1E19C8D7-53EE-4AF8-9E87-BBF55B67A655}" type="slidenum">
              <a:rPr lang="en-US" smtClean="0"/>
              <a:pPr defTabSz="457200"/>
              <a:t>9</a:t>
            </a:fld>
            <a:endParaRPr lang="en-US" dirty="0"/>
          </a:p>
        </p:txBody>
      </p:sp>
    </p:spTree>
    <p:extLst>
      <p:ext uri="{BB962C8B-B14F-4D97-AF65-F5344CB8AC3E}">
        <p14:creationId xmlns:p14="http://schemas.microsoft.com/office/powerpoint/2010/main" val="3362288844"/>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1028</TotalTime>
  <Words>2633</Words>
  <Application>Microsoft Office PowerPoint</Application>
  <PresentationFormat>Widescreen</PresentationFormat>
  <Paragraphs>372</Paragraphs>
  <Slides>41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41</vt:i4>
      </vt:variant>
    </vt:vector>
  </HeadingPairs>
  <TitlesOfParts>
    <vt:vector size="44" baseType="lpstr">
      <vt:lpstr>Arial</vt:lpstr>
      <vt:lpstr>Scala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10</cp:revision>
  <dcterms:created xsi:type="dcterms:W3CDTF">2018-11-15T23:01:32Z</dcterms:created>
  <dcterms:modified xsi:type="dcterms:W3CDTF">2019-05-13T16:51:01Z</dcterms:modified>
</cp:coreProperties>
</file>