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42" r:id="rId2"/>
    <p:sldId id="258" r:id="rId3"/>
    <p:sldId id="267" r:id="rId4"/>
    <p:sldId id="266" r:id="rId5"/>
    <p:sldId id="265" r:id="rId6"/>
    <p:sldId id="264" r:id="rId7"/>
    <p:sldId id="271" r:id="rId8"/>
    <p:sldId id="270" r:id="rId9"/>
    <p:sldId id="269" r:id="rId10"/>
    <p:sldId id="268" r:id="rId11"/>
    <p:sldId id="272" r:id="rId12"/>
    <p:sldId id="280" r:id="rId13"/>
    <p:sldId id="279" r:id="rId14"/>
    <p:sldId id="278" r:id="rId15"/>
    <p:sldId id="277" r:id="rId16"/>
    <p:sldId id="276" r:id="rId17"/>
    <p:sldId id="275" r:id="rId18"/>
    <p:sldId id="274" r:id="rId19"/>
    <p:sldId id="284" r:id="rId20"/>
    <p:sldId id="283" r:id="rId21"/>
    <p:sldId id="282" r:id="rId22"/>
    <p:sldId id="273" r:id="rId23"/>
    <p:sldId id="285" r:id="rId24"/>
    <p:sldId id="286" r:id="rId25"/>
    <p:sldId id="287" r:id="rId26"/>
    <p:sldId id="263" r:id="rId27"/>
    <p:sldId id="302" r:id="rId28"/>
    <p:sldId id="301" r:id="rId29"/>
    <p:sldId id="300" r:id="rId30"/>
    <p:sldId id="298" r:id="rId31"/>
    <p:sldId id="297" r:id="rId32"/>
    <p:sldId id="296" r:id="rId33"/>
    <p:sldId id="295" r:id="rId34"/>
    <p:sldId id="294" r:id="rId35"/>
    <p:sldId id="293" r:id="rId36"/>
    <p:sldId id="292" r:id="rId37"/>
    <p:sldId id="291" r:id="rId38"/>
    <p:sldId id="290" r:id="rId39"/>
    <p:sldId id="289" r:id="rId40"/>
    <p:sldId id="288" r:id="rId41"/>
    <p:sldId id="262" r:id="rId42"/>
    <p:sldId id="307" r:id="rId43"/>
    <p:sldId id="306" r:id="rId44"/>
    <p:sldId id="305" r:id="rId45"/>
    <p:sldId id="304" r:id="rId46"/>
    <p:sldId id="303" r:id="rId47"/>
    <p:sldId id="308" r:id="rId48"/>
    <p:sldId id="315" r:id="rId49"/>
    <p:sldId id="314" r:id="rId50"/>
    <p:sldId id="313" r:id="rId51"/>
    <p:sldId id="312" r:id="rId52"/>
    <p:sldId id="311" r:id="rId53"/>
    <p:sldId id="317" r:id="rId54"/>
    <p:sldId id="316" r:id="rId55"/>
    <p:sldId id="310" r:id="rId56"/>
    <p:sldId id="320" r:id="rId57"/>
    <p:sldId id="319" r:id="rId58"/>
    <p:sldId id="318" r:id="rId59"/>
    <p:sldId id="261" r:id="rId60"/>
    <p:sldId id="321" r:id="rId61"/>
    <p:sldId id="322" r:id="rId62"/>
    <p:sldId id="323" r:id="rId63"/>
    <p:sldId id="327" r:id="rId64"/>
    <p:sldId id="324" r:id="rId65"/>
    <p:sldId id="326" r:id="rId66"/>
    <p:sldId id="325" r:id="rId67"/>
    <p:sldId id="331" r:id="rId68"/>
    <p:sldId id="330" r:id="rId69"/>
    <p:sldId id="329" r:id="rId70"/>
    <p:sldId id="328" r:id="rId71"/>
    <p:sldId id="334" r:id="rId72"/>
    <p:sldId id="333" r:id="rId73"/>
    <p:sldId id="335" r:id="rId74"/>
    <p:sldId id="260" r:id="rId75"/>
    <p:sldId id="332" r:id="rId76"/>
    <p:sldId id="336" r:id="rId77"/>
    <p:sldId id="259" r:id="rId78"/>
    <p:sldId id="338" r:id="rId79"/>
    <p:sldId id="337" r:id="rId80"/>
    <p:sldId id="339" r:id="rId81"/>
    <p:sldId id="340" r:id="rId82"/>
    <p:sldId id="341" r:id="rId8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8" autoAdjust="0"/>
    <p:restoredTop sz="94660"/>
  </p:normalViewPr>
  <p:slideViewPr>
    <p:cSldViewPr snapToGrid="0">
      <p:cViewPr varScale="1">
        <p:scale>
          <a:sx n="61" d="100"/>
          <a:sy n="61" d="100"/>
        </p:scale>
        <p:origin x="28"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4"/>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solidFill>
            <a:schemeClr val="accent4"/>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16</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solidFill>
            <a:schemeClr val="accent4"/>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Urinary Elimination</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2287643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Urinary Elimination</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16</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a:ln>
            <a:solidFill>
              <a:schemeClr val="accent6"/>
            </a:solidFill>
          </a:ln>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4"/>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17001031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4"/>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8000991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1489265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14112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List factors affecting urination and demonstrate how to assist with elimination</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Elimination equipment is usually kept in the bathroom between uses. NAs must always wear gloves when handling equipment and wastes.</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10</a:t>
            </a:fld>
            <a:endParaRPr lang="en-US" dirty="0"/>
          </a:p>
        </p:txBody>
      </p:sp>
    </p:spTree>
    <p:extLst>
      <p:ext uri="{BB962C8B-B14F-4D97-AF65-F5344CB8AC3E}">
        <p14:creationId xmlns:p14="http://schemas.microsoft.com/office/powerpoint/2010/main" val="37301213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C2E591-D925-44AE-B947-A5DC7977C048}"/>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with the use of a bedpan</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bedpan, bedpan cover, disposable bed protector, bath blanket, toilet paper, disposable wipes, 2 towels, supplies for perineal care, 2 pairs of gloves</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45E7969-8F45-4A48-84BA-318F1871D38E}"/>
              </a:ext>
            </a:extLst>
          </p:cNvPr>
          <p:cNvSpPr>
            <a:spLocks noGrp="1"/>
          </p:cNvSpPr>
          <p:nvPr>
            <p:ph type="sldNum" sz="quarter" idx="12"/>
          </p:nvPr>
        </p:nvSpPr>
        <p:spPr/>
        <p:txBody>
          <a:bodyPr/>
          <a:lstStyle/>
          <a:p>
            <a:pPr defTabSz="457200"/>
            <a:fld id="{1E19C8D7-53EE-4AF8-9E87-BBF55B67A655}" type="slidenum">
              <a:rPr lang="en-US" smtClean="0"/>
              <a:pPr defTabSz="457200"/>
              <a:t>11</a:t>
            </a:fld>
            <a:endParaRPr lang="en-US" dirty="0"/>
          </a:p>
        </p:txBody>
      </p:sp>
    </p:spTree>
    <p:extLst>
      <p:ext uri="{BB962C8B-B14F-4D97-AF65-F5344CB8AC3E}">
        <p14:creationId xmlns:p14="http://schemas.microsoft.com/office/powerpoint/2010/main" val="9549936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C2E591-D925-44AE-B947-A5DC7977C048}"/>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with the use of a bedpan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5"/>
            </a:pPr>
            <a:r>
              <a:rPr lang="en-US" dirty="0"/>
              <a:t>Adjust bed to a safe working level, usually waist high. Before placing bedpan, lower the head of the bed. Lock bed wheels.</a:t>
            </a:r>
          </a:p>
          <a:p>
            <a:pPr marL="457200" indent="-457200">
              <a:buFont typeface="+mj-lt"/>
              <a:buAutoNum type="arabicPeriod" startAt="5"/>
            </a:pPr>
            <a:r>
              <a:rPr lang="en-US" dirty="0"/>
              <a:t>Put on gloves.</a:t>
            </a:r>
          </a:p>
          <a:p>
            <a:pPr marL="457200" indent="-457200">
              <a:buFont typeface="+mj-lt"/>
              <a:buAutoNum type="arabicPeriod" startAt="5"/>
            </a:pPr>
            <a:r>
              <a:rPr lang="en-US" dirty="0"/>
              <a:t>Cover the resident with the bath blanket and ask him to hold it while you pull down the top covers underneath. </a:t>
            </a:r>
            <a:br>
              <a:rPr lang="en-US" dirty="0"/>
            </a:br>
            <a:r>
              <a:rPr lang="en-US" dirty="0"/>
              <a:t>Do not expose more of the resident than you need to. Keeping him covered, ask the resident to remove his undergarments, or help him do so.</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45E7969-8F45-4A48-84BA-318F1871D38E}"/>
              </a:ext>
            </a:extLst>
          </p:cNvPr>
          <p:cNvSpPr>
            <a:spLocks noGrp="1"/>
          </p:cNvSpPr>
          <p:nvPr>
            <p:ph type="sldNum" sz="quarter" idx="12"/>
          </p:nvPr>
        </p:nvSpPr>
        <p:spPr/>
        <p:txBody>
          <a:bodyPr/>
          <a:lstStyle/>
          <a:p>
            <a:pPr defTabSz="457200"/>
            <a:fld id="{1E19C8D7-53EE-4AF8-9E87-BBF55B67A655}" type="slidenum">
              <a:rPr lang="en-US" smtClean="0"/>
              <a:pPr defTabSz="457200"/>
              <a:t>12</a:t>
            </a:fld>
            <a:endParaRPr lang="en-US" dirty="0"/>
          </a:p>
        </p:txBody>
      </p:sp>
    </p:spTree>
    <p:extLst>
      <p:ext uri="{BB962C8B-B14F-4D97-AF65-F5344CB8AC3E}">
        <p14:creationId xmlns:p14="http://schemas.microsoft.com/office/powerpoint/2010/main" val="21046589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C2E591-D925-44AE-B947-A5DC7977C048}"/>
              </a:ext>
            </a:extLst>
          </p:cNvPr>
          <p:cNvSpPr>
            <a:spLocks noGrp="1"/>
          </p:cNvSpPr>
          <p:nvPr>
            <p:ph idx="1"/>
          </p:nvPr>
        </p:nvSpPr>
        <p:spPr>
          <a:xfrm>
            <a:off x="635394" y="780226"/>
            <a:ext cx="4529460" cy="5396738"/>
          </a:xfrm>
        </p:spPr>
        <p:txBody>
          <a:bodyPr/>
          <a:lstStyle/>
          <a:p>
            <a:pPr marL="0" indent="0">
              <a:buNone/>
            </a:pPr>
            <a:r>
              <a:rPr lang="en-US" dirty="0">
                <a:solidFill>
                  <a:schemeClr val="accent5">
                    <a:lumMod val="60000"/>
                    <a:lumOff val="40000"/>
                  </a:schemeClr>
                </a:solidFill>
                <a:highlight>
                  <a:srgbClr val="000000"/>
                </a:highlight>
              </a:rPr>
              <a:t>Assisting a resident with the use of a bedpan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Ask the resident to raise his hips by pushing with his feet and hands at the count of three. If he needs help, place your arm under the small of his back and tell him to push with his heels and hands on your signal as you raise his hips. Place the bed protector under the resident’s buttocks and hips. Slide the bedpan in the correct position under his hips. A standard bedpan should be positioned with the wider end aligned with the resident’s buttocks. A fracture pan should be positioned with the handle toward the foot of bed.</a:t>
            </a:r>
            <a:endParaRPr lang="en-US" dirty="0">
              <a:highlight>
                <a:srgbClr val="000000"/>
              </a:highlight>
            </a:endParaRPr>
          </a:p>
        </p:txBody>
      </p:sp>
      <p:sp>
        <p:nvSpPr>
          <p:cNvPr id="3" name="Slide Number Placeholder 2">
            <a:extLst>
              <a:ext uri="{FF2B5EF4-FFF2-40B4-BE49-F238E27FC236}">
                <a16:creationId xmlns:a16="http://schemas.microsoft.com/office/drawing/2014/main" id="{745E7969-8F45-4A48-84BA-318F1871D38E}"/>
              </a:ext>
            </a:extLst>
          </p:cNvPr>
          <p:cNvSpPr>
            <a:spLocks noGrp="1"/>
          </p:cNvSpPr>
          <p:nvPr>
            <p:ph type="sldNum" sz="quarter" idx="12"/>
          </p:nvPr>
        </p:nvSpPr>
        <p:spPr/>
        <p:txBody>
          <a:bodyPr/>
          <a:lstStyle/>
          <a:p>
            <a:pPr defTabSz="457200"/>
            <a:fld id="{1E19C8D7-53EE-4AF8-9E87-BBF55B67A655}" type="slidenum">
              <a:rPr lang="en-US" smtClean="0"/>
              <a:pPr defTabSz="457200"/>
              <a:t>13</a:t>
            </a:fld>
            <a:endParaRPr lang="en-US" dirty="0"/>
          </a:p>
        </p:txBody>
      </p:sp>
      <p:pic>
        <p:nvPicPr>
          <p:cNvPr id="4" name="Picture 3">
            <a:extLst>
              <a:ext uri="{FF2B5EF4-FFF2-40B4-BE49-F238E27FC236}">
                <a16:creationId xmlns:a16="http://schemas.microsoft.com/office/drawing/2014/main" id="{18D9D430-0D6B-4E37-B8CD-2EF899163168}"/>
              </a:ext>
            </a:extLst>
          </p:cNvPr>
          <p:cNvPicPr>
            <a:picLocks noChangeAspect="1"/>
          </p:cNvPicPr>
          <p:nvPr/>
        </p:nvPicPr>
        <p:blipFill>
          <a:blip r:embed="rId2"/>
          <a:stretch>
            <a:fillRect/>
          </a:stretch>
        </p:blipFill>
        <p:spPr>
          <a:xfrm>
            <a:off x="5747658" y="2768559"/>
            <a:ext cx="4666800" cy="3104286"/>
          </a:xfrm>
          <a:prstGeom prst="rect">
            <a:avLst/>
          </a:prstGeom>
        </p:spPr>
      </p:pic>
    </p:spTree>
    <p:extLst>
      <p:ext uri="{BB962C8B-B14F-4D97-AF65-F5344CB8AC3E}">
        <p14:creationId xmlns:p14="http://schemas.microsoft.com/office/powerpoint/2010/main" val="17518404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C2E591-D925-44AE-B947-A5DC7977C048}"/>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with the use of a bedpan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(cont’d) If the resident cannot assist in getting on the bedpan, raise the side rail on the working side. Ask the resident to turn toward you or turn him toward you (see Chapter 10). Move to the empty side of the bed and place the protective pad on the area where the resident will lie on his back. Place the bedpan firmly against the resident’s buttocks. Holding the bedpan securely, gently roll the resident back onto the bedpan. Keep the bedpan centered underneath.</a:t>
            </a:r>
            <a:endParaRPr lang="en-US" dirty="0">
              <a:highlight>
                <a:srgbClr val="000000"/>
              </a:highlight>
            </a:endParaRPr>
          </a:p>
        </p:txBody>
      </p:sp>
      <p:sp>
        <p:nvSpPr>
          <p:cNvPr id="3" name="Slide Number Placeholder 2">
            <a:extLst>
              <a:ext uri="{FF2B5EF4-FFF2-40B4-BE49-F238E27FC236}">
                <a16:creationId xmlns:a16="http://schemas.microsoft.com/office/drawing/2014/main" id="{745E7969-8F45-4A48-84BA-318F1871D38E}"/>
              </a:ext>
            </a:extLst>
          </p:cNvPr>
          <p:cNvSpPr>
            <a:spLocks noGrp="1"/>
          </p:cNvSpPr>
          <p:nvPr>
            <p:ph type="sldNum" sz="quarter" idx="12"/>
          </p:nvPr>
        </p:nvSpPr>
        <p:spPr/>
        <p:txBody>
          <a:bodyPr/>
          <a:lstStyle/>
          <a:p>
            <a:pPr defTabSz="457200"/>
            <a:fld id="{1E19C8D7-53EE-4AF8-9E87-BBF55B67A655}" type="slidenum">
              <a:rPr lang="en-US" smtClean="0"/>
              <a:pPr defTabSz="457200"/>
              <a:t>14</a:t>
            </a:fld>
            <a:endParaRPr lang="en-US" dirty="0"/>
          </a:p>
        </p:txBody>
      </p:sp>
    </p:spTree>
    <p:extLst>
      <p:ext uri="{BB962C8B-B14F-4D97-AF65-F5344CB8AC3E}">
        <p14:creationId xmlns:p14="http://schemas.microsoft.com/office/powerpoint/2010/main" val="39448338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C2E591-D925-44AE-B947-A5DC7977C048}"/>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with the use of a bedpan</a:t>
            </a:r>
          </a:p>
          <a:p>
            <a:pPr marL="457200" indent="-457200">
              <a:buFont typeface="+mj-lt"/>
              <a:buAutoNum type="arabicPeriod" startAt="9"/>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Remove and discard gloves. Wash your hands.</a:t>
            </a:r>
          </a:p>
          <a:p>
            <a:pPr marL="457200" indent="-457200">
              <a:buFont typeface="+mj-lt"/>
              <a:buAutoNum type="arabicPeriod" startAt="9"/>
            </a:pPr>
            <a:r>
              <a:rPr lang="en-US" dirty="0"/>
              <a:t>Raise the head of the bed. Prop the resident into a semi-sitting position using pillows. Leave the side rails up if used.</a:t>
            </a:r>
          </a:p>
          <a:p>
            <a:pPr marL="457200" indent="-457200">
              <a:buFont typeface="+mj-lt"/>
              <a:buAutoNum type="arabicPeriod" startAt="9"/>
            </a:pPr>
            <a:r>
              <a:rPr lang="en-US" dirty="0"/>
              <a:t>Make sure the bath blanket is still covering the resident. Place toilet paper and disposable wipes within the resident’s reach. Ask the resident to clean his hands with a wipe when finished if he is able. </a:t>
            </a:r>
          </a:p>
          <a:p>
            <a:pPr marL="457200" indent="-457200">
              <a:buFont typeface="+mj-lt"/>
              <a:buAutoNum type="arabicPeriod" startAt="9"/>
            </a:pPr>
            <a:r>
              <a:rPr lang="en-US" dirty="0"/>
              <a:t>Place the call light within the resident’s reach. Wash your hands. Ask the resident to signal when done. Leave the room and close the door.</a:t>
            </a:r>
          </a:p>
          <a:p>
            <a:pPr marL="457200" indent="-457200">
              <a:buFont typeface="+mj-lt"/>
              <a:buAutoNum type="arabicPeriod" startAt="9"/>
            </a:pPr>
            <a:r>
              <a:rPr lang="en-US" dirty="0"/>
              <a:t>When called by the resident, return and wash your hands. Put on clean gloves. </a:t>
            </a:r>
          </a:p>
          <a:p>
            <a:pPr marL="457200" indent="-457200">
              <a:buFont typeface="+mj-lt"/>
              <a:buAutoNum type="arabicPeriod" startAt="9"/>
            </a:pPr>
            <a:r>
              <a:rPr lang="en-US" dirty="0"/>
              <a:t>Lower the head of the bed. Make sure the resident is still covered. Do not overexpose the resident.</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45E7969-8F45-4A48-84BA-318F1871D38E}"/>
              </a:ext>
            </a:extLst>
          </p:cNvPr>
          <p:cNvSpPr>
            <a:spLocks noGrp="1"/>
          </p:cNvSpPr>
          <p:nvPr>
            <p:ph type="sldNum" sz="quarter" idx="12"/>
          </p:nvPr>
        </p:nvSpPr>
        <p:spPr/>
        <p:txBody>
          <a:bodyPr/>
          <a:lstStyle/>
          <a:p>
            <a:pPr defTabSz="457200"/>
            <a:fld id="{1E19C8D7-53EE-4AF8-9E87-BBF55B67A655}" type="slidenum">
              <a:rPr lang="en-US" smtClean="0"/>
              <a:pPr defTabSz="457200"/>
              <a:t>15</a:t>
            </a:fld>
            <a:endParaRPr lang="en-US" dirty="0"/>
          </a:p>
        </p:txBody>
      </p:sp>
    </p:spTree>
    <p:extLst>
      <p:ext uri="{BB962C8B-B14F-4D97-AF65-F5344CB8AC3E}">
        <p14:creationId xmlns:p14="http://schemas.microsoft.com/office/powerpoint/2010/main" val="37814887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C2E591-D925-44AE-B947-A5DC7977C048}"/>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with the use of a bedpan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5"/>
            </a:pPr>
            <a:r>
              <a:rPr lang="en-US" dirty="0"/>
              <a:t>Remove the bedpan carefully and cover the bedpan with a bedpan cover or towel.</a:t>
            </a:r>
          </a:p>
          <a:p>
            <a:pPr marL="457200" indent="-457200">
              <a:buFont typeface="+mj-lt"/>
              <a:buAutoNum type="arabicPeriod" startAt="15"/>
            </a:pPr>
            <a:r>
              <a:rPr lang="en-US" dirty="0"/>
              <a:t>Give perineal care if help is needed. Wipe from front to back. Dry perineal area with a towel. Help resident put on undergarment. Cover the resident and remove bath blanket. </a:t>
            </a:r>
          </a:p>
          <a:p>
            <a:pPr marL="457200" indent="-457200">
              <a:buFont typeface="+mj-lt"/>
              <a:buAutoNum type="arabicPeriod" startAt="15"/>
            </a:pPr>
            <a:r>
              <a:rPr lang="en-US" dirty="0"/>
              <a:t>Remove and discard the bed protector. Discard disposable supplies. Place the towel and bath blanket in a hamper or bag.</a:t>
            </a:r>
          </a:p>
          <a:p>
            <a:pPr marL="457200" indent="-457200">
              <a:buFont typeface="+mj-lt"/>
              <a:buAutoNum type="arabicPeriod" startAt="15"/>
            </a:pPr>
            <a:r>
              <a:rPr lang="en-US" dirty="0"/>
              <a:t>Take the bedpan to the bathroom. Note color, odor, and consistency of contents. Empty contents into the toilet unless a specimen is needed or urine is being measured for intake/output monitoring. If you notice anything unusual about the stool or urine (for example, the presence of blood), do not discard it. You will need to inform the nurse.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45E7969-8F45-4A48-84BA-318F1871D38E}"/>
              </a:ext>
            </a:extLst>
          </p:cNvPr>
          <p:cNvSpPr>
            <a:spLocks noGrp="1"/>
          </p:cNvSpPr>
          <p:nvPr>
            <p:ph type="sldNum" sz="quarter" idx="12"/>
          </p:nvPr>
        </p:nvSpPr>
        <p:spPr/>
        <p:txBody>
          <a:bodyPr/>
          <a:lstStyle/>
          <a:p>
            <a:pPr defTabSz="457200"/>
            <a:fld id="{1E19C8D7-53EE-4AF8-9E87-BBF55B67A655}" type="slidenum">
              <a:rPr lang="en-US" smtClean="0"/>
              <a:pPr defTabSz="457200"/>
              <a:t>16</a:t>
            </a:fld>
            <a:endParaRPr lang="en-US" dirty="0"/>
          </a:p>
        </p:txBody>
      </p:sp>
    </p:spTree>
    <p:extLst>
      <p:ext uri="{BB962C8B-B14F-4D97-AF65-F5344CB8AC3E}">
        <p14:creationId xmlns:p14="http://schemas.microsoft.com/office/powerpoint/2010/main" val="18775667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C2E591-D925-44AE-B947-A5DC7977C048}"/>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with the use of a bedpan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9"/>
            </a:pPr>
            <a:r>
              <a:rPr lang="en-US" dirty="0"/>
              <a:t>Turn the faucet on with a paper towel. Rinse the bedpan with cold water and empty it into the toilet. Flush the toilet. Place the bedpan in the proper area for cleaning or clean and disinfect it according to facility policy. </a:t>
            </a:r>
          </a:p>
          <a:p>
            <a:pPr marL="457200" indent="-457200">
              <a:buFont typeface="+mj-lt"/>
              <a:buAutoNum type="arabicPeriod" startAt="19"/>
            </a:pPr>
            <a:r>
              <a:rPr lang="en-US" dirty="0"/>
              <a:t>Remove and discard gloves. </a:t>
            </a:r>
          </a:p>
          <a:p>
            <a:pPr marL="457200" indent="-457200">
              <a:buFont typeface="+mj-lt"/>
              <a:buAutoNum type="arabicPeriod" startAt="19"/>
            </a:pPr>
            <a:r>
              <a:rPr lang="en-US" dirty="0"/>
              <a:t>Wash your hands. </a:t>
            </a:r>
          </a:p>
          <a:p>
            <a:pPr marL="457200" indent="-457200">
              <a:buFont typeface="+mj-lt"/>
              <a:buAutoNum type="arabicPeriod" startAt="19"/>
            </a:pPr>
            <a:r>
              <a:rPr lang="en-US" dirty="0"/>
              <a:t>Make resident comfortable. </a:t>
            </a:r>
          </a:p>
          <a:p>
            <a:pPr marL="457200" indent="-457200">
              <a:buFont typeface="+mj-lt"/>
              <a:buAutoNum type="arabicPeriod" startAt="19"/>
            </a:pPr>
            <a:r>
              <a:rPr lang="en-US" dirty="0"/>
              <a:t>Return bed to lowest position. Remove privacy measures.</a:t>
            </a:r>
          </a:p>
          <a:p>
            <a:pPr marL="457200" indent="-457200">
              <a:buFont typeface="+mj-lt"/>
              <a:buAutoNum type="arabicPeriod" startAt="19"/>
            </a:pPr>
            <a:r>
              <a:rPr lang="en-US" dirty="0"/>
              <a:t>Place call light within resident’s reach.</a:t>
            </a:r>
          </a:p>
          <a:p>
            <a:pPr marL="457200" indent="-457200">
              <a:buFont typeface="+mj-lt"/>
              <a:buAutoNum type="arabicPeriod" startAt="19"/>
            </a:pPr>
            <a:r>
              <a:rPr lang="en-US" dirty="0"/>
              <a:t>Report any changes in resident to the nurse.</a:t>
            </a:r>
          </a:p>
          <a:p>
            <a:pPr marL="457200" indent="-457200">
              <a:buFont typeface="+mj-lt"/>
              <a:buAutoNum type="arabicPeriod" startAt="19"/>
            </a:pPr>
            <a:r>
              <a:rPr lang="en-US" dirty="0"/>
              <a:t>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45E7969-8F45-4A48-84BA-318F1871D38E}"/>
              </a:ext>
            </a:extLst>
          </p:cNvPr>
          <p:cNvSpPr>
            <a:spLocks noGrp="1"/>
          </p:cNvSpPr>
          <p:nvPr>
            <p:ph type="sldNum" sz="quarter" idx="12"/>
          </p:nvPr>
        </p:nvSpPr>
        <p:spPr/>
        <p:txBody>
          <a:bodyPr/>
          <a:lstStyle/>
          <a:p>
            <a:pPr defTabSz="457200"/>
            <a:fld id="{1E19C8D7-53EE-4AF8-9E87-BBF55B67A655}" type="slidenum">
              <a:rPr lang="en-US" smtClean="0"/>
              <a:pPr defTabSz="457200"/>
              <a:t>17</a:t>
            </a:fld>
            <a:endParaRPr lang="en-US" dirty="0"/>
          </a:p>
        </p:txBody>
      </p:sp>
    </p:spTree>
    <p:extLst>
      <p:ext uri="{BB962C8B-B14F-4D97-AF65-F5344CB8AC3E}">
        <p14:creationId xmlns:p14="http://schemas.microsoft.com/office/powerpoint/2010/main" val="16102303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C2E591-D925-44AE-B947-A5DC7977C048}"/>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male resident with a urinal</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urinal, disposable bed protector, disposable wipes, 2 pairs of gloves</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Adjust bed to a safe working level, usually waist high. Lock bed wheels. </a:t>
            </a:r>
          </a:p>
          <a:p>
            <a:pPr marL="457200" indent="-457200">
              <a:buFont typeface="+mj-lt"/>
              <a:buAutoNum type="arabicPeriod"/>
            </a:pPr>
            <a:r>
              <a:rPr lang="en-US" dirty="0"/>
              <a:t>Put on gloves.</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45E7969-8F45-4A48-84BA-318F1871D38E}"/>
              </a:ext>
            </a:extLst>
          </p:cNvPr>
          <p:cNvSpPr>
            <a:spLocks noGrp="1"/>
          </p:cNvSpPr>
          <p:nvPr>
            <p:ph type="sldNum" sz="quarter" idx="12"/>
          </p:nvPr>
        </p:nvSpPr>
        <p:spPr/>
        <p:txBody>
          <a:bodyPr/>
          <a:lstStyle/>
          <a:p>
            <a:pPr defTabSz="457200"/>
            <a:fld id="{1E19C8D7-53EE-4AF8-9E87-BBF55B67A655}" type="slidenum">
              <a:rPr lang="en-US" smtClean="0"/>
              <a:pPr defTabSz="457200"/>
              <a:t>18</a:t>
            </a:fld>
            <a:endParaRPr lang="en-US" dirty="0"/>
          </a:p>
        </p:txBody>
      </p:sp>
    </p:spTree>
    <p:extLst>
      <p:ext uri="{BB962C8B-B14F-4D97-AF65-F5344CB8AC3E}">
        <p14:creationId xmlns:p14="http://schemas.microsoft.com/office/powerpoint/2010/main" val="3554952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C2E591-D925-44AE-B947-A5DC7977C048}"/>
              </a:ext>
            </a:extLst>
          </p:cNvPr>
          <p:cNvSpPr>
            <a:spLocks noGrp="1"/>
          </p:cNvSpPr>
          <p:nvPr>
            <p:ph idx="1"/>
          </p:nvPr>
        </p:nvSpPr>
        <p:spPr>
          <a:xfrm>
            <a:off x="635393" y="780226"/>
            <a:ext cx="4569653" cy="5396738"/>
          </a:xfrm>
        </p:spPr>
        <p:txBody>
          <a:bodyPr/>
          <a:lstStyle/>
          <a:p>
            <a:pPr marL="0" indent="0">
              <a:buNone/>
            </a:pPr>
            <a:r>
              <a:rPr lang="en-US" dirty="0">
                <a:solidFill>
                  <a:schemeClr val="accent5">
                    <a:lumMod val="60000"/>
                    <a:lumOff val="40000"/>
                  </a:schemeClr>
                </a:solidFill>
                <a:highlight>
                  <a:srgbClr val="000000"/>
                </a:highlight>
              </a:rPr>
              <a:t>Assisting a male resident with a urinal</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Place the bed protector under the resident’s buttocks and hips, as in earlier procedure.</a:t>
            </a:r>
          </a:p>
          <a:p>
            <a:pPr marL="457200" indent="-457200">
              <a:buFont typeface="+mj-lt"/>
              <a:buAutoNum type="arabicPeriod" startAt="7"/>
            </a:pPr>
            <a:r>
              <a:rPr lang="en-US" dirty="0"/>
              <a:t>Hand the urinal to the resident. If the resident is not able to help himself, place urinal between his legs and position the penis inside the urinal. Replace covers. </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45E7969-8F45-4A48-84BA-318F1871D38E}"/>
              </a:ext>
            </a:extLst>
          </p:cNvPr>
          <p:cNvSpPr>
            <a:spLocks noGrp="1"/>
          </p:cNvSpPr>
          <p:nvPr>
            <p:ph type="sldNum" sz="quarter" idx="12"/>
          </p:nvPr>
        </p:nvSpPr>
        <p:spPr/>
        <p:txBody>
          <a:bodyPr/>
          <a:lstStyle/>
          <a:p>
            <a:pPr defTabSz="457200"/>
            <a:fld id="{1E19C8D7-53EE-4AF8-9E87-BBF55B67A655}" type="slidenum">
              <a:rPr lang="en-US" smtClean="0"/>
              <a:pPr defTabSz="457200"/>
              <a:t>19</a:t>
            </a:fld>
            <a:endParaRPr lang="en-US" dirty="0"/>
          </a:p>
        </p:txBody>
      </p:sp>
      <p:pic>
        <p:nvPicPr>
          <p:cNvPr id="4" name="Picture 3">
            <a:extLst>
              <a:ext uri="{FF2B5EF4-FFF2-40B4-BE49-F238E27FC236}">
                <a16:creationId xmlns:a16="http://schemas.microsoft.com/office/drawing/2014/main" id="{62527A6C-6DB6-4BA4-82E2-B9E4545541C7}"/>
              </a:ext>
            </a:extLst>
          </p:cNvPr>
          <p:cNvPicPr>
            <a:picLocks noChangeAspect="1"/>
          </p:cNvPicPr>
          <p:nvPr/>
        </p:nvPicPr>
        <p:blipFill>
          <a:blip r:embed="rId2"/>
          <a:stretch>
            <a:fillRect/>
          </a:stretch>
        </p:blipFill>
        <p:spPr>
          <a:xfrm>
            <a:off x="5727560" y="2514199"/>
            <a:ext cx="4487061" cy="3505300"/>
          </a:xfrm>
          <a:prstGeom prst="rect">
            <a:avLst/>
          </a:prstGeom>
        </p:spPr>
      </p:pic>
    </p:spTree>
    <p:extLst>
      <p:ext uri="{BB962C8B-B14F-4D97-AF65-F5344CB8AC3E}">
        <p14:creationId xmlns:p14="http://schemas.microsoft.com/office/powerpoint/2010/main" val="9741440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a:pPr>
            <a:r>
              <a:rPr lang="en-US" dirty="0">
                <a:solidFill>
                  <a:srgbClr val="FF0000"/>
                </a:solidFill>
              </a:rPr>
              <a:t>List qualities of urine and identify signs and symptoms about urine to report</a:t>
            </a:r>
          </a:p>
          <a:p>
            <a:pPr marL="457200" indent="-457200">
              <a:buFont typeface="+mj-lt"/>
              <a:buAutoNum type="arabicPeriod"/>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urination</a:t>
            </a:r>
          </a:p>
          <a:p>
            <a:pPr marL="457200" lvl="1" indent="0">
              <a:buNone/>
            </a:pPr>
            <a:r>
              <a:rPr lang="en-US" dirty="0"/>
              <a:t>the act of passing urine from the bladder through the urethra to the outside of the body; also known as micturition or voiding.</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2</a:t>
            </a:fld>
            <a:endParaRPr lang="en-US" dirty="0"/>
          </a:p>
        </p:txBody>
      </p:sp>
    </p:spTree>
    <p:extLst>
      <p:ext uri="{BB962C8B-B14F-4D97-AF65-F5344CB8AC3E}">
        <p14:creationId xmlns:p14="http://schemas.microsoft.com/office/powerpoint/2010/main" val="14911225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C2E591-D925-44AE-B947-A5DC7977C048}"/>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male resident with a urinal</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Remove and discard gloves. Wash your hands.</a:t>
            </a:r>
          </a:p>
          <a:p>
            <a:pPr marL="457200" indent="-457200">
              <a:buFont typeface="+mj-lt"/>
              <a:buAutoNum type="arabicPeriod" startAt="9"/>
            </a:pPr>
            <a:r>
              <a:rPr lang="en-US" dirty="0"/>
              <a:t>Raise the head of the bed. Place disposable wipes within resident’s reach. Ask the resident to clean his hands with a hand wipe when finished if he is able. </a:t>
            </a:r>
          </a:p>
          <a:p>
            <a:pPr marL="457200" indent="-457200">
              <a:buFont typeface="+mj-lt"/>
              <a:buAutoNum type="arabicPeriod" startAt="9"/>
            </a:pPr>
            <a:r>
              <a:rPr lang="en-US" dirty="0"/>
              <a:t>Place the call light within reach while resident is using urinal. Ask resident to signal when done. Leave the room and close the door.</a:t>
            </a:r>
          </a:p>
          <a:p>
            <a:pPr marL="457200" indent="-457200">
              <a:buFont typeface="+mj-lt"/>
              <a:buAutoNum type="arabicPeriod" startAt="9"/>
            </a:pPr>
            <a:r>
              <a:rPr lang="en-US" dirty="0"/>
              <a:t>When called by the resident, return and put on clean gloves.</a:t>
            </a:r>
          </a:p>
          <a:p>
            <a:pPr marL="457200" indent="-457200">
              <a:buFont typeface="+mj-lt"/>
              <a:buAutoNum type="arabicPeriod" startAt="9"/>
            </a:pPr>
            <a:r>
              <a:rPr lang="en-US" dirty="0"/>
              <a:t>Discard disposable wipes.</a:t>
            </a:r>
          </a:p>
          <a:p>
            <a:pPr marL="457200" indent="-457200">
              <a:buFont typeface="+mj-lt"/>
              <a:buAutoNum type="arabicPeriod" startAt="9"/>
            </a:pPr>
            <a:r>
              <a:rPr lang="en-US" dirty="0"/>
              <a:t>Remove urinal or have resident hand it to you. Empty contents into toilet unless specimen is needed or the urine is being measured for intake/output monitoring. Note color, odor, and qualities (for example, cloudiness) of contents.</a:t>
            </a:r>
          </a:p>
          <a:p>
            <a:pPr marL="0" indent="0">
              <a:buNone/>
            </a:pPr>
            <a:endParaRPr lang="en-US" dirty="0">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45E7969-8F45-4A48-84BA-318F1871D38E}"/>
              </a:ext>
            </a:extLst>
          </p:cNvPr>
          <p:cNvSpPr>
            <a:spLocks noGrp="1"/>
          </p:cNvSpPr>
          <p:nvPr>
            <p:ph type="sldNum" sz="quarter" idx="12"/>
          </p:nvPr>
        </p:nvSpPr>
        <p:spPr/>
        <p:txBody>
          <a:bodyPr/>
          <a:lstStyle/>
          <a:p>
            <a:pPr defTabSz="457200"/>
            <a:fld id="{1E19C8D7-53EE-4AF8-9E87-BBF55B67A655}" type="slidenum">
              <a:rPr lang="en-US" smtClean="0"/>
              <a:pPr defTabSz="457200"/>
              <a:t>20</a:t>
            </a:fld>
            <a:endParaRPr lang="en-US" dirty="0"/>
          </a:p>
        </p:txBody>
      </p:sp>
    </p:spTree>
    <p:extLst>
      <p:ext uri="{BB962C8B-B14F-4D97-AF65-F5344CB8AC3E}">
        <p14:creationId xmlns:p14="http://schemas.microsoft.com/office/powerpoint/2010/main" val="2663088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C2E591-D925-44AE-B947-A5DC7977C048}"/>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male resident with a urinal</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5"/>
            </a:pPr>
            <a:r>
              <a:rPr lang="en-US" dirty="0"/>
              <a:t>Turn the faucet on with a paper towel. Rinse the urinal with cold water and empty it into the toilet. Flush the toilet. Place the urinal in the proper area for cleaning or clean and disinfect it according to facility policy. </a:t>
            </a:r>
          </a:p>
          <a:p>
            <a:pPr marL="457200" indent="-457200">
              <a:buFont typeface="+mj-lt"/>
              <a:buAutoNum type="arabicPeriod" startAt="15"/>
            </a:pPr>
            <a:r>
              <a:rPr lang="en-US" dirty="0"/>
              <a:t>Remove and discard gloves. </a:t>
            </a:r>
          </a:p>
          <a:p>
            <a:pPr marL="457200" indent="-457200">
              <a:buFont typeface="+mj-lt"/>
              <a:buAutoNum type="arabicPeriod" startAt="15"/>
            </a:pPr>
            <a:r>
              <a:rPr lang="en-US" dirty="0"/>
              <a:t>Wash your hands. </a:t>
            </a:r>
          </a:p>
          <a:p>
            <a:pPr marL="457200" indent="-457200">
              <a:buFont typeface="+mj-lt"/>
              <a:buAutoNum type="arabicPeriod" startAt="15"/>
            </a:pPr>
            <a:r>
              <a:rPr lang="en-US" dirty="0"/>
              <a:t>Make resident comfortable. </a:t>
            </a:r>
          </a:p>
          <a:p>
            <a:pPr marL="457200" indent="-457200">
              <a:buFont typeface="+mj-lt"/>
              <a:buAutoNum type="arabicPeriod" startAt="15"/>
            </a:pPr>
            <a:r>
              <a:rPr lang="en-US" dirty="0"/>
              <a:t>Return bed to lowest position. Remove privacy measures.</a:t>
            </a:r>
          </a:p>
          <a:p>
            <a:pPr marL="457200" indent="-457200">
              <a:buFont typeface="+mj-lt"/>
              <a:buAutoNum type="arabicPeriod" startAt="15"/>
            </a:pPr>
            <a:r>
              <a:rPr lang="en-US" dirty="0"/>
              <a:t>Place call light within resident’s reach.</a:t>
            </a:r>
          </a:p>
          <a:p>
            <a:pPr marL="457200" indent="-457200">
              <a:buFont typeface="+mj-lt"/>
              <a:buAutoNum type="arabicPeriod" startAt="15"/>
            </a:pPr>
            <a:r>
              <a:rPr lang="en-US" dirty="0"/>
              <a:t>Report any changes in resident to the nurse.</a:t>
            </a:r>
          </a:p>
          <a:p>
            <a:pPr marL="457200" indent="-457200">
              <a:buFont typeface="+mj-lt"/>
              <a:buAutoNum type="arabicPeriod" startAt="15"/>
            </a:pPr>
            <a:r>
              <a:rPr lang="en-US" dirty="0"/>
              <a:t>Document procedure using facility guidelines.</a:t>
            </a: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45E7969-8F45-4A48-84BA-318F1871D38E}"/>
              </a:ext>
            </a:extLst>
          </p:cNvPr>
          <p:cNvSpPr>
            <a:spLocks noGrp="1"/>
          </p:cNvSpPr>
          <p:nvPr>
            <p:ph type="sldNum" sz="quarter" idx="12"/>
          </p:nvPr>
        </p:nvSpPr>
        <p:spPr/>
        <p:txBody>
          <a:bodyPr/>
          <a:lstStyle/>
          <a:p>
            <a:pPr defTabSz="457200"/>
            <a:fld id="{1E19C8D7-53EE-4AF8-9E87-BBF55B67A655}" type="slidenum">
              <a:rPr lang="en-US" smtClean="0"/>
              <a:pPr defTabSz="457200"/>
              <a:t>21</a:t>
            </a:fld>
            <a:endParaRPr lang="en-US" dirty="0"/>
          </a:p>
        </p:txBody>
      </p:sp>
    </p:spTree>
    <p:extLst>
      <p:ext uri="{BB962C8B-B14F-4D97-AF65-F5344CB8AC3E}">
        <p14:creationId xmlns:p14="http://schemas.microsoft.com/office/powerpoint/2010/main" val="14869929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C2E591-D925-44AE-B947-A5DC7977C048}"/>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to use a portable commode or toilet</a:t>
            </a:r>
          </a:p>
          <a:p>
            <a:pPr marL="0" indent="0">
              <a:buNone/>
            </a:pPr>
            <a:endParaRPr lang="en-US" dirty="0">
              <a:highlight>
                <a:srgbClr val="000000"/>
              </a:highlight>
            </a:endParaRPr>
          </a:p>
          <a:p>
            <a:pPr marL="0" indent="0">
              <a:buNone/>
            </a:pPr>
            <a:r>
              <a:rPr lang="en-US" i="1" dirty="0"/>
              <a:t>Equipment: portable commode with basin, toilet paper, disposable wipes, towel, supplies for perineal care, 3 pairs of gloves</a:t>
            </a:r>
          </a:p>
          <a:p>
            <a:pPr marL="0" indent="0">
              <a:buNone/>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Lock commode wheels. Adjust bed to lowest position. Lock bed wheels. Make sure resident is wearing non-skid shoes and that the laces are tied. Help resident out of bed and to the portable commode or bathroom. </a:t>
            </a:r>
          </a:p>
          <a:p>
            <a:pPr marL="457200" indent="-457200">
              <a:buFont typeface="+mj-lt"/>
              <a:buAutoNum type="arabicPeriod"/>
            </a:pPr>
            <a:r>
              <a:rPr lang="en-US" dirty="0"/>
              <a:t>Put on gloves.</a:t>
            </a:r>
          </a:p>
          <a:p>
            <a:pPr marL="0" indent="0">
              <a:buNone/>
            </a:pPr>
            <a:endParaRPr lang="en-US" dirty="0">
              <a:highlight>
                <a:srgbClr val="000000"/>
              </a:highlight>
            </a:endParaRPr>
          </a:p>
          <a:p>
            <a:pPr marL="0" indent="0">
              <a:buNone/>
            </a:pPr>
            <a:endParaRPr lang="en-US" dirty="0">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45E7969-8F45-4A48-84BA-318F1871D38E}"/>
              </a:ext>
            </a:extLst>
          </p:cNvPr>
          <p:cNvSpPr>
            <a:spLocks noGrp="1"/>
          </p:cNvSpPr>
          <p:nvPr>
            <p:ph type="sldNum" sz="quarter" idx="12"/>
          </p:nvPr>
        </p:nvSpPr>
        <p:spPr/>
        <p:txBody>
          <a:bodyPr/>
          <a:lstStyle/>
          <a:p>
            <a:pPr defTabSz="457200"/>
            <a:fld id="{1E19C8D7-53EE-4AF8-9E87-BBF55B67A655}" type="slidenum">
              <a:rPr lang="en-US" smtClean="0"/>
              <a:pPr defTabSz="457200"/>
              <a:t>22</a:t>
            </a:fld>
            <a:endParaRPr lang="en-US" dirty="0"/>
          </a:p>
        </p:txBody>
      </p:sp>
    </p:spTree>
    <p:extLst>
      <p:ext uri="{BB962C8B-B14F-4D97-AF65-F5344CB8AC3E}">
        <p14:creationId xmlns:p14="http://schemas.microsoft.com/office/powerpoint/2010/main" val="7371501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C2E591-D925-44AE-B947-A5DC7977C048}"/>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to use a portable commode or toilet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If needed, help the resident remove clothing and sit comfortably on toilet seat. Put toilet paper and </a:t>
            </a:r>
            <a:br>
              <a:rPr lang="en-US" dirty="0"/>
            </a:br>
            <a:r>
              <a:rPr lang="en-US" dirty="0"/>
              <a:t>disposable wipes within reach. Ask resident to clean </a:t>
            </a:r>
            <a:br>
              <a:rPr lang="en-US" dirty="0"/>
            </a:br>
            <a:r>
              <a:rPr lang="en-US" dirty="0"/>
              <a:t>his hands with a wipe when finished if he is able.</a:t>
            </a:r>
          </a:p>
          <a:p>
            <a:pPr marL="457200" indent="-457200">
              <a:buFont typeface="+mj-lt"/>
              <a:buAutoNum type="arabicPeriod" startAt="7"/>
            </a:pPr>
            <a:r>
              <a:rPr lang="en-US" dirty="0"/>
              <a:t>Remove and discard your gloves. Wash your hands.</a:t>
            </a:r>
          </a:p>
          <a:p>
            <a:pPr marL="457200" indent="-457200">
              <a:buFont typeface="+mj-lt"/>
              <a:buAutoNum type="arabicPeriod" startAt="7"/>
            </a:pPr>
            <a:r>
              <a:rPr lang="en-US" dirty="0"/>
              <a:t>Provide privacy. Place call light within reach while resident is using commode. Ask resident to signal when done. Leave the room and close the door.</a:t>
            </a:r>
          </a:p>
          <a:p>
            <a:pPr marL="457200" indent="-457200">
              <a:buFont typeface="+mj-lt"/>
              <a:buAutoNum type="arabicPeriod" startAt="7"/>
            </a:pPr>
            <a:r>
              <a:rPr lang="en-US" dirty="0"/>
              <a:t>When called by the resident, return and wash your hands. Put on clean gloves. Provide perineal care if help is needed. Remember to wipe from front to back. Dry the perineal area with a towel. Help the resident put on clothing.</a:t>
            </a:r>
          </a:p>
          <a:p>
            <a:pPr marL="457200" indent="-457200">
              <a:buFont typeface="+mj-lt"/>
              <a:buAutoNum type="arabicPeriod" startAt="7"/>
            </a:pPr>
            <a:r>
              <a:rPr lang="en-US" dirty="0"/>
              <a:t>Place the towel in a hamper or bag, and discard disposable supplies.</a:t>
            </a:r>
          </a:p>
          <a:p>
            <a:pPr marL="457200" indent="-457200">
              <a:buFont typeface="+mj-lt"/>
              <a:buAutoNum type="arabicPeriod" startAt="7"/>
            </a:pPr>
            <a:r>
              <a:rPr lang="en-US" dirty="0"/>
              <a:t>Remove and discard gloves. Wash your hands.</a:t>
            </a:r>
          </a:p>
          <a:p>
            <a:pPr marL="0" indent="0">
              <a:buNone/>
            </a:pPr>
            <a:endParaRPr lang="en-US" dirty="0">
              <a:highlight>
                <a:srgbClr val="000000"/>
              </a:highlight>
            </a:endParaRPr>
          </a:p>
          <a:p>
            <a:pPr marL="0" indent="0">
              <a:buNone/>
            </a:pPr>
            <a:endParaRPr lang="en-US" dirty="0">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45E7969-8F45-4A48-84BA-318F1871D38E}"/>
              </a:ext>
            </a:extLst>
          </p:cNvPr>
          <p:cNvSpPr>
            <a:spLocks noGrp="1"/>
          </p:cNvSpPr>
          <p:nvPr>
            <p:ph type="sldNum" sz="quarter" idx="12"/>
          </p:nvPr>
        </p:nvSpPr>
        <p:spPr/>
        <p:txBody>
          <a:bodyPr/>
          <a:lstStyle/>
          <a:p>
            <a:pPr defTabSz="457200"/>
            <a:fld id="{1E19C8D7-53EE-4AF8-9E87-BBF55B67A655}" type="slidenum">
              <a:rPr lang="en-US" smtClean="0"/>
              <a:pPr defTabSz="457200"/>
              <a:t>23</a:t>
            </a:fld>
            <a:endParaRPr lang="en-US" dirty="0"/>
          </a:p>
        </p:txBody>
      </p:sp>
    </p:spTree>
    <p:extLst>
      <p:ext uri="{BB962C8B-B14F-4D97-AF65-F5344CB8AC3E}">
        <p14:creationId xmlns:p14="http://schemas.microsoft.com/office/powerpoint/2010/main" val="10867072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C2E591-D925-44AE-B947-A5DC7977C048}"/>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to use a portable commode or toilet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3"/>
            </a:pPr>
            <a:r>
              <a:rPr lang="en-US" dirty="0"/>
              <a:t>If needed, help the resident remove clothing and sit comfortably on toilet seat. Put toilet paper and </a:t>
            </a:r>
            <a:br>
              <a:rPr lang="en-US" dirty="0"/>
            </a:br>
            <a:r>
              <a:rPr lang="en-US" dirty="0"/>
              <a:t>disposable wipes within reach. Ask resident to clean </a:t>
            </a:r>
            <a:br>
              <a:rPr lang="en-US" dirty="0"/>
            </a:br>
            <a:r>
              <a:rPr lang="en-US" dirty="0"/>
              <a:t>his hands with a wipe when finished if he is able.</a:t>
            </a:r>
          </a:p>
          <a:p>
            <a:pPr marL="457200" indent="-457200">
              <a:buFont typeface="+mj-lt"/>
              <a:buAutoNum type="arabicPeriod" startAt="13"/>
            </a:pPr>
            <a:r>
              <a:rPr lang="en-US" dirty="0"/>
              <a:t>Remove and discard your gloves. Wash your hands.</a:t>
            </a:r>
          </a:p>
          <a:p>
            <a:pPr marL="457200" indent="-457200">
              <a:buFont typeface="+mj-lt"/>
              <a:buAutoNum type="arabicPeriod" startAt="13"/>
            </a:pPr>
            <a:r>
              <a:rPr lang="en-US" dirty="0"/>
              <a:t>Provide privacy. Place call light within reach while resident is using commode. Ask resident to signal when done. Leave the room and close the door.</a:t>
            </a:r>
          </a:p>
          <a:p>
            <a:pPr marL="457200" indent="-457200">
              <a:buFont typeface="+mj-lt"/>
              <a:buAutoNum type="arabicPeriod" startAt="13"/>
            </a:pPr>
            <a:r>
              <a:rPr lang="en-US" dirty="0"/>
              <a:t>When called by the resident, return and wash your hands. Put on clean gloves. Provide perineal care if help is needed. Remember to wipe from front to back. Dry the perineal area with a towel. Help the resident put on clothing.</a:t>
            </a:r>
          </a:p>
          <a:p>
            <a:pPr marL="457200" indent="-457200">
              <a:buFont typeface="+mj-lt"/>
              <a:buAutoNum type="arabicPeriod" startAt="13"/>
            </a:pPr>
            <a:r>
              <a:rPr lang="en-US" dirty="0"/>
              <a:t>Place the towel in a hamper or bag, and discard disposable supplies.</a:t>
            </a:r>
          </a:p>
          <a:p>
            <a:pPr marL="457200" indent="-457200">
              <a:buFont typeface="+mj-lt"/>
              <a:buAutoNum type="arabicPeriod" startAt="13"/>
            </a:pPr>
            <a:r>
              <a:rPr lang="en-US" dirty="0"/>
              <a:t>Remove and discard gloves. Wash your hands.</a:t>
            </a:r>
          </a:p>
          <a:p>
            <a:pPr marL="0" indent="0">
              <a:buNone/>
            </a:pPr>
            <a:endParaRPr lang="en-US" dirty="0">
              <a:solidFill>
                <a:schemeClr val="accent5">
                  <a:lumMod val="60000"/>
                  <a:lumOff val="40000"/>
                </a:schemeClr>
              </a:solidFill>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45E7969-8F45-4A48-84BA-318F1871D38E}"/>
              </a:ext>
            </a:extLst>
          </p:cNvPr>
          <p:cNvSpPr>
            <a:spLocks noGrp="1"/>
          </p:cNvSpPr>
          <p:nvPr>
            <p:ph type="sldNum" sz="quarter" idx="12"/>
          </p:nvPr>
        </p:nvSpPr>
        <p:spPr/>
        <p:txBody>
          <a:bodyPr/>
          <a:lstStyle/>
          <a:p>
            <a:pPr defTabSz="457200"/>
            <a:fld id="{1E19C8D7-53EE-4AF8-9E87-BBF55B67A655}" type="slidenum">
              <a:rPr lang="en-US" smtClean="0"/>
              <a:pPr defTabSz="457200"/>
              <a:t>24</a:t>
            </a:fld>
            <a:endParaRPr lang="en-US" dirty="0"/>
          </a:p>
        </p:txBody>
      </p:sp>
    </p:spTree>
    <p:extLst>
      <p:ext uri="{BB962C8B-B14F-4D97-AF65-F5344CB8AC3E}">
        <p14:creationId xmlns:p14="http://schemas.microsoft.com/office/powerpoint/2010/main" val="12459060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C2E591-D925-44AE-B947-A5DC7977C048}"/>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a resident to use a portable commode or toilet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21"/>
            </a:pPr>
            <a:r>
              <a:rPr lang="en-US" dirty="0"/>
              <a:t>Report any changes in resident to the nurse.</a:t>
            </a:r>
          </a:p>
          <a:p>
            <a:pPr marL="457200" indent="-457200">
              <a:buFont typeface="+mj-lt"/>
              <a:buAutoNum type="arabicPeriod" startAt="21"/>
            </a:pPr>
            <a:r>
              <a:rPr lang="en-US" dirty="0"/>
              <a:t>Document procedure using facility guidelines.</a:t>
            </a:r>
          </a:p>
          <a:p>
            <a:pPr marL="457200" indent="-457200">
              <a:buFont typeface="+mj-lt"/>
              <a:buAutoNum type="arabicPeriod" startAt="21"/>
            </a:pPr>
            <a:endParaRPr lang="en-US" dirty="0">
              <a:highlight>
                <a:srgbClr val="000000"/>
              </a:highlight>
            </a:endParaRPr>
          </a:p>
          <a:p>
            <a:pPr marL="457200" indent="-457200">
              <a:buFont typeface="+mj-lt"/>
              <a:buAutoNum type="arabicPeriod" startAt="21"/>
            </a:pPr>
            <a:endParaRPr lang="en-US" dirty="0">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45E7969-8F45-4A48-84BA-318F1871D38E}"/>
              </a:ext>
            </a:extLst>
          </p:cNvPr>
          <p:cNvSpPr>
            <a:spLocks noGrp="1"/>
          </p:cNvSpPr>
          <p:nvPr>
            <p:ph type="sldNum" sz="quarter" idx="12"/>
          </p:nvPr>
        </p:nvSpPr>
        <p:spPr/>
        <p:txBody>
          <a:bodyPr/>
          <a:lstStyle/>
          <a:p>
            <a:pPr defTabSz="457200"/>
            <a:fld id="{1E19C8D7-53EE-4AF8-9E87-BBF55B67A655}" type="slidenum">
              <a:rPr lang="en-US" smtClean="0"/>
              <a:pPr defTabSz="457200"/>
              <a:t>25</a:t>
            </a:fld>
            <a:endParaRPr lang="en-US" dirty="0"/>
          </a:p>
        </p:txBody>
      </p:sp>
    </p:spTree>
    <p:extLst>
      <p:ext uri="{BB962C8B-B14F-4D97-AF65-F5344CB8AC3E}">
        <p14:creationId xmlns:p14="http://schemas.microsoft.com/office/powerpoint/2010/main" val="25301891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urinary system</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urinary incontinence</a:t>
            </a:r>
          </a:p>
          <a:p>
            <a:pPr marL="457200" lvl="1" indent="0">
              <a:buNone/>
            </a:pPr>
            <a:r>
              <a:rPr lang="en-US" dirty="0"/>
              <a:t>the inability to control the bladder, which leads to an involuntary loss of urine.</a:t>
            </a:r>
          </a:p>
          <a:p>
            <a:pPr marL="0" indent="0">
              <a:buNone/>
            </a:pPr>
            <a:r>
              <a:rPr lang="en-US" b="1" dirty="0"/>
              <a:t>urinary tract infection (UTI)</a:t>
            </a:r>
          </a:p>
          <a:p>
            <a:pPr marL="457200" lvl="1" indent="0">
              <a:buNone/>
            </a:pPr>
            <a:r>
              <a:rPr lang="en-US" dirty="0"/>
              <a:t>a bacterial infection of the urethra, bladder, ureter, or kidney that results in painful burning during urination and the frequent feeling of needing to urinate.</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26</a:t>
            </a:fld>
            <a:endParaRPr lang="en-US" dirty="0"/>
          </a:p>
        </p:txBody>
      </p:sp>
    </p:spTree>
    <p:extLst>
      <p:ext uri="{BB962C8B-B14F-4D97-AF65-F5344CB8AC3E}">
        <p14:creationId xmlns:p14="http://schemas.microsoft.com/office/powerpoint/2010/main" val="19516137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urinary system</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b="1" dirty="0"/>
          </a:p>
          <a:p>
            <a:pPr marL="0" indent="0">
              <a:buNone/>
            </a:pPr>
            <a:r>
              <a:rPr lang="en-US" b="1" dirty="0"/>
              <a:t>kidney stones</a:t>
            </a:r>
          </a:p>
          <a:p>
            <a:pPr marL="457200" lvl="1" indent="0">
              <a:buNone/>
            </a:pPr>
            <a:r>
              <a:rPr lang="en-US" dirty="0"/>
              <a:t>stones that form when urine crystallizes in the kidneys, which can block the kidneys and ureters, causing severe pain; also called </a:t>
            </a:r>
            <a:r>
              <a:rPr lang="en-US" i="1" dirty="0"/>
              <a:t>renal calculi</a:t>
            </a:r>
            <a:r>
              <a:rPr lang="en-US" dirty="0"/>
              <a:t>.</a:t>
            </a:r>
          </a:p>
          <a:p>
            <a:pPr marL="0" indent="0">
              <a:buNone/>
            </a:pPr>
            <a:r>
              <a:rPr lang="en-US" b="1" dirty="0"/>
              <a:t>renovascular hypertension</a:t>
            </a:r>
          </a:p>
          <a:p>
            <a:pPr marL="457200" lvl="1" indent="0">
              <a:buNone/>
            </a:pPr>
            <a:r>
              <a:rPr lang="en-US" dirty="0"/>
              <a:t>a condition in which a blockage of arteries in the kidneys causes high blood pressure.</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27</a:t>
            </a:fld>
            <a:endParaRPr lang="en-US" dirty="0"/>
          </a:p>
        </p:txBody>
      </p:sp>
    </p:spTree>
    <p:extLst>
      <p:ext uri="{BB962C8B-B14F-4D97-AF65-F5344CB8AC3E}">
        <p14:creationId xmlns:p14="http://schemas.microsoft.com/office/powerpoint/2010/main" val="2780594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urinary system</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chronic renal failure</a:t>
            </a:r>
          </a:p>
          <a:p>
            <a:pPr marL="457200" lvl="1" indent="0">
              <a:buNone/>
            </a:pPr>
            <a:r>
              <a:rPr lang="en-US" dirty="0"/>
              <a:t>a condition that occurs when the kidneys cannot eliminate certain waste products from the body; also called chronic kidney failure.</a:t>
            </a:r>
          </a:p>
          <a:p>
            <a:pPr marL="0" indent="0">
              <a:buNone/>
            </a:pPr>
            <a:r>
              <a:rPr lang="en-US" b="1" dirty="0"/>
              <a:t>dialysis</a:t>
            </a:r>
          </a:p>
          <a:p>
            <a:pPr marL="457200" lvl="1" indent="0">
              <a:buNone/>
            </a:pPr>
            <a:r>
              <a:rPr lang="en-US" dirty="0"/>
              <a:t>an artificial means of removing the body’s waste products when the kidneys are no longer able to function properly.</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28</a:t>
            </a:fld>
            <a:endParaRPr lang="en-US" dirty="0"/>
          </a:p>
        </p:txBody>
      </p:sp>
    </p:spTree>
    <p:extLst>
      <p:ext uri="{BB962C8B-B14F-4D97-AF65-F5344CB8AC3E}">
        <p14:creationId xmlns:p14="http://schemas.microsoft.com/office/powerpoint/2010/main" val="28551896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urinary system</a:t>
            </a:r>
          </a:p>
          <a:p>
            <a:pPr marL="457200" indent="-457200">
              <a:buFont typeface="+mj-lt"/>
              <a:buAutoNum type="arabicPeriod" startAt="3"/>
            </a:pPr>
            <a:endParaRPr lang="en-US" dirty="0">
              <a:solidFill>
                <a:srgbClr val="FF0000"/>
              </a:solidFill>
            </a:endParaRPr>
          </a:p>
          <a:p>
            <a:pPr marL="0" indent="0">
              <a:buNone/>
            </a:pPr>
            <a:r>
              <a:rPr lang="en-US" dirty="0"/>
              <a:t>There are several different types of urinary incontinence:</a:t>
            </a:r>
          </a:p>
          <a:p>
            <a:pPr marL="0" indent="0">
              <a:buNone/>
            </a:pPr>
            <a:endParaRPr lang="en-US" dirty="0"/>
          </a:p>
          <a:p>
            <a:pPr lvl="1"/>
            <a:r>
              <a:rPr lang="en-US" dirty="0"/>
              <a:t>Stress incontinence</a:t>
            </a:r>
          </a:p>
          <a:p>
            <a:pPr lvl="1"/>
            <a:r>
              <a:rPr lang="en-US" dirty="0"/>
              <a:t>Urge incontinence</a:t>
            </a:r>
          </a:p>
          <a:p>
            <a:pPr lvl="1"/>
            <a:r>
              <a:rPr lang="en-US" dirty="0"/>
              <a:t>Mixed incontinence</a:t>
            </a:r>
          </a:p>
          <a:p>
            <a:pPr lvl="1"/>
            <a:r>
              <a:rPr lang="en-US" dirty="0"/>
              <a:t>Reflex incontinence</a:t>
            </a:r>
          </a:p>
          <a:p>
            <a:pPr lvl="1"/>
            <a:r>
              <a:rPr lang="en-US" dirty="0"/>
              <a:t>Functional incontinence</a:t>
            </a:r>
          </a:p>
          <a:p>
            <a:pPr lvl="1"/>
            <a:r>
              <a:rPr lang="en-US" dirty="0"/>
              <a:t>Overflow incontinence </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29</a:t>
            </a:fld>
            <a:endParaRPr lang="en-US" dirty="0"/>
          </a:p>
        </p:txBody>
      </p:sp>
    </p:spTree>
    <p:extLst>
      <p:ext uri="{BB962C8B-B14F-4D97-AF65-F5344CB8AC3E}">
        <p14:creationId xmlns:p14="http://schemas.microsoft.com/office/powerpoint/2010/main" val="16924617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a:pPr>
            <a:r>
              <a:rPr lang="en-US" dirty="0">
                <a:solidFill>
                  <a:srgbClr val="FF0000"/>
                </a:solidFill>
              </a:rPr>
              <a:t>List qualities of urine and identify signs and symptoms about urine to report</a:t>
            </a:r>
          </a:p>
          <a:p>
            <a:pPr marL="457200" indent="-457200">
              <a:buFont typeface="+mj-lt"/>
              <a:buAutoNum type="arabicPeriod"/>
            </a:pPr>
            <a:endParaRPr lang="en-US" dirty="0">
              <a:solidFill>
                <a:srgbClr val="FF0000"/>
              </a:solidFill>
            </a:endParaRPr>
          </a:p>
          <a:p>
            <a:pPr marL="0" indent="0">
              <a:buNone/>
            </a:pPr>
            <a:r>
              <a:rPr lang="en-US" dirty="0"/>
              <a:t>The following are normal characteristics of urine: </a:t>
            </a:r>
          </a:p>
          <a:p>
            <a:pPr marL="0" indent="0">
              <a:buNone/>
            </a:pPr>
            <a:endParaRPr lang="en-US" dirty="0"/>
          </a:p>
          <a:p>
            <a:pPr lvl="1"/>
            <a:r>
              <a:rPr lang="en-US" dirty="0"/>
              <a:t>Adults produce about 1200 to 1500 mL of urine per day, although elderly may produce less </a:t>
            </a:r>
          </a:p>
          <a:p>
            <a:pPr lvl="1"/>
            <a:r>
              <a:rPr lang="en-US" dirty="0"/>
              <a:t>Light, pale yellow, or amber in color </a:t>
            </a:r>
          </a:p>
          <a:p>
            <a:pPr lvl="1"/>
            <a:r>
              <a:rPr lang="en-US" dirty="0"/>
              <a:t>Clear or transparent </a:t>
            </a:r>
          </a:p>
          <a:p>
            <a:pPr lvl="1"/>
            <a:r>
              <a:rPr lang="en-US" dirty="0"/>
              <a:t>Faint smell </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3</a:t>
            </a:fld>
            <a:endParaRPr lang="en-US" dirty="0"/>
          </a:p>
        </p:txBody>
      </p:sp>
    </p:spTree>
    <p:extLst>
      <p:ext uri="{BB962C8B-B14F-4D97-AF65-F5344CB8AC3E}">
        <p14:creationId xmlns:p14="http://schemas.microsoft.com/office/powerpoint/2010/main" val="26007554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urinary system</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Incontinence is not a normal part of aging and many signal an illness. It is a major risk factor for pressure injuries. </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30</a:t>
            </a:fld>
            <a:endParaRPr lang="en-US" dirty="0"/>
          </a:p>
        </p:txBody>
      </p:sp>
    </p:spTree>
    <p:extLst>
      <p:ext uri="{BB962C8B-B14F-4D97-AF65-F5344CB8AC3E}">
        <p14:creationId xmlns:p14="http://schemas.microsoft.com/office/powerpoint/2010/main" val="6184738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urinary system</a:t>
            </a:r>
          </a:p>
          <a:p>
            <a:pPr marL="457200" indent="-457200">
              <a:buFont typeface="+mj-lt"/>
              <a:buAutoNum type="arabicPeriod" startAt="3"/>
            </a:pPr>
            <a:endParaRPr lang="en-US" dirty="0">
              <a:solidFill>
                <a:srgbClr val="FF0000"/>
              </a:solidFill>
            </a:endParaRPr>
          </a:p>
          <a:p>
            <a:pPr marL="0" indent="0">
              <a:buNone/>
            </a:pPr>
            <a:r>
              <a:rPr lang="en-US" dirty="0"/>
              <a:t>NAs should remember these guidelines for urinary incontinence:</a:t>
            </a:r>
          </a:p>
          <a:p>
            <a:pPr marL="0" indent="0">
              <a:buNone/>
            </a:pPr>
            <a:endParaRPr lang="en-US" dirty="0"/>
          </a:p>
          <a:p>
            <a:pPr lvl="1"/>
            <a:r>
              <a:rPr lang="en-US" dirty="0"/>
              <a:t>Offer to assist with elimination often. Follow toileting schedules.</a:t>
            </a:r>
          </a:p>
          <a:p>
            <a:pPr lvl="1"/>
            <a:r>
              <a:rPr lang="en-US" dirty="0"/>
              <a:t>Answer call lights and requests for help immediately.</a:t>
            </a:r>
          </a:p>
          <a:p>
            <a:pPr lvl="1"/>
            <a:r>
              <a:rPr lang="en-US" dirty="0"/>
              <a:t>Document carefully and accurately any time a resident’s skin or anything touching his skin is wet from urine, even if it is a small amount.</a:t>
            </a:r>
          </a:p>
          <a:p>
            <a:pPr lvl="1"/>
            <a:r>
              <a:rPr lang="en-US" dirty="0"/>
              <a:t>Wash urine off immediately and completely. Keep residents clean, dry, and free from odor. Observe the skin carefully.</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31</a:t>
            </a:fld>
            <a:endParaRPr lang="en-US" dirty="0"/>
          </a:p>
        </p:txBody>
      </p:sp>
    </p:spTree>
    <p:extLst>
      <p:ext uri="{BB962C8B-B14F-4D97-AF65-F5344CB8AC3E}">
        <p14:creationId xmlns:p14="http://schemas.microsoft.com/office/powerpoint/2010/main" val="1142371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urinary system</a:t>
            </a:r>
          </a:p>
          <a:p>
            <a:pPr marL="457200" indent="-457200">
              <a:buFont typeface="+mj-lt"/>
              <a:buAutoNum type="arabicPeriod" startAt="3"/>
            </a:pPr>
            <a:endParaRPr lang="en-US" dirty="0">
              <a:solidFill>
                <a:srgbClr val="FF0000"/>
              </a:solidFill>
            </a:endParaRPr>
          </a:p>
          <a:p>
            <a:pPr marL="0" indent="0">
              <a:buNone/>
            </a:pPr>
            <a:r>
              <a:rPr lang="en-US" dirty="0"/>
              <a:t>Guidelines for urinary incontinence (cont’d):</a:t>
            </a:r>
          </a:p>
          <a:p>
            <a:pPr marL="0" indent="0">
              <a:buNone/>
            </a:pPr>
            <a:endParaRPr lang="en-US" dirty="0"/>
          </a:p>
          <a:p>
            <a:pPr lvl="1"/>
            <a:r>
              <a:rPr lang="en-US" dirty="0"/>
              <a:t>Change wet or soiled clothing and bed linen immediately. Use absorbent pads under bed linen for residents who are incontinent.</a:t>
            </a:r>
          </a:p>
          <a:p>
            <a:pPr lvl="1"/>
            <a:r>
              <a:rPr lang="en-US" dirty="0"/>
              <a:t>Some residents will wear disposable incontinence pads or briefs to keep body wastes away from skin. Change wet briefs promptly and do not refer to them as diapers.</a:t>
            </a:r>
          </a:p>
          <a:p>
            <a:pPr lvl="1"/>
            <a:r>
              <a:rPr lang="en-US" dirty="0"/>
              <a:t>Encourage residents to drink plenty of fluids.</a:t>
            </a:r>
          </a:p>
          <a:p>
            <a:pPr lvl="1"/>
            <a:r>
              <a:rPr lang="en-US" dirty="0"/>
              <a:t>Be reassuring and understanding with incontinent residents.</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32</a:t>
            </a:fld>
            <a:endParaRPr lang="en-US" dirty="0"/>
          </a:p>
        </p:txBody>
      </p:sp>
    </p:spTree>
    <p:extLst>
      <p:ext uri="{BB962C8B-B14F-4D97-AF65-F5344CB8AC3E}">
        <p14:creationId xmlns:p14="http://schemas.microsoft.com/office/powerpoint/2010/main" val="24926662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urinary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urinary tract infections (UTIs):</a:t>
            </a:r>
          </a:p>
          <a:p>
            <a:pPr marL="0" indent="0">
              <a:buNone/>
            </a:pPr>
            <a:endParaRPr lang="en-US" dirty="0"/>
          </a:p>
          <a:p>
            <a:pPr lvl="1"/>
            <a:r>
              <a:rPr lang="en-US" dirty="0"/>
              <a:t>Women are more likely than men to contract a UTI.</a:t>
            </a:r>
          </a:p>
          <a:p>
            <a:pPr lvl="1"/>
            <a:r>
              <a:rPr lang="en-US" dirty="0"/>
              <a:t>Women should wipe the perineal area from front to back after elimination. </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33</a:t>
            </a:fld>
            <a:endParaRPr lang="en-US" dirty="0"/>
          </a:p>
        </p:txBody>
      </p:sp>
    </p:spTree>
    <p:extLst>
      <p:ext uri="{BB962C8B-B14F-4D97-AF65-F5344CB8AC3E}">
        <p14:creationId xmlns:p14="http://schemas.microsoft.com/office/powerpoint/2010/main" val="11787530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urinary system</a:t>
            </a:r>
          </a:p>
          <a:p>
            <a:pPr marL="457200" indent="-457200">
              <a:buFont typeface="+mj-lt"/>
              <a:buAutoNum type="arabicPeriod" startAt="3"/>
            </a:pPr>
            <a:endParaRPr lang="en-US" dirty="0">
              <a:solidFill>
                <a:srgbClr val="FF0000"/>
              </a:solidFill>
            </a:endParaRPr>
          </a:p>
          <a:p>
            <a:pPr marL="0" indent="0">
              <a:buNone/>
            </a:pPr>
            <a:r>
              <a:rPr lang="en-US" dirty="0"/>
              <a:t>NAs should know these guidelines for preventing UTIs:</a:t>
            </a:r>
          </a:p>
          <a:p>
            <a:pPr marL="0" indent="0">
              <a:buNone/>
            </a:pPr>
            <a:endParaRPr lang="en-US" dirty="0"/>
          </a:p>
          <a:p>
            <a:pPr lvl="1"/>
            <a:r>
              <a:rPr lang="en-US" dirty="0"/>
              <a:t>Encourage residents to wipe from front to back and do the same when providing perineal care.</a:t>
            </a:r>
          </a:p>
          <a:p>
            <a:pPr lvl="1"/>
            <a:r>
              <a:rPr lang="en-US" dirty="0"/>
              <a:t>Give careful perineal care when changing incontinence briefs.</a:t>
            </a:r>
          </a:p>
          <a:p>
            <a:pPr lvl="1"/>
            <a:r>
              <a:rPr lang="en-US" dirty="0"/>
              <a:t>Encourage plenty of fluids. </a:t>
            </a:r>
          </a:p>
          <a:p>
            <a:pPr lvl="1"/>
            <a:r>
              <a:rPr lang="en-US" dirty="0"/>
              <a:t>Offer to assist with elimination often. Answer call lights promptly.</a:t>
            </a:r>
          </a:p>
          <a:p>
            <a:pPr lvl="1"/>
            <a:r>
              <a:rPr lang="en-US" dirty="0"/>
              <a:t>Taking showers, rather than baths, helps prevent UTIs.</a:t>
            </a:r>
          </a:p>
          <a:p>
            <a:pPr lvl="1"/>
            <a:r>
              <a:rPr lang="en-US" dirty="0"/>
              <a:t>Report cloudy, dark, or foul-smelling urine, or if resident urinates often and in small amounts. </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34</a:t>
            </a:fld>
            <a:endParaRPr lang="en-US" dirty="0"/>
          </a:p>
        </p:txBody>
      </p:sp>
    </p:spTree>
    <p:extLst>
      <p:ext uri="{BB962C8B-B14F-4D97-AF65-F5344CB8AC3E}">
        <p14:creationId xmlns:p14="http://schemas.microsoft.com/office/powerpoint/2010/main" val="2128174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urinary system</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When changing incontinence briefs the NA should assemble all needed items beforehand, including a protective pad, perineal care supplies, disposable wipes, gloves, and a clean brief. The NA should put gloves on before handling the brief. </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35</a:t>
            </a:fld>
            <a:endParaRPr lang="en-US" dirty="0"/>
          </a:p>
        </p:txBody>
      </p:sp>
    </p:spTree>
    <p:extLst>
      <p:ext uri="{BB962C8B-B14F-4D97-AF65-F5344CB8AC3E}">
        <p14:creationId xmlns:p14="http://schemas.microsoft.com/office/powerpoint/2010/main" val="3036267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urinary system</a:t>
            </a:r>
          </a:p>
          <a:p>
            <a:pPr marL="457200" indent="-457200">
              <a:buFont typeface="+mj-lt"/>
              <a:buAutoNum type="arabicPeriod" startAt="3"/>
            </a:pPr>
            <a:endParaRPr lang="en-US" dirty="0">
              <a:solidFill>
                <a:srgbClr val="FF0000"/>
              </a:solidFill>
            </a:endParaRPr>
          </a:p>
          <a:p>
            <a:pPr marL="0" indent="0">
              <a:buNone/>
            </a:pPr>
            <a:r>
              <a:rPr lang="en-US" dirty="0"/>
              <a:t>The symptoms of kidney stones are as follows:</a:t>
            </a:r>
          </a:p>
          <a:p>
            <a:pPr lvl="1"/>
            <a:endParaRPr lang="en-US" dirty="0"/>
          </a:p>
          <a:p>
            <a:pPr lvl="1"/>
            <a:r>
              <a:rPr lang="en-US" dirty="0"/>
              <a:t>Abdominal pain</a:t>
            </a:r>
          </a:p>
          <a:p>
            <a:pPr lvl="1"/>
            <a:r>
              <a:rPr lang="en-US" dirty="0"/>
              <a:t>Flank or back pain</a:t>
            </a:r>
          </a:p>
          <a:p>
            <a:pPr lvl="1"/>
            <a:r>
              <a:rPr lang="en-US" dirty="0"/>
              <a:t>Groin pain</a:t>
            </a:r>
          </a:p>
          <a:p>
            <a:pPr lvl="1"/>
            <a:r>
              <a:rPr lang="en-US" dirty="0"/>
              <a:t>Burning/pain during urination</a:t>
            </a:r>
          </a:p>
          <a:p>
            <a:pPr lvl="1"/>
            <a:r>
              <a:rPr lang="en-US" dirty="0"/>
              <a:t>Frequent urination</a:t>
            </a:r>
          </a:p>
          <a:p>
            <a:pPr lvl="1"/>
            <a:r>
              <a:rPr lang="en-US" dirty="0"/>
              <a:t>Blood in urine</a:t>
            </a:r>
          </a:p>
          <a:p>
            <a:pPr lvl="1"/>
            <a:r>
              <a:rPr lang="en-US" dirty="0"/>
              <a:t>Nausea, vomiting</a:t>
            </a:r>
          </a:p>
          <a:p>
            <a:pPr lvl="1"/>
            <a:r>
              <a:rPr lang="en-US" dirty="0"/>
              <a:t>Chills, fever </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36</a:t>
            </a:fld>
            <a:endParaRPr lang="en-US" dirty="0"/>
          </a:p>
        </p:txBody>
      </p:sp>
    </p:spTree>
    <p:extLst>
      <p:ext uri="{BB962C8B-B14F-4D97-AF65-F5344CB8AC3E}">
        <p14:creationId xmlns:p14="http://schemas.microsoft.com/office/powerpoint/2010/main" val="38693220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urinary system</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Straining urine to detect the presence of kidney stones is sometimes among an NA’s duties. If so, a routine urine specimen (see Learning Objective 5) is poured through a strainer or 4x4-inch piece of gauze and any stones are wrapped in the filter and sent to a lab.</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37</a:t>
            </a:fld>
            <a:endParaRPr lang="en-US" dirty="0"/>
          </a:p>
        </p:txBody>
      </p:sp>
    </p:spTree>
    <p:extLst>
      <p:ext uri="{BB962C8B-B14F-4D97-AF65-F5344CB8AC3E}">
        <p14:creationId xmlns:p14="http://schemas.microsoft.com/office/powerpoint/2010/main" val="29811017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urinary system</a:t>
            </a:r>
          </a:p>
          <a:p>
            <a:pPr marL="457200" indent="-457200">
              <a:buFont typeface="+mj-lt"/>
              <a:buAutoNum type="arabicPeriod" startAt="3"/>
            </a:pPr>
            <a:endParaRPr lang="en-US" dirty="0">
              <a:solidFill>
                <a:srgbClr val="FF0000"/>
              </a:solidFill>
            </a:endParaRPr>
          </a:p>
          <a:p>
            <a:pPr marL="0" indent="0">
              <a:buNone/>
            </a:pPr>
            <a:r>
              <a:rPr lang="en-US" dirty="0"/>
              <a:t>NAs should know these facts about renovascular hypertension:</a:t>
            </a:r>
          </a:p>
          <a:p>
            <a:pPr marL="0" indent="0">
              <a:buNone/>
            </a:pPr>
            <a:endParaRPr lang="en-US" dirty="0"/>
          </a:p>
          <a:p>
            <a:pPr lvl="1"/>
            <a:r>
              <a:rPr lang="en-US" dirty="0"/>
              <a:t>Residents may take medication to control high blood pressure related to renovascular hypertension.</a:t>
            </a:r>
          </a:p>
          <a:p>
            <a:pPr lvl="1"/>
            <a:r>
              <a:rPr lang="en-US" dirty="0"/>
              <a:t>The condition may require surgery. </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38</a:t>
            </a:fld>
            <a:endParaRPr lang="en-US" dirty="0"/>
          </a:p>
        </p:txBody>
      </p:sp>
    </p:spTree>
    <p:extLst>
      <p:ext uri="{BB962C8B-B14F-4D97-AF65-F5344CB8AC3E}">
        <p14:creationId xmlns:p14="http://schemas.microsoft.com/office/powerpoint/2010/main" val="37766469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urinary system</a:t>
            </a:r>
          </a:p>
          <a:p>
            <a:pPr marL="457200" indent="-457200">
              <a:buFont typeface="+mj-lt"/>
              <a:buAutoNum type="arabicPeriod" startAt="3"/>
            </a:pPr>
            <a:endParaRPr lang="en-US" dirty="0">
              <a:solidFill>
                <a:srgbClr val="FF0000"/>
              </a:solidFill>
            </a:endParaRPr>
          </a:p>
          <a:p>
            <a:pPr marL="0" indent="0">
              <a:buNone/>
            </a:pPr>
            <a:r>
              <a:rPr lang="en-US" dirty="0"/>
              <a:t>The symptoms of chronic renal/kidney failure are as follows:</a:t>
            </a:r>
          </a:p>
          <a:p>
            <a:pPr marL="0" indent="0">
              <a:buNone/>
            </a:pPr>
            <a:endParaRPr lang="en-US" dirty="0"/>
          </a:p>
          <a:p>
            <a:pPr lvl="1"/>
            <a:r>
              <a:rPr lang="en-US" dirty="0"/>
              <a:t>High blood pressure</a:t>
            </a:r>
          </a:p>
          <a:p>
            <a:pPr lvl="1"/>
            <a:r>
              <a:rPr lang="en-US" dirty="0"/>
              <a:t>Decreased urine output or no urine output</a:t>
            </a:r>
          </a:p>
          <a:p>
            <a:pPr lvl="1"/>
            <a:r>
              <a:rPr lang="en-US" dirty="0"/>
              <a:t>Dark urine</a:t>
            </a:r>
          </a:p>
          <a:p>
            <a:pPr lvl="1"/>
            <a:r>
              <a:rPr lang="en-US" dirty="0"/>
              <a:t>Anemia</a:t>
            </a:r>
          </a:p>
          <a:p>
            <a:pPr lvl="1"/>
            <a:r>
              <a:rPr lang="en-US" dirty="0"/>
              <a:t>Nausea, vomiting</a:t>
            </a:r>
          </a:p>
          <a:p>
            <a:pPr lvl="1"/>
            <a:r>
              <a:rPr lang="en-US" dirty="0"/>
              <a:t>Loss of appetite</a:t>
            </a:r>
          </a:p>
          <a:p>
            <a:pPr lvl="1"/>
            <a:r>
              <a:rPr lang="en-US" dirty="0"/>
              <a:t>Weight changes</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39</a:t>
            </a:fld>
            <a:endParaRPr lang="en-US" dirty="0"/>
          </a:p>
        </p:txBody>
      </p:sp>
    </p:spTree>
    <p:extLst>
      <p:ext uri="{BB962C8B-B14F-4D97-AF65-F5344CB8AC3E}">
        <p14:creationId xmlns:p14="http://schemas.microsoft.com/office/powerpoint/2010/main" val="623217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a:pPr>
            <a:r>
              <a:rPr lang="en-US" dirty="0">
                <a:solidFill>
                  <a:srgbClr val="FF0000"/>
                </a:solidFill>
              </a:rPr>
              <a:t>List qualities of urine and identify signs and symptoms about urine to report</a:t>
            </a:r>
          </a:p>
          <a:p>
            <a:pPr marL="457200" indent="-457200">
              <a:buFont typeface="+mj-lt"/>
              <a:buAutoNum type="arabicPeriod"/>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Medications, certain foods or dyes, and vitamins/supplements might affect the color and/or odor of urine, but an NA should report anything unusual about a resident’s urine right away. </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4</a:t>
            </a:fld>
            <a:endParaRPr lang="en-US" dirty="0"/>
          </a:p>
        </p:txBody>
      </p:sp>
    </p:spTree>
    <p:extLst>
      <p:ext uri="{BB962C8B-B14F-4D97-AF65-F5344CB8AC3E}">
        <p14:creationId xmlns:p14="http://schemas.microsoft.com/office/powerpoint/2010/main" val="26570579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a:xfrm>
            <a:off x="635393" y="780226"/>
            <a:ext cx="10234377" cy="5396738"/>
          </a:xfrm>
        </p:spPr>
        <p:txBody>
          <a:bodyPr/>
          <a:lstStyle/>
          <a:p>
            <a:pPr marL="457200" indent="-457200">
              <a:buFont typeface="+mj-lt"/>
              <a:buAutoNum type="arabicPeriod" startAt="3"/>
            </a:pPr>
            <a:r>
              <a:rPr lang="en-US" dirty="0">
                <a:solidFill>
                  <a:srgbClr val="FF0000"/>
                </a:solidFill>
              </a:rPr>
              <a:t>Describe common diseases and disorders of the urinary system</a:t>
            </a:r>
          </a:p>
          <a:p>
            <a:pPr marL="457200" indent="-457200">
              <a:buFont typeface="+mj-lt"/>
              <a:buAutoNum type="arabicPeriod" startAt="3"/>
            </a:pPr>
            <a:endParaRPr lang="en-US" dirty="0">
              <a:solidFill>
                <a:srgbClr val="FF0000"/>
              </a:solidFill>
            </a:endParaRPr>
          </a:p>
          <a:p>
            <a:pPr marL="0" indent="0">
              <a:buNone/>
            </a:pPr>
            <a:r>
              <a:rPr lang="en-US" dirty="0"/>
              <a:t>Symptoms of chronic renal/kidney failure (cont’d):</a:t>
            </a:r>
          </a:p>
          <a:p>
            <a:pPr marL="0" indent="0">
              <a:buNone/>
            </a:pPr>
            <a:endParaRPr lang="en-US" dirty="0"/>
          </a:p>
          <a:p>
            <a:pPr lvl="1"/>
            <a:r>
              <a:rPr lang="en-US" dirty="0"/>
              <a:t>Fatigue and weakness</a:t>
            </a:r>
          </a:p>
          <a:p>
            <a:pPr lvl="1"/>
            <a:r>
              <a:rPr lang="en-US" dirty="0"/>
              <a:t>Headaches</a:t>
            </a:r>
          </a:p>
          <a:p>
            <a:pPr lvl="1"/>
            <a:r>
              <a:rPr lang="en-US" dirty="0"/>
              <a:t>Difficulty sleeping</a:t>
            </a:r>
          </a:p>
          <a:p>
            <a:pPr lvl="1"/>
            <a:r>
              <a:rPr lang="en-US" dirty="0"/>
              <a:t>Back pain </a:t>
            </a:r>
          </a:p>
          <a:p>
            <a:pPr lvl="1"/>
            <a:r>
              <a:rPr lang="en-US" dirty="0"/>
              <a:t>Edema</a:t>
            </a:r>
          </a:p>
          <a:p>
            <a:pPr lvl="1"/>
            <a:r>
              <a:rPr lang="en-US" dirty="0"/>
              <a:t>Stool that is bloody or black</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40</a:t>
            </a:fld>
            <a:endParaRPr lang="en-US" dirty="0"/>
          </a:p>
        </p:txBody>
      </p:sp>
    </p:spTree>
    <p:extLst>
      <p:ext uri="{BB962C8B-B14F-4D97-AF65-F5344CB8AC3E}">
        <p14:creationId xmlns:p14="http://schemas.microsoft.com/office/powerpoint/2010/main" val="4132646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guidelines for catheter care</a:t>
            </a:r>
          </a:p>
          <a:p>
            <a:pPr marL="457200" indent="-457200">
              <a:buFont typeface="+mj-lt"/>
              <a:buAutoNum type="arabicPeriod" startAt="4"/>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catheter</a:t>
            </a:r>
          </a:p>
          <a:p>
            <a:pPr marL="457200" lvl="1" indent="0">
              <a:buNone/>
            </a:pPr>
            <a:r>
              <a:rPr lang="en-US" dirty="0"/>
              <a:t>a thin tube inserted into the body to drain fluids or inject fluids.</a:t>
            </a:r>
          </a:p>
          <a:p>
            <a:pPr marL="0" indent="0">
              <a:buNone/>
            </a:pPr>
            <a:r>
              <a:rPr lang="en-US" b="1" dirty="0"/>
              <a:t>urinary catheter</a:t>
            </a:r>
          </a:p>
          <a:p>
            <a:pPr marL="457200" lvl="1" indent="0">
              <a:buNone/>
            </a:pPr>
            <a:r>
              <a:rPr lang="en-US" dirty="0"/>
              <a:t>a type of catheter that is used to drain urine from the bladder.</a:t>
            </a:r>
          </a:p>
          <a:p>
            <a:pPr marL="0" indent="0">
              <a:buNone/>
            </a:pPr>
            <a:r>
              <a:rPr lang="en-US" b="1" dirty="0"/>
              <a:t>straight catheter</a:t>
            </a:r>
          </a:p>
          <a:p>
            <a:pPr marL="457200" lvl="1" indent="0">
              <a:buNone/>
            </a:pPr>
            <a:r>
              <a:rPr lang="en-US" dirty="0"/>
              <a:t>a type of urinary catheter that is removed immediately after urine is drained.</a:t>
            </a:r>
          </a:p>
          <a:p>
            <a:pPr marL="0" indent="0">
              <a:buNone/>
            </a:pPr>
            <a:endParaRPr lang="en-US" dirty="0"/>
          </a:p>
          <a:p>
            <a:pPr marL="457200" indent="-457200">
              <a:buFont typeface="+mj-lt"/>
              <a:buAutoNum type="arabicPeriod" startAt="4"/>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41</a:t>
            </a:fld>
            <a:endParaRPr lang="en-US" dirty="0"/>
          </a:p>
        </p:txBody>
      </p:sp>
    </p:spTree>
    <p:extLst>
      <p:ext uri="{BB962C8B-B14F-4D97-AF65-F5344CB8AC3E}">
        <p14:creationId xmlns:p14="http://schemas.microsoft.com/office/powerpoint/2010/main" val="20406995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guidelines for catheter care</a:t>
            </a:r>
          </a:p>
          <a:p>
            <a:pPr marL="457200" indent="-457200">
              <a:buFont typeface="+mj-lt"/>
              <a:buAutoNum type="arabicPeriod" startAt="4"/>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indwelling catheter</a:t>
            </a:r>
          </a:p>
          <a:p>
            <a:pPr marL="457200" lvl="1" indent="0">
              <a:buNone/>
            </a:pPr>
            <a:r>
              <a:rPr lang="en-US" dirty="0"/>
              <a:t>a type of urinary catheter that remains inside the bladder for a period of time; also called Foley catheter.</a:t>
            </a:r>
          </a:p>
          <a:p>
            <a:pPr marL="0" indent="0">
              <a:buNone/>
            </a:pPr>
            <a:r>
              <a:rPr lang="en-US" b="1" dirty="0"/>
              <a:t>condom catheter</a:t>
            </a:r>
          </a:p>
          <a:p>
            <a:pPr marL="457200" lvl="1" indent="0">
              <a:buNone/>
            </a:pPr>
            <a:r>
              <a:rPr lang="en-US" dirty="0"/>
              <a:t>a type of urinary catheter that has an attachment on the end that fits onto the penis; also called Texas catheter.</a:t>
            </a:r>
          </a:p>
          <a:p>
            <a:pPr marL="0" indent="0">
              <a:buNone/>
            </a:pPr>
            <a:endParaRPr lang="en-US" dirty="0"/>
          </a:p>
          <a:p>
            <a:pPr marL="457200" indent="-457200">
              <a:buFont typeface="+mj-lt"/>
              <a:buAutoNum type="arabicPeriod" startAt="4"/>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42</a:t>
            </a:fld>
            <a:endParaRPr lang="en-US" dirty="0"/>
          </a:p>
        </p:txBody>
      </p:sp>
    </p:spTree>
    <p:extLst>
      <p:ext uri="{BB962C8B-B14F-4D97-AF65-F5344CB8AC3E}">
        <p14:creationId xmlns:p14="http://schemas.microsoft.com/office/powerpoint/2010/main" val="36078380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guidelines for catheter care</a:t>
            </a:r>
          </a:p>
          <a:p>
            <a:pPr marL="457200" indent="-457200">
              <a:buFont typeface="+mj-lt"/>
              <a:buAutoNum type="arabicPeriod" startAt="4"/>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do not insert, irrigate, or remove catheters.</a:t>
            </a:r>
          </a:p>
          <a:p>
            <a:pPr marL="0" indent="0">
              <a:buNone/>
            </a:pPr>
            <a:endParaRPr lang="en-US" dirty="0"/>
          </a:p>
          <a:p>
            <a:pPr marL="0" indent="0">
              <a:buNone/>
            </a:pPr>
            <a:endParaRPr lang="en-US" dirty="0"/>
          </a:p>
          <a:p>
            <a:pPr marL="457200" indent="-457200">
              <a:buFont typeface="+mj-lt"/>
              <a:buAutoNum type="arabicPeriod" startAt="4"/>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43</a:t>
            </a:fld>
            <a:endParaRPr lang="en-US" dirty="0"/>
          </a:p>
        </p:txBody>
      </p:sp>
    </p:spTree>
    <p:extLst>
      <p:ext uri="{BB962C8B-B14F-4D97-AF65-F5344CB8AC3E}">
        <p14:creationId xmlns:p14="http://schemas.microsoft.com/office/powerpoint/2010/main" val="34590160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guidelines for catheter care</a:t>
            </a:r>
          </a:p>
          <a:p>
            <a:pPr marL="457200" indent="-457200">
              <a:buFont typeface="+mj-lt"/>
              <a:buAutoNum type="arabicPeriod" startAt="4"/>
            </a:pPr>
            <a:endParaRPr lang="en-US" dirty="0">
              <a:solidFill>
                <a:srgbClr val="FF0000"/>
              </a:solidFill>
            </a:endParaRPr>
          </a:p>
          <a:p>
            <a:pPr marL="0" indent="0">
              <a:buNone/>
            </a:pPr>
            <a:r>
              <a:rPr lang="en-US" dirty="0"/>
              <a:t>NAs should follow these guidelines when residents have a catheter:</a:t>
            </a:r>
          </a:p>
          <a:p>
            <a:pPr marL="0" indent="0">
              <a:buNone/>
            </a:pPr>
            <a:endParaRPr lang="en-US" dirty="0"/>
          </a:p>
          <a:p>
            <a:pPr lvl="1"/>
            <a:r>
              <a:rPr lang="en-US" dirty="0"/>
              <a:t>Wash hands before giving catheter care.</a:t>
            </a:r>
          </a:p>
          <a:p>
            <a:pPr lvl="1"/>
            <a:r>
              <a:rPr lang="en-US" dirty="0"/>
              <a:t>Keep genital area clean to prevent infection.</a:t>
            </a:r>
          </a:p>
          <a:p>
            <a:pPr lvl="1"/>
            <a:r>
              <a:rPr lang="en-US" dirty="0"/>
              <a:t>Keep drainage bag lower than the resident’s hips or bladder to prevent infection and let gravity allow drainage. </a:t>
            </a:r>
          </a:p>
          <a:p>
            <a:pPr lvl="1"/>
            <a:r>
              <a:rPr lang="en-US" dirty="0"/>
              <a:t>Keep drainage bag off floor. </a:t>
            </a:r>
          </a:p>
          <a:p>
            <a:pPr lvl="1"/>
            <a:r>
              <a:rPr lang="en-US" dirty="0"/>
              <a:t>Keep tubing straight.</a:t>
            </a:r>
          </a:p>
          <a:p>
            <a:pPr lvl="1"/>
            <a:endParaRPr lang="en-US" dirty="0"/>
          </a:p>
          <a:p>
            <a:pPr marL="457200" indent="-457200">
              <a:buFont typeface="+mj-lt"/>
              <a:buAutoNum type="arabicPeriod" startAt="4"/>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44</a:t>
            </a:fld>
            <a:endParaRPr lang="en-US" dirty="0"/>
          </a:p>
        </p:txBody>
      </p:sp>
    </p:spTree>
    <p:extLst>
      <p:ext uri="{BB962C8B-B14F-4D97-AF65-F5344CB8AC3E}">
        <p14:creationId xmlns:p14="http://schemas.microsoft.com/office/powerpoint/2010/main" val="35460879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a:xfrm>
            <a:off x="635393" y="780226"/>
            <a:ext cx="10234377" cy="5396738"/>
          </a:xfrm>
        </p:spPr>
        <p:txBody>
          <a:bodyPr/>
          <a:lstStyle/>
          <a:p>
            <a:pPr marL="457200" indent="-457200">
              <a:buFont typeface="+mj-lt"/>
              <a:buAutoNum type="arabicPeriod" startAt="4"/>
            </a:pPr>
            <a:r>
              <a:rPr lang="en-US" dirty="0">
                <a:solidFill>
                  <a:srgbClr val="FF0000"/>
                </a:solidFill>
              </a:rPr>
              <a:t>Describe guidelines for catheter care</a:t>
            </a:r>
          </a:p>
          <a:p>
            <a:pPr marL="457200" indent="-457200">
              <a:buFont typeface="+mj-lt"/>
              <a:buAutoNum type="arabicPeriod" startAt="4"/>
            </a:pPr>
            <a:endParaRPr lang="en-US" dirty="0">
              <a:solidFill>
                <a:srgbClr val="FF0000"/>
              </a:solidFill>
            </a:endParaRPr>
          </a:p>
          <a:p>
            <a:pPr marL="0" indent="0">
              <a:buNone/>
            </a:pPr>
            <a:r>
              <a:rPr lang="en-US" dirty="0"/>
              <a:t>NAs should observe and report the following when caring for a resident with a urinary catheter:</a:t>
            </a:r>
          </a:p>
          <a:p>
            <a:pPr marL="0" indent="0">
              <a:buNone/>
            </a:pPr>
            <a:endParaRPr lang="en-US" dirty="0"/>
          </a:p>
          <a:p>
            <a:pPr lvl="1"/>
            <a:r>
              <a:rPr lang="en-US" dirty="0"/>
              <a:t>Bloody or unusual-looking urine</a:t>
            </a:r>
          </a:p>
          <a:p>
            <a:pPr lvl="1"/>
            <a:r>
              <a:rPr lang="en-US" dirty="0"/>
              <a:t>Bag not filling after several hours</a:t>
            </a:r>
          </a:p>
          <a:p>
            <a:pPr lvl="1"/>
            <a:r>
              <a:rPr lang="en-US" dirty="0"/>
              <a:t>Bag filling suddenly </a:t>
            </a:r>
          </a:p>
          <a:p>
            <a:pPr lvl="1"/>
            <a:r>
              <a:rPr lang="en-US" dirty="0"/>
              <a:t>Catheter not in place</a:t>
            </a:r>
          </a:p>
          <a:p>
            <a:pPr lvl="1"/>
            <a:r>
              <a:rPr lang="en-US" dirty="0"/>
              <a:t>Urine leaking from catheter</a:t>
            </a:r>
          </a:p>
          <a:p>
            <a:pPr lvl="1"/>
            <a:r>
              <a:rPr lang="en-US" dirty="0"/>
              <a:t>Resident reporting pain or pressure</a:t>
            </a:r>
          </a:p>
          <a:p>
            <a:pPr lvl="1"/>
            <a:r>
              <a:rPr lang="en-US" dirty="0"/>
              <a:t>Odor </a:t>
            </a:r>
          </a:p>
          <a:p>
            <a:pPr marL="0" indent="0">
              <a:buNone/>
            </a:pPr>
            <a:endParaRPr lang="en-US" dirty="0"/>
          </a:p>
          <a:p>
            <a:pPr marL="0" indent="0">
              <a:buNone/>
            </a:pPr>
            <a:endParaRPr lang="en-US" dirty="0"/>
          </a:p>
          <a:p>
            <a:pPr marL="457200" indent="-457200">
              <a:buFont typeface="+mj-lt"/>
              <a:buAutoNum type="arabicPeriod" startAt="4"/>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45</a:t>
            </a:fld>
            <a:endParaRPr lang="en-US" dirty="0"/>
          </a:p>
        </p:txBody>
      </p:sp>
    </p:spTree>
    <p:extLst>
      <p:ext uri="{BB962C8B-B14F-4D97-AF65-F5344CB8AC3E}">
        <p14:creationId xmlns:p14="http://schemas.microsoft.com/office/powerpoint/2010/main" val="22793406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guidelines for catheter care</a:t>
            </a:r>
          </a:p>
          <a:p>
            <a:pPr marL="457200" indent="-457200">
              <a:buFont typeface="+mj-lt"/>
              <a:buAutoNum type="arabicPeriod" startAt="4"/>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must wear gloves while providing catheter care and wash their hands afterwards.</a:t>
            </a:r>
          </a:p>
          <a:p>
            <a:pPr marL="0" indent="0">
              <a:buNone/>
            </a:pPr>
            <a:endParaRPr lang="en-US" dirty="0"/>
          </a:p>
          <a:p>
            <a:pPr marL="0" indent="0">
              <a:buNone/>
            </a:pPr>
            <a:endParaRPr lang="en-US" dirty="0"/>
          </a:p>
          <a:p>
            <a:pPr marL="457200" indent="-457200">
              <a:buFont typeface="+mj-lt"/>
              <a:buAutoNum type="arabicPeriod" startAt="4"/>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46</a:t>
            </a:fld>
            <a:endParaRPr lang="en-US" dirty="0"/>
          </a:p>
        </p:txBody>
      </p:sp>
    </p:spTree>
    <p:extLst>
      <p:ext uri="{BB962C8B-B14F-4D97-AF65-F5344CB8AC3E}">
        <p14:creationId xmlns:p14="http://schemas.microsoft.com/office/powerpoint/2010/main" val="36466617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F1292A-F061-4D35-AA52-690E2A363196}"/>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catheter care</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bath blanket, disposable bed protector, bath basin with warm water, soap, bath thermometer, 2-4 washcloths or disposable wipes, towel, gloves</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Adjust bed to a safe working level, usually waist high. Lock bed wheels.</a:t>
            </a:r>
          </a:p>
          <a:p>
            <a:pPr marL="457200" indent="-457200">
              <a:buFont typeface="+mj-lt"/>
              <a:buAutoNum type="arabicPeriod"/>
            </a:pPr>
            <a:r>
              <a:rPr lang="en-US" dirty="0"/>
              <a:t>Lower head of bed. Position the resident lying flat on her back. </a:t>
            </a:r>
          </a:p>
          <a:p>
            <a:pPr marL="457200" indent="-457200">
              <a:buFont typeface="+mj-lt"/>
              <a:buAutoNum type="arabicPeriod"/>
            </a:pPr>
            <a:r>
              <a:rPr lang="en-US" dirty="0"/>
              <a:t>Remove or fold back top bedding, keeping resident covered with bath blanket.</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836E4A7-04E9-418F-B347-BDEEB7F8F4C3}"/>
              </a:ext>
            </a:extLst>
          </p:cNvPr>
          <p:cNvSpPr>
            <a:spLocks noGrp="1"/>
          </p:cNvSpPr>
          <p:nvPr>
            <p:ph type="sldNum" sz="quarter" idx="12"/>
          </p:nvPr>
        </p:nvSpPr>
        <p:spPr/>
        <p:txBody>
          <a:bodyPr/>
          <a:lstStyle/>
          <a:p>
            <a:pPr defTabSz="457200"/>
            <a:fld id="{1E19C8D7-53EE-4AF8-9E87-BBF55B67A655}" type="slidenum">
              <a:rPr lang="en-US" smtClean="0"/>
              <a:pPr defTabSz="457200"/>
              <a:t>47</a:t>
            </a:fld>
            <a:endParaRPr lang="en-US" dirty="0"/>
          </a:p>
        </p:txBody>
      </p:sp>
    </p:spTree>
    <p:extLst>
      <p:ext uri="{BB962C8B-B14F-4D97-AF65-F5344CB8AC3E}">
        <p14:creationId xmlns:p14="http://schemas.microsoft.com/office/powerpoint/2010/main" val="31110421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F1292A-F061-4D35-AA52-690E2A363196}"/>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catheter care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Test water temperature with bath thermometer or against the inside of your wrist. Water temperature should be no higher than 105°F. Have the resident check  the water temperature to see if it is comfortable. Adjust if necessary.</a:t>
            </a:r>
          </a:p>
          <a:p>
            <a:pPr marL="457200" indent="-457200">
              <a:buFont typeface="+mj-lt"/>
              <a:buAutoNum type="arabicPeriod" startAt="8"/>
            </a:pPr>
            <a:r>
              <a:rPr lang="en-US" dirty="0"/>
              <a:t>Put on gloves.</a:t>
            </a:r>
          </a:p>
          <a:p>
            <a:pPr marL="457200" indent="-457200">
              <a:buFont typeface="+mj-lt"/>
              <a:buAutoNum type="arabicPeriod" startAt="8"/>
            </a:pPr>
            <a:r>
              <a:rPr lang="en-US" dirty="0"/>
              <a:t>Ask the resident to flex her knees and raise her buttocks off the bed by pushing against the mattress with her feet. If she needs help, place your arm under the small of her back and tell her to push with her heels and hands on your signal as you raise her hips. Place a clean bed protector under her buttocks.</a:t>
            </a:r>
          </a:p>
          <a:p>
            <a:pPr marL="457200" indent="-457200">
              <a:buFont typeface="+mj-lt"/>
              <a:buAutoNum type="arabicPeriod" startAt="8"/>
            </a:pPr>
            <a:r>
              <a:rPr lang="en-US" dirty="0"/>
              <a:t>Expose only the area necessary to clean the catheter. Avoid overexposing the resident.</a:t>
            </a:r>
          </a:p>
          <a:p>
            <a:pPr marL="457200" indent="-457200">
              <a:buFont typeface="+mj-lt"/>
              <a:buAutoNum type="arabicPeriod" startAt="8"/>
            </a:pPr>
            <a:r>
              <a:rPr lang="en-US" dirty="0"/>
              <a:t>Place towel under catheter tubing before washing.</a:t>
            </a:r>
          </a:p>
          <a:p>
            <a:pPr marL="457200" indent="-457200">
              <a:buFont typeface="+mj-lt"/>
              <a:buAutoNum type="arabicPeriod" startAt="8"/>
            </a:pPr>
            <a:r>
              <a:rPr lang="en-US" dirty="0"/>
              <a:t>Wet washcloth in basin and apply soap to a washcloth. Clean the area around the meatus. Use a clean area of the washcloth for each stroke.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836E4A7-04E9-418F-B347-BDEEB7F8F4C3}"/>
              </a:ext>
            </a:extLst>
          </p:cNvPr>
          <p:cNvSpPr>
            <a:spLocks noGrp="1"/>
          </p:cNvSpPr>
          <p:nvPr>
            <p:ph type="sldNum" sz="quarter" idx="12"/>
          </p:nvPr>
        </p:nvSpPr>
        <p:spPr/>
        <p:txBody>
          <a:bodyPr/>
          <a:lstStyle/>
          <a:p>
            <a:pPr defTabSz="457200"/>
            <a:fld id="{1E19C8D7-53EE-4AF8-9E87-BBF55B67A655}" type="slidenum">
              <a:rPr lang="en-US" smtClean="0"/>
              <a:pPr defTabSz="457200"/>
              <a:t>48</a:t>
            </a:fld>
            <a:endParaRPr lang="en-US" dirty="0"/>
          </a:p>
        </p:txBody>
      </p:sp>
    </p:spTree>
    <p:extLst>
      <p:ext uri="{BB962C8B-B14F-4D97-AF65-F5344CB8AC3E}">
        <p14:creationId xmlns:p14="http://schemas.microsoft.com/office/powerpoint/2010/main" val="27593140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F1292A-F061-4D35-AA52-690E2A363196}"/>
              </a:ext>
            </a:extLst>
          </p:cNvPr>
          <p:cNvSpPr>
            <a:spLocks noGrp="1"/>
          </p:cNvSpPr>
          <p:nvPr>
            <p:ph idx="1"/>
          </p:nvPr>
        </p:nvSpPr>
        <p:spPr>
          <a:xfrm>
            <a:off x="635393" y="780226"/>
            <a:ext cx="4569653" cy="5396738"/>
          </a:xfrm>
        </p:spPr>
        <p:txBody>
          <a:bodyPr/>
          <a:lstStyle/>
          <a:p>
            <a:pPr marL="0" indent="0">
              <a:buNone/>
            </a:pPr>
            <a:r>
              <a:rPr lang="en-US" dirty="0">
                <a:solidFill>
                  <a:schemeClr val="accent5">
                    <a:lumMod val="60000"/>
                    <a:lumOff val="40000"/>
                  </a:schemeClr>
                </a:solidFill>
                <a:highlight>
                  <a:srgbClr val="000000"/>
                </a:highlight>
              </a:rPr>
              <a:t>Providing catheter care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4"/>
            </a:pPr>
            <a:r>
              <a:rPr lang="en-US" dirty="0"/>
              <a:t>Hold the catheter near the meatus. Avoid tugging the catheter throughout the procedure.</a:t>
            </a:r>
          </a:p>
          <a:p>
            <a:pPr marL="457200" indent="-457200">
              <a:buFont typeface="+mj-lt"/>
              <a:buAutoNum type="arabicPeriod" startAt="14"/>
            </a:pPr>
            <a:r>
              <a:rPr lang="en-US" dirty="0"/>
              <a:t>Clean at least four inches of catheter nearest the meatus. Move in only one direction, away from the meatus. Use a clean area of the cloth for each stroke.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836E4A7-04E9-418F-B347-BDEEB7F8F4C3}"/>
              </a:ext>
            </a:extLst>
          </p:cNvPr>
          <p:cNvSpPr>
            <a:spLocks noGrp="1"/>
          </p:cNvSpPr>
          <p:nvPr>
            <p:ph type="sldNum" sz="quarter" idx="12"/>
          </p:nvPr>
        </p:nvSpPr>
        <p:spPr/>
        <p:txBody>
          <a:bodyPr/>
          <a:lstStyle/>
          <a:p>
            <a:pPr defTabSz="457200"/>
            <a:fld id="{1E19C8D7-53EE-4AF8-9E87-BBF55B67A655}" type="slidenum">
              <a:rPr lang="en-US" smtClean="0"/>
              <a:pPr defTabSz="457200"/>
              <a:t>49</a:t>
            </a:fld>
            <a:endParaRPr lang="en-US" dirty="0"/>
          </a:p>
        </p:txBody>
      </p:sp>
      <p:pic>
        <p:nvPicPr>
          <p:cNvPr id="4" name="Picture 3">
            <a:extLst>
              <a:ext uri="{FF2B5EF4-FFF2-40B4-BE49-F238E27FC236}">
                <a16:creationId xmlns:a16="http://schemas.microsoft.com/office/drawing/2014/main" id="{B0CAC372-ECD8-428F-A835-F887F8868065}"/>
              </a:ext>
            </a:extLst>
          </p:cNvPr>
          <p:cNvPicPr>
            <a:picLocks noChangeAspect="1"/>
          </p:cNvPicPr>
          <p:nvPr/>
        </p:nvPicPr>
        <p:blipFill>
          <a:blip r:embed="rId2"/>
          <a:stretch>
            <a:fillRect/>
          </a:stretch>
        </p:blipFill>
        <p:spPr>
          <a:xfrm>
            <a:off x="5957416" y="638037"/>
            <a:ext cx="4236648" cy="5681116"/>
          </a:xfrm>
          <a:prstGeom prst="rect">
            <a:avLst/>
          </a:prstGeom>
        </p:spPr>
      </p:pic>
    </p:spTree>
    <p:extLst>
      <p:ext uri="{BB962C8B-B14F-4D97-AF65-F5344CB8AC3E}">
        <p14:creationId xmlns:p14="http://schemas.microsoft.com/office/powerpoint/2010/main" val="2328305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a:pPr>
            <a:r>
              <a:rPr lang="en-US" dirty="0">
                <a:solidFill>
                  <a:srgbClr val="FF0000"/>
                </a:solidFill>
              </a:rPr>
              <a:t>List qualities of urine and identify signs and symptoms about urine to report</a:t>
            </a:r>
          </a:p>
          <a:p>
            <a:pPr marL="457200" indent="-457200">
              <a:buFont typeface="+mj-lt"/>
              <a:buAutoNum type="arabicPeriod"/>
            </a:pPr>
            <a:endParaRPr lang="en-US" dirty="0">
              <a:solidFill>
                <a:srgbClr val="FF0000"/>
              </a:solidFill>
            </a:endParaRPr>
          </a:p>
          <a:p>
            <a:pPr marL="0" indent="0">
              <a:buNone/>
            </a:pPr>
            <a:r>
              <a:rPr lang="en-US" dirty="0"/>
              <a:t>NAs should report the following signs and symptoms related to urine:</a:t>
            </a:r>
          </a:p>
          <a:p>
            <a:pPr marL="0" indent="0">
              <a:buNone/>
            </a:pPr>
            <a:endParaRPr lang="en-US" dirty="0"/>
          </a:p>
          <a:p>
            <a:pPr lvl="1"/>
            <a:r>
              <a:rPr lang="en-US" dirty="0"/>
              <a:t>Cloudy urine </a:t>
            </a:r>
          </a:p>
          <a:p>
            <a:pPr lvl="1"/>
            <a:r>
              <a:rPr lang="en-US" dirty="0"/>
              <a:t>Dark or rust-colored urine </a:t>
            </a:r>
          </a:p>
          <a:p>
            <a:pPr lvl="1"/>
            <a:r>
              <a:rPr lang="en-US" dirty="0"/>
              <a:t>Strong-, offensive-, or fruity-smelling urine </a:t>
            </a:r>
          </a:p>
          <a:p>
            <a:pPr lvl="1"/>
            <a:r>
              <a:rPr lang="en-US" dirty="0"/>
              <a:t>Pain, burning, or pressure when urinating </a:t>
            </a:r>
          </a:p>
          <a:p>
            <a:pPr lvl="1"/>
            <a:r>
              <a:rPr lang="en-US" dirty="0"/>
              <a:t>Blood, pus, mucus, or discharge </a:t>
            </a:r>
          </a:p>
          <a:p>
            <a:pPr lvl="1"/>
            <a:r>
              <a:rPr lang="en-US" dirty="0"/>
              <a:t>Protein or glucose in urine</a:t>
            </a:r>
          </a:p>
          <a:p>
            <a:pPr lvl="1"/>
            <a:r>
              <a:rPr lang="en-US" dirty="0"/>
              <a:t>Urinary incontinence </a:t>
            </a:r>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5</a:t>
            </a:fld>
            <a:endParaRPr lang="en-US" dirty="0"/>
          </a:p>
        </p:txBody>
      </p:sp>
    </p:spTree>
    <p:extLst>
      <p:ext uri="{BB962C8B-B14F-4D97-AF65-F5344CB8AC3E}">
        <p14:creationId xmlns:p14="http://schemas.microsoft.com/office/powerpoint/2010/main" val="1674134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F1292A-F061-4D35-AA52-690E2A363196}"/>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catheter care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6"/>
            </a:pPr>
            <a:r>
              <a:rPr lang="en-US" dirty="0"/>
              <a:t>Dip a clean washcloth in the water. Rinse at least four inches of catheter nearest the meatus. Move in only one direction, away from the meatus. Use a clean area of the washcloth for each stroke.</a:t>
            </a:r>
          </a:p>
          <a:p>
            <a:pPr marL="457200" indent="-457200">
              <a:buFont typeface="+mj-lt"/>
              <a:buAutoNum type="arabicPeriod" startAt="16"/>
            </a:pPr>
            <a:r>
              <a:rPr lang="en-US" dirty="0"/>
              <a:t>With a towel, dry at least four inches of the catheter nearest the meatus. Move in only one direction, away from the meatus.</a:t>
            </a:r>
          </a:p>
          <a:p>
            <a:pPr marL="457200" indent="-457200">
              <a:buFont typeface="+mj-lt"/>
              <a:buAutoNum type="arabicPeriod" startAt="16"/>
            </a:pPr>
            <a:r>
              <a:rPr lang="en-US" dirty="0"/>
              <a:t>Remove and discard bed protector. Remove towel from under catheter tubing and place in proper container. </a:t>
            </a:r>
          </a:p>
          <a:p>
            <a:pPr marL="457200" indent="-457200">
              <a:buFont typeface="+mj-lt"/>
              <a:buAutoNum type="arabicPeriod" startAt="16"/>
            </a:pPr>
            <a:r>
              <a:rPr lang="en-US" dirty="0"/>
              <a:t>Place linen and used washcloths in proper containers.</a:t>
            </a:r>
          </a:p>
          <a:p>
            <a:pPr marL="457200" indent="-457200">
              <a:buFont typeface="+mj-lt"/>
              <a:buAutoNum type="arabicPeriod" startAt="16"/>
            </a:pPr>
            <a:r>
              <a:rPr lang="en-US" dirty="0"/>
              <a:t>Empty the basin into the toilet and flush toilet. Place basin in proper area for cleaning or clean and store it according to facility policy. </a:t>
            </a:r>
          </a:p>
          <a:p>
            <a:pPr marL="457200" indent="-457200">
              <a:buFont typeface="+mj-lt"/>
              <a:buAutoNum type="arabicPeriod" startAt="16"/>
            </a:pPr>
            <a:r>
              <a:rPr lang="en-US" dirty="0"/>
              <a:t>Remove and discard gloves.</a:t>
            </a:r>
          </a:p>
          <a:p>
            <a:pPr marL="457200" indent="-457200">
              <a:buFont typeface="+mj-lt"/>
              <a:buAutoNum type="arabicPeriod" startAt="16"/>
            </a:pPr>
            <a:r>
              <a:rPr lang="en-US" dirty="0"/>
              <a:t>Wash your hands.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836E4A7-04E9-418F-B347-BDEEB7F8F4C3}"/>
              </a:ext>
            </a:extLst>
          </p:cNvPr>
          <p:cNvSpPr>
            <a:spLocks noGrp="1"/>
          </p:cNvSpPr>
          <p:nvPr>
            <p:ph type="sldNum" sz="quarter" idx="12"/>
          </p:nvPr>
        </p:nvSpPr>
        <p:spPr/>
        <p:txBody>
          <a:bodyPr/>
          <a:lstStyle/>
          <a:p>
            <a:pPr defTabSz="457200"/>
            <a:fld id="{1E19C8D7-53EE-4AF8-9E87-BBF55B67A655}" type="slidenum">
              <a:rPr lang="en-US" smtClean="0"/>
              <a:pPr defTabSz="457200"/>
              <a:t>50</a:t>
            </a:fld>
            <a:endParaRPr lang="en-US" dirty="0"/>
          </a:p>
        </p:txBody>
      </p:sp>
    </p:spTree>
    <p:extLst>
      <p:ext uri="{BB962C8B-B14F-4D97-AF65-F5344CB8AC3E}">
        <p14:creationId xmlns:p14="http://schemas.microsoft.com/office/powerpoint/2010/main" val="6182367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F1292A-F061-4D35-AA52-690E2A363196}"/>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Providing catheter care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23"/>
            </a:pPr>
            <a:r>
              <a:rPr lang="en-US" dirty="0"/>
              <a:t>Remove bath blanket and replace top covers. Make resident comfortable. Check that the catheter tubing is free from kinks and twists and that it is securely fastened to the leg.</a:t>
            </a:r>
          </a:p>
          <a:p>
            <a:pPr marL="457200" indent="-457200">
              <a:buFont typeface="+mj-lt"/>
              <a:buAutoNum type="arabicPeriod" startAt="23"/>
            </a:pPr>
            <a:r>
              <a:rPr lang="en-US" dirty="0"/>
              <a:t>Return bed to lowest position. Remove privacy measures. </a:t>
            </a:r>
          </a:p>
          <a:p>
            <a:pPr marL="457200" indent="-457200">
              <a:buFont typeface="+mj-lt"/>
              <a:buAutoNum type="arabicPeriod" startAt="23"/>
            </a:pPr>
            <a:r>
              <a:rPr lang="en-US" dirty="0"/>
              <a:t>Place call light within resident’s reach.</a:t>
            </a:r>
          </a:p>
          <a:p>
            <a:pPr marL="457200" indent="-457200">
              <a:buFont typeface="+mj-lt"/>
              <a:buAutoNum type="arabicPeriod" startAt="23"/>
            </a:pPr>
            <a:r>
              <a:rPr lang="en-US" dirty="0"/>
              <a:t>Report any changes in resident to the nurse.</a:t>
            </a:r>
          </a:p>
          <a:p>
            <a:pPr marL="457200" indent="-457200">
              <a:buFont typeface="+mj-lt"/>
              <a:buAutoNum type="arabicPeriod" startAt="23"/>
            </a:pPr>
            <a:r>
              <a:rPr lang="en-US" dirty="0"/>
              <a:t>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836E4A7-04E9-418F-B347-BDEEB7F8F4C3}"/>
              </a:ext>
            </a:extLst>
          </p:cNvPr>
          <p:cNvSpPr>
            <a:spLocks noGrp="1"/>
          </p:cNvSpPr>
          <p:nvPr>
            <p:ph type="sldNum" sz="quarter" idx="12"/>
          </p:nvPr>
        </p:nvSpPr>
        <p:spPr/>
        <p:txBody>
          <a:bodyPr/>
          <a:lstStyle/>
          <a:p>
            <a:pPr defTabSz="457200"/>
            <a:fld id="{1E19C8D7-53EE-4AF8-9E87-BBF55B67A655}" type="slidenum">
              <a:rPr lang="en-US" smtClean="0"/>
              <a:pPr defTabSz="457200"/>
              <a:t>51</a:t>
            </a:fld>
            <a:endParaRPr lang="en-US" dirty="0"/>
          </a:p>
        </p:txBody>
      </p:sp>
    </p:spTree>
    <p:extLst>
      <p:ext uri="{BB962C8B-B14F-4D97-AF65-F5344CB8AC3E}">
        <p14:creationId xmlns:p14="http://schemas.microsoft.com/office/powerpoint/2010/main" val="32178211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F1292A-F061-4D35-AA52-690E2A363196}"/>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Emptying the catheter drainage bag</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graduate (measuring container), alcohol wipes, paper towels, gloves </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Put on gloves.</a:t>
            </a:r>
            <a:endParaRPr lang="en-US" dirty="0">
              <a:highlight>
                <a:srgbClr val="000000"/>
              </a:highlight>
            </a:endParaRPr>
          </a:p>
        </p:txBody>
      </p:sp>
      <p:sp>
        <p:nvSpPr>
          <p:cNvPr id="3" name="Slide Number Placeholder 2">
            <a:extLst>
              <a:ext uri="{FF2B5EF4-FFF2-40B4-BE49-F238E27FC236}">
                <a16:creationId xmlns:a16="http://schemas.microsoft.com/office/drawing/2014/main" id="{1836E4A7-04E9-418F-B347-BDEEB7F8F4C3}"/>
              </a:ext>
            </a:extLst>
          </p:cNvPr>
          <p:cNvSpPr>
            <a:spLocks noGrp="1"/>
          </p:cNvSpPr>
          <p:nvPr>
            <p:ph type="sldNum" sz="quarter" idx="12"/>
          </p:nvPr>
        </p:nvSpPr>
        <p:spPr/>
        <p:txBody>
          <a:bodyPr/>
          <a:lstStyle/>
          <a:p>
            <a:pPr defTabSz="457200"/>
            <a:fld id="{1E19C8D7-53EE-4AF8-9E87-BBF55B67A655}" type="slidenum">
              <a:rPr lang="en-US" smtClean="0"/>
              <a:pPr defTabSz="457200"/>
              <a:t>52</a:t>
            </a:fld>
            <a:endParaRPr lang="en-US" dirty="0"/>
          </a:p>
        </p:txBody>
      </p:sp>
    </p:spTree>
    <p:extLst>
      <p:ext uri="{BB962C8B-B14F-4D97-AF65-F5344CB8AC3E}">
        <p14:creationId xmlns:p14="http://schemas.microsoft.com/office/powerpoint/2010/main" val="36118837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F1292A-F061-4D35-AA52-690E2A363196}"/>
              </a:ext>
            </a:extLst>
          </p:cNvPr>
          <p:cNvSpPr>
            <a:spLocks noGrp="1"/>
          </p:cNvSpPr>
          <p:nvPr>
            <p:ph idx="1"/>
          </p:nvPr>
        </p:nvSpPr>
        <p:spPr>
          <a:xfrm>
            <a:off x="635394" y="780226"/>
            <a:ext cx="4539508" cy="5396738"/>
          </a:xfrm>
        </p:spPr>
        <p:txBody>
          <a:bodyPr/>
          <a:lstStyle/>
          <a:p>
            <a:pPr marL="0" indent="0">
              <a:buNone/>
            </a:pPr>
            <a:r>
              <a:rPr lang="en-US" dirty="0">
                <a:solidFill>
                  <a:schemeClr val="accent5">
                    <a:lumMod val="60000"/>
                    <a:lumOff val="40000"/>
                  </a:schemeClr>
                </a:solidFill>
                <a:highlight>
                  <a:srgbClr val="000000"/>
                </a:highlight>
              </a:rPr>
              <a:t>Emptying the catheter drainage bag</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Place paper towel on the floor under the drainage bag. Place the graduate on the paper towel.</a:t>
            </a:r>
          </a:p>
          <a:p>
            <a:pPr marL="457200" indent="-457200">
              <a:buFont typeface="+mj-lt"/>
              <a:buAutoNum type="arabicPeriod" startAt="6"/>
            </a:pPr>
            <a:r>
              <a:rPr lang="en-US" dirty="0"/>
              <a:t>Open the clamp on the drainage bag so that the urine flows out of the bag and into the graduate. Do not let spout or clamp touch the graduate.</a:t>
            </a:r>
          </a:p>
          <a:p>
            <a:pPr marL="457200" indent="-457200">
              <a:buFont typeface="+mj-lt"/>
              <a:buAutoNum type="arabicPeriod" startAt="6"/>
            </a:pPr>
            <a:r>
              <a:rPr lang="en-US" dirty="0"/>
              <a:t>When urine has drained out of the bag, close the clamp. Using alcohol wipes, clean the drain spout. Replace the drain spout in its holder on the bag.</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836E4A7-04E9-418F-B347-BDEEB7F8F4C3}"/>
              </a:ext>
            </a:extLst>
          </p:cNvPr>
          <p:cNvSpPr>
            <a:spLocks noGrp="1"/>
          </p:cNvSpPr>
          <p:nvPr>
            <p:ph type="sldNum" sz="quarter" idx="12"/>
          </p:nvPr>
        </p:nvSpPr>
        <p:spPr/>
        <p:txBody>
          <a:bodyPr/>
          <a:lstStyle/>
          <a:p>
            <a:pPr defTabSz="457200"/>
            <a:fld id="{1E19C8D7-53EE-4AF8-9E87-BBF55B67A655}" type="slidenum">
              <a:rPr lang="en-US" smtClean="0"/>
              <a:pPr defTabSz="457200"/>
              <a:t>53</a:t>
            </a:fld>
            <a:endParaRPr lang="en-US" dirty="0"/>
          </a:p>
        </p:txBody>
      </p:sp>
      <p:pic>
        <p:nvPicPr>
          <p:cNvPr id="4" name="Picture 3">
            <a:extLst>
              <a:ext uri="{FF2B5EF4-FFF2-40B4-BE49-F238E27FC236}">
                <a16:creationId xmlns:a16="http://schemas.microsoft.com/office/drawing/2014/main" id="{67564140-427B-421F-B4F6-D1DD20E9885D}"/>
              </a:ext>
            </a:extLst>
          </p:cNvPr>
          <p:cNvPicPr>
            <a:picLocks noChangeAspect="1"/>
          </p:cNvPicPr>
          <p:nvPr/>
        </p:nvPicPr>
        <p:blipFill>
          <a:blip r:embed="rId2"/>
          <a:stretch>
            <a:fillRect/>
          </a:stretch>
        </p:blipFill>
        <p:spPr>
          <a:xfrm>
            <a:off x="6096000" y="514854"/>
            <a:ext cx="3890143" cy="5828292"/>
          </a:xfrm>
          <a:prstGeom prst="rect">
            <a:avLst/>
          </a:prstGeom>
        </p:spPr>
      </p:pic>
    </p:spTree>
    <p:extLst>
      <p:ext uri="{BB962C8B-B14F-4D97-AF65-F5344CB8AC3E}">
        <p14:creationId xmlns:p14="http://schemas.microsoft.com/office/powerpoint/2010/main" val="42397832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F1292A-F061-4D35-AA52-690E2A363196}"/>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Emptying the catheter drainage bag</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Go into the bathroom. Place the graduate on a flat surface and measure at eye level. Note the amount and characteristics of urine. Empty into the toilet and flush toilet.</a:t>
            </a:r>
          </a:p>
          <a:p>
            <a:pPr marL="457200" indent="-457200">
              <a:buFont typeface="+mj-lt"/>
              <a:buAutoNum type="arabicPeriod" startAt="9"/>
            </a:pPr>
            <a:r>
              <a:rPr lang="en-US" dirty="0"/>
              <a:t>Clean and store graduate. Discard paper towels.</a:t>
            </a:r>
          </a:p>
          <a:p>
            <a:pPr marL="457200" indent="-457200">
              <a:buFont typeface="+mj-lt"/>
              <a:buAutoNum type="arabicPeriod" startAt="9"/>
            </a:pPr>
            <a:r>
              <a:rPr lang="en-US" dirty="0"/>
              <a:t>Remove and discard gloves.</a:t>
            </a:r>
          </a:p>
          <a:p>
            <a:pPr marL="457200" indent="-457200">
              <a:buFont typeface="+mj-lt"/>
              <a:buAutoNum type="arabicPeriod" startAt="9"/>
            </a:pPr>
            <a:r>
              <a:rPr lang="en-US" dirty="0"/>
              <a:t>Wash your hands.</a:t>
            </a:r>
          </a:p>
          <a:p>
            <a:pPr marL="457200" indent="-457200">
              <a:buFont typeface="+mj-lt"/>
              <a:buAutoNum type="arabicPeriod" startAt="9"/>
            </a:pPr>
            <a:r>
              <a:rPr lang="en-US" dirty="0"/>
              <a:t>Document procedure and amount of urine.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836E4A7-04E9-418F-B347-BDEEB7F8F4C3}"/>
              </a:ext>
            </a:extLst>
          </p:cNvPr>
          <p:cNvSpPr>
            <a:spLocks noGrp="1"/>
          </p:cNvSpPr>
          <p:nvPr>
            <p:ph type="sldNum" sz="quarter" idx="12"/>
          </p:nvPr>
        </p:nvSpPr>
        <p:spPr/>
        <p:txBody>
          <a:bodyPr/>
          <a:lstStyle/>
          <a:p>
            <a:pPr defTabSz="457200"/>
            <a:fld id="{1E19C8D7-53EE-4AF8-9E87-BBF55B67A655}" type="slidenum">
              <a:rPr lang="en-US" smtClean="0"/>
              <a:pPr defTabSz="457200"/>
              <a:t>54</a:t>
            </a:fld>
            <a:endParaRPr lang="en-US" dirty="0"/>
          </a:p>
        </p:txBody>
      </p:sp>
    </p:spTree>
    <p:extLst>
      <p:ext uri="{BB962C8B-B14F-4D97-AF65-F5344CB8AC3E}">
        <p14:creationId xmlns:p14="http://schemas.microsoft.com/office/powerpoint/2010/main" val="23881471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F1292A-F061-4D35-AA52-690E2A363196}"/>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Changing a condom catheter </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condom catheter and collection bag, catheter tape, plastic bag, bath blanket, disposable bed protector, supplies for perineal care, gloves</a:t>
            </a:r>
          </a:p>
          <a:p>
            <a:pPr marL="0" indent="0">
              <a:buNone/>
            </a:pPr>
            <a:endParaRPr lang="en-US" i="1"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Adjust bed to a safe level, usually waist high. Lock bed wheels.</a:t>
            </a:r>
          </a:p>
          <a:p>
            <a:pPr marL="457200" indent="-457200">
              <a:buFont typeface="+mj-lt"/>
              <a:buAutoNum type="arabicPeriod"/>
            </a:pPr>
            <a:r>
              <a:rPr lang="en-US" dirty="0"/>
              <a:t>Lower the head of the bed. Position the resident lying flat on his back. </a:t>
            </a:r>
          </a:p>
          <a:p>
            <a:pPr marL="457200" indent="-457200">
              <a:buFont typeface="+mj-lt"/>
              <a:buAutoNum type="arabicPeriod"/>
            </a:pPr>
            <a:r>
              <a:rPr lang="en-US" dirty="0"/>
              <a:t>Remove or fold back top bedding, keeping the resident covered with the bath blanket.</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836E4A7-04E9-418F-B347-BDEEB7F8F4C3}"/>
              </a:ext>
            </a:extLst>
          </p:cNvPr>
          <p:cNvSpPr>
            <a:spLocks noGrp="1"/>
          </p:cNvSpPr>
          <p:nvPr>
            <p:ph type="sldNum" sz="quarter" idx="12"/>
          </p:nvPr>
        </p:nvSpPr>
        <p:spPr/>
        <p:txBody>
          <a:bodyPr/>
          <a:lstStyle/>
          <a:p>
            <a:pPr defTabSz="457200"/>
            <a:fld id="{1E19C8D7-53EE-4AF8-9E87-BBF55B67A655}" type="slidenum">
              <a:rPr lang="en-US" smtClean="0"/>
              <a:pPr defTabSz="457200"/>
              <a:t>55</a:t>
            </a:fld>
            <a:endParaRPr lang="en-US" dirty="0"/>
          </a:p>
        </p:txBody>
      </p:sp>
    </p:spTree>
    <p:extLst>
      <p:ext uri="{BB962C8B-B14F-4D97-AF65-F5344CB8AC3E}">
        <p14:creationId xmlns:p14="http://schemas.microsoft.com/office/powerpoint/2010/main" val="28855436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F1292A-F061-4D35-AA52-690E2A363196}"/>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Changing a condom catheter </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Put on gloves.</a:t>
            </a:r>
          </a:p>
          <a:p>
            <a:pPr marL="457200" indent="-457200">
              <a:buFont typeface="+mj-lt"/>
              <a:buAutoNum type="arabicPeriod" startAt="8"/>
            </a:pPr>
            <a:r>
              <a:rPr lang="en-US" dirty="0"/>
              <a:t>Place a clean bed protector under the resident’s buttocks.</a:t>
            </a:r>
          </a:p>
          <a:p>
            <a:pPr marL="457200" indent="-457200">
              <a:buFont typeface="+mj-lt"/>
              <a:buAutoNum type="arabicPeriod" startAt="8"/>
            </a:pPr>
            <a:r>
              <a:rPr lang="en-US" dirty="0"/>
              <a:t>Adjust bath blanket to only expose the genital area.</a:t>
            </a:r>
          </a:p>
          <a:p>
            <a:pPr marL="457200" indent="-457200">
              <a:buFont typeface="+mj-lt"/>
              <a:buAutoNum type="arabicPeriod" startAt="8"/>
            </a:pPr>
            <a:r>
              <a:rPr lang="en-US" dirty="0"/>
              <a:t>Gently remove the condom catheter. Place condom and tape in the plastic bag.</a:t>
            </a:r>
          </a:p>
          <a:p>
            <a:pPr marL="457200" indent="-457200">
              <a:buFont typeface="+mj-lt"/>
              <a:buAutoNum type="arabicPeriod" startAt="8"/>
            </a:pPr>
            <a:r>
              <a:rPr lang="en-US" dirty="0"/>
              <a:t>Assist as necessary with perineal care.</a:t>
            </a:r>
          </a:p>
          <a:p>
            <a:pPr marL="457200" indent="-457200">
              <a:buFont typeface="+mj-lt"/>
              <a:buAutoNum type="arabicPeriod" startAt="8"/>
            </a:pPr>
            <a:r>
              <a:rPr lang="en-US" dirty="0"/>
              <a:t>Move pubic hair away from the penis so it does not get rolled into the condom. </a:t>
            </a:r>
          </a:p>
          <a:p>
            <a:pPr marL="457200" indent="-457200">
              <a:buFont typeface="+mj-lt"/>
              <a:buAutoNum type="arabicPeriod" startAt="8"/>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836E4A7-04E9-418F-B347-BDEEB7F8F4C3}"/>
              </a:ext>
            </a:extLst>
          </p:cNvPr>
          <p:cNvSpPr>
            <a:spLocks noGrp="1"/>
          </p:cNvSpPr>
          <p:nvPr>
            <p:ph type="sldNum" sz="quarter" idx="12"/>
          </p:nvPr>
        </p:nvSpPr>
        <p:spPr/>
        <p:txBody>
          <a:bodyPr/>
          <a:lstStyle/>
          <a:p>
            <a:pPr defTabSz="457200"/>
            <a:fld id="{1E19C8D7-53EE-4AF8-9E87-BBF55B67A655}" type="slidenum">
              <a:rPr lang="en-US" smtClean="0"/>
              <a:pPr defTabSz="457200"/>
              <a:t>56</a:t>
            </a:fld>
            <a:endParaRPr lang="en-US" dirty="0"/>
          </a:p>
        </p:txBody>
      </p:sp>
    </p:spTree>
    <p:extLst>
      <p:ext uri="{BB962C8B-B14F-4D97-AF65-F5344CB8AC3E}">
        <p14:creationId xmlns:p14="http://schemas.microsoft.com/office/powerpoint/2010/main" val="5144621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F1292A-F061-4D35-AA52-690E2A363196}"/>
              </a:ext>
            </a:extLst>
          </p:cNvPr>
          <p:cNvSpPr>
            <a:spLocks noGrp="1"/>
          </p:cNvSpPr>
          <p:nvPr>
            <p:ph idx="1"/>
          </p:nvPr>
        </p:nvSpPr>
        <p:spPr>
          <a:xfrm>
            <a:off x="635394" y="780226"/>
            <a:ext cx="4549556" cy="5396738"/>
          </a:xfrm>
        </p:spPr>
        <p:txBody>
          <a:bodyPr/>
          <a:lstStyle/>
          <a:p>
            <a:pPr marL="0" indent="0">
              <a:buNone/>
            </a:pPr>
            <a:r>
              <a:rPr lang="en-US" dirty="0">
                <a:solidFill>
                  <a:schemeClr val="accent5">
                    <a:lumMod val="60000"/>
                    <a:lumOff val="40000"/>
                  </a:schemeClr>
                </a:solidFill>
                <a:highlight>
                  <a:srgbClr val="000000"/>
                </a:highlight>
              </a:rPr>
              <a:t>Changing a condom catheter </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4"/>
            </a:pPr>
            <a:r>
              <a:rPr lang="en-US" dirty="0"/>
              <a:t>Hold the penis firmly. Place the condom at tip of penis and roll toward base of penis. Leave space (at least one inch) between the drainage tip and glans of penis to prevent irritation. If the resident is not circumcised, be sure that the foreskin is in normal position.</a:t>
            </a:r>
          </a:p>
          <a:p>
            <a:pPr marL="457200" indent="-457200">
              <a:buFont typeface="+mj-lt"/>
              <a:buAutoNum type="arabicPeriod" startAt="14"/>
            </a:pPr>
            <a:r>
              <a:rPr lang="en-US" dirty="0"/>
              <a:t>Gently secure the condom to penis with special tape provided. Apply tape in a spiral manner. Never wrap tape all the way around the penis because it can impair circulation.</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836E4A7-04E9-418F-B347-BDEEB7F8F4C3}"/>
              </a:ext>
            </a:extLst>
          </p:cNvPr>
          <p:cNvSpPr>
            <a:spLocks noGrp="1"/>
          </p:cNvSpPr>
          <p:nvPr>
            <p:ph type="sldNum" sz="quarter" idx="12"/>
          </p:nvPr>
        </p:nvSpPr>
        <p:spPr/>
        <p:txBody>
          <a:bodyPr/>
          <a:lstStyle/>
          <a:p>
            <a:pPr defTabSz="457200"/>
            <a:fld id="{1E19C8D7-53EE-4AF8-9E87-BBF55B67A655}" type="slidenum">
              <a:rPr lang="en-US" smtClean="0"/>
              <a:pPr defTabSz="457200"/>
              <a:t>57</a:t>
            </a:fld>
            <a:endParaRPr lang="en-US" dirty="0"/>
          </a:p>
        </p:txBody>
      </p:sp>
      <p:pic>
        <p:nvPicPr>
          <p:cNvPr id="4" name="Picture 3">
            <a:extLst>
              <a:ext uri="{FF2B5EF4-FFF2-40B4-BE49-F238E27FC236}">
                <a16:creationId xmlns:a16="http://schemas.microsoft.com/office/drawing/2014/main" id="{B65F3774-C0BD-4A34-BD09-4975B25F094A}"/>
              </a:ext>
            </a:extLst>
          </p:cNvPr>
          <p:cNvPicPr>
            <a:picLocks noChangeAspect="1"/>
          </p:cNvPicPr>
          <p:nvPr/>
        </p:nvPicPr>
        <p:blipFill>
          <a:blip r:embed="rId2"/>
          <a:stretch>
            <a:fillRect/>
          </a:stretch>
        </p:blipFill>
        <p:spPr>
          <a:xfrm>
            <a:off x="5792875" y="1336237"/>
            <a:ext cx="4549556" cy="4840727"/>
          </a:xfrm>
          <a:prstGeom prst="rect">
            <a:avLst/>
          </a:prstGeom>
        </p:spPr>
      </p:pic>
    </p:spTree>
    <p:extLst>
      <p:ext uri="{BB962C8B-B14F-4D97-AF65-F5344CB8AC3E}">
        <p14:creationId xmlns:p14="http://schemas.microsoft.com/office/powerpoint/2010/main" val="78563681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AF1292A-F061-4D35-AA52-690E2A363196}"/>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Changing a condom catheter </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6"/>
            </a:pPr>
            <a:r>
              <a:rPr lang="en-US" dirty="0"/>
              <a:t>Connect the catheter tip to drainage tubing. Do not touch the tip to any object but the drainage tubing. Make sure tubing is not twisted or kinked.</a:t>
            </a:r>
          </a:p>
          <a:p>
            <a:pPr marL="457200" indent="-457200">
              <a:buFont typeface="+mj-lt"/>
              <a:buAutoNum type="arabicPeriod" startAt="16"/>
            </a:pPr>
            <a:r>
              <a:rPr lang="en-US" dirty="0"/>
              <a:t>Check to see if collection bag is secured to leg. Make sure drain is closed.</a:t>
            </a:r>
          </a:p>
          <a:p>
            <a:pPr marL="457200" indent="-457200">
              <a:buFont typeface="+mj-lt"/>
              <a:buAutoNum type="arabicPeriod" startAt="16"/>
            </a:pPr>
            <a:r>
              <a:rPr lang="en-US" dirty="0"/>
              <a:t>Remove and discard bed protector. Discard used supplies in plastic bag. Place soiled clothing and linens in proper containers. Clean and store supplies. </a:t>
            </a:r>
          </a:p>
          <a:p>
            <a:pPr marL="457200" indent="-457200">
              <a:buFont typeface="+mj-lt"/>
              <a:buAutoNum type="arabicPeriod" startAt="16"/>
            </a:pPr>
            <a:r>
              <a:rPr lang="en-US" dirty="0"/>
              <a:t>Remove and discard gloves.</a:t>
            </a:r>
          </a:p>
          <a:p>
            <a:pPr marL="457200" indent="-457200">
              <a:buFont typeface="+mj-lt"/>
              <a:buAutoNum type="arabicPeriod" startAt="16"/>
            </a:pPr>
            <a:r>
              <a:rPr lang="en-US" dirty="0"/>
              <a:t>Wash your hands.</a:t>
            </a:r>
          </a:p>
          <a:p>
            <a:pPr marL="457200" indent="-457200">
              <a:buFont typeface="+mj-lt"/>
              <a:buAutoNum type="arabicPeriod" startAt="16"/>
            </a:pPr>
            <a:r>
              <a:rPr lang="en-US" dirty="0"/>
              <a:t>Remove bath blanket and replace top covers. Make resident comfortable. </a:t>
            </a:r>
          </a:p>
          <a:p>
            <a:pPr marL="457200" indent="-457200">
              <a:buFont typeface="+mj-lt"/>
              <a:buAutoNum type="arabicPeriod" startAt="16"/>
            </a:pPr>
            <a:r>
              <a:rPr lang="en-US" dirty="0"/>
              <a:t>Return bed to lowest position. Remove privacy measures. </a:t>
            </a:r>
          </a:p>
          <a:p>
            <a:pPr marL="457200" indent="-457200">
              <a:buFont typeface="+mj-lt"/>
              <a:buAutoNum type="arabicPeriod" startAt="16"/>
            </a:pPr>
            <a:r>
              <a:rPr lang="en-US" dirty="0"/>
              <a:t>Place call light within resident’s reach.</a:t>
            </a:r>
          </a:p>
          <a:p>
            <a:pPr marL="457200" indent="-457200">
              <a:buFont typeface="+mj-lt"/>
              <a:buAutoNum type="arabicPeriod" startAt="16"/>
            </a:pPr>
            <a:r>
              <a:rPr lang="en-US" dirty="0"/>
              <a:t>Report any changes in resident to the nurse.</a:t>
            </a:r>
          </a:p>
          <a:p>
            <a:pPr marL="457200" indent="-457200">
              <a:buFont typeface="+mj-lt"/>
              <a:buAutoNum type="arabicPeriod" startAt="16"/>
            </a:pPr>
            <a:r>
              <a:rPr lang="en-US" dirty="0"/>
              <a:t>Document procedure using facility guidelines.</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836E4A7-04E9-418F-B347-BDEEB7F8F4C3}"/>
              </a:ext>
            </a:extLst>
          </p:cNvPr>
          <p:cNvSpPr>
            <a:spLocks noGrp="1"/>
          </p:cNvSpPr>
          <p:nvPr>
            <p:ph type="sldNum" sz="quarter" idx="12"/>
          </p:nvPr>
        </p:nvSpPr>
        <p:spPr/>
        <p:txBody>
          <a:bodyPr/>
          <a:lstStyle/>
          <a:p>
            <a:pPr defTabSz="457200"/>
            <a:fld id="{1E19C8D7-53EE-4AF8-9E87-BBF55B67A655}" type="slidenum">
              <a:rPr lang="en-US" smtClean="0"/>
              <a:pPr defTabSz="457200"/>
              <a:t>58</a:t>
            </a:fld>
            <a:endParaRPr lang="en-US" dirty="0"/>
          </a:p>
        </p:txBody>
      </p:sp>
    </p:spTree>
    <p:extLst>
      <p:ext uri="{BB962C8B-B14F-4D97-AF65-F5344CB8AC3E}">
        <p14:creationId xmlns:p14="http://schemas.microsoft.com/office/powerpoint/2010/main" val="1745672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Identify types of urine specimens that are collected</a:t>
            </a:r>
          </a:p>
          <a:p>
            <a:pPr marL="457200" indent="-457200">
              <a:buFont typeface="+mj-lt"/>
              <a:buAutoNum type="arabicPeriod" startAt="5"/>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specimen</a:t>
            </a:r>
          </a:p>
          <a:p>
            <a:pPr marL="457200" lvl="1" indent="0">
              <a:buNone/>
            </a:pPr>
            <a:r>
              <a:rPr lang="en-US" dirty="0"/>
              <a:t>a sample that is used for analysis in order to try to make a diagnosis.</a:t>
            </a:r>
          </a:p>
          <a:p>
            <a:pPr marL="0" indent="0">
              <a:buNone/>
            </a:pPr>
            <a:r>
              <a:rPr lang="en-US" b="1" dirty="0"/>
              <a:t>routine urine specimen</a:t>
            </a:r>
          </a:p>
          <a:p>
            <a:pPr marL="457200" lvl="1" indent="0">
              <a:buNone/>
            </a:pPr>
            <a:r>
              <a:rPr lang="en-US" dirty="0"/>
              <a:t>a urine specimen that can be collected any time a person voids.</a:t>
            </a:r>
          </a:p>
          <a:p>
            <a:pPr marL="0" indent="0">
              <a:buNone/>
            </a:pPr>
            <a:r>
              <a:rPr lang="en-US" b="1" dirty="0"/>
              <a:t>hat</a:t>
            </a:r>
          </a:p>
          <a:p>
            <a:pPr marL="457200" lvl="1" indent="0">
              <a:buNone/>
            </a:pPr>
            <a:r>
              <a:rPr lang="en-US" dirty="0"/>
              <a:t>in health care, a plastic collection container that can be inserted into a toilet bowl to collect and measure urine or stool.</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59</a:t>
            </a:fld>
            <a:endParaRPr lang="en-US" dirty="0"/>
          </a:p>
        </p:txBody>
      </p:sp>
    </p:spTree>
    <p:extLst>
      <p:ext uri="{BB962C8B-B14F-4D97-AF65-F5344CB8AC3E}">
        <p14:creationId xmlns:p14="http://schemas.microsoft.com/office/powerpoint/2010/main" val="270181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List factors affecting urination and demonstrate how to assist with elimination</a:t>
            </a:r>
          </a:p>
          <a:p>
            <a:pPr marL="457200" indent="-457200">
              <a:buFont typeface="+mj-lt"/>
              <a:buAutoNum type="arabicPeriod" startAt="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fracture pan</a:t>
            </a:r>
          </a:p>
          <a:p>
            <a:pPr marL="457200" lvl="1" indent="0">
              <a:buNone/>
            </a:pPr>
            <a:r>
              <a:rPr lang="en-US" dirty="0"/>
              <a:t>a bedpan that is flatter than the regular bedpan.</a:t>
            </a:r>
          </a:p>
          <a:p>
            <a:pPr marL="0" indent="0">
              <a:buNone/>
            </a:pPr>
            <a:r>
              <a:rPr lang="en-US" b="1" dirty="0"/>
              <a:t>portable commode</a:t>
            </a:r>
          </a:p>
          <a:p>
            <a:pPr marL="457200" lvl="1" indent="0">
              <a:buNone/>
            </a:pPr>
            <a:r>
              <a:rPr lang="en-US" dirty="0"/>
              <a:t>a chair with a toilet seat and a removable container underneath; also called a </a:t>
            </a:r>
            <a:r>
              <a:rPr lang="en-US" i="1" dirty="0"/>
              <a:t>bedside commode</a:t>
            </a:r>
            <a:r>
              <a:rPr lang="en-US" dirty="0"/>
              <a:t>.</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6</a:t>
            </a:fld>
            <a:endParaRPr lang="en-US" dirty="0"/>
          </a:p>
        </p:txBody>
      </p:sp>
    </p:spTree>
    <p:extLst>
      <p:ext uri="{BB962C8B-B14F-4D97-AF65-F5344CB8AC3E}">
        <p14:creationId xmlns:p14="http://schemas.microsoft.com/office/powerpoint/2010/main" val="7139366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Identify types of urine specimens that are collected</a:t>
            </a:r>
          </a:p>
          <a:p>
            <a:pPr marL="457200" indent="-457200">
              <a:buFont typeface="+mj-lt"/>
              <a:buAutoNum type="arabicPeriod" startAt="5"/>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clean-catch specimen</a:t>
            </a:r>
          </a:p>
          <a:p>
            <a:pPr marL="457200" lvl="1" indent="0">
              <a:buNone/>
            </a:pPr>
            <a:r>
              <a:rPr lang="en-US" dirty="0"/>
              <a:t>a urine specimen that does not include the first and last urine voided; also called a mid-stream specimen.</a:t>
            </a:r>
          </a:p>
          <a:p>
            <a:pPr marL="0" indent="0">
              <a:buNone/>
            </a:pPr>
            <a:r>
              <a:rPr lang="en-US" b="1" dirty="0"/>
              <a:t>24-hour urine specimen</a:t>
            </a:r>
          </a:p>
          <a:p>
            <a:pPr marL="457200" lvl="1" indent="0">
              <a:buNone/>
            </a:pPr>
            <a:r>
              <a:rPr lang="en-US" dirty="0"/>
              <a:t>a urine specimen consisting of all urine voided by a person in a 24-hour period.</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60</a:t>
            </a:fld>
            <a:endParaRPr lang="en-US" dirty="0"/>
          </a:p>
        </p:txBody>
      </p:sp>
    </p:spTree>
    <p:extLst>
      <p:ext uri="{BB962C8B-B14F-4D97-AF65-F5344CB8AC3E}">
        <p14:creationId xmlns:p14="http://schemas.microsoft.com/office/powerpoint/2010/main" val="153572055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Identify types of urine specimens that are collected</a:t>
            </a:r>
          </a:p>
          <a:p>
            <a:pPr marL="457200" indent="-457200">
              <a:buFont typeface="+mj-lt"/>
              <a:buAutoNum type="arabicPeriod" startAt="5"/>
            </a:pPr>
            <a:endParaRPr lang="en-US" dirty="0">
              <a:solidFill>
                <a:srgbClr val="FF0000"/>
              </a:solidFill>
            </a:endParaRPr>
          </a:p>
          <a:p>
            <a:pPr marL="0" indent="0">
              <a:buNone/>
            </a:pPr>
            <a:r>
              <a:rPr lang="en-US" dirty="0"/>
              <a:t>NAs should remember the following when collecting urine specimens:</a:t>
            </a:r>
          </a:p>
          <a:p>
            <a:pPr marL="0" indent="0">
              <a:buNone/>
            </a:pPr>
            <a:endParaRPr lang="en-US" dirty="0"/>
          </a:p>
          <a:p>
            <a:pPr lvl="1"/>
            <a:r>
              <a:rPr lang="en-US" dirty="0"/>
              <a:t>Gloves must be worn for these procedures. </a:t>
            </a:r>
          </a:p>
          <a:p>
            <a:pPr lvl="1"/>
            <a:r>
              <a:rPr lang="en-US" dirty="0"/>
              <a:t>Tagging and storing specimens correctly is important. </a:t>
            </a:r>
          </a:p>
          <a:p>
            <a:pPr lvl="1"/>
            <a:r>
              <a:rPr lang="en-US" dirty="0"/>
              <a:t>NAs should be sensitive to the fact that residents may find it embarrassing or uncomfortable to have others handling their body wastes.</a:t>
            </a:r>
          </a:p>
          <a:p>
            <a:pPr lvl="1"/>
            <a:r>
              <a:rPr lang="en-US" dirty="0"/>
              <a:t>If the task is unpleasant to the NA, she must not make it known.</a:t>
            </a:r>
          </a:p>
          <a:p>
            <a:pPr lvl="1"/>
            <a:r>
              <a:rPr lang="en-US" dirty="0"/>
              <a:t>The NA must remain professional. </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61</a:t>
            </a:fld>
            <a:endParaRPr lang="en-US" dirty="0"/>
          </a:p>
        </p:txBody>
      </p:sp>
    </p:spTree>
    <p:extLst>
      <p:ext uri="{BB962C8B-B14F-4D97-AF65-F5344CB8AC3E}">
        <p14:creationId xmlns:p14="http://schemas.microsoft.com/office/powerpoint/2010/main" val="33016744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C10A3B-797C-4AFC-86A8-2857C6380D5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routine urine specimen</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urine specimen container and lid, completed label (labeled with resident’s name, date of birth, room number, date, and time), specimen bag, 2 pairs of gloves, bedpan or urinal (if resident cannot use a portable commode or toilet), hat for toilet (if resident uses portable commode or toilet), plastic bag, toilet paper, disposable wipes, paper towels, supplies for perineal care, laboratory slip</a:t>
            </a:r>
          </a:p>
          <a:p>
            <a:pPr marL="0" indent="0">
              <a:buNone/>
            </a:pPr>
            <a:endParaRPr lang="en-US" i="1"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Put on gloves.</a:t>
            </a:r>
          </a:p>
          <a:p>
            <a:pPr marL="457200" indent="-457200">
              <a:buFont typeface="+mj-lt"/>
              <a:buAutoNum type="arabicPeriod"/>
            </a:pPr>
            <a:r>
              <a:rPr lang="en-US" dirty="0"/>
              <a:t>Fit hat to toilet or commode, or provide resident with bedpan or urinal.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E14D14A-D7AF-44E0-B8E4-0F2F34685952}"/>
              </a:ext>
            </a:extLst>
          </p:cNvPr>
          <p:cNvSpPr>
            <a:spLocks noGrp="1"/>
          </p:cNvSpPr>
          <p:nvPr>
            <p:ph type="sldNum" sz="quarter" idx="12"/>
          </p:nvPr>
        </p:nvSpPr>
        <p:spPr/>
        <p:txBody>
          <a:bodyPr/>
          <a:lstStyle/>
          <a:p>
            <a:pPr defTabSz="457200"/>
            <a:fld id="{1E19C8D7-53EE-4AF8-9E87-BBF55B67A655}" type="slidenum">
              <a:rPr lang="en-US" smtClean="0"/>
              <a:pPr defTabSz="457200"/>
              <a:t>62</a:t>
            </a:fld>
            <a:endParaRPr lang="en-US" dirty="0"/>
          </a:p>
        </p:txBody>
      </p:sp>
    </p:spTree>
    <p:extLst>
      <p:ext uri="{BB962C8B-B14F-4D97-AF65-F5344CB8AC3E}">
        <p14:creationId xmlns:p14="http://schemas.microsoft.com/office/powerpoint/2010/main" val="202108962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C10A3B-797C-4AFC-86A8-2857C6380D5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routine urine specimen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Ask resident to void into hat, urinal, or bedpan. Ask resident not to put toilet paper in with the sample. Provide a plastic bag to discard toilet paper separately.</a:t>
            </a:r>
          </a:p>
          <a:p>
            <a:pPr marL="457200" indent="-457200">
              <a:buFont typeface="+mj-lt"/>
              <a:buAutoNum type="arabicPeriod" startAt="7"/>
            </a:pPr>
            <a:r>
              <a:rPr lang="en-US" dirty="0"/>
              <a:t>Place toilet paper and disposable wipes within resident’s reach. Ask resident to clean his hands with a wipe when finished if he is able. </a:t>
            </a:r>
          </a:p>
          <a:p>
            <a:pPr marL="457200" indent="-457200">
              <a:buFont typeface="+mj-lt"/>
              <a:buAutoNum type="arabicPeriod" startAt="7"/>
            </a:pPr>
            <a:r>
              <a:rPr lang="en-US" dirty="0"/>
              <a:t>Remove and discard gloves. Wash your hands.</a:t>
            </a:r>
          </a:p>
          <a:p>
            <a:pPr marL="457200" indent="-457200">
              <a:buFont typeface="+mj-lt"/>
              <a:buAutoNum type="arabicPeriod" startAt="7"/>
            </a:pPr>
            <a:r>
              <a:rPr lang="en-US" dirty="0"/>
              <a:t>Place the call light within resident’s reach. Ask resident to signal when done. Leave the room and close the door.</a:t>
            </a:r>
          </a:p>
          <a:p>
            <a:pPr marL="457200" indent="-457200">
              <a:buFont typeface="+mj-lt"/>
              <a:buAutoNum type="arabicPeriod" startAt="7"/>
            </a:pPr>
            <a:r>
              <a:rPr lang="en-US" dirty="0"/>
              <a:t>When called by the resident, return and wash your hands. Put on clean gloves. Provide perineal care if help is needed.</a:t>
            </a:r>
          </a:p>
          <a:p>
            <a:pPr marL="457200" indent="-457200">
              <a:buFont typeface="+mj-lt"/>
              <a:buAutoNum type="arabicPeriod" startAt="7"/>
            </a:pPr>
            <a:r>
              <a:rPr lang="en-US" dirty="0"/>
              <a:t>Take bedpan, urinal, or hat to the bathroom.</a:t>
            </a:r>
          </a:p>
          <a:p>
            <a:pPr marL="457200" indent="-457200">
              <a:buFont typeface="+mj-lt"/>
              <a:buAutoNum type="arabicPeriod" startAt="7"/>
            </a:pPr>
            <a:r>
              <a:rPr lang="en-US" dirty="0"/>
              <a:t>Pour urine into the specimen container. Specimen container should be at least half full.</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E14D14A-D7AF-44E0-B8E4-0F2F34685952}"/>
              </a:ext>
            </a:extLst>
          </p:cNvPr>
          <p:cNvSpPr>
            <a:spLocks noGrp="1"/>
          </p:cNvSpPr>
          <p:nvPr>
            <p:ph type="sldNum" sz="quarter" idx="12"/>
          </p:nvPr>
        </p:nvSpPr>
        <p:spPr/>
        <p:txBody>
          <a:bodyPr/>
          <a:lstStyle/>
          <a:p>
            <a:pPr defTabSz="457200"/>
            <a:fld id="{1E19C8D7-53EE-4AF8-9E87-BBF55B67A655}" type="slidenum">
              <a:rPr lang="en-US" smtClean="0"/>
              <a:pPr defTabSz="457200"/>
              <a:t>63</a:t>
            </a:fld>
            <a:endParaRPr lang="en-US" dirty="0"/>
          </a:p>
        </p:txBody>
      </p:sp>
    </p:spTree>
    <p:extLst>
      <p:ext uri="{BB962C8B-B14F-4D97-AF65-F5344CB8AC3E}">
        <p14:creationId xmlns:p14="http://schemas.microsoft.com/office/powerpoint/2010/main" val="190867821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C10A3B-797C-4AFC-86A8-2857C6380D5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routine urine specimen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4"/>
            </a:pPr>
            <a:r>
              <a:rPr lang="en-US" dirty="0"/>
              <a:t>Cover the urine container with its lid. Do not touch the inside of the container. Wipe off the outside with a paper towel and discard the paper towel.</a:t>
            </a:r>
          </a:p>
          <a:p>
            <a:pPr marL="457200" indent="-457200">
              <a:buFont typeface="+mj-lt"/>
              <a:buAutoNum type="arabicPeriod" startAt="14"/>
            </a:pPr>
            <a:r>
              <a:rPr lang="en-US" dirty="0"/>
              <a:t>Apply label, place the container in a clean specimen bag, and seal the bag. </a:t>
            </a:r>
          </a:p>
          <a:p>
            <a:pPr marL="457200" indent="-457200">
              <a:buFont typeface="+mj-lt"/>
              <a:buAutoNum type="arabicPeriod" startAt="14"/>
            </a:pPr>
            <a:r>
              <a:rPr lang="en-US" dirty="0"/>
              <a:t>Discard extra urine in the toilet. Turn the faucet on with a paper towel. Rinse the bedpan, urinal, or hat with cold water and empty it into the toilet. Flush the toilet. Place equipment in the proper area for cleaning or clean it according to facility policy. </a:t>
            </a:r>
          </a:p>
          <a:p>
            <a:pPr marL="457200" indent="-457200">
              <a:buFont typeface="+mj-lt"/>
              <a:buAutoNum type="arabicPeriod" startAt="14"/>
            </a:pPr>
            <a:r>
              <a:rPr lang="en-US" dirty="0"/>
              <a:t>Remove and discard gloves. </a:t>
            </a:r>
            <a:endParaRPr lang="en-US" dirty="0">
              <a:highlight>
                <a:srgbClr val="000000"/>
              </a:highlight>
            </a:endParaRPr>
          </a:p>
        </p:txBody>
      </p:sp>
      <p:sp>
        <p:nvSpPr>
          <p:cNvPr id="3" name="Slide Number Placeholder 2">
            <a:extLst>
              <a:ext uri="{FF2B5EF4-FFF2-40B4-BE49-F238E27FC236}">
                <a16:creationId xmlns:a16="http://schemas.microsoft.com/office/drawing/2014/main" id="{6E14D14A-D7AF-44E0-B8E4-0F2F34685952}"/>
              </a:ext>
            </a:extLst>
          </p:cNvPr>
          <p:cNvSpPr>
            <a:spLocks noGrp="1"/>
          </p:cNvSpPr>
          <p:nvPr>
            <p:ph type="sldNum" sz="quarter" idx="12"/>
          </p:nvPr>
        </p:nvSpPr>
        <p:spPr/>
        <p:txBody>
          <a:bodyPr/>
          <a:lstStyle/>
          <a:p>
            <a:pPr defTabSz="457200"/>
            <a:fld id="{1E19C8D7-53EE-4AF8-9E87-BBF55B67A655}" type="slidenum">
              <a:rPr lang="en-US" smtClean="0"/>
              <a:pPr defTabSz="457200"/>
              <a:t>64</a:t>
            </a:fld>
            <a:endParaRPr lang="en-US" dirty="0"/>
          </a:p>
        </p:txBody>
      </p:sp>
    </p:spTree>
    <p:extLst>
      <p:ext uri="{BB962C8B-B14F-4D97-AF65-F5344CB8AC3E}">
        <p14:creationId xmlns:p14="http://schemas.microsoft.com/office/powerpoint/2010/main" val="395357598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C10A3B-797C-4AFC-86A8-2857C6380D5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routine urine specimen</a:t>
            </a:r>
          </a:p>
          <a:p>
            <a:pPr marL="457200" indent="-457200">
              <a:buFont typeface="+mj-lt"/>
              <a:buAutoNum type="arabicPeriod" startAt="18"/>
            </a:pPr>
            <a:endParaRPr lang="en-US" dirty="0">
              <a:solidFill>
                <a:schemeClr val="accent5">
                  <a:lumMod val="60000"/>
                  <a:lumOff val="40000"/>
                </a:schemeClr>
              </a:solidFill>
              <a:highlight>
                <a:srgbClr val="000000"/>
              </a:highlight>
            </a:endParaRPr>
          </a:p>
          <a:p>
            <a:pPr marL="457200" indent="-457200">
              <a:buFont typeface="+mj-lt"/>
              <a:buAutoNum type="arabicPeriod" startAt="18"/>
            </a:pPr>
            <a:r>
              <a:rPr lang="en-US" dirty="0"/>
              <a:t>Wash your hands. </a:t>
            </a:r>
          </a:p>
          <a:p>
            <a:pPr marL="457200" indent="-457200">
              <a:buFont typeface="+mj-lt"/>
              <a:buAutoNum type="arabicPeriod" startAt="18"/>
            </a:pPr>
            <a:r>
              <a:rPr lang="en-US" dirty="0"/>
              <a:t>Make resident comfortable.</a:t>
            </a:r>
          </a:p>
          <a:p>
            <a:pPr marL="457200" indent="-457200">
              <a:buFont typeface="+mj-lt"/>
              <a:buAutoNum type="arabicPeriod" startAt="18"/>
            </a:pPr>
            <a:r>
              <a:rPr lang="en-US" dirty="0"/>
              <a:t>Return bed to lowest position if adjusted. Remove privacy measures. </a:t>
            </a:r>
          </a:p>
          <a:p>
            <a:pPr marL="457200" indent="-457200">
              <a:buFont typeface="+mj-lt"/>
              <a:buAutoNum type="arabicPeriod" startAt="18"/>
            </a:pPr>
            <a:r>
              <a:rPr lang="en-US" dirty="0"/>
              <a:t>Place call light within resident’s reach.</a:t>
            </a:r>
          </a:p>
          <a:p>
            <a:pPr marL="457200" indent="-457200">
              <a:buFont typeface="+mj-lt"/>
              <a:buAutoNum type="arabicPeriod" startAt="18"/>
            </a:pPr>
            <a:r>
              <a:rPr lang="en-US" dirty="0"/>
              <a:t>Report any changes in resident to the nurse.</a:t>
            </a:r>
          </a:p>
          <a:p>
            <a:pPr marL="457200" indent="-457200">
              <a:buFont typeface="+mj-lt"/>
              <a:buAutoNum type="arabicPeriod" startAt="18"/>
            </a:pPr>
            <a:r>
              <a:rPr lang="en-US" dirty="0"/>
              <a:t>Take specimen and lab slip to proper area. Document procedure using facility guidelines. Note amount and characteristics of urine.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E14D14A-D7AF-44E0-B8E4-0F2F34685952}"/>
              </a:ext>
            </a:extLst>
          </p:cNvPr>
          <p:cNvSpPr>
            <a:spLocks noGrp="1"/>
          </p:cNvSpPr>
          <p:nvPr>
            <p:ph type="sldNum" sz="quarter" idx="12"/>
          </p:nvPr>
        </p:nvSpPr>
        <p:spPr/>
        <p:txBody>
          <a:bodyPr/>
          <a:lstStyle/>
          <a:p>
            <a:pPr defTabSz="457200"/>
            <a:fld id="{1E19C8D7-53EE-4AF8-9E87-BBF55B67A655}" type="slidenum">
              <a:rPr lang="en-US" smtClean="0"/>
              <a:pPr defTabSz="457200"/>
              <a:t>65</a:t>
            </a:fld>
            <a:endParaRPr lang="en-US" dirty="0"/>
          </a:p>
        </p:txBody>
      </p:sp>
    </p:spTree>
    <p:extLst>
      <p:ext uri="{BB962C8B-B14F-4D97-AF65-F5344CB8AC3E}">
        <p14:creationId xmlns:p14="http://schemas.microsoft.com/office/powerpoint/2010/main" val="69501941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C10A3B-797C-4AFC-86A8-2857C6380D5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clean-catch (mid-stream) urine specimen</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specimen kit with container and lid, completed label (labeled with resident’s name, date of birth, room number, date, and time), specimen bag, cleansing wipes, gloves, bedpan or urinal (if resident cannot use a portable commode or toilet), plastic bag, toilet paper, disposable wipes, paper towels, supplies for perineal care, laboratory slip</a:t>
            </a:r>
          </a:p>
          <a:p>
            <a:pPr marL="0" indent="0">
              <a:buNone/>
            </a:pPr>
            <a:endParaRPr lang="en-US" i="1"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Put on gloves.</a:t>
            </a:r>
          </a:p>
          <a:p>
            <a:pPr marL="457200" indent="-457200">
              <a:buFont typeface="+mj-lt"/>
              <a:buAutoNum type="arabicPeriod"/>
            </a:pPr>
            <a:r>
              <a:rPr lang="en-US" dirty="0"/>
              <a:t>Open the specimen kit. Do not touch the inside of the container or the inside of the lid.</a:t>
            </a:r>
          </a:p>
          <a:p>
            <a:pPr marL="457200" indent="-457200">
              <a:buFont typeface="+mj-lt"/>
              <a:buAutoNum type="arabicPeriod"/>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E14D14A-D7AF-44E0-B8E4-0F2F34685952}"/>
              </a:ext>
            </a:extLst>
          </p:cNvPr>
          <p:cNvSpPr>
            <a:spLocks noGrp="1"/>
          </p:cNvSpPr>
          <p:nvPr>
            <p:ph type="sldNum" sz="quarter" idx="12"/>
          </p:nvPr>
        </p:nvSpPr>
        <p:spPr/>
        <p:txBody>
          <a:bodyPr/>
          <a:lstStyle/>
          <a:p>
            <a:pPr defTabSz="457200"/>
            <a:fld id="{1E19C8D7-53EE-4AF8-9E87-BBF55B67A655}" type="slidenum">
              <a:rPr lang="en-US" smtClean="0"/>
              <a:pPr defTabSz="457200"/>
              <a:t>66</a:t>
            </a:fld>
            <a:endParaRPr lang="en-US" dirty="0"/>
          </a:p>
        </p:txBody>
      </p:sp>
    </p:spTree>
    <p:extLst>
      <p:ext uri="{BB962C8B-B14F-4D97-AF65-F5344CB8AC3E}">
        <p14:creationId xmlns:p14="http://schemas.microsoft.com/office/powerpoint/2010/main" val="20786852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C10A3B-797C-4AFC-86A8-2857C6380D5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clean-catch (mid-stream) urine specimen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If the resident cannot clean his or her perineal area, you will need to do it. Use the cleansing wipes to do this. Be sure to use a clean area of the wipe or a clean wipe for each stroke. See bed bath procedure in Chapter 13 for a reminder on how to give perineal care.</a:t>
            </a:r>
          </a:p>
          <a:p>
            <a:pPr marL="457200" indent="-457200">
              <a:buFont typeface="+mj-lt"/>
              <a:buAutoNum type="arabicPeriod" startAt="7"/>
            </a:pPr>
            <a:r>
              <a:rPr lang="en-US" dirty="0"/>
              <a:t>Ask the resident to urinate a small amount into the bedpan, urinal, or toilet, and to stop before urination is complete.</a:t>
            </a:r>
          </a:p>
          <a:p>
            <a:pPr marL="457200" indent="-457200">
              <a:buFont typeface="+mj-lt"/>
              <a:buAutoNum type="arabicPeriod" startAt="7"/>
            </a:pPr>
            <a:r>
              <a:rPr lang="en-US" dirty="0"/>
              <a:t>Place the container under the urine stream and have the resident start urinating again. Fill the container at least half full. Ask the resident to stop urinating and remove the container. Have the resident finish urinating in the bedpan, urinal, or toilet.</a:t>
            </a:r>
          </a:p>
          <a:p>
            <a:pPr marL="457200" indent="-457200">
              <a:buFont typeface="+mj-lt"/>
              <a:buAutoNum type="arabicPeriod" startAt="7"/>
            </a:pPr>
            <a:r>
              <a:rPr lang="en-US" dirty="0"/>
              <a:t>After urination, provide a plastic bag so the resident can discard toilet paper. Give perineal care if help is needed. Ask resident to clean his hands with a wipe if he is able. </a:t>
            </a:r>
          </a:p>
          <a:p>
            <a:pPr marL="457200" indent="-457200">
              <a:buFont typeface="+mj-lt"/>
              <a:buAutoNum type="arabicPeriod" startAt="7"/>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E14D14A-D7AF-44E0-B8E4-0F2F34685952}"/>
              </a:ext>
            </a:extLst>
          </p:cNvPr>
          <p:cNvSpPr>
            <a:spLocks noGrp="1"/>
          </p:cNvSpPr>
          <p:nvPr>
            <p:ph type="sldNum" sz="quarter" idx="12"/>
          </p:nvPr>
        </p:nvSpPr>
        <p:spPr/>
        <p:txBody>
          <a:bodyPr/>
          <a:lstStyle/>
          <a:p>
            <a:pPr defTabSz="457200"/>
            <a:fld id="{1E19C8D7-53EE-4AF8-9E87-BBF55B67A655}" type="slidenum">
              <a:rPr lang="en-US" smtClean="0"/>
              <a:pPr defTabSz="457200"/>
              <a:t>67</a:t>
            </a:fld>
            <a:endParaRPr lang="en-US" dirty="0"/>
          </a:p>
        </p:txBody>
      </p:sp>
    </p:spTree>
    <p:extLst>
      <p:ext uri="{BB962C8B-B14F-4D97-AF65-F5344CB8AC3E}">
        <p14:creationId xmlns:p14="http://schemas.microsoft.com/office/powerpoint/2010/main" val="40100478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C10A3B-797C-4AFC-86A8-2857C6380D5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clean-catch (mid-stream) urine specimen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1"/>
            </a:pPr>
            <a:r>
              <a:rPr lang="en-US" dirty="0"/>
              <a:t>Cover the urine container with its lid. Do not touch the inside of the container. Wipe off the outside with a paper towel and discard paper towel.</a:t>
            </a:r>
          </a:p>
          <a:p>
            <a:pPr marL="457200" indent="-457200">
              <a:buFont typeface="+mj-lt"/>
              <a:buAutoNum type="arabicPeriod" startAt="11"/>
            </a:pPr>
            <a:r>
              <a:rPr lang="en-US" dirty="0"/>
              <a:t>Apply label, place the container in a clean specimen bag, and seal the bag. </a:t>
            </a:r>
          </a:p>
          <a:p>
            <a:pPr marL="457200" indent="-457200">
              <a:buFont typeface="+mj-lt"/>
              <a:buAutoNum type="arabicPeriod" startAt="11"/>
            </a:pPr>
            <a:r>
              <a:rPr lang="en-US" dirty="0"/>
              <a:t>Discard extra urine in the toilet. Turn the faucet on with a paper towel. Rinse the bedpan or urinal with cold water and empty it into the toilet. Flush the toilet. Place equipment in the proper area for cleaning or clean it according to facility policy.</a:t>
            </a:r>
          </a:p>
          <a:p>
            <a:pPr marL="457200" indent="-457200">
              <a:buFont typeface="+mj-lt"/>
              <a:buAutoNum type="arabicPeriod" startAt="11"/>
            </a:pPr>
            <a:r>
              <a:rPr lang="en-US" dirty="0"/>
              <a:t>Remove and discard gloves. </a:t>
            </a:r>
          </a:p>
          <a:p>
            <a:pPr marL="457200" indent="-457200">
              <a:buFont typeface="+mj-lt"/>
              <a:buAutoNum type="arabicPeriod" startAt="11"/>
            </a:pPr>
            <a:r>
              <a:rPr lang="en-US" dirty="0"/>
              <a:t>Wash your hands. </a:t>
            </a:r>
          </a:p>
          <a:p>
            <a:pPr marL="457200" indent="-457200">
              <a:buFont typeface="+mj-lt"/>
              <a:buAutoNum type="arabicPeriod" startAt="11"/>
            </a:pPr>
            <a:r>
              <a:rPr lang="en-US" dirty="0"/>
              <a:t>Make resident comfortable. </a:t>
            </a:r>
          </a:p>
          <a:p>
            <a:pPr marL="457200" indent="-457200">
              <a:buFont typeface="+mj-lt"/>
              <a:buAutoNum type="arabicPeriod" startAt="11"/>
            </a:pPr>
            <a:r>
              <a:rPr lang="en-US" dirty="0"/>
              <a:t>Return bed to lowest position if adjusted. Remove privacy measures. </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E14D14A-D7AF-44E0-B8E4-0F2F34685952}"/>
              </a:ext>
            </a:extLst>
          </p:cNvPr>
          <p:cNvSpPr>
            <a:spLocks noGrp="1"/>
          </p:cNvSpPr>
          <p:nvPr>
            <p:ph type="sldNum" sz="quarter" idx="12"/>
          </p:nvPr>
        </p:nvSpPr>
        <p:spPr/>
        <p:txBody>
          <a:bodyPr/>
          <a:lstStyle/>
          <a:p>
            <a:pPr defTabSz="457200"/>
            <a:fld id="{1E19C8D7-53EE-4AF8-9E87-BBF55B67A655}" type="slidenum">
              <a:rPr lang="en-US" smtClean="0"/>
              <a:pPr defTabSz="457200"/>
              <a:t>68</a:t>
            </a:fld>
            <a:endParaRPr lang="en-US" dirty="0"/>
          </a:p>
        </p:txBody>
      </p:sp>
    </p:spTree>
    <p:extLst>
      <p:ext uri="{BB962C8B-B14F-4D97-AF65-F5344CB8AC3E}">
        <p14:creationId xmlns:p14="http://schemas.microsoft.com/office/powerpoint/2010/main" val="31369583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C10A3B-797C-4AFC-86A8-2857C6380D5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clean-catch (mid-stream) urine specimen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8"/>
            </a:pPr>
            <a:r>
              <a:rPr lang="en-US" dirty="0"/>
              <a:t>Place call light within resident’s reach.</a:t>
            </a:r>
          </a:p>
          <a:p>
            <a:pPr marL="457200" indent="-457200">
              <a:buFont typeface="+mj-lt"/>
              <a:buAutoNum type="arabicPeriod" startAt="18"/>
            </a:pPr>
            <a:r>
              <a:rPr lang="en-US" dirty="0"/>
              <a:t>Report any changes in resident to the nurse.</a:t>
            </a:r>
          </a:p>
          <a:p>
            <a:pPr marL="457200" indent="-457200">
              <a:buFont typeface="+mj-lt"/>
              <a:buAutoNum type="arabicPeriod" startAt="18"/>
            </a:pPr>
            <a:r>
              <a:rPr lang="en-US" dirty="0"/>
              <a:t>Take specimen and lab slip to proper area. Document procedure using facility guidelines. Note amount and characteristics of urine.</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E14D14A-D7AF-44E0-B8E4-0F2F34685952}"/>
              </a:ext>
            </a:extLst>
          </p:cNvPr>
          <p:cNvSpPr>
            <a:spLocks noGrp="1"/>
          </p:cNvSpPr>
          <p:nvPr>
            <p:ph type="sldNum" sz="quarter" idx="12"/>
          </p:nvPr>
        </p:nvSpPr>
        <p:spPr/>
        <p:txBody>
          <a:bodyPr/>
          <a:lstStyle/>
          <a:p>
            <a:pPr defTabSz="457200"/>
            <a:fld id="{1E19C8D7-53EE-4AF8-9E87-BBF55B67A655}" type="slidenum">
              <a:rPr lang="en-US" smtClean="0"/>
              <a:pPr defTabSz="457200"/>
              <a:t>69</a:t>
            </a:fld>
            <a:endParaRPr lang="en-US" dirty="0"/>
          </a:p>
        </p:txBody>
      </p:sp>
    </p:spTree>
    <p:extLst>
      <p:ext uri="{BB962C8B-B14F-4D97-AF65-F5344CB8AC3E}">
        <p14:creationId xmlns:p14="http://schemas.microsoft.com/office/powerpoint/2010/main" val="2343578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7DAB54-D85E-4E80-B1CB-3F45021FA1CB}"/>
              </a:ext>
            </a:extLst>
          </p:cNvPr>
          <p:cNvSpPr>
            <a:spLocks noGrp="1"/>
          </p:cNvSpPr>
          <p:nvPr>
            <p:ph idx="1"/>
          </p:nvPr>
        </p:nvSpPr>
        <p:spPr/>
        <p:txBody>
          <a:bodyPr>
            <a:normAutofit fontScale="92500" lnSpcReduction="20000"/>
          </a:bodyPr>
          <a:lstStyle/>
          <a:p>
            <a:pPr marL="0" indent="0">
              <a:buNone/>
            </a:pPr>
            <a:r>
              <a:rPr lang="en-US" dirty="0"/>
              <a:t>Transparency 16-1 Factors affecting Urination</a:t>
            </a:r>
          </a:p>
          <a:p>
            <a:pPr marL="0" indent="0">
              <a:buNone/>
            </a:pPr>
            <a:endParaRPr lang="en-US" dirty="0"/>
          </a:p>
          <a:p>
            <a:pPr lvl="1"/>
            <a:r>
              <a:rPr lang="en-US" dirty="0"/>
              <a:t>Normal changes of aging</a:t>
            </a:r>
          </a:p>
          <a:p>
            <a:pPr lvl="2"/>
            <a:r>
              <a:rPr lang="en-US" dirty="0"/>
              <a:t>Bladder cannot hold as much urine. </a:t>
            </a:r>
          </a:p>
          <a:p>
            <a:pPr lvl="2"/>
            <a:r>
              <a:rPr lang="en-US" dirty="0"/>
              <a:t>Elderly people may need to urinate more often.</a:t>
            </a:r>
          </a:p>
          <a:p>
            <a:pPr lvl="2"/>
            <a:r>
              <a:rPr lang="en-US" dirty="0"/>
              <a:t>Bladder may not empty completely, causing risk of infection.</a:t>
            </a:r>
          </a:p>
          <a:p>
            <a:pPr lvl="1"/>
            <a:r>
              <a:rPr lang="en-US" dirty="0"/>
              <a:t>Psychological factors </a:t>
            </a:r>
          </a:p>
          <a:p>
            <a:pPr lvl="2"/>
            <a:r>
              <a:rPr lang="en-US" dirty="0"/>
              <a:t>Lack of privacy </a:t>
            </a:r>
          </a:p>
          <a:p>
            <a:pPr lvl="2"/>
            <a:r>
              <a:rPr lang="en-US" dirty="0"/>
              <a:t>Stress, depression, anxiety</a:t>
            </a:r>
          </a:p>
          <a:p>
            <a:pPr lvl="1"/>
            <a:r>
              <a:rPr lang="en-US" dirty="0"/>
              <a:t>Fluid intake</a:t>
            </a:r>
          </a:p>
          <a:p>
            <a:pPr lvl="1"/>
            <a:r>
              <a:rPr lang="en-US" dirty="0"/>
              <a:t>Muscle tone </a:t>
            </a:r>
          </a:p>
          <a:p>
            <a:pPr lvl="1"/>
            <a:r>
              <a:rPr lang="en-US" dirty="0"/>
              <a:t>Medications </a:t>
            </a:r>
          </a:p>
          <a:p>
            <a:pPr lvl="1"/>
            <a:r>
              <a:rPr lang="en-US" dirty="0"/>
              <a:t>Disorders </a:t>
            </a:r>
          </a:p>
          <a:p>
            <a:pPr lvl="2"/>
            <a:r>
              <a:rPr lang="en-US" dirty="0"/>
              <a:t>Bladder disease </a:t>
            </a:r>
          </a:p>
          <a:p>
            <a:pPr lvl="2"/>
            <a:r>
              <a:rPr lang="en-US" dirty="0"/>
              <a:t>Infections </a:t>
            </a:r>
          </a:p>
          <a:p>
            <a:pPr lvl="2"/>
            <a:r>
              <a:rPr lang="en-US" dirty="0"/>
              <a:t>Arthritis </a:t>
            </a:r>
          </a:p>
          <a:p>
            <a:pPr lvl="2"/>
            <a:r>
              <a:rPr lang="en-US" dirty="0"/>
              <a:t>Congestive heart disease</a:t>
            </a:r>
          </a:p>
          <a:p>
            <a:pPr lvl="2"/>
            <a:r>
              <a:rPr lang="en-US" dirty="0"/>
              <a:t>Neurological diseases </a:t>
            </a:r>
          </a:p>
          <a:p>
            <a:pPr lvl="2"/>
            <a:r>
              <a:rPr lang="en-US" dirty="0"/>
              <a:t>Diabetes</a:t>
            </a:r>
          </a:p>
          <a:p>
            <a:pPr marL="0" indent="0">
              <a:buNone/>
            </a:pPr>
            <a:endParaRPr lang="en-US" dirty="0"/>
          </a:p>
        </p:txBody>
      </p:sp>
      <p:sp>
        <p:nvSpPr>
          <p:cNvPr id="3" name="Slide Number Placeholder 2">
            <a:extLst>
              <a:ext uri="{FF2B5EF4-FFF2-40B4-BE49-F238E27FC236}">
                <a16:creationId xmlns:a16="http://schemas.microsoft.com/office/drawing/2014/main" id="{5B3F02E2-B7DD-434C-B78F-BAFAC1798CF3}"/>
              </a:ext>
            </a:extLst>
          </p:cNvPr>
          <p:cNvSpPr>
            <a:spLocks noGrp="1"/>
          </p:cNvSpPr>
          <p:nvPr>
            <p:ph type="sldNum" sz="quarter" idx="12"/>
          </p:nvPr>
        </p:nvSpPr>
        <p:spPr/>
        <p:txBody>
          <a:bodyPr/>
          <a:lstStyle/>
          <a:p>
            <a:pPr defTabSz="457200"/>
            <a:fld id="{1E19C8D7-53EE-4AF8-9E87-BBF55B67A655}" type="slidenum">
              <a:rPr lang="en-US" smtClean="0"/>
              <a:pPr defTabSz="457200"/>
              <a:t>7</a:t>
            </a:fld>
            <a:endParaRPr lang="en-US" dirty="0"/>
          </a:p>
        </p:txBody>
      </p:sp>
    </p:spTree>
    <p:extLst>
      <p:ext uri="{BB962C8B-B14F-4D97-AF65-F5344CB8AC3E}">
        <p14:creationId xmlns:p14="http://schemas.microsoft.com/office/powerpoint/2010/main" val="284693803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C10A3B-797C-4AFC-86A8-2857C6380D5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24-hour urine specimen</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24-hour specimen container with lid, completed label (labeled with resident’s name, date of birth, room number, date, and time, bedpan or urinal (for residents confined to bed), hat for toilet (if resident can use portable commode or toilet), gloves, toilet paper, disposable wipes, supplies for perineal care, sign to alert other team members that a 24-hour urine specimen is being collected, form for recording output, laboratory slip</a:t>
            </a:r>
          </a:p>
          <a:p>
            <a:pPr marL="457200" indent="-457200">
              <a:buFont typeface="+mj-lt"/>
              <a:buAutoNum type="arabicPeriod"/>
            </a:pPr>
            <a:endParaRPr lang="en-US" dirty="0"/>
          </a:p>
          <a:p>
            <a:pPr marL="457200" indent="-457200">
              <a:buFont typeface="+mj-lt"/>
              <a:buAutoNum type="arabicPeriod"/>
            </a:pPr>
            <a:r>
              <a:rPr lang="en-US" dirty="0"/>
              <a:t>Identify yourself by name. Identify the resident by name.</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 Emphasize that all urine must be saved.</a:t>
            </a:r>
          </a:p>
          <a:p>
            <a:pPr marL="457200" indent="-457200">
              <a:buFont typeface="+mj-lt"/>
              <a:buAutoNum type="arabicPeriod"/>
            </a:pPr>
            <a:r>
              <a:rPr lang="en-US" dirty="0"/>
              <a:t>Provide for resident’s privacy with curtain, screen, or door.</a:t>
            </a:r>
          </a:p>
          <a:p>
            <a:pPr marL="457200" indent="-457200">
              <a:buFont typeface="+mj-lt"/>
              <a:buAutoNum type="arabicPeriod"/>
            </a:pPr>
            <a:endParaRPr lang="en-US" dirty="0">
              <a:highlight>
                <a:srgbClr val="000000"/>
              </a:highlight>
            </a:endParaRPr>
          </a:p>
          <a:p>
            <a:pPr marL="457200" indent="-457200">
              <a:buFont typeface="+mj-lt"/>
              <a:buAutoNum type="arabicPeriod"/>
            </a:pPr>
            <a:endParaRPr lang="en-US" dirty="0">
              <a:solidFill>
                <a:schemeClr val="accent5">
                  <a:lumMod val="60000"/>
                  <a:lumOff val="40000"/>
                </a:schemeClr>
              </a:solidFill>
              <a:highlight>
                <a:srgbClr val="000000"/>
              </a:highlight>
            </a:endParaRPr>
          </a:p>
          <a:p>
            <a:pPr marL="457200" indent="-457200">
              <a:buFont typeface="+mj-lt"/>
              <a:buAutoNum type="arabicPeriod"/>
            </a:pPr>
            <a:endParaRPr lang="en-US" dirty="0">
              <a:highlight>
                <a:srgbClr val="000000"/>
              </a:highlight>
            </a:endParaRPr>
          </a:p>
          <a:p>
            <a:pPr marL="457200" indent="-457200">
              <a:buFont typeface="+mj-lt"/>
              <a:buAutoNum type="arabicPeriod"/>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E14D14A-D7AF-44E0-B8E4-0F2F34685952}"/>
              </a:ext>
            </a:extLst>
          </p:cNvPr>
          <p:cNvSpPr>
            <a:spLocks noGrp="1"/>
          </p:cNvSpPr>
          <p:nvPr>
            <p:ph type="sldNum" sz="quarter" idx="12"/>
          </p:nvPr>
        </p:nvSpPr>
        <p:spPr/>
        <p:txBody>
          <a:bodyPr/>
          <a:lstStyle/>
          <a:p>
            <a:pPr defTabSz="457200"/>
            <a:fld id="{1E19C8D7-53EE-4AF8-9E87-BBF55B67A655}" type="slidenum">
              <a:rPr lang="en-US" smtClean="0"/>
              <a:pPr defTabSz="457200"/>
              <a:t>70</a:t>
            </a:fld>
            <a:endParaRPr lang="en-US" dirty="0"/>
          </a:p>
        </p:txBody>
      </p:sp>
    </p:spTree>
    <p:extLst>
      <p:ext uri="{BB962C8B-B14F-4D97-AF65-F5344CB8AC3E}">
        <p14:creationId xmlns:p14="http://schemas.microsoft.com/office/powerpoint/2010/main" val="19721409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C10A3B-797C-4AFC-86A8-2857C6380D59}"/>
              </a:ext>
            </a:extLst>
          </p:cNvPr>
          <p:cNvSpPr>
            <a:spLocks noGrp="1"/>
          </p:cNvSpPr>
          <p:nvPr>
            <p:ph idx="1"/>
          </p:nvPr>
        </p:nvSpPr>
        <p:spPr>
          <a:xfrm>
            <a:off x="635394" y="780226"/>
            <a:ext cx="4539508" cy="5396738"/>
          </a:xfrm>
        </p:spPr>
        <p:txBody>
          <a:bodyPr/>
          <a:lstStyle/>
          <a:p>
            <a:pPr marL="0" indent="0">
              <a:buNone/>
            </a:pPr>
            <a:r>
              <a:rPr lang="en-US" dirty="0">
                <a:solidFill>
                  <a:schemeClr val="accent5">
                    <a:lumMod val="60000"/>
                    <a:lumOff val="40000"/>
                  </a:schemeClr>
                </a:solidFill>
                <a:highlight>
                  <a:srgbClr val="000000"/>
                </a:highlight>
              </a:rPr>
              <a:t>Collecting a 24-hour urine specimen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5"/>
            </a:pPr>
            <a:r>
              <a:rPr lang="en-US" dirty="0"/>
              <a:t>Place a sign on the resident’s bed to let all care team members know that a 24-hour specimen is being collected. Sign may read “Save all urine for 24-hour specimen.”</a:t>
            </a:r>
          </a:p>
          <a:p>
            <a:pPr marL="457200" indent="-457200">
              <a:buFont typeface="+mj-lt"/>
              <a:buAutoNum type="arabicPeriod" startAt="5"/>
            </a:pPr>
            <a:r>
              <a:rPr lang="en-US" dirty="0"/>
              <a:t>When starting the collection, have the resident completely empty the bladder. Discard the urine. Note the exact time of this voiding. The collection will run until the same time the next day.</a:t>
            </a:r>
          </a:p>
          <a:p>
            <a:pPr marL="457200" indent="-457200">
              <a:buFont typeface="+mj-lt"/>
              <a:buAutoNum type="arabicPeriod" startAt="5"/>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E14D14A-D7AF-44E0-B8E4-0F2F34685952}"/>
              </a:ext>
            </a:extLst>
          </p:cNvPr>
          <p:cNvSpPr>
            <a:spLocks noGrp="1"/>
          </p:cNvSpPr>
          <p:nvPr>
            <p:ph type="sldNum" sz="quarter" idx="12"/>
          </p:nvPr>
        </p:nvSpPr>
        <p:spPr/>
        <p:txBody>
          <a:bodyPr/>
          <a:lstStyle/>
          <a:p>
            <a:pPr defTabSz="457200"/>
            <a:fld id="{1E19C8D7-53EE-4AF8-9E87-BBF55B67A655}" type="slidenum">
              <a:rPr lang="en-US" smtClean="0"/>
              <a:pPr defTabSz="457200"/>
              <a:t>71</a:t>
            </a:fld>
            <a:endParaRPr lang="en-US" dirty="0"/>
          </a:p>
        </p:txBody>
      </p:sp>
      <p:pic>
        <p:nvPicPr>
          <p:cNvPr id="4" name="Picture 3">
            <a:extLst>
              <a:ext uri="{FF2B5EF4-FFF2-40B4-BE49-F238E27FC236}">
                <a16:creationId xmlns:a16="http://schemas.microsoft.com/office/drawing/2014/main" id="{72DC14B5-D15A-467E-B90F-1C7B908B0C20}"/>
              </a:ext>
            </a:extLst>
          </p:cNvPr>
          <p:cNvPicPr>
            <a:picLocks noChangeAspect="1"/>
          </p:cNvPicPr>
          <p:nvPr/>
        </p:nvPicPr>
        <p:blipFill>
          <a:blip r:embed="rId2"/>
          <a:stretch>
            <a:fillRect/>
          </a:stretch>
        </p:blipFill>
        <p:spPr>
          <a:xfrm>
            <a:off x="6672410" y="471171"/>
            <a:ext cx="2846042" cy="6096528"/>
          </a:xfrm>
          <a:prstGeom prst="rect">
            <a:avLst/>
          </a:prstGeom>
        </p:spPr>
      </p:pic>
    </p:spTree>
    <p:extLst>
      <p:ext uri="{BB962C8B-B14F-4D97-AF65-F5344CB8AC3E}">
        <p14:creationId xmlns:p14="http://schemas.microsoft.com/office/powerpoint/2010/main" val="158522640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C10A3B-797C-4AFC-86A8-2857C6380D5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24-hour urine specimen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Label the container with the resident’s name, date of birth, room number, and dates and times the collection period began and ended.</a:t>
            </a:r>
          </a:p>
          <a:p>
            <a:pPr marL="457200" indent="-457200">
              <a:buFont typeface="+mj-lt"/>
              <a:buAutoNum type="arabicPeriod" startAt="7"/>
            </a:pPr>
            <a:r>
              <a:rPr lang="en-US" dirty="0"/>
              <a:t>Wash hands and put on gloves each time the resident voids.</a:t>
            </a:r>
          </a:p>
          <a:p>
            <a:pPr marL="457200" indent="-457200">
              <a:buFont typeface="+mj-lt"/>
              <a:buAutoNum type="arabicPeriod" startAt="7"/>
            </a:pPr>
            <a:r>
              <a:rPr lang="en-US" dirty="0"/>
              <a:t>Pour urine from bedpan, urinal, or hat into the container. The container may be stored at room temperature, in the refrigerator, or on ice. Follow the nurse’s instructions.</a:t>
            </a:r>
          </a:p>
          <a:p>
            <a:pPr marL="457200" indent="-457200">
              <a:buFont typeface="+mj-lt"/>
              <a:buAutoNum type="arabicPeriod" startAt="7"/>
            </a:pPr>
            <a:r>
              <a:rPr lang="en-US" dirty="0"/>
              <a:t>After each voiding, help as necessary with perineal care. Ask the resident to clean his hands with a wipe after each voiding.</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E14D14A-D7AF-44E0-B8E4-0F2F34685952}"/>
              </a:ext>
            </a:extLst>
          </p:cNvPr>
          <p:cNvSpPr>
            <a:spLocks noGrp="1"/>
          </p:cNvSpPr>
          <p:nvPr>
            <p:ph type="sldNum" sz="quarter" idx="12"/>
          </p:nvPr>
        </p:nvSpPr>
        <p:spPr/>
        <p:txBody>
          <a:bodyPr/>
          <a:lstStyle/>
          <a:p>
            <a:pPr defTabSz="457200"/>
            <a:fld id="{1E19C8D7-53EE-4AF8-9E87-BBF55B67A655}" type="slidenum">
              <a:rPr lang="en-US" smtClean="0"/>
              <a:pPr defTabSz="457200"/>
              <a:t>72</a:t>
            </a:fld>
            <a:endParaRPr lang="en-US" dirty="0"/>
          </a:p>
        </p:txBody>
      </p:sp>
    </p:spTree>
    <p:extLst>
      <p:ext uri="{BB962C8B-B14F-4D97-AF65-F5344CB8AC3E}">
        <p14:creationId xmlns:p14="http://schemas.microsoft.com/office/powerpoint/2010/main" val="19465601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C10A3B-797C-4AFC-86A8-2857C6380D5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Collecting a 24-hour urine specimen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1"/>
            </a:pPr>
            <a:r>
              <a:rPr lang="en-US" dirty="0"/>
              <a:t>After each voiding, place equipment in proper area for cleaning or clean it according to facility policy.</a:t>
            </a:r>
          </a:p>
          <a:p>
            <a:pPr marL="457200" indent="-457200">
              <a:buFont typeface="+mj-lt"/>
              <a:buAutoNum type="arabicPeriod" startAt="11"/>
            </a:pPr>
            <a:r>
              <a:rPr lang="en-US" dirty="0"/>
              <a:t>Remove and discard gloves.</a:t>
            </a:r>
          </a:p>
          <a:p>
            <a:pPr marL="457200" indent="-457200">
              <a:buFont typeface="+mj-lt"/>
              <a:buAutoNum type="arabicPeriod" startAt="11"/>
            </a:pPr>
            <a:r>
              <a:rPr lang="en-US" dirty="0"/>
              <a:t>Wash your hands.</a:t>
            </a:r>
          </a:p>
          <a:p>
            <a:pPr marL="457200" indent="-457200">
              <a:buFont typeface="+mj-lt"/>
              <a:buAutoNum type="arabicPeriod" startAt="11"/>
            </a:pPr>
            <a:r>
              <a:rPr lang="en-US" dirty="0"/>
              <a:t>After the last void of the 24-hour period, remove the sign. Take the specimen and lab slip to proper area. Document procedure using facility guidelines. Make sure to include the time of the last void before the 24-hour collection period began and the last void of the 24-hour collection period. </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E14D14A-D7AF-44E0-B8E4-0F2F34685952}"/>
              </a:ext>
            </a:extLst>
          </p:cNvPr>
          <p:cNvSpPr>
            <a:spLocks noGrp="1"/>
          </p:cNvSpPr>
          <p:nvPr>
            <p:ph type="sldNum" sz="quarter" idx="12"/>
          </p:nvPr>
        </p:nvSpPr>
        <p:spPr/>
        <p:txBody>
          <a:bodyPr/>
          <a:lstStyle/>
          <a:p>
            <a:pPr defTabSz="457200"/>
            <a:fld id="{1E19C8D7-53EE-4AF8-9E87-BBF55B67A655}" type="slidenum">
              <a:rPr lang="en-US" smtClean="0"/>
              <a:pPr defTabSz="457200"/>
              <a:t>73</a:t>
            </a:fld>
            <a:endParaRPr lang="en-US" dirty="0"/>
          </a:p>
        </p:txBody>
      </p:sp>
    </p:spTree>
    <p:extLst>
      <p:ext uri="{BB962C8B-B14F-4D97-AF65-F5344CB8AC3E}">
        <p14:creationId xmlns:p14="http://schemas.microsoft.com/office/powerpoint/2010/main" val="381352599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Explain types of tests performed on urine</a:t>
            </a:r>
          </a:p>
          <a:p>
            <a:pPr marL="457200" indent="-457200">
              <a:buFont typeface="+mj-lt"/>
              <a:buAutoNum type="arabicPeriod" startAt="6"/>
            </a:pPr>
            <a:endParaRPr lang="en-US" dirty="0">
              <a:solidFill>
                <a:srgbClr val="FF0000"/>
              </a:solidFill>
            </a:endParaRPr>
          </a:p>
          <a:p>
            <a:pPr marL="0" indent="0">
              <a:buNone/>
            </a:pPr>
            <a:r>
              <a:rPr lang="en-US" dirty="0"/>
              <a:t>Urine may be tested for any of the following:</a:t>
            </a:r>
          </a:p>
          <a:p>
            <a:pPr marL="0" indent="0">
              <a:buNone/>
            </a:pPr>
            <a:endParaRPr lang="en-US" dirty="0"/>
          </a:p>
          <a:p>
            <a:pPr lvl="1"/>
            <a:r>
              <a:rPr lang="en-US" dirty="0"/>
              <a:t>pH levels </a:t>
            </a:r>
          </a:p>
          <a:p>
            <a:pPr lvl="1"/>
            <a:r>
              <a:rPr lang="en-US" dirty="0"/>
              <a:t>Glucose and ketones </a:t>
            </a:r>
          </a:p>
          <a:p>
            <a:pPr lvl="1"/>
            <a:r>
              <a:rPr lang="en-US" dirty="0"/>
              <a:t>Blood </a:t>
            </a:r>
          </a:p>
          <a:p>
            <a:pPr lvl="1"/>
            <a:r>
              <a:rPr lang="en-US" dirty="0"/>
              <a:t>Nitrite (may indicate UTI)</a:t>
            </a:r>
          </a:p>
          <a:p>
            <a:pPr lvl="1"/>
            <a:r>
              <a:rPr lang="en-US" dirty="0"/>
              <a:t>Specific gravity </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74</a:t>
            </a:fld>
            <a:endParaRPr lang="en-US" dirty="0"/>
          </a:p>
        </p:txBody>
      </p:sp>
    </p:spTree>
    <p:extLst>
      <p:ext uri="{BB962C8B-B14F-4D97-AF65-F5344CB8AC3E}">
        <p14:creationId xmlns:p14="http://schemas.microsoft.com/office/powerpoint/2010/main" val="212625281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C10A3B-797C-4AFC-86A8-2857C6380D5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Testing urine with reagent strips</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urine specimen as ordered, reagent strip, gloves, paper towel</a:t>
            </a:r>
          </a:p>
          <a:p>
            <a:pPr marL="0" indent="0">
              <a:buNone/>
            </a:pPr>
            <a:endParaRPr lang="en-US" dirty="0"/>
          </a:p>
          <a:p>
            <a:pPr marL="457200" indent="-457200">
              <a:buFont typeface="+mj-lt"/>
              <a:buAutoNum type="arabicPeriod"/>
            </a:pPr>
            <a:r>
              <a:rPr lang="en-US" dirty="0"/>
              <a:t>Wash your hands.</a:t>
            </a:r>
          </a:p>
          <a:p>
            <a:pPr marL="457200" indent="-457200">
              <a:buFont typeface="+mj-lt"/>
              <a:buAutoNum type="arabicPeriod"/>
            </a:pPr>
            <a:r>
              <a:rPr lang="en-US" dirty="0"/>
              <a:t>Put on gloves.</a:t>
            </a:r>
          </a:p>
          <a:p>
            <a:pPr marL="457200" indent="-457200">
              <a:buFont typeface="+mj-lt"/>
              <a:buAutoNum type="arabicPeriod"/>
            </a:pPr>
            <a:r>
              <a:rPr lang="en-US" dirty="0"/>
              <a:t>Take a strip from the bottle and recap bottle. Close it tightly.</a:t>
            </a:r>
          </a:p>
          <a:p>
            <a:pPr marL="457200" indent="-457200">
              <a:buFont typeface="+mj-lt"/>
              <a:buAutoNum type="arabicPeriod"/>
            </a:pPr>
            <a:r>
              <a:rPr lang="en-US" dirty="0"/>
              <a:t>Dip the strip into the specimen.</a:t>
            </a:r>
          </a:p>
          <a:p>
            <a:pPr marL="457200" indent="-457200">
              <a:buFont typeface="+mj-lt"/>
              <a:buAutoNum type="arabicPeriod"/>
            </a:pPr>
            <a:r>
              <a:rPr lang="en-US" dirty="0"/>
              <a:t>Follow manufacturer’s instructions for when to remove strip from the specimen. Remove the strip at the correct time.</a:t>
            </a:r>
          </a:p>
          <a:p>
            <a:pPr marL="457200" indent="-457200">
              <a:buFont typeface="+mj-lt"/>
              <a:buAutoNum type="arabicPeriod"/>
            </a:pPr>
            <a:r>
              <a:rPr lang="en-US" dirty="0"/>
              <a:t>Follow manufacturer’s instructions for how long to wait after removing the strip. After the proper time has passed, compare the strip with the color chart on the bottle. Do not touch the bottle with the strip. </a:t>
            </a:r>
          </a:p>
          <a:p>
            <a:pPr marL="457200" indent="-457200">
              <a:buFont typeface="+mj-lt"/>
              <a:buAutoNum type="arabicPeriod"/>
            </a:pPr>
            <a:r>
              <a:rPr lang="en-US" dirty="0"/>
              <a:t>Read results.</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E14D14A-D7AF-44E0-B8E4-0F2F34685952}"/>
              </a:ext>
            </a:extLst>
          </p:cNvPr>
          <p:cNvSpPr>
            <a:spLocks noGrp="1"/>
          </p:cNvSpPr>
          <p:nvPr>
            <p:ph type="sldNum" sz="quarter" idx="12"/>
          </p:nvPr>
        </p:nvSpPr>
        <p:spPr/>
        <p:txBody>
          <a:bodyPr/>
          <a:lstStyle/>
          <a:p>
            <a:pPr defTabSz="457200"/>
            <a:fld id="{1E19C8D7-53EE-4AF8-9E87-BBF55B67A655}" type="slidenum">
              <a:rPr lang="en-US" smtClean="0"/>
              <a:pPr defTabSz="457200"/>
              <a:t>75</a:t>
            </a:fld>
            <a:endParaRPr lang="en-US" dirty="0"/>
          </a:p>
        </p:txBody>
      </p:sp>
    </p:spTree>
    <p:extLst>
      <p:ext uri="{BB962C8B-B14F-4D97-AF65-F5344CB8AC3E}">
        <p14:creationId xmlns:p14="http://schemas.microsoft.com/office/powerpoint/2010/main" val="341557107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C10A3B-797C-4AFC-86A8-2857C6380D5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Testing urine with reagent strips</a:t>
            </a:r>
          </a:p>
          <a:p>
            <a:pPr marL="0" indent="0">
              <a:buNone/>
            </a:pPr>
            <a:endParaRPr lang="en-US" dirty="0">
              <a:highlight>
                <a:srgbClr val="000000"/>
              </a:highlight>
            </a:endParaRPr>
          </a:p>
          <a:p>
            <a:pPr marL="457200" indent="-457200">
              <a:buFont typeface="+mj-lt"/>
              <a:buAutoNum type="arabicPeriod" startAt="8"/>
            </a:pPr>
            <a:r>
              <a:rPr lang="en-US" dirty="0"/>
              <a:t>Store strips. Discard used items. Discard specimen in the toilet. Flush the toilet.</a:t>
            </a:r>
          </a:p>
          <a:p>
            <a:pPr marL="457200" indent="-457200">
              <a:buFont typeface="+mj-lt"/>
              <a:buAutoNum type="arabicPeriod" startAt="8"/>
            </a:pPr>
            <a:r>
              <a:rPr lang="en-US" dirty="0"/>
              <a:t>Remove and discard gloves.</a:t>
            </a:r>
          </a:p>
          <a:p>
            <a:pPr marL="457200" indent="-457200">
              <a:buFont typeface="+mj-lt"/>
              <a:buAutoNum type="arabicPeriod" startAt="8"/>
            </a:pPr>
            <a:r>
              <a:rPr lang="en-US" dirty="0"/>
              <a:t>Wash your hands.</a:t>
            </a:r>
          </a:p>
          <a:p>
            <a:pPr marL="457200" indent="-457200">
              <a:buFont typeface="+mj-lt"/>
              <a:buAutoNum type="arabicPeriod" startAt="8"/>
            </a:pPr>
            <a:r>
              <a:rPr lang="en-US" dirty="0"/>
              <a:t>Document procedure using facility guidelines.</a:t>
            </a:r>
          </a:p>
          <a:p>
            <a:pPr marL="457200" indent="-457200">
              <a:buFont typeface="+mj-lt"/>
              <a:buAutoNum type="arabicPeriod" startAt="8"/>
            </a:pPr>
            <a:endParaRPr lang="en-US" dirty="0">
              <a:highlight>
                <a:srgbClr val="000000"/>
              </a:highlight>
            </a:endParaRPr>
          </a:p>
          <a:p>
            <a:pPr marL="457200" indent="-457200">
              <a:buFont typeface="+mj-lt"/>
              <a:buAutoNum type="arabicPeriod" startAt="8"/>
            </a:pPr>
            <a:endParaRPr lang="en-US" dirty="0">
              <a:solidFill>
                <a:schemeClr val="accent5">
                  <a:lumMod val="60000"/>
                  <a:lumOff val="40000"/>
                </a:schemeClr>
              </a:solidFill>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E14D14A-D7AF-44E0-B8E4-0F2F34685952}"/>
              </a:ext>
            </a:extLst>
          </p:cNvPr>
          <p:cNvSpPr>
            <a:spLocks noGrp="1"/>
          </p:cNvSpPr>
          <p:nvPr>
            <p:ph type="sldNum" sz="quarter" idx="12"/>
          </p:nvPr>
        </p:nvSpPr>
        <p:spPr/>
        <p:txBody>
          <a:bodyPr/>
          <a:lstStyle/>
          <a:p>
            <a:pPr defTabSz="457200"/>
            <a:fld id="{1E19C8D7-53EE-4AF8-9E87-BBF55B67A655}" type="slidenum">
              <a:rPr lang="en-US" smtClean="0"/>
              <a:pPr defTabSz="457200"/>
              <a:t>76</a:t>
            </a:fld>
            <a:endParaRPr lang="en-US" dirty="0"/>
          </a:p>
        </p:txBody>
      </p:sp>
    </p:spTree>
    <p:extLst>
      <p:ext uri="{BB962C8B-B14F-4D97-AF65-F5344CB8AC3E}">
        <p14:creationId xmlns:p14="http://schemas.microsoft.com/office/powerpoint/2010/main" val="381040597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Explain guidelines for assisting with bladder retraining</a:t>
            </a:r>
          </a:p>
          <a:p>
            <a:pPr marL="457200" indent="-457200">
              <a:buFont typeface="+mj-lt"/>
              <a:buAutoNum type="arabicPeriod" startAt="7"/>
            </a:pPr>
            <a:endParaRPr lang="en-US" dirty="0">
              <a:solidFill>
                <a:srgbClr val="FF0000"/>
              </a:solidFill>
            </a:endParaRPr>
          </a:p>
          <a:p>
            <a:pPr marL="0" indent="0">
              <a:buNone/>
            </a:pPr>
            <a:r>
              <a:rPr lang="en-US" dirty="0"/>
              <a:t>If an NA assists in bladder retraining he must remember these guidelines:</a:t>
            </a:r>
          </a:p>
          <a:p>
            <a:pPr marL="0" indent="0">
              <a:buNone/>
            </a:pPr>
            <a:endParaRPr lang="en-US" dirty="0"/>
          </a:p>
          <a:p>
            <a:pPr lvl="1"/>
            <a:r>
              <a:rPr lang="en-US" dirty="0"/>
              <a:t>Follow Standard Precautions. Wear gloves.</a:t>
            </a:r>
          </a:p>
          <a:p>
            <a:pPr lvl="1"/>
            <a:r>
              <a:rPr lang="en-US" dirty="0"/>
              <a:t>Explain the schedule to the resident. Follow the schedule. </a:t>
            </a:r>
          </a:p>
          <a:p>
            <a:pPr lvl="1"/>
            <a:r>
              <a:rPr lang="en-US" dirty="0"/>
              <a:t>Keep a record of resident’s bladder habits. This will help you predict when a resident will need to eliminate.</a:t>
            </a:r>
          </a:p>
          <a:p>
            <a:pPr lvl="1"/>
            <a:r>
              <a:rPr lang="en-US" dirty="0"/>
              <a:t>Offer trips to the bathroom before long procedures. </a:t>
            </a:r>
          </a:p>
          <a:p>
            <a:pPr lvl="1"/>
            <a:r>
              <a:rPr lang="en-US" dirty="0"/>
              <a:t>Encourage plenty of fluids.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77</a:t>
            </a:fld>
            <a:endParaRPr lang="en-US" dirty="0"/>
          </a:p>
        </p:txBody>
      </p:sp>
    </p:spTree>
    <p:extLst>
      <p:ext uri="{BB962C8B-B14F-4D97-AF65-F5344CB8AC3E}">
        <p14:creationId xmlns:p14="http://schemas.microsoft.com/office/powerpoint/2010/main" val="259807874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Explain guidelines for assisting with bladder retraining</a:t>
            </a:r>
          </a:p>
          <a:p>
            <a:pPr marL="457200" indent="-457200">
              <a:buFont typeface="+mj-lt"/>
              <a:buAutoNum type="arabicPeriod" startAt="7"/>
            </a:pPr>
            <a:endParaRPr lang="en-US" dirty="0">
              <a:solidFill>
                <a:srgbClr val="FF0000"/>
              </a:solidFill>
            </a:endParaRPr>
          </a:p>
          <a:p>
            <a:pPr marL="0" indent="0">
              <a:buNone/>
            </a:pPr>
            <a:r>
              <a:rPr lang="en-US" dirty="0"/>
              <a:t>Guidelines for bladder retraining (cont’d):</a:t>
            </a:r>
          </a:p>
          <a:p>
            <a:pPr marL="0" indent="0">
              <a:buNone/>
            </a:pPr>
            <a:endParaRPr lang="en-US" dirty="0"/>
          </a:p>
          <a:p>
            <a:pPr lvl="1"/>
            <a:r>
              <a:rPr lang="en-US" dirty="0"/>
              <a:t>Answer call lights promptly.</a:t>
            </a:r>
          </a:p>
          <a:p>
            <a:pPr lvl="1"/>
            <a:r>
              <a:rPr lang="en-US" dirty="0"/>
              <a:t>Provide privacy. </a:t>
            </a:r>
          </a:p>
          <a:p>
            <a:pPr lvl="1"/>
            <a:r>
              <a:rPr lang="en-US" dirty="0"/>
              <a:t>If resident has trouble urinating, try running water in the sink or suggest she lean forward slightly.</a:t>
            </a:r>
          </a:p>
          <a:p>
            <a:pPr lvl="1"/>
            <a:r>
              <a:rPr lang="en-US" dirty="0"/>
              <a:t>Never rush resident. </a:t>
            </a:r>
          </a:p>
          <a:p>
            <a:pPr lvl="1"/>
            <a:r>
              <a:rPr lang="en-US" dirty="0"/>
              <a:t>Assist with careful perineal care. </a:t>
            </a:r>
          </a:p>
          <a:p>
            <a:pPr lvl="1"/>
            <a:r>
              <a:rPr lang="en-US" dirty="0"/>
              <a:t>Discard wastes properly.</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78</a:t>
            </a:fld>
            <a:endParaRPr lang="en-US" dirty="0"/>
          </a:p>
        </p:txBody>
      </p:sp>
    </p:spTree>
    <p:extLst>
      <p:ext uri="{BB962C8B-B14F-4D97-AF65-F5344CB8AC3E}">
        <p14:creationId xmlns:p14="http://schemas.microsoft.com/office/powerpoint/2010/main" val="391877882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Explain guidelines for assisting with bladder retraining</a:t>
            </a:r>
          </a:p>
          <a:p>
            <a:pPr marL="457200" indent="-457200">
              <a:buFont typeface="+mj-lt"/>
              <a:buAutoNum type="arabicPeriod" startAt="7"/>
            </a:pPr>
            <a:endParaRPr lang="en-US" dirty="0">
              <a:solidFill>
                <a:srgbClr val="FF0000"/>
              </a:solidFill>
            </a:endParaRPr>
          </a:p>
          <a:p>
            <a:pPr marL="0" indent="0">
              <a:buNone/>
            </a:pPr>
            <a:r>
              <a:rPr lang="en-US" dirty="0"/>
              <a:t>Guidelines for bladder retraining (cont’d):</a:t>
            </a:r>
          </a:p>
          <a:p>
            <a:pPr marL="0" indent="0">
              <a:buNone/>
            </a:pPr>
            <a:endParaRPr lang="en-US" dirty="0"/>
          </a:p>
          <a:p>
            <a:pPr lvl="1"/>
            <a:r>
              <a:rPr lang="en-US" dirty="0"/>
              <a:t>Discard clothing protectors and incontinence briefs properly. </a:t>
            </a:r>
          </a:p>
          <a:p>
            <a:pPr lvl="1"/>
            <a:r>
              <a:rPr lang="en-US" dirty="0"/>
              <a:t>If your facility uses washable bed pads or briefs, follow Standard Precautions when rinsing before placing these items in the laundry.</a:t>
            </a:r>
          </a:p>
          <a:p>
            <a:pPr lvl="1"/>
            <a:r>
              <a:rPr lang="en-US" dirty="0"/>
              <a:t>Keep an accurate record of urination, including episodes of incontinence.</a:t>
            </a:r>
          </a:p>
          <a:p>
            <a:pPr lvl="1"/>
            <a:r>
              <a:rPr lang="en-US" dirty="0"/>
              <a:t>Offer positive words for successes or attempts to control the bladder.</a:t>
            </a:r>
          </a:p>
          <a:p>
            <a:pPr lvl="1"/>
            <a:r>
              <a:rPr lang="en-US" dirty="0"/>
              <a:t>Never show frustration or anger. </a:t>
            </a:r>
          </a:p>
          <a:p>
            <a:pPr lvl="1"/>
            <a:r>
              <a:rPr lang="en-US" dirty="0"/>
              <a:t>Be positive and patient.</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79</a:t>
            </a:fld>
            <a:endParaRPr lang="en-US" dirty="0"/>
          </a:p>
        </p:txBody>
      </p:sp>
    </p:spTree>
    <p:extLst>
      <p:ext uri="{BB962C8B-B14F-4D97-AF65-F5344CB8AC3E}">
        <p14:creationId xmlns:p14="http://schemas.microsoft.com/office/powerpoint/2010/main" val="26803140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List factors affecting urination and demonstrate how to assist with elimination</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A fracture pan is flatter than a regular bedpan and is used for residents who cannot assist with raising their hips onto a regular bedpan. There are many adaptive and safety devices to make elimination easier for residents.</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8</a:t>
            </a:fld>
            <a:endParaRPr lang="en-US" dirty="0"/>
          </a:p>
        </p:txBody>
      </p:sp>
    </p:spTree>
    <p:extLst>
      <p:ext uri="{BB962C8B-B14F-4D97-AF65-F5344CB8AC3E}">
        <p14:creationId xmlns:p14="http://schemas.microsoft.com/office/powerpoint/2010/main" val="50628692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Explain guidelines for assisting with bladder retraining</a:t>
            </a:r>
          </a:p>
          <a:p>
            <a:pPr marL="457200" indent="-457200">
              <a:buFont typeface="+mj-lt"/>
              <a:buAutoNum type="arabicPeriod" startAt="7"/>
            </a:pPr>
            <a:endParaRPr lang="en-US" dirty="0">
              <a:solidFill>
                <a:srgbClr val="FF0000"/>
              </a:solidFill>
            </a:endParaRPr>
          </a:p>
          <a:p>
            <a:pPr marL="0" indent="0">
              <a:buNone/>
            </a:pPr>
            <a:r>
              <a:rPr lang="en-US" dirty="0"/>
              <a:t>Think about these questions:</a:t>
            </a:r>
          </a:p>
          <a:p>
            <a:pPr marL="0" indent="0">
              <a:buNone/>
            </a:pPr>
            <a:endParaRPr lang="en-US" dirty="0"/>
          </a:p>
          <a:p>
            <a:pPr marL="0" indent="0">
              <a:buNone/>
            </a:pPr>
            <a:r>
              <a:rPr lang="en-US" dirty="0"/>
              <a:t>How would you feel if you were unable to control elimination? </a:t>
            </a:r>
          </a:p>
          <a:p>
            <a:pPr marL="0" indent="0">
              <a:buNone/>
            </a:pPr>
            <a:endParaRPr lang="en-US" dirty="0"/>
          </a:p>
          <a:p>
            <a:pPr marL="0" indent="0">
              <a:buNone/>
            </a:pPr>
            <a:r>
              <a:rPr lang="en-US" dirty="0"/>
              <a:t>How would you feel about having others assist you in cleaning up an “accident?”</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80</a:t>
            </a:fld>
            <a:endParaRPr lang="en-US" dirty="0"/>
          </a:p>
        </p:txBody>
      </p:sp>
    </p:spTree>
    <p:extLst>
      <p:ext uri="{BB962C8B-B14F-4D97-AF65-F5344CB8AC3E}">
        <p14:creationId xmlns:p14="http://schemas.microsoft.com/office/powerpoint/2010/main" val="64967941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Explain guidelines for assisting with bladder retraining</a:t>
            </a:r>
          </a:p>
          <a:p>
            <a:pPr marL="457200" indent="-457200">
              <a:buFont typeface="+mj-lt"/>
              <a:buAutoNum type="arabicPeriod" startAt="7"/>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It is very important for NAs to keep a positive attitude when assisting residents who are incontinent. </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81</a:t>
            </a:fld>
            <a:endParaRPr lang="en-US" dirty="0"/>
          </a:p>
        </p:txBody>
      </p:sp>
    </p:spTree>
    <p:extLst>
      <p:ext uri="{BB962C8B-B14F-4D97-AF65-F5344CB8AC3E}">
        <p14:creationId xmlns:p14="http://schemas.microsoft.com/office/powerpoint/2010/main" val="296749872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52862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25BFA0-88FA-4E38-82AE-4E671E3C7751}"/>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List factors affecting urination and demonstrate how to assist with elimination</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It is essential that an NA always promote dignity and provide privacy while assisting residents with elimination.</a:t>
            </a:r>
          </a:p>
          <a:p>
            <a:pPr marL="0" indent="0">
              <a:buNone/>
            </a:pPr>
            <a:endParaRPr lang="en-US" dirty="0"/>
          </a:p>
        </p:txBody>
      </p:sp>
      <p:sp>
        <p:nvSpPr>
          <p:cNvPr id="3" name="Slide Number Placeholder 2">
            <a:extLst>
              <a:ext uri="{FF2B5EF4-FFF2-40B4-BE49-F238E27FC236}">
                <a16:creationId xmlns:a16="http://schemas.microsoft.com/office/drawing/2014/main" id="{8E29488F-9F21-4D44-9703-0684A8A8C5EC}"/>
              </a:ext>
            </a:extLst>
          </p:cNvPr>
          <p:cNvSpPr>
            <a:spLocks noGrp="1"/>
          </p:cNvSpPr>
          <p:nvPr>
            <p:ph type="sldNum" sz="quarter" idx="12"/>
          </p:nvPr>
        </p:nvSpPr>
        <p:spPr/>
        <p:txBody>
          <a:bodyPr/>
          <a:lstStyle/>
          <a:p>
            <a:pPr defTabSz="457200"/>
            <a:fld id="{1E19C8D7-53EE-4AF8-9E87-BBF55B67A655}" type="slidenum">
              <a:rPr lang="en-US" smtClean="0"/>
              <a:pPr defTabSz="457200"/>
              <a:t>9</a:t>
            </a:fld>
            <a:endParaRPr lang="en-US" dirty="0"/>
          </a:p>
        </p:txBody>
      </p:sp>
    </p:spTree>
    <p:extLst>
      <p:ext uri="{BB962C8B-B14F-4D97-AF65-F5344CB8AC3E}">
        <p14:creationId xmlns:p14="http://schemas.microsoft.com/office/powerpoint/2010/main" val="856990540"/>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98</TotalTime>
  <Words>6204</Words>
  <Application>Microsoft Office PowerPoint</Application>
  <PresentationFormat>Widescreen</PresentationFormat>
  <Paragraphs>744</Paragraphs>
  <Slides>82</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82</vt:i4>
      </vt:variant>
    </vt:vector>
  </HeadingPairs>
  <TitlesOfParts>
    <vt:vector size="85" baseType="lpstr">
      <vt:lpstr>Arial</vt:lpstr>
      <vt:lpstr>Scala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13</cp:revision>
  <dcterms:created xsi:type="dcterms:W3CDTF">2018-11-26T22:12:51Z</dcterms:created>
  <dcterms:modified xsi:type="dcterms:W3CDTF">2019-05-13T17:46:38Z</dcterms:modified>
</cp:coreProperties>
</file>