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92" r:id="rId2"/>
    <p:sldId id="263" r:id="rId3"/>
    <p:sldId id="267" r:id="rId4"/>
    <p:sldId id="274" r:id="rId5"/>
    <p:sldId id="275" r:id="rId6"/>
    <p:sldId id="273" r:id="rId7"/>
    <p:sldId id="272" r:id="rId8"/>
    <p:sldId id="271" r:id="rId9"/>
    <p:sldId id="268" r:id="rId10"/>
    <p:sldId id="258" r:id="rId11"/>
    <p:sldId id="285" r:id="rId12"/>
    <p:sldId id="287" r:id="rId13"/>
    <p:sldId id="288" r:id="rId14"/>
    <p:sldId id="286" r:id="rId15"/>
    <p:sldId id="284" r:id="rId16"/>
    <p:sldId id="279" r:id="rId17"/>
    <p:sldId id="283" r:id="rId18"/>
    <p:sldId id="289" r:id="rId19"/>
    <p:sldId id="290" r:id="rId20"/>
    <p:sldId id="282" r:id="rId21"/>
    <p:sldId id="281" r:id="rId22"/>
    <p:sldId id="280" r:id="rId23"/>
    <p:sldId id="278" r:id="rId24"/>
    <p:sldId id="277" r:id="rId25"/>
    <p:sldId id="264" r:id="rId26"/>
    <p:sldId id="297" r:id="rId27"/>
    <p:sldId id="296" r:id="rId28"/>
    <p:sldId id="295" r:id="rId29"/>
    <p:sldId id="298" r:id="rId30"/>
    <p:sldId id="313" r:id="rId31"/>
    <p:sldId id="312" r:id="rId32"/>
    <p:sldId id="311" r:id="rId33"/>
    <p:sldId id="310" r:id="rId34"/>
    <p:sldId id="309" r:id="rId35"/>
    <p:sldId id="308" r:id="rId36"/>
    <p:sldId id="307" r:id="rId37"/>
    <p:sldId id="306" r:id="rId38"/>
    <p:sldId id="305" r:id="rId39"/>
    <p:sldId id="304" r:id="rId40"/>
    <p:sldId id="303" r:id="rId41"/>
    <p:sldId id="302" r:id="rId42"/>
    <p:sldId id="301" r:id="rId43"/>
    <p:sldId id="300" r:id="rId44"/>
    <p:sldId id="299" r:id="rId45"/>
    <p:sldId id="314" r:id="rId46"/>
    <p:sldId id="294" r:id="rId47"/>
    <p:sldId id="293" r:id="rId48"/>
    <p:sldId id="292" r:id="rId49"/>
    <p:sldId id="319" r:id="rId50"/>
    <p:sldId id="315" r:id="rId51"/>
    <p:sldId id="318" r:id="rId52"/>
    <p:sldId id="317" r:id="rId53"/>
    <p:sldId id="316" r:id="rId54"/>
    <p:sldId id="320" r:id="rId55"/>
    <p:sldId id="325" r:id="rId56"/>
    <p:sldId id="324" r:id="rId57"/>
    <p:sldId id="323" r:id="rId58"/>
    <p:sldId id="322" r:id="rId59"/>
    <p:sldId id="321" r:id="rId60"/>
    <p:sldId id="326" r:id="rId61"/>
    <p:sldId id="291" r:id="rId62"/>
    <p:sldId id="327" r:id="rId63"/>
    <p:sldId id="328" r:id="rId64"/>
    <p:sldId id="332" r:id="rId65"/>
    <p:sldId id="331" r:id="rId66"/>
    <p:sldId id="329" r:id="rId67"/>
    <p:sldId id="330" r:id="rId68"/>
    <p:sldId id="259" r:id="rId69"/>
    <p:sldId id="333" r:id="rId70"/>
    <p:sldId id="337" r:id="rId71"/>
    <p:sldId id="338" r:id="rId72"/>
    <p:sldId id="341" r:id="rId73"/>
    <p:sldId id="340" r:id="rId74"/>
    <p:sldId id="339" r:id="rId75"/>
    <p:sldId id="335" r:id="rId76"/>
    <p:sldId id="342" r:id="rId77"/>
    <p:sldId id="343" r:id="rId78"/>
    <p:sldId id="346" r:id="rId79"/>
    <p:sldId id="345" r:id="rId80"/>
    <p:sldId id="344" r:id="rId81"/>
    <p:sldId id="334" r:id="rId82"/>
    <p:sldId id="347" r:id="rId83"/>
    <p:sldId id="353" r:id="rId84"/>
    <p:sldId id="352" r:id="rId85"/>
    <p:sldId id="351" r:id="rId86"/>
    <p:sldId id="350" r:id="rId87"/>
    <p:sldId id="349" r:id="rId88"/>
    <p:sldId id="348" r:id="rId89"/>
    <p:sldId id="336" r:id="rId90"/>
    <p:sldId id="354" r:id="rId91"/>
    <p:sldId id="358" r:id="rId92"/>
    <p:sldId id="357" r:id="rId93"/>
    <p:sldId id="356" r:id="rId94"/>
    <p:sldId id="355" r:id="rId95"/>
    <p:sldId id="260" r:id="rId96"/>
    <p:sldId id="361" r:id="rId97"/>
    <p:sldId id="360" r:id="rId98"/>
    <p:sldId id="362" r:id="rId99"/>
    <p:sldId id="366" r:id="rId100"/>
    <p:sldId id="365" r:id="rId101"/>
    <p:sldId id="364" r:id="rId102"/>
    <p:sldId id="363" r:id="rId103"/>
    <p:sldId id="359" r:id="rId104"/>
    <p:sldId id="261" r:id="rId105"/>
    <p:sldId id="367" r:id="rId106"/>
    <p:sldId id="370" r:id="rId107"/>
    <p:sldId id="369" r:id="rId108"/>
    <p:sldId id="368" r:id="rId109"/>
    <p:sldId id="371" r:id="rId110"/>
    <p:sldId id="374" r:id="rId111"/>
    <p:sldId id="373" r:id="rId112"/>
    <p:sldId id="372" r:id="rId113"/>
    <p:sldId id="375" r:id="rId114"/>
    <p:sldId id="376" r:id="rId115"/>
    <p:sldId id="377" r:id="rId116"/>
    <p:sldId id="378" r:id="rId117"/>
    <p:sldId id="381" r:id="rId118"/>
    <p:sldId id="382" r:id="rId119"/>
    <p:sldId id="380" r:id="rId120"/>
    <p:sldId id="379" r:id="rId121"/>
    <p:sldId id="386" r:id="rId122"/>
    <p:sldId id="262" r:id="rId123"/>
    <p:sldId id="387" r:id="rId124"/>
    <p:sldId id="391" r:id="rId125"/>
    <p:sldId id="390" r:id="rId126"/>
    <p:sldId id="389" r:id="rId127"/>
    <p:sldId id="384" r:id="rId128"/>
    <p:sldId id="385" r:id="rId129"/>
    <p:sldId id="266" r:id="rId1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81" autoAdjust="0"/>
    <p:restoredTop sz="94660"/>
  </p:normalViewPr>
  <p:slideViewPr>
    <p:cSldViewPr snapToGrid="0">
      <p:cViewPr varScale="1">
        <p:scale>
          <a:sx n="61" d="100"/>
          <a:sy n="61" d="100"/>
        </p:scale>
        <p:origin x="60" y="5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13</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Personal Care Skills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924575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Personal Care Skills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13</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1"/>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808203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5483931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19774780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7814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pressure points</a:t>
            </a:r>
          </a:p>
          <a:p>
            <a:pPr marL="457200" lvl="1" indent="0">
              <a:buNone/>
            </a:pPr>
            <a:r>
              <a:rPr lang="en-US" dirty="0"/>
              <a:t>areas of the body that bear much of its weight.</a:t>
            </a:r>
          </a:p>
          <a:p>
            <a:pPr marL="0" indent="0">
              <a:buNone/>
            </a:pPr>
            <a:r>
              <a:rPr lang="en-US" b="1" dirty="0"/>
              <a:t>bony prominences</a:t>
            </a:r>
          </a:p>
          <a:p>
            <a:pPr marL="457200" lvl="1" indent="0">
              <a:buNone/>
            </a:pPr>
            <a:r>
              <a:rPr lang="en-US" dirty="0"/>
              <a:t>areas of the body where bone lies close to the skin.</a:t>
            </a:r>
          </a:p>
          <a:p>
            <a:pPr marL="0" indent="0">
              <a:buNone/>
            </a:pPr>
            <a:r>
              <a:rPr lang="en-US" b="1" dirty="0"/>
              <a:t>pressure injuries</a:t>
            </a:r>
          </a:p>
          <a:p>
            <a:pPr marL="457200" lvl="1" indent="0">
              <a:buNone/>
            </a:pPr>
            <a:r>
              <a:rPr lang="en-US" dirty="0"/>
              <a:t>injuries or wounds that result from skin deterioration and shearing; also called pressure ulcers, pressure sores, bed sores, or decubitus ulcers.</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22946608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2C63E-2883-4FB1-8200-238AD48E142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Dressing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If the resident wears a bra, put the strap over the weaker hand first, then the stronger hand. Move the straps up the arms and place on the shoulders. Make sure the breasts are inside the cups of the bra, then fasten the bra.</a:t>
            </a:r>
          </a:p>
          <a:p>
            <a:pPr marL="457200" indent="-457200">
              <a:buFont typeface="+mj-lt"/>
              <a:buAutoNum type="arabicPeriod" startAt="10"/>
            </a:pPr>
            <a:r>
              <a:rPr lang="en-US" dirty="0"/>
              <a:t>Help resident put on the top. If the top goes over the head, slide the top over the head first. Then place the weaker/affected arm through the sleeve before placing garment on the stronger/unaffected arm. Help the resident lean forward and smooth the top down. If the top fastens in the front, slide your hand through one sleeve and grasp the resident’s hand on the weaker side, pulling it through. Help the resident lean forward and arrange the top across the back. Pull the second sleeve on the stronger side as you did with the first one. Fasten the top.</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BCF52676-FD5E-4977-A1AF-C16B750B7362}"/>
              </a:ext>
            </a:extLst>
          </p:cNvPr>
          <p:cNvSpPr>
            <a:spLocks noGrp="1"/>
          </p:cNvSpPr>
          <p:nvPr>
            <p:ph type="sldNum" sz="quarter" idx="12"/>
          </p:nvPr>
        </p:nvSpPr>
        <p:spPr/>
        <p:txBody>
          <a:bodyPr/>
          <a:lstStyle/>
          <a:p>
            <a:pPr defTabSz="457200"/>
            <a:fld id="{1E19C8D7-53EE-4AF8-9E87-BBF55B67A655}" type="slidenum">
              <a:rPr lang="en-US" smtClean="0"/>
              <a:pPr defTabSz="457200"/>
              <a:t>100</a:t>
            </a:fld>
            <a:endParaRPr lang="en-US" dirty="0"/>
          </a:p>
        </p:txBody>
      </p:sp>
    </p:spTree>
    <p:extLst>
      <p:ext uri="{BB962C8B-B14F-4D97-AF65-F5344CB8AC3E}">
        <p14:creationId xmlns:p14="http://schemas.microsoft.com/office/powerpoint/2010/main" val="181336191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2C63E-2883-4FB1-8200-238AD48E142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Dressing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Remove the bath blanket and place in the proper container. Help resident put on skirt or pants. Put the weaker/affected leg through the skirt or pants first. Then place stronger/unaffected leg through the skirt or pants. Have the resident raise her buttocks or turn the resident from side to side to pull the pants over the buttocks up to the waist. Fasten the pants or skirt if needed and make sure the clothing is comfortable.</a:t>
            </a:r>
          </a:p>
          <a:p>
            <a:pPr marL="457200" indent="-457200">
              <a:buFont typeface="+mj-lt"/>
              <a:buAutoNum type="arabicPeriod" startAt="12"/>
            </a:pPr>
            <a:r>
              <a:rPr lang="en-US" dirty="0"/>
              <a:t>Roll one sock over the weaker foot, making sure the heel of the sock is over the heel of the foot. Make sure there are no twists or wrinkles in the sock after it is on. Repeat for the other foot.</a:t>
            </a:r>
          </a:p>
          <a:p>
            <a:pPr marL="457200" indent="-457200">
              <a:buFont typeface="+mj-lt"/>
              <a:buAutoNum type="arabicPeriod" startAt="12"/>
            </a:pPr>
            <a:r>
              <a:rPr lang="en-US" dirty="0"/>
              <a:t>Starting with the weaker foot, slip on nonskid footwear, using an assistive device if needed. Fasten one shoe securely and then put on the other shoe.</a:t>
            </a:r>
          </a:p>
          <a:p>
            <a:pPr marL="457200" indent="-457200">
              <a:buFont typeface="+mj-lt"/>
              <a:buAutoNum type="arabicPeriod" startAt="12"/>
            </a:pPr>
            <a:r>
              <a:rPr lang="en-US" dirty="0"/>
              <a:t>Finish with resident dressed appropriately. Make sure clothing is right-side-out and zippers and buttons are fastened.</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BCF52676-FD5E-4977-A1AF-C16B750B7362}"/>
              </a:ext>
            </a:extLst>
          </p:cNvPr>
          <p:cNvSpPr>
            <a:spLocks noGrp="1"/>
          </p:cNvSpPr>
          <p:nvPr>
            <p:ph type="sldNum" sz="quarter" idx="12"/>
          </p:nvPr>
        </p:nvSpPr>
        <p:spPr/>
        <p:txBody>
          <a:bodyPr/>
          <a:lstStyle/>
          <a:p>
            <a:pPr defTabSz="457200"/>
            <a:fld id="{1E19C8D7-53EE-4AF8-9E87-BBF55B67A655}" type="slidenum">
              <a:rPr lang="en-US" smtClean="0"/>
              <a:pPr defTabSz="457200"/>
              <a:t>101</a:t>
            </a:fld>
            <a:endParaRPr lang="en-US" dirty="0"/>
          </a:p>
        </p:txBody>
      </p:sp>
    </p:spTree>
    <p:extLst>
      <p:ext uri="{BB962C8B-B14F-4D97-AF65-F5344CB8AC3E}">
        <p14:creationId xmlns:p14="http://schemas.microsoft.com/office/powerpoint/2010/main" val="273833385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2C63E-2883-4FB1-8200-238AD48E142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Dressing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dirty="0"/>
              <a:t>Make resident comfortable.</a:t>
            </a:r>
          </a:p>
          <a:p>
            <a:pPr marL="457200" indent="-457200">
              <a:buFont typeface="+mj-lt"/>
              <a:buAutoNum type="arabicPeriod" startAt="16"/>
            </a:pPr>
            <a:r>
              <a:rPr lang="en-US" dirty="0"/>
              <a:t>Return bed to lowest position. Remove privacy measures.</a:t>
            </a:r>
          </a:p>
          <a:p>
            <a:pPr marL="457200" indent="-457200">
              <a:buFont typeface="+mj-lt"/>
              <a:buAutoNum type="arabicPeriod" startAt="16"/>
            </a:pPr>
            <a:r>
              <a:rPr lang="en-US" dirty="0"/>
              <a:t>Place call light within resident’s reach.</a:t>
            </a:r>
          </a:p>
          <a:p>
            <a:pPr marL="457200" indent="-457200">
              <a:buFont typeface="+mj-lt"/>
              <a:buAutoNum type="arabicPeriod" startAt="16"/>
            </a:pPr>
            <a:r>
              <a:rPr lang="en-US" dirty="0"/>
              <a:t>Wash your hands.</a:t>
            </a:r>
          </a:p>
          <a:p>
            <a:pPr marL="457200" indent="-457200">
              <a:buFont typeface="+mj-lt"/>
              <a:buAutoNum type="arabicPeriod" startAt="16"/>
            </a:pPr>
            <a:r>
              <a:rPr lang="en-US" dirty="0"/>
              <a:t>Report any changes in resident to the nurse.</a:t>
            </a:r>
          </a:p>
          <a:p>
            <a:pPr marL="457200" indent="-457200">
              <a:buFont typeface="+mj-lt"/>
              <a:buAutoNum type="arabicPeriod" startAt="16"/>
            </a:pPr>
            <a:r>
              <a:rPr lang="en-US" dirty="0"/>
              <a:t>Document procedure using facility guidelines.</a:t>
            </a:r>
            <a:endParaRPr lang="en-US" dirty="0">
              <a:highlight>
                <a:srgbClr val="000000"/>
              </a:highlight>
            </a:endParaRPr>
          </a:p>
        </p:txBody>
      </p:sp>
      <p:sp>
        <p:nvSpPr>
          <p:cNvPr id="3" name="Slide Number Placeholder 2">
            <a:extLst>
              <a:ext uri="{FF2B5EF4-FFF2-40B4-BE49-F238E27FC236}">
                <a16:creationId xmlns:a16="http://schemas.microsoft.com/office/drawing/2014/main" id="{BCF52676-FD5E-4977-A1AF-C16B750B7362}"/>
              </a:ext>
            </a:extLst>
          </p:cNvPr>
          <p:cNvSpPr>
            <a:spLocks noGrp="1"/>
          </p:cNvSpPr>
          <p:nvPr>
            <p:ph type="sldNum" sz="quarter" idx="12"/>
          </p:nvPr>
        </p:nvSpPr>
        <p:spPr/>
        <p:txBody>
          <a:bodyPr/>
          <a:lstStyle/>
          <a:p>
            <a:pPr defTabSz="457200"/>
            <a:fld id="{1E19C8D7-53EE-4AF8-9E87-BBF55B67A655}" type="slidenum">
              <a:rPr lang="en-US" smtClean="0"/>
              <a:pPr defTabSz="457200"/>
              <a:t>102</a:t>
            </a:fld>
            <a:endParaRPr lang="en-US" dirty="0"/>
          </a:p>
        </p:txBody>
      </p:sp>
    </p:spTree>
    <p:extLst>
      <p:ext uri="{BB962C8B-B14F-4D97-AF65-F5344CB8AC3E}">
        <p14:creationId xmlns:p14="http://schemas.microsoft.com/office/powerpoint/2010/main" val="37993681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EA081-7A21-4B87-A5F6-D0F844223E07}"/>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guidelines for assisting with dressing</a:t>
            </a:r>
          </a:p>
          <a:p>
            <a:pPr marL="457200" indent="-457200">
              <a:buFont typeface="+mj-lt"/>
              <a:buAutoNum type="arabicPeriod" startAt="5"/>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are the best types of clothes for residents who need assistance with dressing? </a:t>
            </a:r>
          </a:p>
          <a:p>
            <a:pPr marL="0" indent="0">
              <a:buNone/>
            </a:pPr>
            <a:endParaRPr lang="en-US" dirty="0"/>
          </a:p>
        </p:txBody>
      </p:sp>
      <p:sp>
        <p:nvSpPr>
          <p:cNvPr id="3" name="Slide Number Placeholder 2">
            <a:extLst>
              <a:ext uri="{FF2B5EF4-FFF2-40B4-BE49-F238E27FC236}">
                <a16:creationId xmlns:a16="http://schemas.microsoft.com/office/drawing/2014/main" id="{2CD96943-9688-4C9E-A95A-6A3C248C1921}"/>
              </a:ext>
            </a:extLst>
          </p:cNvPr>
          <p:cNvSpPr>
            <a:spLocks noGrp="1"/>
          </p:cNvSpPr>
          <p:nvPr>
            <p:ph type="sldNum" sz="quarter" idx="12"/>
          </p:nvPr>
        </p:nvSpPr>
        <p:spPr/>
        <p:txBody>
          <a:bodyPr/>
          <a:lstStyle/>
          <a:p>
            <a:pPr defTabSz="457200"/>
            <a:fld id="{1E19C8D7-53EE-4AF8-9E87-BBF55B67A655}" type="slidenum">
              <a:rPr lang="en-US" smtClean="0"/>
              <a:pPr defTabSz="457200"/>
              <a:t>103</a:t>
            </a:fld>
            <a:endParaRPr lang="en-US" dirty="0"/>
          </a:p>
        </p:txBody>
      </p:sp>
    </p:spTree>
    <p:extLst>
      <p:ext uri="{BB962C8B-B14F-4D97-AF65-F5344CB8AC3E}">
        <p14:creationId xmlns:p14="http://schemas.microsoft.com/office/powerpoint/2010/main" val="12913624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4F21B2-2251-4483-8C75-D28C061420A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guidelines for proper oral care</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oral care</a:t>
            </a:r>
          </a:p>
          <a:p>
            <a:pPr marL="457200" lvl="1" indent="0">
              <a:buNone/>
            </a:pPr>
            <a:r>
              <a:rPr lang="en-US" dirty="0"/>
              <a:t>care of the mouth, teeth, and gums.</a:t>
            </a:r>
          </a:p>
          <a:p>
            <a:pPr marL="0" indent="0">
              <a:buNone/>
            </a:pPr>
            <a:r>
              <a:rPr lang="en-US" b="1" dirty="0"/>
              <a:t>dental floss</a:t>
            </a:r>
          </a:p>
          <a:p>
            <a:pPr marL="457200" lvl="1" indent="0">
              <a:buNone/>
            </a:pPr>
            <a:r>
              <a:rPr lang="en-US" dirty="0"/>
              <a:t>a special kind of string used to clean between teeth.</a:t>
            </a:r>
          </a:p>
          <a:p>
            <a:pPr marL="0" indent="0">
              <a:buNone/>
            </a:pPr>
            <a:r>
              <a:rPr lang="en-US" b="1" dirty="0"/>
              <a:t>halitosis</a:t>
            </a:r>
          </a:p>
          <a:p>
            <a:pPr marL="457200" lvl="1" indent="0">
              <a:buNone/>
            </a:pPr>
            <a:r>
              <a:rPr lang="en-US" dirty="0"/>
              <a:t>bad breath.</a:t>
            </a:r>
          </a:p>
          <a:p>
            <a:pPr marL="0" indent="0">
              <a:buNone/>
            </a:pPr>
            <a:endParaRPr lang="en-US" dirty="0"/>
          </a:p>
        </p:txBody>
      </p:sp>
      <p:sp>
        <p:nvSpPr>
          <p:cNvPr id="3" name="Slide Number Placeholder 2">
            <a:extLst>
              <a:ext uri="{FF2B5EF4-FFF2-40B4-BE49-F238E27FC236}">
                <a16:creationId xmlns:a16="http://schemas.microsoft.com/office/drawing/2014/main" id="{F51C3954-D6BF-472D-BE87-C64CFBE6646B}"/>
              </a:ext>
            </a:extLst>
          </p:cNvPr>
          <p:cNvSpPr>
            <a:spLocks noGrp="1"/>
          </p:cNvSpPr>
          <p:nvPr>
            <p:ph type="sldNum" sz="quarter" idx="12"/>
          </p:nvPr>
        </p:nvSpPr>
        <p:spPr/>
        <p:txBody>
          <a:bodyPr/>
          <a:lstStyle/>
          <a:p>
            <a:pPr defTabSz="457200"/>
            <a:fld id="{1E19C8D7-53EE-4AF8-9E87-BBF55B67A655}" type="slidenum">
              <a:rPr lang="en-US" smtClean="0"/>
              <a:pPr defTabSz="457200"/>
              <a:t>104</a:t>
            </a:fld>
            <a:endParaRPr lang="en-US" dirty="0"/>
          </a:p>
        </p:txBody>
      </p:sp>
    </p:spTree>
    <p:extLst>
      <p:ext uri="{BB962C8B-B14F-4D97-AF65-F5344CB8AC3E}">
        <p14:creationId xmlns:p14="http://schemas.microsoft.com/office/powerpoint/2010/main" val="415006563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4F21B2-2251-4483-8C75-D28C061420A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guidelines for proper oral care</a:t>
            </a:r>
          </a:p>
          <a:p>
            <a:pPr marL="457200" indent="-457200">
              <a:buFont typeface="+mj-lt"/>
              <a:buAutoNum type="arabicPeriod" startAt="6"/>
            </a:pPr>
            <a:endParaRPr lang="en-US" b="1" dirty="0">
              <a:solidFill>
                <a:srgbClr val="FF0000"/>
              </a:solidFill>
            </a:endParaRPr>
          </a:p>
          <a:p>
            <a:pPr marL="0" indent="0">
              <a:buNone/>
            </a:pPr>
            <a:r>
              <a:rPr lang="en-US" b="1" dirty="0"/>
              <a:t>edentulous</a:t>
            </a:r>
          </a:p>
          <a:p>
            <a:pPr marL="457200" lvl="1" indent="0">
              <a:buNone/>
            </a:pPr>
            <a:r>
              <a:rPr lang="en-US" dirty="0"/>
              <a:t>having no teeth.</a:t>
            </a:r>
          </a:p>
          <a:p>
            <a:pPr marL="0" indent="0">
              <a:buNone/>
            </a:pPr>
            <a:r>
              <a:rPr lang="en-US" b="1" dirty="0"/>
              <a:t>aspiration</a:t>
            </a:r>
          </a:p>
          <a:p>
            <a:pPr marL="457200" lvl="1" indent="0">
              <a:buNone/>
            </a:pPr>
            <a:r>
              <a:rPr lang="en-US" dirty="0"/>
              <a:t>he inhalation of food, drink, or foreign material into the lungs.</a:t>
            </a:r>
          </a:p>
          <a:p>
            <a:pPr marL="0" indent="0">
              <a:buNone/>
            </a:pPr>
            <a:endParaRPr lang="en-US" dirty="0"/>
          </a:p>
        </p:txBody>
      </p:sp>
      <p:sp>
        <p:nvSpPr>
          <p:cNvPr id="3" name="Slide Number Placeholder 2">
            <a:extLst>
              <a:ext uri="{FF2B5EF4-FFF2-40B4-BE49-F238E27FC236}">
                <a16:creationId xmlns:a16="http://schemas.microsoft.com/office/drawing/2014/main" id="{F51C3954-D6BF-472D-BE87-C64CFBE6646B}"/>
              </a:ext>
            </a:extLst>
          </p:cNvPr>
          <p:cNvSpPr>
            <a:spLocks noGrp="1"/>
          </p:cNvSpPr>
          <p:nvPr>
            <p:ph type="sldNum" sz="quarter" idx="12"/>
          </p:nvPr>
        </p:nvSpPr>
        <p:spPr/>
        <p:txBody>
          <a:bodyPr/>
          <a:lstStyle/>
          <a:p>
            <a:pPr defTabSz="457200"/>
            <a:fld id="{1E19C8D7-53EE-4AF8-9E87-BBF55B67A655}" type="slidenum">
              <a:rPr lang="en-US" smtClean="0"/>
              <a:pPr defTabSz="457200"/>
              <a:t>105</a:t>
            </a:fld>
            <a:endParaRPr lang="en-US" dirty="0"/>
          </a:p>
        </p:txBody>
      </p:sp>
    </p:spTree>
    <p:extLst>
      <p:ext uri="{BB962C8B-B14F-4D97-AF65-F5344CB8AC3E}">
        <p14:creationId xmlns:p14="http://schemas.microsoft.com/office/powerpoint/2010/main" val="316021436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4F21B2-2251-4483-8C75-D28C061420A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guidelines for proper oral care</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Oral care involves brushing the teeth, tongue, and gums, flossing the teeth with dental floss, caring for lips, and providing denture care. </a:t>
            </a:r>
          </a:p>
          <a:p>
            <a:pPr marL="0" indent="0">
              <a:buNone/>
            </a:pPr>
            <a:endParaRPr lang="en-US" dirty="0"/>
          </a:p>
        </p:txBody>
      </p:sp>
      <p:sp>
        <p:nvSpPr>
          <p:cNvPr id="3" name="Slide Number Placeholder 2">
            <a:extLst>
              <a:ext uri="{FF2B5EF4-FFF2-40B4-BE49-F238E27FC236}">
                <a16:creationId xmlns:a16="http://schemas.microsoft.com/office/drawing/2014/main" id="{F51C3954-D6BF-472D-BE87-C64CFBE6646B}"/>
              </a:ext>
            </a:extLst>
          </p:cNvPr>
          <p:cNvSpPr>
            <a:spLocks noGrp="1"/>
          </p:cNvSpPr>
          <p:nvPr>
            <p:ph type="sldNum" sz="quarter" idx="12"/>
          </p:nvPr>
        </p:nvSpPr>
        <p:spPr/>
        <p:txBody>
          <a:bodyPr/>
          <a:lstStyle/>
          <a:p>
            <a:pPr defTabSz="457200"/>
            <a:fld id="{1E19C8D7-53EE-4AF8-9E87-BBF55B67A655}" type="slidenum">
              <a:rPr lang="en-US" smtClean="0"/>
              <a:pPr defTabSz="457200"/>
              <a:t>106</a:t>
            </a:fld>
            <a:endParaRPr lang="en-US" dirty="0"/>
          </a:p>
        </p:txBody>
      </p:sp>
    </p:spTree>
    <p:extLst>
      <p:ext uri="{BB962C8B-B14F-4D97-AF65-F5344CB8AC3E}">
        <p14:creationId xmlns:p14="http://schemas.microsoft.com/office/powerpoint/2010/main" val="138900312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4F21B2-2251-4483-8C75-D28C061420A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guidelines for proper oral care</a:t>
            </a:r>
          </a:p>
          <a:p>
            <a:pPr marL="457200" indent="-457200">
              <a:buFont typeface="+mj-lt"/>
              <a:buAutoNum type="arabicPeriod" startAt="6"/>
            </a:pPr>
            <a:endParaRPr lang="en-US" dirty="0">
              <a:solidFill>
                <a:srgbClr val="FF0000"/>
              </a:solidFill>
            </a:endParaRPr>
          </a:p>
          <a:p>
            <a:pPr marL="0" indent="0">
              <a:buNone/>
            </a:pPr>
            <a:r>
              <a:rPr lang="en-US" dirty="0"/>
              <a:t>NAs should observe and report the following when providing oral care:</a:t>
            </a:r>
          </a:p>
          <a:p>
            <a:pPr marL="0" indent="0">
              <a:buNone/>
            </a:pPr>
            <a:endParaRPr lang="en-US" dirty="0"/>
          </a:p>
          <a:p>
            <a:pPr lvl="1"/>
            <a:r>
              <a:rPr lang="en-US" dirty="0"/>
              <a:t>Irritation </a:t>
            </a:r>
          </a:p>
          <a:p>
            <a:pPr lvl="1"/>
            <a:r>
              <a:rPr lang="en-US" dirty="0"/>
              <a:t>Raised areas </a:t>
            </a:r>
          </a:p>
          <a:p>
            <a:pPr lvl="1"/>
            <a:r>
              <a:rPr lang="en-US" dirty="0"/>
              <a:t>Coated or swollen tongue </a:t>
            </a:r>
          </a:p>
          <a:p>
            <a:pPr lvl="1"/>
            <a:r>
              <a:rPr lang="en-US" dirty="0"/>
              <a:t>Ulcers </a:t>
            </a:r>
          </a:p>
          <a:p>
            <a:pPr lvl="1"/>
            <a:r>
              <a:rPr lang="en-US" dirty="0"/>
              <a:t>Flaky, white spots </a:t>
            </a:r>
          </a:p>
          <a:p>
            <a:pPr lvl="1"/>
            <a:r>
              <a:rPr lang="en-US" dirty="0"/>
              <a:t>Dry, cracked, bleeding, or chapped lips </a:t>
            </a:r>
          </a:p>
          <a:p>
            <a:pPr lvl="1"/>
            <a:r>
              <a:rPr lang="en-US" dirty="0"/>
              <a:t>Loose, chipped, broken, or decayed teeth </a:t>
            </a:r>
          </a:p>
          <a:p>
            <a:pPr lvl="1"/>
            <a:r>
              <a:rPr lang="en-US" dirty="0"/>
              <a:t>Swollen, irritated, bleeding, or whitish gums </a:t>
            </a:r>
          </a:p>
          <a:p>
            <a:pPr lvl="1"/>
            <a:r>
              <a:rPr lang="en-US" dirty="0"/>
              <a:t>Bad or fruity breath </a:t>
            </a:r>
          </a:p>
          <a:p>
            <a:pPr lvl="1"/>
            <a:r>
              <a:rPr lang="en-US" dirty="0"/>
              <a:t>Reports of mouth pain </a:t>
            </a:r>
          </a:p>
          <a:p>
            <a:pPr marL="0" indent="0">
              <a:buNone/>
            </a:pPr>
            <a:endParaRPr lang="en-US" dirty="0"/>
          </a:p>
        </p:txBody>
      </p:sp>
      <p:sp>
        <p:nvSpPr>
          <p:cNvPr id="3" name="Slide Number Placeholder 2">
            <a:extLst>
              <a:ext uri="{FF2B5EF4-FFF2-40B4-BE49-F238E27FC236}">
                <a16:creationId xmlns:a16="http://schemas.microsoft.com/office/drawing/2014/main" id="{F51C3954-D6BF-472D-BE87-C64CFBE6646B}"/>
              </a:ext>
            </a:extLst>
          </p:cNvPr>
          <p:cNvSpPr>
            <a:spLocks noGrp="1"/>
          </p:cNvSpPr>
          <p:nvPr>
            <p:ph type="sldNum" sz="quarter" idx="12"/>
          </p:nvPr>
        </p:nvSpPr>
        <p:spPr/>
        <p:txBody>
          <a:bodyPr/>
          <a:lstStyle/>
          <a:p>
            <a:pPr defTabSz="457200"/>
            <a:fld id="{1E19C8D7-53EE-4AF8-9E87-BBF55B67A655}" type="slidenum">
              <a:rPr lang="en-US" smtClean="0"/>
              <a:pPr defTabSz="457200"/>
              <a:t>107</a:t>
            </a:fld>
            <a:endParaRPr lang="en-US" dirty="0"/>
          </a:p>
        </p:txBody>
      </p:sp>
    </p:spTree>
    <p:extLst>
      <p:ext uri="{BB962C8B-B14F-4D97-AF65-F5344CB8AC3E}">
        <p14:creationId xmlns:p14="http://schemas.microsoft.com/office/powerpoint/2010/main" val="388433896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4F21B2-2251-4483-8C75-D28C061420A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guidelines for proper oral care</a:t>
            </a:r>
          </a:p>
          <a:p>
            <a:pPr marL="457200" indent="-457200">
              <a:buFont typeface="+mj-lt"/>
              <a:buAutoNum type="arabicPeriod" startAt="6"/>
            </a:pPr>
            <a:endParaRPr lang="en-US" dirty="0">
              <a:solidFill>
                <a:srgbClr val="FF0000"/>
              </a:solidFill>
            </a:endParaRPr>
          </a:p>
          <a:p>
            <a:pPr marL="0" indent="0">
              <a:buNone/>
            </a:pPr>
            <a:r>
              <a:rPr lang="en-US" dirty="0"/>
              <a:t>NAs must remember the following points about oral care for an unconscious resident: </a:t>
            </a:r>
          </a:p>
          <a:p>
            <a:pPr marL="0" indent="0">
              <a:buNone/>
            </a:pPr>
            <a:endParaRPr lang="en-US" dirty="0"/>
          </a:p>
          <a:p>
            <a:pPr lvl="1"/>
            <a:r>
              <a:rPr lang="en-US" dirty="0"/>
              <a:t>Regular oral care keeps the mouth clean and moist.</a:t>
            </a:r>
          </a:p>
          <a:p>
            <a:pPr lvl="1"/>
            <a:r>
              <a:rPr lang="en-US" dirty="0"/>
              <a:t>Use as little liquid as possible and turn residents on their sides to avoid aspiration.</a:t>
            </a:r>
          </a:p>
          <a:p>
            <a:pPr marL="0" indent="0">
              <a:buNone/>
            </a:pPr>
            <a:endParaRPr lang="en-US" dirty="0"/>
          </a:p>
        </p:txBody>
      </p:sp>
      <p:sp>
        <p:nvSpPr>
          <p:cNvPr id="3" name="Slide Number Placeholder 2">
            <a:extLst>
              <a:ext uri="{FF2B5EF4-FFF2-40B4-BE49-F238E27FC236}">
                <a16:creationId xmlns:a16="http://schemas.microsoft.com/office/drawing/2014/main" id="{F51C3954-D6BF-472D-BE87-C64CFBE6646B}"/>
              </a:ext>
            </a:extLst>
          </p:cNvPr>
          <p:cNvSpPr>
            <a:spLocks noGrp="1"/>
          </p:cNvSpPr>
          <p:nvPr>
            <p:ph type="sldNum" sz="quarter" idx="12"/>
          </p:nvPr>
        </p:nvSpPr>
        <p:spPr/>
        <p:txBody>
          <a:bodyPr/>
          <a:lstStyle/>
          <a:p>
            <a:pPr defTabSz="457200"/>
            <a:fld id="{1E19C8D7-53EE-4AF8-9E87-BBF55B67A655}" type="slidenum">
              <a:rPr lang="en-US" smtClean="0"/>
              <a:pPr defTabSz="457200"/>
              <a:t>108</a:t>
            </a:fld>
            <a:endParaRPr lang="en-US" dirty="0"/>
          </a:p>
        </p:txBody>
      </p:sp>
    </p:spTree>
    <p:extLst>
      <p:ext uri="{BB962C8B-B14F-4D97-AF65-F5344CB8AC3E}">
        <p14:creationId xmlns:p14="http://schemas.microsoft.com/office/powerpoint/2010/main" val="85715175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oral care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toothbrush, toothpaste, emesis basin, gloves, towel, glass of water, lip moisturizer</a:t>
            </a:r>
          </a:p>
          <a:p>
            <a:pPr marL="0" indent="0">
              <a:buNone/>
            </a:pPr>
            <a:r>
              <a:rPr lang="en-US" i="1" dirty="0"/>
              <a:t>Maintain clean technique with placement of the toothbrush throughout procedure.</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If the resident is in bed, adjust bed to a safe level, usually waist high. Raise the head of the bed to have the resident in an upright sitting position. Lock bed wheels. </a:t>
            </a:r>
          </a:p>
          <a:p>
            <a:pPr marL="457200" indent="-457200">
              <a:buFont typeface="+mj-lt"/>
              <a:buAutoNum type="arabicPeriod"/>
            </a:pPr>
            <a:r>
              <a:rPr lang="en-US" dirty="0"/>
              <a:t>Put on gloves.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109</a:t>
            </a:fld>
            <a:endParaRPr lang="en-US" dirty="0"/>
          </a:p>
        </p:txBody>
      </p:sp>
    </p:spTree>
    <p:extLst>
      <p:ext uri="{BB962C8B-B14F-4D97-AF65-F5344CB8AC3E}">
        <p14:creationId xmlns:p14="http://schemas.microsoft.com/office/powerpoint/2010/main" val="1595858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foot drop</a:t>
            </a:r>
          </a:p>
          <a:p>
            <a:pPr marL="457200" lvl="1" indent="0">
              <a:buNone/>
            </a:pPr>
            <a:r>
              <a:rPr lang="en-US" dirty="0"/>
              <a:t>a weakness of muscles in the feet and ankles that causes difficulty with the ability to flex the ankles and walk normally.</a:t>
            </a:r>
          </a:p>
          <a:p>
            <a:pPr marL="0" indent="0">
              <a:buNone/>
            </a:pPr>
            <a:r>
              <a:rPr lang="en-US" b="1" dirty="0"/>
              <a:t>orthotic device, or orthosis</a:t>
            </a:r>
          </a:p>
          <a:p>
            <a:pPr marL="457200" lvl="1" indent="0">
              <a:buNone/>
            </a:pPr>
            <a:r>
              <a:rPr lang="en-US" dirty="0"/>
              <a:t>a device that helps support and align a limb and improve its functioning.</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18187336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oral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Place a clothing protector or towel across the resident’s chest.</a:t>
            </a:r>
          </a:p>
          <a:p>
            <a:pPr marL="457200" indent="-457200">
              <a:buFont typeface="+mj-lt"/>
              <a:buAutoNum type="arabicPeriod" startAt="7"/>
            </a:pPr>
            <a:r>
              <a:rPr lang="en-US" dirty="0"/>
              <a:t>Wet toothbrush and put on a small amount of toothpaste.</a:t>
            </a:r>
          </a:p>
          <a:p>
            <a:pPr marL="457200" indent="-457200">
              <a:buFont typeface="+mj-lt"/>
              <a:buAutoNum type="arabicPeriod" startAt="7"/>
            </a:pPr>
            <a:r>
              <a:rPr lang="en-US" dirty="0"/>
              <a:t>Clean entire mouth, including the tongue and all surfaces of teeth and the gumline, using gentle strokes. First brush inner, outer, and chewing surfaces of the upper teeth, then do the same with the lower teeth. Use short strokes. Brush back and forth. Brush the tongue.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110</a:t>
            </a:fld>
            <a:endParaRPr lang="en-US" dirty="0"/>
          </a:p>
        </p:txBody>
      </p:sp>
    </p:spTree>
    <p:extLst>
      <p:ext uri="{BB962C8B-B14F-4D97-AF65-F5344CB8AC3E}">
        <p14:creationId xmlns:p14="http://schemas.microsoft.com/office/powerpoint/2010/main" val="13877303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3" y="780226"/>
            <a:ext cx="4549793" cy="5396738"/>
          </a:xfrm>
        </p:spPr>
        <p:txBody>
          <a:bodyPr/>
          <a:lstStyle/>
          <a:p>
            <a:pPr marL="0" indent="0">
              <a:buNone/>
            </a:pPr>
            <a:r>
              <a:rPr lang="en-US" dirty="0">
                <a:solidFill>
                  <a:schemeClr val="accent5">
                    <a:lumMod val="60000"/>
                    <a:lumOff val="40000"/>
                  </a:schemeClr>
                </a:solidFill>
                <a:highlight>
                  <a:srgbClr val="000000"/>
                </a:highlight>
              </a:rPr>
              <a:t>Providing oral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Give the resident the glass of water to rinse the mouth. Place the emesis basin under the resident’s chin, with the inward curve under the chin. Have resident spit water into emesis basin. Wipe resident’s mouth and remove towel. Apply lip moisturizer.</a:t>
            </a:r>
          </a:p>
          <a:p>
            <a:pPr marL="457200" indent="-457200">
              <a:buFont typeface="+mj-lt"/>
              <a:buAutoNum type="arabicPeriod" startAt="10"/>
            </a:pPr>
            <a:r>
              <a:rPr lang="en-US" dirty="0"/>
              <a:t>Rinse the toothbrush and place in proper container. Empty, rinse, and dry basin. Place basin in designated dirty supply area or return to storage, depending on facility policy.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111</a:t>
            </a:fld>
            <a:endParaRPr lang="en-US" dirty="0"/>
          </a:p>
        </p:txBody>
      </p:sp>
      <p:pic>
        <p:nvPicPr>
          <p:cNvPr id="4" name="Picture 3">
            <a:extLst>
              <a:ext uri="{FF2B5EF4-FFF2-40B4-BE49-F238E27FC236}">
                <a16:creationId xmlns:a16="http://schemas.microsoft.com/office/drawing/2014/main" id="{9F6462C7-B6DC-4DA5-B82C-E1CAD0958566}"/>
              </a:ext>
            </a:extLst>
          </p:cNvPr>
          <p:cNvPicPr>
            <a:picLocks noChangeAspect="1"/>
          </p:cNvPicPr>
          <p:nvPr/>
        </p:nvPicPr>
        <p:blipFill>
          <a:blip r:embed="rId2"/>
          <a:stretch>
            <a:fillRect/>
          </a:stretch>
        </p:blipFill>
        <p:spPr>
          <a:xfrm>
            <a:off x="5185186" y="2764514"/>
            <a:ext cx="5089455" cy="3151952"/>
          </a:xfrm>
          <a:prstGeom prst="rect">
            <a:avLst/>
          </a:prstGeom>
        </p:spPr>
      </p:pic>
    </p:spTree>
    <p:extLst>
      <p:ext uri="{BB962C8B-B14F-4D97-AF65-F5344CB8AC3E}">
        <p14:creationId xmlns:p14="http://schemas.microsoft.com/office/powerpoint/2010/main" val="369786879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oral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Place soiled clothing and linens in proper containers.</a:t>
            </a:r>
          </a:p>
          <a:p>
            <a:pPr marL="457200" indent="-457200">
              <a:buFont typeface="+mj-lt"/>
              <a:buAutoNum type="arabicPeriod" startAt="12"/>
            </a:pPr>
            <a:r>
              <a:rPr lang="en-US" dirty="0"/>
              <a:t>Remove and discard gloves. Wash your hands.</a:t>
            </a:r>
          </a:p>
          <a:p>
            <a:pPr marL="457200" indent="-457200">
              <a:buFont typeface="+mj-lt"/>
              <a:buAutoNum type="arabicPeriod" startAt="12"/>
            </a:pPr>
            <a:r>
              <a:rPr lang="en-US" dirty="0"/>
              <a:t>Make resident comfortable. </a:t>
            </a:r>
          </a:p>
          <a:p>
            <a:pPr marL="457200" indent="-457200">
              <a:buFont typeface="+mj-lt"/>
              <a:buAutoNum type="arabicPeriod" startAt="12"/>
            </a:pPr>
            <a:r>
              <a:rPr lang="en-US" dirty="0"/>
              <a:t>Return bed to lowest position. Remove privacy measures.</a:t>
            </a:r>
          </a:p>
          <a:p>
            <a:pPr marL="457200" indent="-457200">
              <a:buFont typeface="+mj-lt"/>
              <a:buAutoNum type="arabicPeriod" startAt="12"/>
            </a:pPr>
            <a:r>
              <a:rPr lang="en-US" dirty="0"/>
              <a:t>Place call light within resident’s reach.</a:t>
            </a:r>
          </a:p>
          <a:p>
            <a:pPr marL="457200" indent="-457200">
              <a:buFont typeface="+mj-lt"/>
              <a:buAutoNum type="arabicPeriod" startAt="12"/>
            </a:pPr>
            <a:r>
              <a:rPr lang="en-US" dirty="0"/>
              <a:t>Wash your hands.</a:t>
            </a:r>
          </a:p>
          <a:p>
            <a:pPr marL="457200" indent="-457200">
              <a:buFont typeface="+mj-lt"/>
              <a:buAutoNum type="arabicPeriod" startAt="12"/>
            </a:pPr>
            <a:r>
              <a:rPr lang="en-US" dirty="0"/>
              <a:t>Report any problems with teeth, mouth, tongue, and lips to the nurse. This includes odor, cracking, sores, bleeding, and any discoloration.</a:t>
            </a:r>
          </a:p>
          <a:p>
            <a:pPr marL="457200" indent="-457200">
              <a:buFont typeface="+mj-lt"/>
              <a:buAutoNum type="arabicPeriod" startAt="12"/>
            </a:pPr>
            <a:r>
              <a:rPr lang="en-US" dirty="0"/>
              <a:t>Document procedure using facility guidelines. </a:t>
            </a: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112</a:t>
            </a:fld>
            <a:endParaRPr lang="en-US" dirty="0"/>
          </a:p>
        </p:txBody>
      </p:sp>
    </p:spTree>
    <p:extLst>
      <p:ext uri="{BB962C8B-B14F-4D97-AF65-F5344CB8AC3E}">
        <p14:creationId xmlns:p14="http://schemas.microsoft.com/office/powerpoint/2010/main" val="250132235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3" y="780226"/>
            <a:ext cx="10234377" cy="5396738"/>
          </a:xfrm>
        </p:spPr>
        <p:txBody>
          <a:bodyPr/>
          <a:lstStyle/>
          <a:p>
            <a:pPr marL="0" indent="0">
              <a:buNone/>
            </a:pPr>
            <a:r>
              <a:rPr lang="en-US" dirty="0">
                <a:solidFill>
                  <a:schemeClr val="accent5">
                    <a:lumMod val="60000"/>
                    <a:lumOff val="40000"/>
                  </a:schemeClr>
                </a:solidFill>
                <a:highlight>
                  <a:srgbClr val="000000"/>
                </a:highlight>
              </a:rPr>
              <a:t>Providing oral care for the unconscious resident</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sponge swabs, tongue depressor, towel, emesis basin, gloves, glass of water, lip moisturizer, cleaning solution (check the care plan)</a:t>
            </a:r>
          </a:p>
          <a:p>
            <a:pPr marL="0" indent="0">
              <a:buNone/>
            </a:pPr>
            <a:endParaRPr lang="en-US" dirty="0"/>
          </a:p>
          <a:p>
            <a:pPr marL="457200" indent="-457200">
              <a:buFont typeface="+mj-lt"/>
              <a:buAutoNum type="arabicPeriod"/>
            </a:pPr>
            <a:r>
              <a:rPr lang="en-US" dirty="0"/>
              <a:t>Identify yourself by name. Identify the resident by name. Even residents who are unconscious may be able to hear you. Always speak to them as you would to any resident.</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Put on gloves. </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113</a:t>
            </a:fld>
            <a:endParaRPr lang="en-US" dirty="0"/>
          </a:p>
        </p:txBody>
      </p:sp>
    </p:spTree>
    <p:extLst>
      <p:ext uri="{BB962C8B-B14F-4D97-AF65-F5344CB8AC3E}">
        <p14:creationId xmlns:p14="http://schemas.microsoft.com/office/powerpoint/2010/main" val="8820898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3" y="780226"/>
            <a:ext cx="10234377" cy="5396738"/>
          </a:xfrm>
        </p:spPr>
        <p:txBody>
          <a:bodyPr/>
          <a:lstStyle/>
          <a:p>
            <a:pPr marL="0" indent="0">
              <a:buNone/>
            </a:pPr>
            <a:r>
              <a:rPr lang="en-US" dirty="0">
                <a:solidFill>
                  <a:schemeClr val="accent5">
                    <a:lumMod val="60000"/>
                    <a:lumOff val="40000"/>
                  </a:schemeClr>
                </a:solidFill>
                <a:highlight>
                  <a:srgbClr val="000000"/>
                </a:highlight>
              </a:rPr>
              <a:t>Providing oral care for the unconscious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Turn resident on his side or turn his head to the side. Place a towel under his cheek and chin. Place an emesis basin next to the cheek and chin so that excess fluid flows into the basin.</a:t>
            </a:r>
          </a:p>
          <a:p>
            <a:pPr marL="457200" indent="-457200">
              <a:buFont typeface="+mj-lt"/>
              <a:buAutoNum type="arabicPeriod" startAt="7"/>
            </a:pPr>
            <a:r>
              <a:rPr lang="en-US" dirty="0"/>
              <a:t>Hold mouth open with the tongue depressor.</a:t>
            </a:r>
          </a:p>
          <a:p>
            <a:pPr marL="457200" indent="-457200">
              <a:buFont typeface="+mj-lt"/>
              <a:buAutoNum type="arabicPeriod" startAt="7"/>
            </a:pPr>
            <a:r>
              <a:rPr lang="en-US" dirty="0"/>
              <a:t>Dip the sponge swab in the cleaning solution. Squeeze excess solution to prevent aspiration. Wipe the teeth, gums, tongue, and inside surfaces of mouth. Remove debris with the swab. Change the swab often. Repeat this step until the mouth is clean.</a:t>
            </a:r>
          </a:p>
          <a:p>
            <a:pPr marL="457200" indent="-457200">
              <a:buFont typeface="+mj-lt"/>
              <a:buAutoNum type="arabicPeriod" startAt="7"/>
            </a:pPr>
            <a:r>
              <a:rPr lang="en-US" dirty="0"/>
              <a:t>Rinse with a clean swab dipped in water. Squeeze swab first to remove excess water.</a:t>
            </a:r>
          </a:p>
          <a:p>
            <a:pPr marL="457200" indent="-457200">
              <a:buFont typeface="+mj-lt"/>
              <a:buAutoNum type="arabicPeriod" startAt="7"/>
            </a:pPr>
            <a:r>
              <a:rPr lang="en-US" dirty="0"/>
              <a:t>Remove the towel and basin. Pat lips or face dry if needed. Apply lip moisturizer.</a:t>
            </a:r>
          </a:p>
          <a:p>
            <a:pPr marL="0" indent="0">
              <a:buNone/>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114</a:t>
            </a:fld>
            <a:endParaRPr lang="en-US" dirty="0"/>
          </a:p>
        </p:txBody>
      </p:sp>
    </p:spTree>
    <p:extLst>
      <p:ext uri="{BB962C8B-B14F-4D97-AF65-F5344CB8AC3E}">
        <p14:creationId xmlns:p14="http://schemas.microsoft.com/office/powerpoint/2010/main" val="327016802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3" y="780226"/>
            <a:ext cx="10234377" cy="5396738"/>
          </a:xfrm>
        </p:spPr>
        <p:txBody>
          <a:bodyPr/>
          <a:lstStyle/>
          <a:p>
            <a:pPr marL="0" indent="0">
              <a:buNone/>
            </a:pPr>
            <a:r>
              <a:rPr lang="en-US" dirty="0">
                <a:solidFill>
                  <a:schemeClr val="accent5">
                    <a:lumMod val="60000"/>
                    <a:lumOff val="40000"/>
                  </a:schemeClr>
                </a:solidFill>
                <a:highlight>
                  <a:srgbClr val="000000"/>
                </a:highlight>
              </a:rPr>
              <a:t>Providing oral care for the unconscious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Empty, rinse, and dry basin. Place basin in designated dirty supply area or return to storage, depending on facility policy.</a:t>
            </a:r>
          </a:p>
          <a:p>
            <a:pPr marL="457200" indent="-457200">
              <a:buFont typeface="+mj-lt"/>
              <a:buAutoNum type="arabicPeriod" startAt="12"/>
            </a:pPr>
            <a:r>
              <a:rPr lang="en-US" dirty="0"/>
              <a:t>Place soiled linens in the proper container.</a:t>
            </a:r>
          </a:p>
          <a:p>
            <a:pPr marL="457200" indent="-457200">
              <a:buFont typeface="+mj-lt"/>
              <a:buAutoNum type="arabicPeriod" startAt="12"/>
            </a:pPr>
            <a:r>
              <a:rPr lang="en-US" dirty="0"/>
              <a:t>Remove and discard gloves. Wash your hands.</a:t>
            </a:r>
          </a:p>
          <a:p>
            <a:pPr marL="457200" indent="-457200">
              <a:buFont typeface="+mj-lt"/>
              <a:buAutoNum type="arabicPeriod" startAt="12"/>
            </a:pPr>
            <a:r>
              <a:rPr lang="en-US" dirty="0"/>
              <a:t>Return bed to lowest position. Remove privacy measures.</a:t>
            </a:r>
          </a:p>
          <a:p>
            <a:pPr marL="457200" indent="-457200">
              <a:buFont typeface="+mj-lt"/>
              <a:buAutoNum type="arabicPeriod" startAt="12"/>
            </a:pPr>
            <a:r>
              <a:rPr lang="en-US" dirty="0"/>
              <a:t>Place call light within resident’s reach.</a:t>
            </a:r>
          </a:p>
          <a:p>
            <a:pPr marL="457200" indent="-457200">
              <a:buFont typeface="+mj-lt"/>
              <a:buAutoNum type="arabicPeriod" startAt="12"/>
            </a:pPr>
            <a:r>
              <a:rPr lang="en-US" dirty="0"/>
              <a:t>Wash your hands.</a:t>
            </a:r>
          </a:p>
          <a:p>
            <a:pPr marL="457200" indent="-457200">
              <a:buFont typeface="+mj-lt"/>
              <a:buAutoNum type="arabicPeriod" startAt="12"/>
            </a:pPr>
            <a:r>
              <a:rPr lang="en-US" dirty="0"/>
              <a:t>Report any problems with teeth, mouth, tongue, and lips to nurse. This includes odor, cracking, sores, bleeding, and any discoloration.</a:t>
            </a:r>
          </a:p>
          <a:p>
            <a:pPr marL="457200" indent="-457200">
              <a:buFont typeface="+mj-lt"/>
              <a:buAutoNum type="arabicPeriod" startAt="12"/>
            </a:pPr>
            <a:r>
              <a:rPr lang="en-US" dirty="0"/>
              <a:t>Document procedure using facility guidelines. </a:t>
            </a: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115</a:t>
            </a:fld>
            <a:endParaRPr lang="en-US" dirty="0"/>
          </a:p>
        </p:txBody>
      </p:sp>
    </p:spTree>
    <p:extLst>
      <p:ext uri="{BB962C8B-B14F-4D97-AF65-F5344CB8AC3E}">
        <p14:creationId xmlns:p14="http://schemas.microsoft.com/office/powerpoint/2010/main" val="303419884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3" y="780226"/>
            <a:ext cx="10234377" cy="5396738"/>
          </a:xfrm>
        </p:spPr>
        <p:txBody>
          <a:bodyPr/>
          <a:lstStyle/>
          <a:p>
            <a:pPr marL="0" indent="0">
              <a:buNone/>
            </a:pPr>
            <a:r>
              <a:rPr lang="en-US" dirty="0">
                <a:solidFill>
                  <a:schemeClr val="accent5">
                    <a:lumMod val="60000"/>
                    <a:lumOff val="40000"/>
                  </a:schemeClr>
                </a:solidFill>
                <a:highlight>
                  <a:srgbClr val="000000"/>
                </a:highlight>
              </a:rPr>
              <a:t>Flossing teeth</a:t>
            </a:r>
          </a:p>
          <a:p>
            <a:pPr marL="0" indent="0">
              <a:buNone/>
            </a:pPr>
            <a:endParaRPr lang="en-US" i="1" dirty="0">
              <a:solidFill>
                <a:schemeClr val="accent5">
                  <a:lumMod val="60000"/>
                  <a:lumOff val="40000"/>
                </a:schemeClr>
              </a:solidFill>
              <a:highlight>
                <a:srgbClr val="000000"/>
              </a:highlight>
            </a:endParaRPr>
          </a:p>
          <a:p>
            <a:pPr marL="0" indent="0">
              <a:buNone/>
            </a:pPr>
            <a:r>
              <a:rPr lang="en-US" i="1" dirty="0"/>
              <a:t>Equipment: dental floss, glass of water, emesis basin, towel, gloves</a:t>
            </a:r>
          </a:p>
          <a:p>
            <a:pPr marL="0" indent="0">
              <a:buNone/>
            </a:pPr>
            <a:endParaRPr lang="en-US" i="1" dirty="0"/>
          </a:p>
          <a:p>
            <a:pPr marL="457200" indent="-457200">
              <a:buFont typeface="+mj-lt"/>
              <a:buAutoNum type="arabicPeriod"/>
            </a:pPr>
            <a:r>
              <a:rPr lang="en-US" dirty="0"/>
              <a:t>Identify yourself by name.</a:t>
            </a:r>
          </a:p>
          <a:p>
            <a:pPr marL="457200" indent="-457200">
              <a:buFont typeface="+mj-lt"/>
              <a:buAutoNum type="arabicPeriod"/>
            </a:pPr>
            <a:r>
              <a:rPr lang="en-US" dirty="0"/>
              <a:t>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116</a:t>
            </a:fld>
            <a:endParaRPr lang="en-US" dirty="0"/>
          </a:p>
        </p:txBody>
      </p:sp>
    </p:spTree>
    <p:extLst>
      <p:ext uri="{BB962C8B-B14F-4D97-AF65-F5344CB8AC3E}">
        <p14:creationId xmlns:p14="http://schemas.microsoft.com/office/powerpoint/2010/main" val="146910253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Flossing teeth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If the resident is in bed, adjust bed to a safe level, usually waist high. Raise the head of the bed to have the resident in an upright sitting position. Lock bed wheels.</a:t>
            </a:r>
          </a:p>
          <a:p>
            <a:pPr marL="457200" indent="-457200">
              <a:buFont typeface="+mj-lt"/>
              <a:buAutoNum type="arabicPeriod" startAt="5"/>
            </a:pPr>
            <a:r>
              <a:rPr lang="en-US" dirty="0"/>
              <a:t>Put on gloves. </a:t>
            </a:r>
          </a:p>
          <a:p>
            <a:pPr marL="457200" indent="-457200">
              <a:buFont typeface="+mj-lt"/>
              <a:buAutoNum type="arabicPeriod" startAt="5"/>
            </a:pPr>
            <a:r>
              <a:rPr lang="en-US" dirty="0"/>
              <a:t>Wrap the ends of the floss securely around each index finger.</a:t>
            </a:r>
          </a:p>
          <a:p>
            <a:pPr marL="457200" indent="-457200">
              <a:buFont typeface="+mj-lt"/>
              <a:buAutoNum type="arabicPeriod" startAt="5"/>
            </a:pPr>
            <a:r>
              <a:rPr lang="en-US" dirty="0"/>
              <a:t>Starting with the back teeth, place the floss between the teeth. Move it down the surface of the tooth using a gentle sawing motion.</a:t>
            </a: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117</a:t>
            </a:fld>
            <a:endParaRPr lang="en-US" dirty="0"/>
          </a:p>
        </p:txBody>
      </p:sp>
      <p:pic>
        <p:nvPicPr>
          <p:cNvPr id="4" name="Picture 3">
            <a:extLst>
              <a:ext uri="{FF2B5EF4-FFF2-40B4-BE49-F238E27FC236}">
                <a16:creationId xmlns:a16="http://schemas.microsoft.com/office/drawing/2014/main" id="{7C6D72E0-F181-4E27-BCF7-76723705DFC5}"/>
              </a:ext>
            </a:extLst>
          </p:cNvPr>
          <p:cNvPicPr>
            <a:picLocks noChangeAspect="1"/>
          </p:cNvPicPr>
          <p:nvPr/>
        </p:nvPicPr>
        <p:blipFill>
          <a:blip r:embed="rId2"/>
          <a:stretch>
            <a:fillRect/>
          </a:stretch>
        </p:blipFill>
        <p:spPr>
          <a:xfrm>
            <a:off x="5500558" y="681035"/>
            <a:ext cx="4267570" cy="2255716"/>
          </a:xfrm>
          <a:prstGeom prst="rect">
            <a:avLst/>
          </a:prstGeom>
        </p:spPr>
      </p:pic>
      <p:pic>
        <p:nvPicPr>
          <p:cNvPr id="5" name="Picture 4">
            <a:extLst>
              <a:ext uri="{FF2B5EF4-FFF2-40B4-BE49-F238E27FC236}">
                <a16:creationId xmlns:a16="http://schemas.microsoft.com/office/drawing/2014/main" id="{D857724D-D15E-4EE6-B9F7-FE950532BFCC}"/>
              </a:ext>
            </a:extLst>
          </p:cNvPr>
          <p:cNvPicPr>
            <a:picLocks noChangeAspect="1"/>
          </p:cNvPicPr>
          <p:nvPr/>
        </p:nvPicPr>
        <p:blipFill>
          <a:blip r:embed="rId3"/>
          <a:stretch>
            <a:fillRect/>
          </a:stretch>
        </p:blipFill>
        <p:spPr>
          <a:xfrm>
            <a:off x="5500558" y="3548209"/>
            <a:ext cx="4267570" cy="2731245"/>
          </a:xfrm>
          <a:prstGeom prst="rect">
            <a:avLst/>
          </a:prstGeom>
        </p:spPr>
      </p:pic>
    </p:spTree>
    <p:extLst>
      <p:ext uri="{BB962C8B-B14F-4D97-AF65-F5344CB8AC3E}">
        <p14:creationId xmlns:p14="http://schemas.microsoft.com/office/powerpoint/2010/main" val="214664339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Flossing teeth</a:t>
            </a:r>
          </a:p>
          <a:p>
            <a:pPr marL="0" indent="0">
              <a:buNone/>
            </a:pPr>
            <a:endParaRPr lang="en-US" dirty="0">
              <a:solidFill>
                <a:schemeClr val="accent5">
                  <a:lumMod val="60000"/>
                  <a:lumOff val="40000"/>
                </a:schemeClr>
              </a:solidFill>
              <a:highlight>
                <a:srgbClr val="000000"/>
              </a:highlight>
            </a:endParaRPr>
          </a:p>
          <a:p>
            <a:pPr marL="461963" indent="0">
              <a:buNone/>
            </a:pPr>
            <a:r>
              <a:rPr lang="en-US" dirty="0"/>
              <a:t>Continue to the gumline. At the gumline, curve the floss. Slip it gently into the space between the gum and tooth, then go back up, scraping that side of the tooth. Repeat this on the side of the other tooth.</a:t>
            </a:r>
          </a:p>
          <a:p>
            <a:pPr marL="457200" indent="-457200">
              <a:buFont typeface="+mj-lt"/>
              <a:buAutoNum type="arabicPeriod" startAt="9"/>
            </a:pPr>
            <a:r>
              <a:rPr lang="en-US" dirty="0"/>
              <a:t>After every two teeth, unwind the floss from your fingers. Move it so you are using a clean area. Floss all teeth.</a:t>
            </a:r>
          </a:p>
          <a:p>
            <a:pPr marL="457200" indent="-457200">
              <a:buFont typeface="+mj-lt"/>
              <a:buAutoNum type="arabicPeriod" startAt="9"/>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118</a:t>
            </a:fld>
            <a:endParaRPr lang="en-US" dirty="0"/>
          </a:p>
        </p:txBody>
      </p:sp>
      <p:pic>
        <p:nvPicPr>
          <p:cNvPr id="4" name="Picture 3">
            <a:extLst>
              <a:ext uri="{FF2B5EF4-FFF2-40B4-BE49-F238E27FC236}">
                <a16:creationId xmlns:a16="http://schemas.microsoft.com/office/drawing/2014/main" id="{C961ECF4-C666-4622-87CA-CCA36D20C067}"/>
              </a:ext>
            </a:extLst>
          </p:cNvPr>
          <p:cNvPicPr>
            <a:picLocks noChangeAspect="1"/>
          </p:cNvPicPr>
          <p:nvPr/>
        </p:nvPicPr>
        <p:blipFill>
          <a:blip r:embed="rId2"/>
          <a:stretch>
            <a:fillRect/>
          </a:stretch>
        </p:blipFill>
        <p:spPr>
          <a:xfrm>
            <a:off x="5206702" y="3000514"/>
            <a:ext cx="5383315" cy="3077260"/>
          </a:xfrm>
          <a:prstGeom prst="rect">
            <a:avLst/>
          </a:prstGeom>
        </p:spPr>
      </p:pic>
    </p:spTree>
    <p:extLst>
      <p:ext uri="{BB962C8B-B14F-4D97-AF65-F5344CB8AC3E}">
        <p14:creationId xmlns:p14="http://schemas.microsoft.com/office/powerpoint/2010/main" val="128258859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3" y="780226"/>
            <a:ext cx="10234377" cy="5396738"/>
          </a:xfrm>
        </p:spPr>
        <p:txBody>
          <a:bodyPr/>
          <a:lstStyle/>
          <a:p>
            <a:pPr marL="0" indent="0">
              <a:buNone/>
            </a:pPr>
            <a:r>
              <a:rPr lang="en-US" dirty="0">
                <a:solidFill>
                  <a:schemeClr val="accent5">
                    <a:lumMod val="60000"/>
                    <a:lumOff val="40000"/>
                  </a:schemeClr>
                </a:solidFill>
                <a:highlight>
                  <a:srgbClr val="000000"/>
                </a:highlight>
              </a:rPr>
              <a:t>Flossing teeth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Occasionally offer water so that the resident can rinse debris from the mouth into the emesis basin.</a:t>
            </a:r>
          </a:p>
          <a:p>
            <a:pPr marL="457200" indent="-457200">
              <a:buFont typeface="+mj-lt"/>
              <a:buAutoNum type="arabicPeriod" startAt="10"/>
            </a:pPr>
            <a:r>
              <a:rPr lang="en-US" dirty="0"/>
              <a:t>Offer the resident a face towel when done flossing all teeth.</a:t>
            </a:r>
          </a:p>
          <a:p>
            <a:pPr marL="457200" indent="-457200">
              <a:buFont typeface="+mj-lt"/>
              <a:buAutoNum type="arabicPeriod" startAt="10"/>
            </a:pPr>
            <a:r>
              <a:rPr lang="en-US" dirty="0"/>
              <a:t>Discard the floss. Discard the water and rinse and dry the basin. Place basin in designated dirty supply area or return to storage, depending on facility policy.</a:t>
            </a:r>
          </a:p>
          <a:p>
            <a:pPr marL="457200" indent="-457200">
              <a:buFont typeface="+mj-lt"/>
              <a:buAutoNum type="arabicPeriod" startAt="10"/>
            </a:pPr>
            <a:r>
              <a:rPr lang="en-US" dirty="0"/>
              <a:t>Place soiled linens in the proper container.</a:t>
            </a:r>
          </a:p>
          <a:p>
            <a:pPr marL="457200" indent="-457200">
              <a:buFont typeface="+mj-lt"/>
              <a:buAutoNum type="arabicPeriod" startAt="10"/>
            </a:pPr>
            <a:r>
              <a:rPr lang="en-US" dirty="0"/>
              <a:t>Remove and discard gloves. Wash your hands.</a:t>
            </a:r>
          </a:p>
          <a:p>
            <a:pPr marL="457200" indent="-457200">
              <a:buFont typeface="+mj-lt"/>
              <a:buAutoNum type="arabicPeriod" startAt="10"/>
            </a:pPr>
            <a:endParaRPr lang="en-US" dirty="0">
              <a:highlight>
                <a:srgbClr val="000000"/>
              </a:highlight>
            </a:endParaRPr>
          </a:p>
          <a:p>
            <a:pPr marL="0" indent="0">
              <a:buNone/>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119</a:t>
            </a:fld>
            <a:endParaRPr lang="en-US" dirty="0"/>
          </a:p>
        </p:txBody>
      </p:sp>
    </p:spTree>
    <p:extLst>
      <p:ext uri="{BB962C8B-B14F-4D97-AF65-F5344CB8AC3E}">
        <p14:creationId xmlns:p14="http://schemas.microsoft.com/office/powerpoint/2010/main" val="29027924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Pressure injuries are painful and difficult to heal. They can lead to life-threatening infections. Prevention is very important and is the key to skin health.</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237801593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0CFD51-B3D7-47B3-9DA9-EA00809E2140}"/>
              </a:ext>
            </a:extLst>
          </p:cNvPr>
          <p:cNvSpPr>
            <a:spLocks noGrp="1"/>
          </p:cNvSpPr>
          <p:nvPr>
            <p:ph idx="1"/>
          </p:nvPr>
        </p:nvSpPr>
        <p:spPr>
          <a:xfrm>
            <a:off x="635393" y="780226"/>
            <a:ext cx="10234377" cy="5396738"/>
          </a:xfrm>
        </p:spPr>
        <p:txBody>
          <a:bodyPr/>
          <a:lstStyle/>
          <a:p>
            <a:pPr marL="0" indent="0">
              <a:buNone/>
            </a:pPr>
            <a:r>
              <a:rPr lang="en-US" dirty="0">
                <a:solidFill>
                  <a:schemeClr val="accent5">
                    <a:lumMod val="60000"/>
                    <a:lumOff val="40000"/>
                  </a:schemeClr>
                </a:solidFill>
                <a:highlight>
                  <a:srgbClr val="000000"/>
                </a:highlight>
              </a:rPr>
              <a:t>Flossing teeth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Make resident comfortable. </a:t>
            </a:r>
          </a:p>
          <a:p>
            <a:pPr marL="457200" indent="-457200">
              <a:buFont typeface="+mj-lt"/>
              <a:buAutoNum type="arabicPeriod" startAt="15"/>
            </a:pPr>
            <a:r>
              <a:rPr lang="en-US" dirty="0"/>
              <a:t>Return bed to lowest position. Remove privacy measures. </a:t>
            </a:r>
          </a:p>
          <a:p>
            <a:pPr marL="457200" indent="-457200">
              <a:buFont typeface="+mj-lt"/>
              <a:buAutoNum type="arabicPeriod" startAt="15"/>
            </a:pPr>
            <a:r>
              <a:rPr lang="en-US" dirty="0"/>
              <a:t>Place call light within resident’s reach.</a:t>
            </a:r>
          </a:p>
          <a:p>
            <a:pPr marL="457200" indent="-457200">
              <a:buFont typeface="+mj-lt"/>
              <a:buAutoNum type="arabicPeriod" startAt="15"/>
            </a:pPr>
            <a:r>
              <a:rPr lang="en-US" dirty="0"/>
              <a:t>Wash your hands.</a:t>
            </a:r>
          </a:p>
          <a:p>
            <a:pPr marL="457200" indent="-457200">
              <a:buFont typeface="+mj-lt"/>
              <a:buAutoNum type="arabicPeriod" startAt="15"/>
            </a:pPr>
            <a:r>
              <a:rPr lang="en-US" dirty="0"/>
              <a:t>Report any problems with the teeth, mouth, tongue, and lips to the nurse. This includes odor, cracking, sores, bleeding, and any discoloration.</a:t>
            </a:r>
          </a:p>
          <a:p>
            <a:pPr marL="457200" indent="-457200">
              <a:buFont typeface="+mj-lt"/>
              <a:buAutoNum type="arabicPeriod" startAt="15"/>
            </a:pPr>
            <a:r>
              <a:rPr lang="en-US" dirty="0"/>
              <a:t>Document procedure using facility guidelines.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F7B0B6-4880-414D-9013-416428E2D2F8}"/>
              </a:ext>
            </a:extLst>
          </p:cNvPr>
          <p:cNvSpPr>
            <a:spLocks noGrp="1"/>
          </p:cNvSpPr>
          <p:nvPr>
            <p:ph type="sldNum" sz="quarter" idx="12"/>
          </p:nvPr>
        </p:nvSpPr>
        <p:spPr/>
        <p:txBody>
          <a:bodyPr/>
          <a:lstStyle/>
          <a:p>
            <a:pPr defTabSz="457200"/>
            <a:fld id="{1E19C8D7-53EE-4AF8-9E87-BBF55B67A655}" type="slidenum">
              <a:rPr lang="en-US" smtClean="0"/>
              <a:pPr defTabSz="457200"/>
              <a:t>120</a:t>
            </a:fld>
            <a:endParaRPr lang="en-US" dirty="0"/>
          </a:p>
        </p:txBody>
      </p:sp>
    </p:spTree>
    <p:extLst>
      <p:ext uri="{BB962C8B-B14F-4D97-AF65-F5344CB8AC3E}">
        <p14:creationId xmlns:p14="http://schemas.microsoft.com/office/powerpoint/2010/main" val="290178146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0F52D7-9ED1-4FC4-8C97-4576608CDE67}"/>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Define dentures and explain how to care for dentures</a:t>
            </a:r>
          </a:p>
          <a:p>
            <a:pPr marL="457200" indent="-457200">
              <a:buFont typeface="+mj-lt"/>
              <a:buAutoNum type="arabicPeriod" startAt="7"/>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dentures</a:t>
            </a:r>
          </a:p>
          <a:p>
            <a:pPr marL="457200" lvl="1" indent="0">
              <a:buNone/>
            </a:pPr>
            <a:r>
              <a:rPr lang="en-US" dirty="0"/>
              <a:t>artificial teeth.</a:t>
            </a:r>
          </a:p>
          <a:p>
            <a:pPr marL="0" indent="0">
              <a:buNone/>
            </a:pPr>
            <a:endParaRPr lang="en-US" dirty="0"/>
          </a:p>
        </p:txBody>
      </p:sp>
      <p:sp>
        <p:nvSpPr>
          <p:cNvPr id="3" name="Slide Number Placeholder 2">
            <a:extLst>
              <a:ext uri="{FF2B5EF4-FFF2-40B4-BE49-F238E27FC236}">
                <a16:creationId xmlns:a16="http://schemas.microsoft.com/office/drawing/2014/main" id="{517CD321-D26C-4870-B3DA-6329D9E4D70B}"/>
              </a:ext>
            </a:extLst>
          </p:cNvPr>
          <p:cNvSpPr>
            <a:spLocks noGrp="1"/>
          </p:cNvSpPr>
          <p:nvPr>
            <p:ph type="sldNum" sz="quarter" idx="12"/>
          </p:nvPr>
        </p:nvSpPr>
        <p:spPr/>
        <p:txBody>
          <a:bodyPr/>
          <a:lstStyle/>
          <a:p>
            <a:pPr defTabSz="457200"/>
            <a:fld id="{1E19C8D7-53EE-4AF8-9E87-BBF55B67A655}" type="slidenum">
              <a:rPr lang="en-US" smtClean="0"/>
              <a:pPr defTabSz="457200"/>
              <a:t>121</a:t>
            </a:fld>
            <a:endParaRPr lang="en-US" dirty="0"/>
          </a:p>
        </p:txBody>
      </p:sp>
    </p:spTree>
    <p:extLst>
      <p:ext uri="{BB962C8B-B14F-4D97-AF65-F5344CB8AC3E}">
        <p14:creationId xmlns:p14="http://schemas.microsoft.com/office/powerpoint/2010/main" val="239160246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0F52D7-9ED1-4FC4-8C97-4576608CDE67}"/>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Define dentures and explain how to care for dentures</a:t>
            </a:r>
          </a:p>
          <a:p>
            <a:pPr marL="457200" indent="-457200">
              <a:buFont typeface="+mj-lt"/>
              <a:buAutoNum type="arabicPeriod" startAt="7"/>
            </a:pPr>
            <a:endParaRPr lang="en-US" dirty="0">
              <a:solidFill>
                <a:srgbClr val="FF0000"/>
              </a:solidFill>
            </a:endParaRPr>
          </a:p>
          <a:p>
            <a:pPr marL="0" indent="0">
              <a:buNone/>
            </a:pPr>
            <a:r>
              <a:rPr lang="en-US" dirty="0"/>
              <a:t>It is important to remember the following about denture care:</a:t>
            </a:r>
          </a:p>
          <a:p>
            <a:pPr marL="0" indent="0">
              <a:buNone/>
            </a:pPr>
            <a:endParaRPr lang="en-US" dirty="0"/>
          </a:p>
          <a:p>
            <a:pPr lvl="1"/>
            <a:r>
              <a:rPr lang="en-US" dirty="0"/>
              <a:t>Dentures are expensive.</a:t>
            </a:r>
          </a:p>
          <a:p>
            <a:pPr lvl="1"/>
            <a:r>
              <a:rPr lang="en-US" dirty="0"/>
              <a:t>Handle them carefully. </a:t>
            </a:r>
          </a:p>
          <a:p>
            <a:pPr lvl="1"/>
            <a:r>
              <a:rPr lang="en-US" dirty="0"/>
              <a:t>Notify the nurse if dentures do not fit properly, are chipped, or are missing.</a:t>
            </a:r>
          </a:p>
          <a:p>
            <a:pPr lvl="1"/>
            <a:r>
              <a:rPr lang="en-US" dirty="0"/>
              <a:t>Wear gloves when cleaning dentures. </a:t>
            </a:r>
          </a:p>
          <a:p>
            <a:pPr lvl="1"/>
            <a:r>
              <a:rPr lang="en-US" dirty="0"/>
              <a:t>Store dentures in solution or clean, moderate/cool water (not hot water) so they do not dry out and warp. </a:t>
            </a:r>
          </a:p>
          <a:p>
            <a:pPr lvl="1"/>
            <a:r>
              <a:rPr lang="en-US" dirty="0"/>
              <a:t>Place them in a labeled cup. </a:t>
            </a:r>
          </a:p>
          <a:p>
            <a:pPr marL="0" indent="0">
              <a:buNone/>
            </a:pPr>
            <a:endParaRPr lang="en-US" dirty="0"/>
          </a:p>
        </p:txBody>
      </p:sp>
      <p:sp>
        <p:nvSpPr>
          <p:cNvPr id="3" name="Slide Number Placeholder 2">
            <a:extLst>
              <a:ext uri="{FF2B5EF4-FFF2-40B4-BE49-F238E27FC236}">
                <a16:creationId xmlns:a16="http://schemas.microsoft.com/office/drawing/2014/main" id="{517CD321-D26C-4870-B3DA-6329D9E4D70B}"/>
              </a:ext>
            </a:extLst>
          </p:cNvPr>
          <p:cNvSpPr>
            <a:spLocks noGrp="1"/>
          </p:cNvSpPr>
          <p:nvPr>
            <p:ph type="sldNum" sz="quarter" idx="12"/>
          </p:nvPr>
        </p:nvSpPr>
        <p:spPr/>
        <p:txBody>
          <a:bodyPr/>
          <a:lstStyle/>
          <a:p>
            <a:pPr defTabSz="457200"/>
            <a:fld id="{1E19C8D7-53EE-4AF8-9E87-BBF55B67A655}" type="slidenum">
              <a:rPr lang="en-US" smtClean="0"/>
              <a:pPr defTabSz="457200"/>
              <a:t>122</a:t>
            </a:fld>
            <a:endParaRPr lang="en-US" dirty="0"/>
          </a:p>
        </p:txBody>
      </p:sp>
    </p:spTree>
    <p:extLst>
      <p:ext uri="{BB962C8B-B14F-4D97-AF65-F5344CB8AC3E}">
        <p14:creationId xmlns:p14="http://schemas.microsoft.com/office/powerpoint/2010/main" val="51798488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A0D3A4-BF73-4159-9480-94AB3059C92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Cleaning and storing dentures</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denture brush or toothbrush, denture cleanser or tablet, labeled denture cup, 2 towels, gloves</a:t>
            </a:r>
          </a:p>
          <a:p>
            <a:pPr marL="0" indent="0">
              <a:buNone/>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Put on gloves.</a:t>
            </a:r>
          </a:p>
          <a:p>
            <a:pPr marL="457200" indent="-457200">
              <a:buFont typeface="+mj-lt"/>
              <a:buAutoNum type="arabicPeriod"/>
            </a:pPr>
            <a:r>
              <a:rPr lang="en-US" dirty="0"/>
              <a:t>Line the sink or a basin with one or two towels and partially fill the sink with water. The towel and water will prevent the dentures from breaking if they slip from your hands and fall into the sink.</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28DDB6F-6234-4775-9D5F-5FD63798147C}"/>
              </a:ext>
            </a:extLst>
          </p:cNvPr>
          <p:cNvSpPr>
            <a:spLocks noGrp="1"/>
          </p:cNvSpPr>
          <p:nvPr>
            <p:ph type="sldNum" sz="quarter" idx="12"/>
          </p:nvPr>
        </p:nvSpPr>
        <p:spPr/>
        <p:txBody>
          <a:bodyPr/>
          <a:lstStyle/>
          <a:p>
            <a:pPr defTabSz="457200"/>
            <a:fld id="{1E19C8D7-53EE-4AF8-9E87-BBF55B67A655}" type="slidenum">
              <a:rPr lang="en-US" smtClean="0"/>
              <a:pPr defTabSz="457200"/>
              <a:t>123</a:t>
            </a:fld>
            <a:endParaRPr lang="en-US" dirty="0"/>
          </a:p>
        </p:txBody>
      </p:sp>
    </p:spTree>
    <p:extLst>
      <p:ext uri="{BB962C8B-B14F-4D97-AF65-F5344CB8AC3E}">
        <p14:creationId xmlns:p14="http://schemas.microsoft.com/office/powerpoint/2010/main" val="15928151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A0D3A4-BF73-4159-9480-94AB3059C921}"/>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Cleaning and storing dentures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4"/>
            </a:pPr>
            <a:r>
              <a:rPr lang="en-US" dirty="0"/>
              <a:t>Rinse the dentures in clean, moderate/cool running water before brushing them. Do not use hot water, or dentures may warp. </a:t>
            </a:r>
          </a:p>
          <a:p>
            <a:pPr marL="457200" indent="-457200">
              <a:buFont typeface="+mj-lt"/>
              <a:buAutoNum type="arabicPeriod" startAt="4"/>
            </a:pPr>
            <a:r>
              <a:rPr lang="en-US" dirty="0"/>
              <a:t>Apply toothpaste or cleanser to the denture brush or toothbrush.</a:t>
            </a:r>
          </a:p>
          <a:p>
            <a:pPr marL="457200" indent="-457200">
              <a:buFont typeface="+mj-lt"/>
              <a:buAutoNum type="arabicPeriod" startAt="4"/>
            </a:pPr>
            <a:r>
              <a:rPr lang="en-US" dirty="0"/>
              <a:t>Brush dentures on all surfaces. These include the inner, outer, and chewing surfaces of the dentures, as well as the groove that will touch gum surfaces.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28DDB6F-6234-4775-9D5F-5FD63798147C}"/>
              </a:ext>
            </a:extLst>
          </p:cNvPr>
          <p:cNvSpPr>
            <a:spLocks noGrp="1"/>
          </p:cNvSpPr>
          <p:nvPr>
            <p:ph type="sldNum" sz="quarter" idx="12"/>
          </p:nvPr>
        </p:nvSpPr>
        <p:spPr/>
        <p:txBody>
          <a:bodyPr/>
          <a:lstStyle/>
          <a:p>
            <a:pPr defTabSz="457200"/>
            <a:fld id="{1E19C8D7-53EE-4AF8-9E87-BBF55B67A655}" type="slidenum">
              <a:rPr lang="en-US" smtClean="0"/>
              <a:pPr defTabSz="457200"/>
              <a:t>124</a:t>
            </a:fld>
            <a:endParaRPr lang="en-US" dirty="0"/>
          </a:p>
        </p:txBody>
      </p:sp>
      <p:pic>
        <p:nvPicPr>
          <p:cNvPr id="4" name="Picture 3">
            <a:extLst>
              <a:ext uri="{FF2B5EF4-FFF2-40B4-BE49-F238E27FC236}">
                <a16:creationId xmlns:a16="http://schemas.microsoft.com/office/drawing/2014/main" id="{DBF56DC3-078B-47C4-A59A-E631C92B49E9}"/>
              </a:ext>
            </a:extLst>
          </p:cNvPr>
          <p:cNvPicPr>
            <a:picLocks noChangeAspect="1"/>
          </p:cNvPicPr>
          <p:nvPr/>
        </p:nvPicPr>
        <p:blipFill>
          <a:blip r:embed="rId2"/>
          <a:stretch>
            <a:fillRect/>
          </a:stretch>
        </p:blipFill>
        <p:spPr>
          <a:xfrm>
            <a:off x="6096000" y="1728924"/>
            <a:ext cx="4060288" cy="4346825"/>
          </a:xfrm>
          <a:prstGeom prst="rect">
            <a:avLst/>
          </a:prstGeom>
        </p:spPr>
      </p:pic>
    </p:spTree>
    <p:extLst>
      <p:ext uri="{BB962C8B-B14F-4D97-AF65-F5344CB8AC3E}">
        <p14:creationId xmlns:p14="http://schemas.microsoft.com/office/powerpoint/2010/main" val="258211656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A0D3A4-BF73-4159-9480-94AB3059C92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Cleaning and storing dentures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Rinse all surfaces of dentures under clean, moderate/cool running water. Do not use hot water.</a:t>
            </a:r>
          </a:p>
          <a:p>
            <a:pPr marL="457200" indent="-457200">
              <a:buFont typeface="+mj-lt"/>
              <a:buAutoNum type="arabicPeriod" startAt="7"/>
            </a:pPr>
            <a:r>
              <a:rPr lang="en-US" dirty="0"/>
              <a:t>Rinse denture cup before placing clean dentures in the cup.</a:t>
            </a:r>
          </a:p>
          <a:p>
            <a:pPr marL="457200" indent="-457200">
              <a:buFont typeface="+mj-lt"/>
              <a:buAutoNum type="arabicPeriod" startAt="7"/>
            </a:pPr>
            <a:r>
              <a:rPr lang="en-US" dirty="0"/>
              <a:t>Place dentures in a clean, labeled denture cup with solution or moderate/cool water. Dentures should be completely covered with solution. Place the lid on the cup. Make sure the cup is labeled with resident’s name and room number. Put the cup where it is normally stored. Some residents will want to wear their dentures all of the time. They will only remove them for cleaning. If the resident wants to continue wearing dentures, return them to him or her. Do not place them in the denture cup.</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28DDB6F-6234-4775-9D5F-5FD63798147C}"/>
              </a:ext>
            </a:extLst>
          </p:cNvPr>
          <p:cNvSpPr>
            <a:spLocks noGrp="1"/>
          </p:cNvSpPr>
          <p:nvPr>
            <p:ph type="sldNum" sz="quarter" idx="12"/>
          </p:nvPr>
        </p:nvSpPr>
        <p:spPr/>
        <p:txBody>
          <a:bodyPr/>
          <a:lstStyle/>
          <a:p>
            <a:pPr defTabSz="457200"/>
            <a:fld id="{1E19C8D7-53EE-4AF8-9E87-BBF55B67A655}" type="slidenum">
              <a:rPr lang="en-US" smtClean="0"/>
              <a:pPr defTabSz="457200"/>
              <a:t>125</a:t>
            </a:fld>
            <a:endParaRPr lang="en-US" dirty="0"/>
          </a:p>
        </p:txBody>
      </p:sp>
    </p:spTree>
    <p:extLst>
      <p:ext uri="{BB962C8B-B14F-4D97-AF65-F5344CB8AC3E}">
        <p14:creationId xmlns:p14="http://schemas.microsoft.com/office/powerpoint/2010/main" val="174077075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A0D3A4-BF73-4159-9480-94AB3059C92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Cleaning and storing dentures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Rinse the denture brush or toothbrush and place it in the proper container. Clean, dry, and return the equipment to proper storage. Drain the sink. Place soiled linens in the proper container.</a:t>
            </a:r>
          </a:p>
          <a:p>
            <a:pPr marL="457200" indent="-457200">
              <a:buFont typeface="+mj-lt"/>
              <a:buAutoNum type="arabicPeriod" startAt="10"/>
            </a:pPr>
            <a:r>
              <a:rPr lang="en-US" dirty="0"/>
              <a:t>Remove and discard gloves. Wash your hands.</a:t>
            </a:r>
          </a:p>
          <a:p>
            <a:pPr marL="457200" indent="-457200">
              <a:buFont typeface="+mj-lt"/>
              <a:buAutoNum type="arabicPeriod" startAt="10"/>
            </a:pPr>
            <a:r>
              <a:rPr lang="en-US" dirty="0"/>
              <a:t>Document procedure using facility guidelines. Report any changes in appearance of dentures to the nurse.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928DDB6F-6234-4775-9D5F-5FD63798147C}"/>
              </a:ext>
            </a:extLst>
          </p:cNvPr>
          <p:cNvSpPr>
            <a:spLocks noGrp="1"/>
          </p:cNvSpPr>
          <p:nvPr>
            <p:ph type="sldNum" sz="quarter" idx="12"/>
          </p:nvPr>
        </p:nvSpPr>
        <p:spPr/>
        <p:txBody>
          <a:bodyPr/>
          <a:lstStyle/>
          <a:p>
            <a:pPr defTabSz="457200"/>
            <a:fld id="{1E19C8D7-53EE-4AF8-9E87-BBF55B67A655}" type="slidenum">
              <a:rPr lang="en-US" smtClean="0"/>
              <a:pPr defTabSz="457200"/>
              <a:t>126</a:t>
            </a:fld>
            <a:endParaRPr lang="en-US" dirty="0"/>
          </a:p>
        </p:txBody>
      </p:sp>
    </p:spTree>
    <p:extLst>
      <p:ext uri="{BB962C8B-B14F-4D97-AF65-F5344CB8AC3E}">
        <p14:creationId xmlns:p14="http://schemas.microsoft.com/office/powerpoint/2010/main" val="75206274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0F52D7-9ED1-4FC4-8C97-4576608CDE67}"/>
              </a:ext>
            </a:extLst>
          </p:cNvPr>
          <p:cNvSpPr>
            <a:spLocks noGrp="1"/>
          </p:cNvSpPr>
          <p:nvPr>
            <p:ph idx="1"/>
          </p:nvPr>
        </p:nvSpPr>
        <p:spPr/>
        <p:txBody>
          <a:bodyPr/>
          <a:lstStyle/>
          <a:p>
            <a:pPr marL="0" indent="0">
              <a:buNone/>
            </a:pPr>
            <a:endParaRPr lang="en-US" dirty="0">
              <a:solidFill>
                <a:srgbClr val="FF0000"/>
              </a:solidFill>
            </a:endParaRPr>
          </a:p>
          <a:p>
            <a:pPr marL="0" indent="0">
              <a:buNone/>
            </a:pPr>
            <a:r>
              <a:rPr lang="en-US" dirty="0"/>
              <a:t>Read this case study and, in pairs or small groups, discuss your answers to the questions that follow:</a:t>
            </a:r>
          </a:p>
          <a:p>
            <a:pPr marL="0" indent="0">
              <a:buNone/>
            </a:pPr>
            <a:endParaRPr lang="en-US" dirty="0"/>
          </a:p>
          <a:p>
            <a:pPr marL="0" indent="0">
              <a:buNone/>
            </a:pPr>
            <a:r>
              <a:rPr lang="en-US" dirty="0"/>
              <a:t>Mrs. S. had a stroke four weeks ago. She has right arm and leg weakness. The care plan states that she should do as many personal care tasks and ADLs for herself as possible. She refuses to do any self-care, demanding that the NA do a complete bath, mouth care, shampoo, and nail care.</a:t>
            </a:r>
          </a:p>
          <a:p>
            <a:pPr marL="0" indent="0">
              <a:buNone/>
            </a:pPr>
            <a:endParaRPr lang="en-US" dirty="0"/>
          </a:p>
        </p:txBody>
      </p:sp>
      <p:sp>
        <p:nvSpPr>
          <p:cNvPr id="3" name="Slide Number Placeholder 2">
            <a:extLst>
              <a:ext uri="{FF2B5EF4-FFF2-40B4-BE49-F238E27FC236}">
                <a16:creationId xmlns:a16="http://schemas.microsoft.com/office/drawing/2014/main" id="{517CD321-D26C-4870-B3DA-6329D9E4D70B}"/>
              </a:ext>
            </a:extLst>
          </p:cNvPr>
          <p:cNvSpPr>
            <a:spLocks noGrp="1"/>
          </p:cNvSpPr>
          <p:nvPr>
            <p:ph type="sldNum" sz="quarter" idx="12"/>
          </p:nvPr>
        </p:nvSpPr>
        <p:spPr/>
        <p:txBody>
          <a:bodyPr/>
          <a:lstStyle/>
          <a:p>
            <a:pPr defTabSz="457200"/>
            <a:fld id="{1E19C8D7-53EE-4AF8-9E87-BBF55B67A655}" type="slidenum">
              <a:rPr lang="en-US" smtClean="0"/>
              <a:pPr defTabSz="457200"/>
              <a:t>127</a:t>
            </a:fld>
            <a:endParaRPr lang="en-US" dirty="0"/>
          </a:p>
        </p:txBody>
      </p:sp>
    </p:spTree>
    <p:extLst>
      <p:ext uri="{BB962C8B-B14F-4D97-AF65-F5344CB8AC3E}">
        <p14:creationId xmlns:p14="http://schemas.microsoft.com/office/powerpoint/2010/main" val="114248602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0F52D7-9ED1-4FC4-8C97-4576608CDE67}"/>
              </a:ext>
            </a:extLst>
          </p:cNvPr>
          <p:cNvSpPr>
            <a:spLocks noGrp="1"/>
          </p:cNvSpPr>
          <p:nvPr>
            <p:ph idx="1"/>
          </p:nvPr>
        </p:nvSpPr>
        <p:spPr/>
        <p:txBody>
          <a:bodyPr/>
          <a:lstStyle/>
          <a:p>
            <a:pPr marL="0" indent="0">
              <a:buNone/>
            </a:pPr>
            <a:endParaRPr lang="en-US" dirty="0">
              <a:solidFill>
                <a:srgbClr val="FF0000"/>
              </a:solidFill>
            </a:endParaRPr>
          </a:p>
          <a:p>
            <a:pPr marL="0" indent="0">
              <a:buNone/>
            </a:pPr>
            <a:r>
              <a:rPr lang="en-US" dirty="0"/>
              <a:t>How would you handle the situation?</a:t>
            </a:r>
          </a:p>
          <a:p>
            <a:pPr marL="0" indent="0">
              <a:buNone/>
            </a:pPr>
            <a:endParaRPr lang="en-US" dirty="0"/>
          </a:p>
          <a:p>
            <a:pPr marL="0" indent="0">
              <a:buNone/>
            </a:pPr>
            <a:r>
              <a:rPr lang="en-US" dirty="0"/>
              <a:t>With what parts of the procedures would you assist this resident and what would you ask her to do for herself?</a:t>
            </a:r>
          </a:p>
          <a:p>
            <a:pPr marL="0" indent="0">
              <a:buNone/>
            </a:pPr>
            <a:endParaRPr lang="en-US" dirty="0"/>
          </a:p>
          <a:p>
            <a:pPr marL="0" indent="0">
              <a:buNone/>
            </a:pPr>
            <a:r>
              <a:rPr lang="en-US" dirty="0"/>
              <a:t>What reasons would you give her to encourage her to participate in her own care?</a:t>
            </a:r>
          </a:p>
          <a:p>
            <a:pPr marL="0" indent="0">
              <a:buNone/>
            </a:pPr>
            <a:endParaRPr lang="en-US" dirty="0"/>
          </a:p>
        </p:txBody>
      </p:sp>
      <p:sp>
        <p:nvSpPr>
          <p:cNvPr id="3" name="Slide Number Placeholder 2">
            <a:extLst>
              <a:ext uri="{FF2B5EF4-FFF2-40B4-BE49-F238E27FC236}">
                <a16:creationId xmlns:a16="http://schemas.microsoft.com/office/drawing/2014/main" id="{517CD321-D26C-4870-B3DA-6329D9E4D70B}"/>
              </a:ext>
            </a:extLst>
          </p:cNvPr>
          <p:cNvSpPr>
            <a:spLocks noGrp="1"/>
          </p:cNvSpPr>
          <p:nvPr>
            <p:ph type="sldNum" sz="quarter" idx="12"/>
          </p:nvPr>
        </p:nvSpPr>
        <p:spPr/>
        <p:txBody>
          <a:bodyPr/>
          <a:lstStyle/>
          <a:p>
            <a:pPr defTabSz="457200"/>
            <a:fld id="{1E19C8D7-53EE-4AF8-9E87-BBF55B67A655}" type="slidenum">
              <a:rPr lang="en-US" smtClean="0"/>
              <a:pPr defTabSz="457200"/>
              <a:t>128</a:t>
            </a:fld>
            <a:endParaRPr lang="en-US" dirty="0"/>
          </a:p>
        </p:txBody>
      </p:sp>
    </p:spTree>
    <p:extLst>
      <p:ext uri="{BB962C8B-B14F-4D97-AF65-F5344CB8AC3E}">
        <p14:creationId xmlns:p14="http://schemas.microsoft.com/office/powerpoint/2010/main" val="210971238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658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D116B99-C79D-498E-94F7-2D3CB5541DF9}"/>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pic>
        <p:nvPicPr>
          <p:cNvPr id="4" name="Picture 3">
            <a:extLst>
              <a:ext uri="{FF2B5EF4-FFF2-40B4-BE49-F238E27FC236}">
                <a16:creationId xmlns:a16="http://schemas.microsoft.com/office/drawing/2014/main" id="{794FEBE9-B8CD-488A-95CB-CD579C5112BA}"/>
              </a:ext>
            </a:extLst>
          </p:cNvPr>
          <p:cNvPicPr>
            <a:picLocks noChangeAspect="1"/>
          </p:cNvPicPr>
          <p:nvPr/>
        </p:nvPicPr>
        <p:blipFill>
          <a:blip r:embed="rId2"/>
          <a:stretch>
            <a:fillRect/>
          </a:stretch>
        </p:blipFill>
        <p:spPr>
          <a:xfrm>
            <a:off x="5010637" y="954970"/>
            <a:ext cx="4195844" cy="5582350"/>
          </a:xfrm>
          <a:prstGeom prst="rect">
            <a:avLst/>
          </a:prstGeom>
        </p:spPr>
      </p:pic>
      <p:sp>
        <p:nvSpPr>
          <p:cNvPr id="2" name="Content Placeholder 1">
            <a:extLst>
              <a:ext uri="{FF2B5EF4-FFF2-40B4-BE49-F238E27FC236}">
                <a16:creationId xmlns:a16="http://schemas.microsoft.com/office/drawing/2014/main" id="{5E085C34-F47E-4402-8078-CE147282BDFD}"/>
              </a:ext>
            </a:extLst>
          </p:cNvPr>
          <p:cNvSpPr>
            <a:spLocks noGrp="1"/>
          </p:cNvSpPr>
          <p:nvPr>
            <p:ph idx="1"/>
          </p:nvPr>
        </p:nvSpPr>
        <p:spPr>
          <a:xfrm>
            <a:off x="635394" y="780226"/>
            <a:ext cx="5227524" cy="542965"/>
          </a:xfrm>
        </p:spPr>
        <p:txBody>
          <a:bodyPr/>
          <a:lstStyle/>
          <a:p>
            <a:pPr marL="0" indent="0">
              <a:buNone/>
            </a:pPr>
            <a:r>
              <a:rPr lang="en-US" dirty="0"/>
              <a:t>Transparency 13-2: Pressure Injury Danger Zones</a:t>
            </a:r>
          </a:p>
        </p:txBody>
      </p:sp>
    </p:spTree>
    <p:extLst>
      <p:ext uri="{BB962C8B-B14F-4D97-AF65-F5344CB8AC3E}">
        <p14:creationId xmlns:p14="http://schemas.microsoft.com/office/powerpoint/2010/main" val="1828527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Observation is very important in the prevention of pressure injuries. </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3920140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Pressure injuries are categorized by stages. NAs should be familiar with these stages:</a:t>
            </a:r>
          </a:p>
          <a:p>
            <a:pPr marL="0" indent="0">
              <a:buNone/>
            </a:pPr>
            <a:endParaRPr lang="en-US" dirty="0"/>
          </a:p>
          <a:p>
            <a:pPr lvl="1"/>
            <a:r>
              <a:rPr lang="en-US" dirty="0"/>
              <a:t>Stage 1</a:t>
            </a:r>
          </a:p>
          <a:p>
            <a:pPr lvl="2"/>
            <a:r>
              <a:rPr lang="en-US" dirty="0"/>
              <a:t>Skin is intact but lighter skin may look red and darker skin may appear to be a different color than the surrounding area. </a:t>
            </a:r>
          </a:p>
          <a:p>
            <a:pPr lvl="2"/>
            <a:r>
              <a:rPr lang="en-US" dirty="0"/>
              <a:t>Redness or discoloration is not relieved by removing pressure.</a:t>
            </a:r>
          </a:p>
          <a:p>
            <a:pPr lvl="2"/>
            <a:r>
              <a:rPr lang="en-US" dirty="0"/>
              <a:t>Area may be swollen and painful and may have a different temperature or feel than the surrounding area.</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885508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Pressure injury stages (cont’d):</a:t>
            </a:r>
          </a:p>
          <a:p>
            <a:pPr marL="0" indent="0">
              <a:buNone/>
            </a:pPr>
            <a:endParaRPr lang="en-US" dirty="0"/>
          </a:p>
          <a:p>
            <a:pPr lvl="1"/>
            <a:r>
              <a:rPr lang="en-US" dirty="0"/>
              <a:t>Stage 2</a:t>
            </a:r>
          </a:p>
          <a:p>
            <a:pPr lvl="2"/>
            <a:r>
              <a:rPr lang="en-US" dirty="0"/>
              <a:t>There is partial-thickness skin loss involving the outer and/or inner layers of skin.</a:t>
            </a:r>
          </a:p>
          <a:p>
            <a:pPr lvl="2"/>
            <a:r>
              <a:rPr lang="en-US" dirty="0"/>
              <a:t>The injury is pink or red and moist.</a:t>
            </a:r>
          </a:p>
          <a:p>
            <a:pPr lvl="2"/>
            <a:r>
              <a:rPr lang="en-US" dirty="0"/>
              <a:t>It may look like a blister.</a:t>
            </a:r>
          </a:p>
          <a:p>
            <a:pPr lvl="1"/>
            <a:r>
              <a:rPr lang="en-US" dirty="0"/>
              <a:t>Stage 3</a:t>
            </a:r>
          </a:p>
          <a:p>
            <a:pPr lvl="2"/>
            <a:r>
              <a:rPr lang="en-US" dirty="0"/>
              <a:t>There is full-thickness skin loss in which fat is visible in the ulcer. </a:t>
            </a:r>
          </a:p>
          <a:p>
            <a:pPr lvl="2"/>
            <a:r>
              <a:rPr lang="en-US" dirty="0"/>
              <a:t>Dead tissue may be present.</a:t>
            </a:r>
          </a:p>
          <a:p>
            <a:pPr lvl="2"/>
            <a:r>
              <a:rPr lang="en-US" dirty="0"/>
              <a:t>The damage may extend down to, but not through, the tissue that covers muscle.</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346067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Pressure injury stages (cont’d):</a:t>
            </a:r>
          </a:p>
          <a:p>
            <a:pPr marL="0" indent="0">
              <a:buNone/>
            </a:pPr>
            <a:endParaRPr lang="en-US" dirty="0"/>
          </a:p>
          <a:p>
            <a:pPr lvl="1"/>
            <a:r>
              <a:rPr lang="en-US" dirty="0"/>
              <a:t>Stage 4</a:t>
            </a:r>
          </a:p>
          <a:p>
            <a:pPr lvl="2"/>
            <a:r>
              <a:rPr lang="en-US" dirty="0"/>
              <a:t>There is full-thickness skin loss extending through all layers of the skin, tissue, muscle, bone, and other structures (such as tendons).</a:t>
            </a:r>
          </a:p>
          <a:p>
            <a:pPr lvl="2"/>
            <a:r>
              <a:rPr lang="en-US" dirty="0"/>
              <a:t>It will look like a deep crater.</a:t>
            </a:r>
          </a:p>
          <a:p>
            <a:pPr lvl="2"/>
            <a:r>
              <a:rPr lang="en-US" dirty="0"/>
              <a:t>Dead tissue may be visible.</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2617804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7A8903-2606-4DF2-9CFF-7EB189C09BA5}"/>
              </a:ext>
            </a:extLst>
          </p:cNvPr>
          <p:cNvSpPr>
            <a:spLocks noGrp="1"/>
          </p:cNvSpPr>
          <p:nvPr>
            <p:ph idx="1"/>
          </p:nvPr>
        </p:nvSpPr>
        <p:spPr/>
        <p:txBody>
          <a:bodyPr/>
          <a:lstStyle/>
          <a:p>
            <a:pPr marL="0" indent="0">
              <a:buNone/>
            </a:pPr>
            <a:r>
              <a:rPr lang="en-US" dirty="0"/>
              <a:t>Transparency 13-3: Observing the Skin</a:t>
            </a:r>
          </a:p>
          <a:p>
            <a:pPr marL="0" indent="0">
              <a:buNone/>
            </a:pPr>
            <a:endParaRPr lang="en-US" dirty="0"/>
          </a:p>
          <a:p>
            <a:r>
              <a:rPr lang="en-US" dirty="0"/>
              <a:t>Pale, white, reddened, gray, or purple skin</a:t>
            </a:r>
          </a:p>
          <a:p>
            <a:r>
              <a:rPr lang="en-US" dirty="0"/>
              <a:t>Blisters, bruises, or wounds on the skin </a:t>
            </a:r>
          </a:p>
          <a:p>
            <a:r>
              <a:rPr lang="en-US" dirty="0"/>
              <a:t>Differences in temperature of the skin when compared to the area around it</a:t>
            </a:r>
          </a:p>
          <a:p>
            <a:r>
              <a:rPr lang="en-US" dirty="0"/>
              <a:t>Complaints of tingling, warmth, or burning of the skin</a:t>
            </a:r>
          </a:p>
          <a:p>
            <a:r>
              <a:rPr lang="en-US" dirty="0"/>
              <a:t>Dry, cracked, or flaking skin </a:t>
            </a:r>
          </a:p>
          <a:p>
            <a:r>
              <a:rPr lang="en-US" dirty="0"/>
              <a:t>Itching or scratching </a:t>
            </a:r>
          </a:p>
          <a:p>
            <a:r>
              <a:rPr lang="en-US" dirty="0"/>
              <a:t>Rash or any skin discoloration </a:t>
            </a:r>
          </a:p>
          <a:p>
            <a:r>
              <a:rPr lang="en-US" dirty="0"/>
              <a:t>Swelling</a:t>
            </a:r>
          </a:p>
          <a:p>
            <a:r>
              <a:rPr lang="en-US" dirty="0"/>
              <a:t>Fluid or blood draining from the skin</a:t>
            </a:r>
          </a:p>
          <a:p>
            <a:r>
              <a:rPr lang="en-US" dirty="0"/>
              <a:t>Broken skin anywhere on the body, including between the toes or around the toenails</a:t>
            </a:r>
          </a:p>
          <a:p>
            <a:r>
              <a:rPr lang="en-US" dirty="0"/>
              <a:t>Changes in existing injury, including size, depth, drainage, color, or odor</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0EC70DE-4CB3-4D8C-91BF-FEC9192B3E3E}"/>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2994636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7A8903-2606-4DF2-9CFF-7EB189C09BA5}"/>
              </a:ext>
            </a:extLst>
          </p:cNvPr>
          <p:cNvSpPr>
            <a:spLocks noGrp="1"/>
          </p:cNvSpPr>
          <p:nvPr>
            <p:ph idx="1"/>
          </p:nvPr>
        </p:nvSpPr>
        <p:spPr/>
        <p:txBody>
          <a:bodyPr/>
          <a:lstStyle/>
          <a:p>
            <a:pPr marL="0" indent="0">
              <a:buNone/>
            </a:pPr>
            <a:r>
              <a:rPr lang="en-US" dirty="0"/>
              <a:t>Transparency 13-3: Observing the Skin (cont’d)</a:t>
            </a:r>
          </a:p>
          <a:p>
            <a:pPr marL="0" indent="0">
              <a:buNone/>
            </a:pPr>
            <a:endParaRPr lang="en-US" dirty="0"/>
          </a:p>
          <a:p>
            <a:r>
              <a:rPr lang="en-US" dirty="0"/>
              <a:t>Darker skin may not look red, but may appear</a:t>
            </a:r>
          </a:p>
          <a:p>
            <a:r>
              <a:rPr lang="en-US" dirty="0"/>
              <a:t>A different color than the surrounding area</a:t>
            </a:r>
          </a:p>
          <a:p>
            <a:r>
              <a:rPr lang="en-US" dirty="0"/>
              <a:t>Swollen, painful, firm, or soft</a:t>
            </a:r>
          </a:p>
          <a:p>
            <a:r>
              <a:rPr lang="en-US" dirty="0"/>
              <a:t>Warmer or cooler when compared to the area around it</a:t>
            </a:r>
          </a:p>
          <a:p>
            <a:pPr marL="0" indent="0">
              <a:buNone/>
            </a:pPr>
            <a:endParaRPr lang="en-US" dirty="0"/>
          </a:p>
        </p:txBody>
      </p:sp>
      <p:sp>
        <p:nvSpPr>
          <p:cNvPr id="3" name="Slide Number Placeholder 2">
            <a:extLst>
              <a:ext uri="{FF2B5EF4-FFF2-40B4-BE49-F238E27FC236}">
                <a16:creationId xmlns:a16="http://schemas.microsoft.com/office/drawing/2014/main" id="{20EC70DE-4CB3-4D8C-91BF-FEC9192B3E3E}"/>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99914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16F68-AAD0-4F34-A287-C41227AF4AC7}"/>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personal care of residents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hygiene</a:t>
            </a:r>
          </a:p>
          <a:p>
            <a:pPr marL="457200" lvl="1" indent="0">
              <a:buNone/>
            </a:pPr>
            <a:r>
              <a:rPr lang="en-US" dirty="0"/>
              <a:t>practices to keep bodies clean and healthy.</a:t>
            </a:r>
          </a:p>
          <a:p>
            <a:pPr marL="0" indent="0">
              <a:buNone/>
            </a:pPr>
            <a:r>
              <a:rPr lang="en-US" b="1" dirty="0"/>
              <a:t>grooming</a:t>
            </a:r>
          </a:p>
          <a:p>
            <a:pPr marL="457200" lvl="1" indent="0">
              <a:buNone/>
            </a:pPr>
            <a:r>
              <a:rPr lang="en-US" dirty="0"/>
              <a:t>practices to care for oneself, such as caring for fingernails and hair.</a:t>
            </a:r>
          </a:p>
          <a:p>
            <a:pPr marL="0" indent="0">
              <a:buNone/>
            </a:pPr>
            <a:r>
              <a:rPr lang="en-US" b="1" dirty="0"/>
              <a:t>activities of daily living (ADLs)</a:t>
            </a:r>
          </a:p>
          <a:p>
            <a:pPr marL="457200" lvl="1" indent="0">
              <a:buNone/>
            </a:pPr>
            <a:r>
              <a:rPr lang="en-US" dirty="0"/>
              <a:t>personal daily care tasks, such as bathing, dressing, caring for teeth and nails, eating, drinking, walking, transferring, and elimination. </a:t>
            </a:r>
          </a:p>
          <a:p>
            <a:pPr marL="0" indent="0">
              <a:buNone/>
            </a:pPr>
            <a:r>
              <a:rPr lang="en-US" b="1" dirty="0"/>
              <a:t>perineal care</a:t>
            </a:r>
          </a:p>
          <a:p>
            <a:pPr marL="457200" lvl="1" indent="0">
              <a:buNone/>
            </a:pPr>
            <a:r>
              <a:rPr lang="en-US" dirty="0"/>
              <a:t>care of the genitals and anal area.</a:t>
            </a:r>
          </a:p>
        </p:txBody>
      </p:sp>
      <p:sp>
        <p:nvSpPr>
          <p:cNvPr id="3" name="Slide Number Placeholder 2">
            <a:extLst>
              <a:ext uri="{FF2B5EF4-FFF2-40B4-BE49-F238E27FC236}">
                <a16:creationId xmlns:a16="http://schemas.microsoft.com/office/drawing/2014/main" id="{A95EEB93-64C5-4071-82A2-A3AE3D8ADFED}"/>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4234054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0" indent="0">
              <a:buNone/>
            </a:pPr>
            <a:endParaRPr lang="en-US" dirty="0">
              <a:solidFill>
                <a:srgbClr val="FF0000"/>
              </a:solidFill>
            </a:endParaRPr>
          </a:p>
          <a:p>
            <a:pPr marL="0" indent="0">
              <a:buNone/>
            </a:pPr>
            <a:r>
              <a:rPr lang="en-US" dirty="0"/>
              <a:t>NAs should follow these guidelines for skin care:</a:t>
            </a:r>
          </a:p>
          <a:p>
            <a:pPr marL="0" indent="0">
              <a:buNone/>
            </a:pPr>
            <a:endParaRPr lang="en-US" dirty="0"/>
          </a:p>
          <a:p>
            <a:pPr lvl="1"/>
            <a:r>
              <a:rPr lang="en-US" dirty="0"/>
              <a:t>Report changes in residents’ skin. </a:t>
            </a:r>
          </a:p>
          <a:p>
            <a:pPr lvl="1"/>
            <a:r>
              <a:rPr lang="en-US" dirty="0"/>
              <a:t>Provide regular skin care. </a:t>
            </a:r>
          </a:p>
          <a:p>
            <a:pPr lvl="1"/>
            <a:r>
              <a:rPr lang="en-US" dirty="0"/>
              <a:t>Reposition immobile residents frequently, at least every two hours. </a:t>
            </a:r>
          </a:p>
          <a:p>
            <a:pPr lvl="1"/>
            <a:r>
              <a:rPr lang="en-US" dirty="0"/>
              <a:t>Give frequent, thorough skin care for incontinent residents. Change clothing and linen often. </a:t>
            </a:r>
          </a:p>
          <a:p>
            <a:pPr lvl="1"/>
            <a:r>
              <a:rPr lang="en-US" dirty="0"/>
              <a:t>Avoid scratching or irritating skin; report blisters or sores on feet. </a:t>
            </a:r>
          </a:p>
          <a:p>
            <a:pPr lvl="1"/>
            <a:r>
              <a:rPr lang="en-US" dirty="0"/>
              <a:t>Massage skin often. Do not massage white, red, or purple areas.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389259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Guidelines for skin care (cont’d):</a:t>
            </a:r>
          </a:p>
          <a:p>
            <a:pPr marL="0" indent="0">
              <a:buNone/>
            </a:pPr>
            <a:endParaRPr lang="en-US" dirty="0"/>
          </a:p>
          <a:p>
            <a:pPr lvl="1"/>
            <a:r>
              <a:rPr lang="en-US" dirty="0"/>
              <a:t>Be gentle during transfers. Avoid pulling or tearing skin.</a:t>
            </a:r>
          </a:p>
          <a:p>
            <a:pPr lvl="1"/>
            <a:r>
              <a:rPr lang="en-US" dirty="0"/>
              <a:t>In overweight residents, pay special attention to skin under folds.</a:t>
            </a:r>
          </a:p>
          <a:p>
            <a:pPr lvl="1"/>
            <a:r>
              <a:rPr lang="en-US" dirty="0"/>
              <a:t>Encourage residents to eat well-balanced meals.</a:t>
            </a:r>
          </a:p>
          <a:p>
            <a:pPr lvl="1"/>
            <a:r>
              <a:rPr lang="en-US" dirty="0"/>
              <a:t>Keep plastic or rubber materials from coming into contact with skin.</a:t>
            </a:r>
          </a:p>
          <a:p>
            <a:pPr lvl="1"/>
            <a:r>
              <a:rPr lang="en-US" dirty="0"/>
              <a:t>Follow the care plan and nurse’s instructions on special skin care for dry, closed wounds or other conditions. </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1935342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NAs may be assigned to apply ointments, lotions, or powders to a resident’s skin. Not all NAs are allowed to do this, so it is important for an NA to know the rules in his facility. If he is assigned to do this task and permitted to do it, an NA should follow guidelines:</a:t>
            </a:r>
          </a:p>
          <a:p>
            <a:pPr marL="0" indent="0">
              <a:buNone/>
            </a:pPr>
            <a:endParaRPr lang="en-US" dirty="0"/>
          </a:p>
          <a:p>
            <a:pPr lvl="1"/>
            <a:r>
              <a:rPr lang="en-US" dirty="0"/>
              <a:t>Read the directions.</a:t>
            </a:r>
          </a:p>
          <a:p>
            <a:pPr lvl="1"/>
            <a:r>
              <a:rPr lang="en-US" dirty="0"/>
              <a:t>Know exactly where it is to be applied.</a:t>
            </a:r>
          </a:p>
          <a:p>
            <a:pPr lvl="1"/>
            <a:r>
              <a:rPr lang="en-US" dirty="0"/>
              <a:t>Know if it should be rubbed in or left on the top of the skin.</a:t>
            </a:r>
          </a:p>
          <a:p>
            <a:pPr lvl="1"/>
            <a:r>
              <a:rPr lang="en-US" dirty="0"/>
              <a:t>Wash hands before and after application.</a:t>
            </a:r>
          </a:p>
          <a:p>
            <a:pPr lvl="1"/>
            <a:r>
              <a:rPr lang="en-US" dirty="0"/>
              <a:t>Wear gloves</a:t>
            </a:r>
          </a:p>
          <a:p>
            <a:pPr lvl="1"/>
            <a:r>
              <a:rPr lang="en-US" dirty="0"/>
              <a:t>Avoid getting any on clothing, as it may stain.</a:t>
            </a:r>
          </a:p>
          <a:p>
            <a:pPr lvl="1"/>
            <a:r>
              <a:rPr lang="en-US" dirty="0"/>
              <a:t>Ask questions if anything is unclear. </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2939592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When caring for residents who are at a high risk for pressure injuries (bed bound) NAs should remember these guidelines: </a:t>
            </a:r>
          </a:p>
          <a:p>
            <a:pPr marL="0" indent="0">
              <a:buNone/>
            </a:pPr>
            <a:endParaRPr lang="en-US" dirty="0"/>
          </a:p>
          <a:p>
            <a:pPr lvl="1"/>
            <a:r>
              <a:rPr lang="en-US" dirty="0"/>
              <a:t>Keep bottom sheet tight and wrinkle-free. </a:t>
            </a:r>
          </a:p>
          <a:p>
            <a:pPr lvl="1"/>
            <a:r>
              <a:rPr lang="en-US" dirty="0"/>
              <a:t>Avoid shearing. </a:t>
            </a:r>
          </a:p>
          <a:p>
            <a:pPr lvl="1"/>
            <a:r>
              <a:rPr lang="en-US" dirty="0"/>
              <a:t>Place sheepskin, chamois skin, or bed pad under back and buttocks.</a:t>
            </a:r>
          </a:p>
          <a:p>
            <a:pPr lvl="1"/>
            <a:r>
              <a:rPr lang="en-US" dirty="0"/>
              <a:t>Relieve pressure under bony prominences.</a:t>
            </a:r>
          </a:p>
          <a:p>
            <a:pPr lvl="1"/>
            <a:r>
              <a:rPr lang="en-US" dirty="0"/>
              <a:t>Make bed or chair softer with flotation pads.</a:t>
            </a:r>
          </a:p>
          <a:p>
            <a:pPr lvl="1"/>
            <a:r>
              <a:rPr lang="en-US" dirty="0"/>
              <a:t>Use bed cradle to keep top sheets from rubbing skin.</a:t>
            </a:r>
          </a:p>
          <a:p>
            <a:pPr lvl="1"/>
            <a:r>
              <a:rPr lang="en-US" dirty="0"/>
              <a:t>Reposition residents seated in chairs or wheelchairs every 15 minutes if they cannot easily change positions themselves.</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3784253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93A3D4-B4A3-42D7-AFCF-171110EEF38A}"/>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Identify guidelines for providing skin care and preventing pressure injuries</a:t>
            </a:r>
          </a:p>
          <a:p>
            <a:pPr marL="457200" indent="-457200">
              <a:buFont typeface="+mj-lt"/>
              <a:buAutoNum type="arabicPeriod" startAt="2"/>
            </a:pPr>
            <a:endParaRPr lang="en-US" dirty="0">
              <a:solidFill>
                <a:srgbClr val="FF0000"/>
              </a:solidFill>
            </a:endParaRPr>
          </a:p>
          <a:p>
            <a:pPr marL="0" indent="0">
              <a:buNone/>
            </a:pPr>
            <a:r>
              <a:rPr lang="en-US" dirty="0"/>
              <a:t>NAs should be familiar with the following positioning devices: </a:t>
            </a:r>
          </a:p>
          <a:p>
            <a:pPr marL="0" indent="0">
              <a:buNone/>
            </a:pPr>
            <a:endParaRPr lang="en-US" dirty="0"/>
          </a:p>
          <a:p>
            <a:pPr lvl="1"/>
            <a:r>
              <a:rPr lang="en-US" dirty="0"/>
              <a:t>Backrests </a:t>
            </a:r>
          </a:p>
          <a:p>
            <a:pPr lvl="1"/>
            <a:r>
              <a:rPr lang="en-US" dirty="0"/>
              <a:t>Bed cradles </a:t>
            </a:r>
          </a:p>
          <a:p>
            <a:pPr lvl="1"/>
            <a:r>
              <a:rPr lang="en-US" dirty="0"/>
              <a:t>Draw sheets </a:t>
            </a:r>
          </a:p>
          <a:p>
            <a:pPr lvl="1"/>
            <a:r>
              <a:rPr lang="en-US" dirty="0"/>
              <a:t>Footboards </a:t>
            </a:r>
          </a:p>
          <a:p>
            <a:pPr lvl="1"/>
            <a:r>
              <a:rPr lang="en-US" dirty="0"/>
              <a:t>Hand rolls </a:t>
            </a:r>
          </a:p>
          <a:p>
            <a:pPr lvl="1"/>
            <a:r>
              <a:rPr lang="en-US" dirty="0"/>
              <a:t>Orthotic devices </a:t>
            </a:r>
          </a:p>
          <a:p>
            <a:pPr lvl="1"/>
            <a:r>
              <a:rPr lang="en-US" dirty="0"/>
              <a:t>Trochanter rolls </a:t>
            </a:r>
          </a:p>
          <a:p>
            <a:pPr lvl="1"/>
            <a:r>
              <a:rPr lang="en-US" dirty="0"/>
              <a:t>Abduction pillows/wedges/splits/pads</a:t>
            </a:r>
          </a:p>
          <a:p>
            <a:pPr marL="0" indent="0">
              <a:buNone/>
            </a:pPr>
            <a:endParaRPr lang="en-US" dirty="0"/>
          </a:p>
        </p:txBody>
      </p:sp>
      <p:sp>
        <p:nvSpPr>
          <p:cNvPr id="3" name="Slide Number Placeholder 2">
            <a:extLst>
              <a:ext uri="{FF2B5EF4-FFF2-40B4-BE49-F238E27FC236}">
                <a16:creationId xmlns:a16="http://schemas.microsoft.com/office/drawing/2014/main" id="{9F007E4E-549D-490A-A06F-E8E7EDA0720A}"/>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29188247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lvl="1"/>
            <a:r>
              <a:rPr lang="en-US" dirty="0"/>
              <a:t>partial bath</a:t>
            </a:r>
          </a:p>
          <a:p>
            <a:pPr lvl="1"/>
            <a:r>
              <a:rPr lang="en-US" dirty="0"/>
              <a:t>a bath given on days when a complete bath or shower is not done; includes washing the face, hands, underarms, and perineum. </a:t>
            </a:r>
          </a:p>
          <a:p>
            <a:pPr lvl="1"/>
            <a:r>
              <a:rPr lang="en-US" dirty="0"/>
              <a:t>axillae</a:t>
            </a:r>
          </a:p>
          <a:p>
            <a:pPr lvl="1"/>
            <a:r>
              <a:rPr lang="en-US" dirty="0"/>
              <a:t>underarms.</a:t>
            </a:r>
          </a:p>
          <a:p>
            <a:pPr lvl="1"/>
            <a:r>
              <a:rPr lang="en-US" dirty="0"/>
              <a:t>perineum</a:t>
            </a:r>
          </a:p>
          <a:p>
            <a:pPr lvl="1"/>
            <a:r>
              <a:rPr lang="en-US" dirty="0"/>
              <a:t>the genital and anal area.</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25766639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additive</a:t>
            </a:r>
          </a:p>
          <a:p>
            <a:pPr marL="457200" lvl="1" indent="0">
              <a:buNone/>
            </a:pPr>
            <a:r>
              <a:rPr lang="en-US" dirty="0"/>
              <a:t>a substance added to another substance that changes its effect.</a:t>
            </a:r>
          </a:p>
          <a:p>
            <a:pPr marL="0" indent="0">
              <a:buNone/>
            </a:pPr>
            <a:r>
              <a:rPr lang="en-US" b="1" dirty="0"/>
              <a:t>groin</a:t>
            </a:r>
          </a:p>
          <a:p>
            <a:pPr marL="457200" lvl="1" indent="0">
              <a:buNone/>
            </a:pPr>
            <a:r>
              <a:rPr lang="en-US" dirty="0"/>
              <a:t>the area from the pubis (area around the penis and scrotum) to the upper thighs.</a:t>
            </a:r>
          </a:p>
          <a:p>
            <a:pPr marL="0" indent="0">
              <a:buNone/>
            </a:pPr>
            <a:r>
              <a:rPr lang="en-US" b="1" dirty="0"/>
              <a:t>shower chair</a:t>
            </a:r>
          </a:p>
          <a:p>
            <a:pPr marL="457200" lvl="1" indent="0">
              <a:buNone/>
            </a:pPr>
            <a:r>
              <a:rPr lang="en-US" dirty="0"/>
              <a:t>a sturdy chair designed to be placed in a bathtub or shower to help a person who is weak be able to bathe in the tub or shower, rather than in bed.</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35195164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NAs should remember the following guidelines for bathing: </a:t>
            </a:r>
          </a:p>
          <a:p>
            <a:pPr marL="0" indent="0">
              <a:buNone/>
            </a:pPr>
            <a:endParaRPr lang="en-US" dirty="0"/>
          </a:p>
          <a:p>
            <a:pPr lvl="1"/>
            <a:r>
              <a:rPr lang="en-US" dirty="0"/>
              <a:t>Bathing promotes health, well-being, and relaxation.</a:t>
            </a:r>
          </a:p>
          <a:p>
            <a:pPr lvl="1"/>
            <a:r>
              <a:rPr lang="en-US" dirty="0"/>
              <a:t>The face, hands, underarms, and perineum should be washed every day. Complete baths are necessary every other day or less often. </a:t>
            </a:r>
          </a:p>
          <a:p>
            <a:pPr lvl="1"/>
            <a:r>
              <a:rPr lang="en-US" dirty="0"/>
              <a:t>Residents with dry and fragile skin should bathe only once or twice a week.</a:t>
            </a:r>
          </a:p>
          <a:p>
            <a:pPr lvl="1"/>
            <a:r>
              <a:rPr lang="en-US" dirty="0"/>
              <a:t>Use facility-approved products that the resident prefers. </a:t>
            </a:r>
          </a:p>
          <a:p>
            <a:pPr lvl="1"/>
            <a:r>
              <a:rPr lang="en-US" dirty="0"/>
              <a:t>Keep room temperature comfortable.</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2996349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Guidelines for bathing (cont’d): </a:t>
            </a:r>
          </a:p>
          <a:p>
            <a:pPr marL="0" indent="0">
              <a:buNone/>
            </a:pPr>
            <a:endParaRPr lang="en-US" dirty="0"/>
          </a:p>
          <a:p>
            <a:pPr lvl="1"/>
            <a:r>
              <a:rPr lang="en-US" dirty="0"/>
              <a:t>Be familiar with safety and assistive devices. </a:t>
            </a:r>
          </a:p>
          <a:p>
            <a:pPr lvl="1"/>
            <a:r>
              <a:rPr lang="en-US" dirty="0"/>
              <a:t>Gather supplies beforehand so that a resident is not left alone while bathing. </a:t>
            </a:r>
          </a:p>
          <a:p>
            <a:pPr lvl="1"/>
            <a:r>
              <a:rPr lang="en-US" dirty="0"/>
              <a:t>Make sure water temperature is safe and comfortable. Have resident test water temperature. </a:t>
            </a:r>
          </a:p>
          <a:p>
            <a:pPr lvl="1"/>
            <a:r>
              <a:rPr lang="en-US" dirty="0"/>
              <a:t>Wear gloves while bathing a resident and change gloves before perineal care.</a:t>
            </a:r>
          </a:p>
          <a:p>
            <a:pPr lvl="1"/>
            <a:r>
              <a:rPr lang="en-US" dirty="0"/>
              <a:t>Remove all soap from the skin. </a:t>
            </a:r>
          </a:p>
          <a:p>
            <a:pPr lvl="1"/>
            <a:r>
              <a:rPr lang="en-US" dirty="0"/>
              <a:t>Keep a record of bathing schedules.</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16527595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3" y="780226"/>
            <a:ext cx="10234377"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bath blanket, bath basin, soap, bath thermometer (if available), 2-4 washcloths, 2-4 bath towels, clean gown or clothes, 2 pairs of gloves, orangewood stick, lotion, deodorant, brush or comb</a:t>
            </a:r>
          </a:p>
          <a:p>
            <a:pPr marL="0" indent="0">
              <a:buNone/>
            </a:pPr>
            <a:endParaRPr lang="en-US" dirty="0"/>
          </a:p>
          <a:p>
            <a:pPr marL="0" indent="0">
              <a:buNone/>
            </a:pPr>
            <a:r>
              <a:rPr lang="en-US" dirty="0"/>
              <a:t>When bathing, move the resident’s body gently and naturally. Avoid force and overextension of limbs and joints.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 Be sure the room is a comfortable temperature and there are no drafts.</a:t>
            </a:r>
          </a:p>
          <a:p>
            <a:pPr marL="457200" indent="-457200">
              <a:buFont typeface="+mj-lt"/>
              <a:buAutoNum type="arabicPeriod"/>
            </a:pPr>
            <a:r>
              <a:rPr lang="en-US" dirty="0"/>
              <a:t>Adjust bed to a safe level, usually waist high. Lock bed wheels.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2370573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16F68-AAD0-4F34-A287-C41227AF4AC7}"/>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personal care of residents</a:t>
            </a:r>
          </a:p>
          <a:p>
            <a:pPr marL="457200" indent="-457200">
              <a:buFont typeface="+mj-lt"/>
              <a:buAutoNum type="arabicPeriod"/>
            </a:pPr>
            <a:endParaRPr lang="en-US" dirty="0">
              <a:solidFill>
                <a:srgbClr val="FF0000"/>
              </a:solidFill>
            </a:endParaRPr>
          </a:p>
          <a:p>
            <a:pPr marL="0" indent="0">
              <a:buNone/>
            </a:pPr>
            <a:r>
              <a:rPr lang="en-US" dirty="0"/>
              <a:t>NAs provide the following care in the morning (a.m. care):</a:t>
            </a:r>
          </a:p>
          <a:p>
            <a:pPr marL="0" indent="0">
              <a:buNone/>
            </a:pPr>
            <a:endParaRPr lang="en-US" dirty="0"/>
          </a:p>
          <a:p>
            <a:pPr lvl="1"/>
            <a:r>
              <a:rPr lang="en-US" dirty="0"/>
              <a:t>Assisting with toileting</a:t>
            </a:r>
          </a:p>
          <a:p>
            <a:pPr lvl="1"/>
            <a:r>
              <a:rPr lang="en-US" dirty="0"/>
              <a:t>Helping wash face and hands</a:t>
            </a:r>
          </a:p>
          <a:p>
            <a:pPr lvl="1"/>
            <a:r>
              <a:rPr lang="en-US" dirty="0"/>
              <a:t>Assisting with hair care, dressing, and shaving</a:t>
            </a:r>
          </a:p>
          <a:p>
            <a:pPr lvl="1"/>
            <a:r>
              <a:rPr lang="en-US" dirty="0"/>
              <a:t>Assisting with mouth care </a:t>
            </a:r>
          </a:p>
          <a:p>
            <a:pPr marL="0" indent="0">
              <a:buNone/>
            </a:pPr>
            <a:endParaRPr lang="en-US" dirty="0"/>
          </a:p>
        </p:txBody>
      </p:sp>
      <p:sp>
        <p:nvSpPr>
          <p:cNvPr id="3" name="Slide Number Placeholder 2">
            <a:extLst>
              <a:ext uri="{FF2B5EF4-FFF2-40B4-BE49-F238E27FC236}">
                <a16:creationId xmlns:a16="http://schemas.microsoft.com/office/drawing/2014/main" id="{A95EEB93-64C5-4071-82A2-A3AE3D8ADFED}"/>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10167298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4" y="780226"/>
            <a:ext cx="4517520"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Place a bath blanket or towel over the resident. Ask him to hold on to it as you remove or fold back the top bedding to the foot of the bed. Remove top clothing, while keeping resident covered with the bath blanket (or top sheet). Place top clothing in the proper container.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pic>
        <p:nvPicPr>
          <p:cNvPr id="4" name="Picture 3">
            <a:extLst>
              <a:ext uri="{FF2B5EF4-FFF2-40B4-BE49-F238E27FC236}">
                <a16:creationId xmlns:a16="http://schemas.microsoft.com/office/drawing/2014/main" id="{7CF4BB49-22A4-4176-ABEC-9C437E19EF46}"/>
              </a:ext>
            </a:extLst>
          </p:cNvPr>
          <p:cNvPicPr>
            <a:picLocks noChangeAspect="1"/>
          </p:cNvPicPr>
          <p:nvPr/>
        </p:nvPicPr>
        <p:blipFill>
          <a:blip r:embed="rId2"/>
          <a:stretch>
            <a:fillRect/>
          </a:stretch>
        </p:blipFill>
        <p:spPr>
          <a:xfrm>
            <a:off x="5193208" y="2388199"/>
            <a:ext cx="5555819" cy="3379790"/>
          </a:xfrm>
          <a:prstGeom prst="rect">
            <a:avLst/>
          </a:prstGeom>
        </p:spPr>
      </p:pic>
    </p:spTree>
    <p:extLst>
      <p:ext uri="{BB962C8B-B14F-4D97-AF65-F5344CB8AC3E}">
        <p14:creationId xmlns:p14="http://schemas.microsoft.com/office/powerpoint/2010/main" val="8297365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Fill the basin with warm water. Test water temperature with a bath thermometer or against the inside of your wrist. Water temperature should be no higher than 105°F. Have the resident check the water temperature to see if it is comfortable. Adjust if necessary. The water will cool quickly. During the bath, change the water when it becomes too cool, soapy, or dirty.</a:t>
            </a:r>
          </a:p>
          <a:p>
            <a:pPr marL="457200" indent="-457200">
              <a:buFont typeface="+mj-lt"/>
              <a:buAutoNum type="arabicPeriod" startAt="7"/>
            </a:pPr>
            <a:r>
              <a:rPr lang="en-US" dirty="0"/>
              <a:t>Put on gloves.</a:t>
            </a:r>
          </a:p>
          <a:p>
            <a:pPr marL="457200" indent="-457200">
              <a:buFont typeface="+mj-lt"/>
              <a:buAutoNum type="arabicPeriod" startAt="7"/>
            </a:pPr>
            <a:r>
              <a:rPr lang="en-US" dirty="0"/>
              <a:t>Ask the resident to participate in washing. Help him do this whenever needed.</a:t>
            </a:r>
          </a:p>
          <a:p>
            <a:pPr marL="457200" indent="-457200">
              <a:buFont typeface="+mj-lt"/>
              <a:buAutoNum type="arabicPeriod" startAt="7"/>
            </a:pPr>
            <a:r>
              <a:rPr lang="en-US" dirty="0"/>
              <a:t>Uncover only one part of the body at a time. Place a towel under the part being washed.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39446235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3" y="780226"/>
            <a:ext cx="4549793"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Wash, rinse, and dry one part of the body at a time. Start at the head, work down, and complete the front first. Fold the washcloth over your hand like a mitt and hold it in place with the thumb. When washing, use a clean area of the washcloth for each stroke.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pic>
        <p:nvPicPr>
          <p:cNvPr id="4" name="Picture 3">
            <a:extLst>
              <a:ext uri="{FF2B5EF4-FFF2-40B4-BE49-F238E27FC236}">
                <a16:creationId xmlns:a16="http://schemas.microsoft.com/office/drawing/2014/main" id="{14E9D6E8-F2F3-4CC6-88F5-F08EFAF57D75}"/>
              </a:ext>
            </a:extLst>
          </p:cNvPr>
          <p:cNvPicPr>
            <a:picLocks noChangeAspect="1"/>
          </p:cNvPicPr>
          <p:nvPr/>
        </p:nvPicPr>
        <p:blipFill>
          <a:blip r:embed="rId2"/>
          <a:stretch>
            <a:fillRect/>
          </a:stretch>
        </p:blipFill>
        <p:spPr>
          <a:xfrm>
            <a:off x="4561243" y="3628718"/>
            <a:ext cx="5887149" cy="2303667"/>
          </a:xfrm>
          <a:prstGeom prst="rect">
            <a:avLst/>
          </a:prstGeom>
        </p:spPr>
      </p:pic>
    </p:spTree>
    <p:extLst>
      <p:ext uri="{BB962C8B-B14F-4D97-AF65-F5344CB8AC3E}">
        <p14:creationId xmlns:p14="http://schemas.microsoft.com/office/powerpoint/2010/main" val="26374451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b="1" dirty="0"/>
              <a:t>Eyes, Face, Ears, and Neck:</a:t>
            </a:r>
            <a:r>
              <a:rPr lang="en-US" dirty="0"/>
              <a:t> Wash face with wet washcloth (no soap). Begin with the eye farther away from you. Wash inner area to outer area. Use a different area of the washcloth for each stroke. Wash the face from the middle outward using firm but gentle strokes. Wash the ears and behind the ears. Wash the neck. Rinse and pat dry.</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pic>
        <p:nvPicPr>
          <p:cNvPr id="4" name="Picture 3">
            <a:extLst>
              <a:ext uri="{FF2B5EF4-FFF2-40B4-BE49-F238E27FC236}">
                <a16:creationId xmlns:a16="http://schemas.microsoft.com/office/drawing/2014/main" id="{E25CAE97-3DAA-4FE2-A3E9-02C48D0C927D}"/>
              </a:ext>
            </a:extLst>
          </p:cNvPr>
          <p:cNvPicPr>
            <a:picLocks noChangeAspect="1"/>
          </p:cNvPicPr>
          <p:nvPr/>
        </p:nvPicPr>
        <p:blipFill>
          <a:blip r:embed="rId2"/>
          <a:stretch>
            <a:fillRect/>
          </a:stretch>
        </p:blipFill>
        <p:spPr>
          <a:xfrm>
            <a:off x="5670519" y="2444599"/>
            <a:ext cx="5145566" cy="3425434"/>
          </a:xfrm>
          <a:prstGeom prst="rect">
            <a:avLst/>
          </a:prstGeom>
        </p:spPr>
      </p:pic>
      <p:pic>
        <p:nvPicPr>
          <p:cNvPr id="5" name="Picture 4">
            <a:extLst>
              <a:ext uri="{FF2B5EF4-FFF2-40B4-BE49-F238E27FC236}">
                <a16:creationId xmlns:a16="http://schemas.microsoft.com/office/drawing/2014/main" id="{C1D520E9-72DD-4968-9D9C-4F0CFB18EEF0}"/>
              </a:ext>
            </a:extLst>
          </p:cNvPr>
          <p:cNvPicPr>
            <a:picLocks noChangeAspect="1"/>
          </p:cNvPicPr>
          <p:nvPr/>
        </p:nvPicPr>
        <p:blipFill>
          <a:blip r:embed="rId3"/>
          <a:stretch>
            <a:fillRect/>
          </a:stretch>
        </p:blipFill>
        <p:spPr>
          <a:xfrm>
            <a:off x="8505343" y="4157316"/>
            <a:ext cx="280440" cy="426757"/>
          </a:xfrm>
          <a:prstGeom prst="rect">
            <a:avLst/>
          </a:prstGeom>
        </p:spPr>
      </p:pic>
    </p:spTree>
    <p:extLst>
      <p:ext uri="{BB962C8B-B14F-4D97-AF65-F5344CB8AC3E}">
        <p14:creationId xmlns:p14="http://schemas.microsoft.com/office/powerpoint/2010/main" val="3098219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3" y="780226"/>
            <a:ext cx="4539035"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515938" indent="0">
              <a:buNone/>
            </a:pPr>
            <a:r>
              <a:rPr lang="en-US" b="1" dirty="0"/>
              <a:t>Arms and Axillae</a:t>
            </a:r>
            <a:r>
              <a:rPr lang="en-US" dirty="0"/>
              <a:t>: Remove one arm from under the towel. With a soapy washcloth, wash the upper arm and the underarm. Use long strokes from the shoulder down to the wrist. Rinse and pat dry. Repeat for the other arm.</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pic>
        <p:nvPicPr>
          <p:cNvPr id="5" name="Picture 4">
            <a:extLst>
              <a:ext uri="{FF2B5EF4-FFF2-40B4-BE49-F238E27FC236}">
                <a16:creationId xmlns:a16="http://schemas.microsoft.com/office/drawing/2014/main" id="{69C193F7-C0FF-4938-A8D1-DEF576ED3865}"/>
              </a:ext>
            </a:extLst>
          </p:cNvPr>
          <p:cNvPicPr>
            <a:picLocks noChangeAspect="1"/>
          </p:cNvPicPr>
          <p:nvPr/>
        </p:nvPicPr>
        <p:blipFill>
          <a:blip r:embed="rId2"/>
          <a:stretch>
            <a:fillRect/>
          </a:stretch>
        </p:blipFill>
        <p:spPr>
          <a:xfrm>
            <a:off x="5486400" y="2875472"/>
            <a:ext cx="4948703" cy="3301492"/>
          </a:xfrm>
          <a:prstGeom prst="rect">
            <a:avLst/>
          </a:prstGeom>
        </p:spPr>
      </p:pic>
      <p:pic>
        <p:nvPicPr>
          <p:cNvPr id="6" name="Picture 5">
            <a:extLst>
              <a:ext uri="{FF2B5EF4-FFF2-40B4-BE49-F238E27FC236}">
                <a16:creationId xmlns:a16="http://schemas.microsoft.com/office/drawing/2014/main" id="{C939AC51-F1FF-46A3-971E-731E334208CC}"/>
              </a:ext>
            </a:extLst>
          </p:cNvPr>
          <p:cNvPicPr>
            <a:picLocks noChangeAspect="1"/>
          </p:cNvPicPr>
          <p:nvPr/>
        </p:nvPicPr>
        <p:blipFill>
          <a:blip r:embed="rId3"/>
          <a:stretch>
            <a:fillRect/>
          </a:stretch>
        </p:blipFill>
        <p:spPr>
          <a:xfrm>
            <a:off x="8149437" y="5153256"/>
            <a:ext cx="432854" cy="359695"/>
          </a:xfrm>
          <a:prstGeom prst="rect">
            <a:avLst/>
          </a:prstGeom>
        </p:spPr>
      </p:pic>
    </p:spTree>
    <p:extLst>
      <p:ext uri="{BB962C8B-B14F-4D97-AF65-F5344CB8AC3E}">
        <p14:creationId xmlns:p14="http://schemas.microsoft.com/office/powerpoint/2010/main" val="5465468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4" y="780226"/>
            <a:ext cx="4528278"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b="1" dirty="0"/>
              <a:t>Hands</a:t>
            </a:r>
            <a:r>
              <a:rPr lang="en-US" dirty="0"/>
              <a:t>: Wash one hand in a basin. Clean under the nails with an orangewood stick. Rinse and pat dry. Make sure to dry between the fingers. Give nail care (see procedure later in this chapter). Repeat for the other hand. Put lotion on the resident’s elbows and hands.</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pic>
        <p:nvPicPr>
          <p:cNvPr id="4" name="Picture 3">
            <a:extLst>
              <a:ext uri="{FF2B5EF4-FFF2-40B4-BE49-F238E27FC236}">
                <a16:creationId xmlns:a16="http://schemas.microsoft.com/office/drawing/2014/main" id="{8AF50F02-FFCD-4E54-A1EC-C8E6D4F4A634}"/>
              </a:ext>
            </a:extLst>
          </p:cNvPr>
          <p:cNvPicPr>
            <a:picLocks noChangeAspect="1"/>
          </p:cNvPicPr>
          <p:nvPr/>
        </p:nvPicPr>
        <p:blipFill>
          <a:blip r:embed="rId2"/>
          <a:stretch>
            <a:fillRect/>
          </a:stretch>
        </p:blipFill>
        <p:spPr>
          <a:xfrm>
            <a:off x="5163672" y="2384794"/>
            <a:ext cx="5539470" cy="3692980"/>
          </a:xfrm>
          <a:prstGeom prst="rect">
            <a:avLst/>
          </a:prstGeom>
        </p:spPr>
      </p:pic>
    </p:spTree>
    <p:extLst>
      <p:ext uri="{BB962C8B-B14F-4D97-AF65-F5344CB8AC3E}">
        <p14:creationId xmlns:p14="http://schemas.microsoft.com/office/powerpoint/2010/main" val="39933966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b="1" dirty="0"/>
              <a:t>Chest: </a:t>
            </a:r>
            <a:r>
              <a:rPr lang="en-US" dirty="0"/>
              <a:t>Place the towel again across the resident’s chest. Pull the blanket down to the waist. Lift the towel only enough to wash the chest, rinse it, and pat dry. For a female resident, wash, rinse, and dry breasts and under breasts. Check the skin in this area for signs of irritation.</a:t>
            </a:r>
          </a:p>
          <a:p>
            <a:pPr marL="461963" indent="0">
              <a:buNone/>
            </a:pPr>
            <a:r>
              <a:rPr lang="en-US" b="1" dirty="0"/>
              <a:t>Abdomen</a:t>
            </a:r>
            <a:r>
              <a:rPr lang="en-US" dirty="0"/>
              <a:t>: Keep the towel across chest. Fold the blanket down so that it still covers the pubic area. Wash the abdomen, rinse, and pat dry. If the resident has an ostomy, or opening in the abdomen for getting rid of body wastes, give skin care around the opening (Chapter 17 contains information about ostomies). Cover with the towel. Pull the bath blanket up to the resident’s chin. Remove the towel.</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4020983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b="1" dirty="0"/>
              <a:t>Legs and Feet:</a:t>
            </a:r>
            <a:r>
              <a:rPr lang="en-US" dirty="0"/>
              <a:t> Expose one leg and place a towel under it. Wash the thigh. Use long, downward strokes when washing. Rinse and pat dry. Do the same from the knee to the ankle.</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pic>
        <p:nvPicPr>
          <p:cNvPr id="4" name="Picture 3">
            <a:extLst>
              <a:ext uri="{FF2B5EF4-FFF2-40B4-BE49-F238E27FC236}">
                <a16:creationId xmlns:a16="http://schemas.microsoft.com/office/drawing/2014/main" id="{67A6FC14-44E2-48C7-B1B6-1DB93FE21090}"/>
              </a:ext>
            </a:extLst>
          </p:cNvPr>
          <p:cNvPicPr>
            <a:picLocks noChangeAspect="1"/>
          </p:cNvPicPr>
          <p:nvPr/>
        </p:nvPicPr>
        <p:blipFill>
          <a:blip r:embed="rId2"/>
          <a:stretch>
            <a:fillRect/>
          </a:stretch>
        </p:blipFill>
        <p:spPr>
          <a:xfrm>
            <a:off x="5206702" y="2879188"/>
            <a:ext cx="4787515" cy="3198586"/>
          </a:xfrm>
          <a:prstGeom prst="rect">
            <a:avLst/>
          </a:prstGeom>
        </p:spPr>
      </p:pic>
      <p:pic>
        <p:nvPicPr>
          <p:cNvPr id="5" name="Picture 4">
            <a:extLst>
              <a:ext uri="{FF2B5EF4-FFF2-40B4-BE49-F238E27FC236}">
                <a16:creationId xmlns:a16="http://schemas.microsoft.com/office/drawing/2014/main" id="{A7D40AB3-7F73-4EC5-A6AB-ED769B23EACA}"/>
              </a:ext>
            </a:extLst>
          </p:cNvPr>
          <p:cNvPicPr>
            <a:picLocks noChangeAspect="1"/>
          </p:cNvPicPr>
          <p:nvPr/>
        </p:nvPicPr>
        <p:blipFill>
          <a:blip r:embed="rId3"/>
          <a:stretch>
            <a:fillRect/>
          </a:stretch>
        </p:blipFill>
        <p:spPr>
          <a:xfrm>
            <a:off x="8229934" y="4898604"/>
            <a:ext cx="573074" cy="231668"/>
          </a:xfrm>
          <a:prstGeom prst="rect">
            <a:avLst/>
          </a:prstGeom>
        </p:spPr>
      </p:pic>
    </p:spTree>
    <p:extLst>
      <p:ext uri="{BB962C8B-B14F-4D97-AF65-F5344CB8AC3E}">
        <p14:creationId xmlns:p14="http://schemas.microsoft.com/office/powerpoint/2010/main" val="14478349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3" y="780226"/>
            <a:ext cx="4560551"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dirty="0"/>
              <a:t>Place another towel under the foot. Move the basin to the towel. Place the foot into the basin. Wash the foot and between the toes. Rinse foot and pat dry, making sure the area between toes is dry. Give nail care (see procedure later in this chapter) if it has been assigned. Never clip a resident’s toenails. Apply lotion to the foot if ordered, especially at the heels. Do not apply lotion between the toes. Remove excess lotion (if any) with a towel. Repeat steps for the other leg and foot.</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pic>
        <p:nvPicPr>
          <p:cNvPr id="4" name="Picture 3">
            <a:extLst>
              <a:ext uri="{FF2B5EF4-FFF2-40B4-BE49-F238E27FC236}">
                <a16:creationId xmlns:a16="http://schemas.microsoft.com/office/drawing/2014/main" id="{289DBACA-1B3A-45E1-997A-04E02F68F021}"/>
              </a:ext>
            </a:extLst>
          </p:cNvPr>
          <p:cNvPicPr>
            <a:picLocks noChangeAspect="1"/>
          </p:cNvPicPr>
          <p:nvPr/>
        </p:nvPicPr>
        <p:blipFill>
          <a:blip r:embed="rId2"/>
          <a:stretch>
            <a:fillRect/>
          </a:stretch>
        </p:blipFill>
        <p:spPr>
          <a:xfrm>
            <a:off x="5822978" y="2997498"/>
            <a:ext cx="4344290" cy="2896193"/>
          </a:xfrm>
          <a:prstGeom prst="rect">
            <a:avLst/>
          </a:prstGeom>
        </p:spPr>
      </p:pic>
    </p:spTree>
    <p:extLst>
      <p:ext uri="{BB962C8B-B14F-4D97-AF65-F5344CB8AC3E}">
        <p14:creationId xmlns:p14="http://schemas.microsoft.com/office/powerpoint/2010/main" val="13838289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3" y="780226"/>
            <a:ext cx="4549793"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b="1" dirty="0"/>
              <a:t>Back</a:t>
            </a:r>
            <a:r>
              <a:rPr lang="en-US" dirty="0"/>
              <a:t>: Help the resident move to the center of the bed. If the bed has rails, raise the rail on the far side for safety. Ask the resident to turn onto his side, toward the raised side rail. Return to the working side of the bed. The resident’s back should be facing you. Fold the blanket away from the back. Place a towel lengthwise next to the back. Wash the neck and back with long, downward strokes. Rinse and pat dry. Apply lotion if ordered. </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pic>
        <p:nvPicPr>
          <p:cNvPr id="4" name="Picture 3">
            <a:extLst>
              <a:ext uri="{FF2B5EF4-FFF2-40B4-BE49-F238E27FC236}">
                <a16:creationId xmlns:a16="http://schemas.microsoft.com/office/drawing/2014/main" id="{59BF6F24-56FF-4ED4-A7F4-B5A7B43BA6AA}"/>
              </a:ext>
            </a:extLst>
          </p:cNvPr>
          <p:cNvPicPr>
            <a:picLocks noChangeAspect="1"/>
          </p:cNvPicPr>
          <p:nvPr/>
        </p:nvPicPr>
        <p:blipFill>
          <a:blip r:embed="rId2"/>
          <a:stretch>
            <a:fillRect/>
          </a:stretch>
        </p:blipFill>
        <p:spPr>
          <a:xfrm>
            <a:off x="5287417" y="2928459"/>
            <a:ext cx="4879851" cy="3248505"/>
          </a:xfrm>
          <a:prstGeom prst="rect">
            <a:avLst/>
          </a:prstGeom>
        </p:spPr>
      </p:pic>
    </p:spTree>
    <p:extLst>
      <p:ext uri="{BB962C8B-B14F-4D97-AF65-F5344CB8AC3E}">
        <p14:creationId xmlns:p14="http://schemas.microsoft.com/office/powerpoint/2010/main" val="1517842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16F68-AAD0-4F34-A287-C41227AF4AC7}"/>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personal care of residents</a:t>
            </a:r>
          </a:p>
          <a:p>
            <a:pPr marL="457200" indent="-457200">
              <a:buFont typeface="+mj-lt"/>
              <a:buAutoNum type="arabicPeriod"/>
            </a:pPr>
            <a:endParaRPr lang="en-US" dirty="0">
              <a:solidFill>
                <a:srgbClr val="FF0000"/>
              </a:solidFill>
            </a:endParaRPr>
          </a:p>
          <a:p>
            <a:pPr marL="0" indent="0">
              <a:buNone/>
            </a:pPr>
            <a:r>
              <a:rPr lang="en-US" dirty="0"/>
              <a:t>NAs provide the following care in the evening (p.m. care):</a:t>
            </a:r>
          </a:p>
          <a:p>
            <a:pPr marL="0" indent="0">
              <a:buNone/>
            </a:pPr>
            <a:endParaRPr lang="en-US" dirty="0"/>
          </a:p>
          <a:p>
            <a:pPr lvl="1"/>
            <a:r>
              <a:rPr lang="en-US" dirty="0"/>
              <a:t>Assisting with elimination</a:t>
            </a:r>
          </a:p>
          <a:p>
            <a:pPr lvl="1"/>
            <a:r>
              <a:rPr lang="en-US" dirty="0"/>
              <a:t>Helping wash face and hands</a:t>
            </a:r>
          </a:p>
          <a:p>
            <a:pPr lvl="1"/>
            <a:r>
              <a:rPr lang="en-US" dirty="0"/>
              <a:t>Giving a snack</a:t>
            </a:r>
          </a:p>
          <a:p>
            <a:pPr lvl="1"/>
            <a:r>
              <a:rPr lang="en-US" dirty="0"/>
              <a:t>Assisting with mouth care</a:t>
            </a:r>
          </a:p>
          <a:p>
            <a:pPr lvl="1"/>
            <a:r>
              <a:rPr lang="en-US" dirty="0"/>
              <a:t>Assisting with changing into nightclothes</a:t>
            </a:r>
          </a:p>
          <a:p>
            <a:pPr lvl="1"/>
            <a:r>
              <a:rPr lang="en-US" dirty="0"/>
              <a:t>Giving a back rub</a:t>
            </a:r>
          </a:p>
          <a:p>
            <a:pPr marL="0" indent="0">
              <a:buNone/>
            </a:pPr>
            <a:endParaRPr lang="en-US" dirty="0"/>
          </a:p>
        </p:txBody>
      </p:sp>
      <p:sp>
        <p:nvSpPr>
          <p:cNvPr id="3" name="Slide Number Placeholder 2">
            <a:extLst>
              <a:ext uri="{FF2B5EF4-FFF2-40B4-BE49-F238E27FC236}">
                <a16:creationId xmlns:a16="http://schemas.microsoft.com/office/drawing/2014/main" id="{A95EEB93-64C5-4071-82A2-A3AE3D8ADFED}"/>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42588139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Place the towel under the buttocks and upper thighs. Help the resident turn onto his back. Ask if he is able to wash the perineal area. If so, place a basin of clean, warm water, a washcloth, and towel within reach. Hand items to the resident as needed. If the resident wants you to leave the room, remove and discard gloves. Wash your hands. Leave supplies and the call light within reach. If the resident has a urinary catheter in place, remind him not to pull it.</a:t>
            </a:r>
          </a:p>
          <a:p>
            <a:pPr marL="457200" indent="-457200">
              <a:buFont typeface="+mj-lt"/>
              <a:buAutoNum type="arabicPeriod" startAt="12"/>
            </a:pPr>
            <a:r>
              <a:rPr lang="en-US" dirty="0"/>
              <a:t>If the resident is unable to provide perineal care, you will do it. Remove and discard your gloves. Wash your hands and put on clean gloves. Provide privacy at all times.</a:t>
            </a:r>
          </a:p>
          <a:p>
            <a:pPr marL="457200" indent="-457200">
              <a:buFont typeface="+mj-lt"/>
              <a:buAutoNum type="arabicPeriod" startAt="12"/>
            </a:pPr>
            <a:r>
              <a:rPr lang="en-US" dirty="0"/>
              <a:t>Perineal area and buttocks: Change the bath water. Wash, rinse, and dry perineal area, working from front to back (clean to dirty).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33727920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3" y="780226"/>
            <a:ext cx="4549793"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b="1" dirty="0"/>
              <a:t>For a female resident</a:t>
            </a:r>
            <a:r>
              <a:rPr lang="en-US" dirty="0"/>
              <a:t>: Using water and small amount of soap, wash the perineum from front to back, using single strokes. Use a clean area of washcloth or a clean washcloth for each stroke. </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pic>
        <p:nvPicPr>
          <p:cNvPr id="4" name="Picture 3">
            <a:extLst>
              <a:ext uri="{FF2B5EF4-FFF2-40B4-BE49-F238E27FC236}">
                <a16:creationId xmlns:a16="http://schemas.microsoft.com/office/drawing/2014/main" id="{20D95232-1759-4380-9F5F-7D0A6F7B1D0A}"/>
              </a:ext>
            </a:extLst>
          </p:cNvPr>
          <p:cNvPicPr>
            <a:picLocks noChangeAspect="1"/>
          </p:cNvPicPr>
          <p:nvPr/>
        </p:nvPicPr>
        <p:blipFill>
          <a:blip r:embed="rId2"/>
          <a:stretch>
            <a:fillRect/>
          </a:stretch>
        </p:blipFill>
        <p:spPr>
          <a:xfrm>
            <a:off x="5359604" y="2516393"/>
            <a:ext cx="4549793" cy="3440604"/>
          </a:xfrm>
          <a:prstGeom prst="rect">
            <a:avLst/>
          </a:prstGeom>
        </p:spPr>
      </p:pic>
    </p:spTree>
    <p:extLst>
      <p:ext uri="{BB962C8B-B14F-4D97-AF65-F5344CB8AC3E}">
        <p14:creationId xmlns:p14="http://schemas.microsoft.com/office/powerpoint/2010/main" val="27593023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dirty="0"/>
              <a:t>Working from front to back, wipe one side of the labia majora, the outside folds of perineal skin that protect the urinary meatus and the vaginal opening. Then wipe the other side, using a clean part of the washcloth. With your thumb and forefinger, gently separate the labia majora. Wipe from front to back on one side with a clean washcloth, using a single stroke. Using a clean area of the washcloth, wipe from front to back on the other side. Using another clean area of the washcloth, wipe from front to back down the center. Clean the perineum (area between the vagina and anus) last with a front to back motion. Rinse the area thoroughly in the same way. Make sure all soap is removed. Dry entire perineal area moving from front to back, using a blotting motion with towel. </a:t>
            </a:r>
          </a:p>
          <a:p>
            <a:pPr marL="461963" indent="0">
              <a:buNone/>
            </a:pPr>
            <a:r>
              <a:rPr lang="en-US" dirty="0"/>
              <a:t>Ask resident to turn on her side. Wash, rinse, and dry buttocks and anal area. Clean the anal area without contaminating the perineal area.</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18567497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a:xfrm>
            <a:off x="635394" y="780226"/>
            <a:ext cx="4528278" cy="5396738"/>
          </a:xfrm>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b="1" dirty="0"/>
              <a:t>For a male resident</a:t>
            </a:r>
            <a:r>
              <a:rPr lang="en-US" dirty="0"/>
              <a:t>: If the resident is uncircumcised, pull back the foreskin first. Gently push skin toward the base of penis. Hold the penis by the shaft. Wash in a circular motion from the tip down to the base. Use a clean area of washcloth or clean washcloth for each stroke. </a:t>
            </a: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pic>
        <p:nvPicPr>
          <p:cNvPr id="4" name="Picture 3">
            <a:extLst>
              <a:ext uri="{FF2B5EF4-FFF2-40B4-BE49-F238E27FC236}">
                <a16:creationId xmlns:a16="http://schemas.microsoft.com/office/drawing/2014/main" id="{5D024F92-0081-4E97-AE40-3D79FA988E32}"/>
              </a:ext>
            </a:extLst>
          </p:cNvPr>
          <p:cNvPicPr>
            <a:picLocks noChangeAspect="1"/>
          </p:cNvPicPr>
          <p:nvPr/>
        </p:nvPicPr>
        <p:blipFill>
          <a:blip r:embed="rId2"/>
          <a:stretch>
            <a:fillRect/>
          </a:stretch>
        </p:blipFill>
        <p:spPr>
          <a:xfrm>
            <a:off x="5303520" y="2678105"/>
            <a:ext cx="5032957" cy="3190121"/>
          </a:xfrm>
          <a:prstGeom prst="rect">
            <a:avLst/>
          </a:prstGeom>
        </p:spPr>
      </p:pic>
    </p:spTree>
    <p:extLst>
      <p:ext uri="{BB962C8B-B14F-4D97-AF65-F5344CB8AC3E}">
        <p14:creationId xmlns:p14="http://schemas.microsoft.com/office/powerpoint/2010/main" val="36714043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61963" indent="0">
              <a:buNone/>
            </a:pPr>
            <a:r>
              <a:rPr lang="en-US" dirty="0"/>
              <a:t>Thoroughly rinse the penis. If resident is uncircumcised, gently return foreskin to normal position. Then wash the scrotum and groin. The groin is the area from the pubis (area around the penis and scrotum) to the upper thighs. Rinse thoroughly and pat dry. Ask the resident to turn on his side. Using a clean washcloth, wash, rinse, and dry buttocks and anal area. Clean the anal area without contaminating the perineal area. </a:t>
            </a:r>
          </a:p>
          <a:p>
            <a:pPr marL="457200" indent="-457200">
              <a:buFont typeface="+mj-lt"/>
              <a:buAutoNum type="arabicPeriod" startAt="15"/>
            </a:pPr>
            <a:r>
              <a:rPr lang="en-US" dirty="0"/>
              <a:t>Cover the resident with the bath blanket. </a:t>
            </a:r>
          </a:p>
          <a:p>
            <a:pPr marL="457200" indent="-457200">
              <a:buFont typeface="+mj-lt"/>
              <a:buAutoNum type="arabicPeriod" startAt="15"/>
            </a:pPr>
            <a:r>
              <a:rPr lang="en-US" dirty="0"/>
              <a:t>Empty, rinse, and dry bath basin. Place basin in designated dirty supply area or return to storage, depending on facility policy.</a:t>
            </a:r>
          </a:p>
          <a:p>
            <a:pPr marL="457200" indent="-457200">
              <a:buFont typeface="+mj-lt"/>
              <a:buAutoNum type="arabicPeriod" startAt="15"/>
            </a:pPr>
            <a:r>
              <a:rPr lang="en-US" dirty="0"/>
              <a:t>Place soiled clothing and linens in proper containers.</a:t>
            </a:r>
          </a:p>
          <a:p>
            <a:pPr marL="457200" indent="-457200">
              <a:buFont typeface="+mj-lt"/>
              <a:buAutoNum type="arabicPeriod" startAt="15"/>
            </a:pPr>
            <a:r>
              <a:rPr lang="en-US" dirty="0"/>
              <a:t>Remove and discard gloves. </a:t>
            </a:r>
          </a:p>
          <a:p>
            <a:pPr marL="457200" indent="-457200">
              <a:buFont typeface="+mj-lt"/>
              <a:buAutoNum type="arabicPeriod" startAt="15"/>
            </a:pPr>
            <a:r>
              <a:rPr lang="en-US" dirty="0"/>
              <a:t>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26506343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1A647-6E8D-455B-8317-B3172D72E5E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complete bed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0"/>
            </a:pPr>
            <a:r>
              <a:rPr lang="en-US" dirty="0"/>
              <a:t>Provide the resident with deodorant. Place a towel over the pillow and brush or comb the resident’s hair (see procedure later in this chapter). Help the resident put on clean clothing and get into a comfortable position with proper body alignment. </a:t>
            </a:r>
          </a:p>
          <a:p>
            <a:pPr marL="457200" indent="-457200">
              <a:buFont typeface="+mj-lt"/>
              <a:buAutoNum type="arabicPeriod" startAt="20"/>
            </a:pPr>
            <a:r>
              <a:rPr lang="en-US" dirty="0"/>
              <a:t>Return bed to lowest position. Remove privacy measures.</a:t>
            </a:r>
          </a:p>
          <a:p>
            <a:pPr marL="457200" indent="-457200">
              <a:buFont typeface="+mj-lt"/>
              <a:buAutoNum type="arabicPeriod" startAt="20"/>
            </a:pPr>
            <a:r>
              <a:rPr lang="en-US" dirty="0"/>
              <a:t>Place call light within resident’s reach. </a:t>
            </a:r>
          </a:p>
          <a:p>
            <a:pPr marL="457200" indent="-457200">
              <a:buFont typeface="+mj-lt"/>
              <a:buAutoNum type="arabicPeriod" startAt="20"/>
            </a:pPr>
            <a:r>
              <a:rPr lang="en-US" dirty="0"/>
              <a:t>Wash your hands.</a:t>
            </a:r>
          </a:p>
          <a:p>
            <a:pPr marL="457200" indent="-457200">
              <a:buFont typeface="+mj-lt"/>
              <a:buAutoNum type="arabicPeriod" startAt="20"/>
            </a:pPr>
            <a:r>
              <a:rPr lang="en-US" dirty="0"/>
              <a:t>Report any changes in resident to the nurse.</a:t>
            </a:r>
          </a:p>
          <a:p>
            <a:pPr marL="457200" indent="-457200">
              <a:buFont typeface="+mj-lt"/>
              <a:buAutoNum type="arabicPeriod" startAt="20"/>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BB1D63-14FD-4E79-9CF6-4C631625C985}"/>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25863703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must carefully check the temperature of water used for bathing a resident, and must change the water when it becomes too cool, soapy, or dirty.</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30473783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When performing perineal care for a female resident it is important to clean from front to back. </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38187979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During bed baths NAs must carefully keep residents covered with towels and bath blankets for privacy and warmth. </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35246636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4A33C3-BF4D-43ED-855B-DC0F3E5FC31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back rub</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cotton blanket or towel, lotion</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working level, usually waist high. Lower the head of the bed. Lock bed wheels.</a:t>
            </a:r>
          </a:p>
          <a:p>
            <a:pPr marL="457200" indent="-457200">
              <a:buFont typeface="+mj-lt"/>
              <a:buAutoNum type="arabicPeriod"/>
            </a:pPr>
            <a:r>
              <a:rPr lang="en-US" dirty="0"/>
              <a:t>Position the resident so he is lying on his side (lateral position) or his stomach (prone position). Many elderly people find that lying on their stomach is uncomfortable. If so, have the resident lie on his side. Cover the resident with a cotton blanket, then fold back bed covers. Expose the resident’s back to the top of the buttocks. Back rubs can also be given with the resident sitting up.</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E5416F-8882-405F-91AA-F50C0D844BED}"/>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1553978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B05DCD3-3E45-417C-A462-67FEA884875B}"/>
              </a:ext>
            </a:extLst>
          </p:cNvPr>
          <p:cNvSpPr>
            <a:spLocks noGrp="1"/>
          </p:cNvSpPr>
          <p:nvPr>
            <p:ph idx="1"/>
          </p:nvPr>
        </p:nvSpPr>
        <p:spPr/>
        <p:txBody>
          <a:bodyPr/>
          <a:lstStyle/>
          <a:p>
            <a:pPr marL="0" indent="0">
              <a:buNone/>
            </a:pPr>
            <a:r>
              <a:rPr lang="en-US" dirty="0"/>
              <a:t>Transparency 13-1: Assisting with Personal Care</a:t>
            </a:r>
          </a:p>
          <a:p>
            <a:pPr marL="0" indent="0">
              <a:buNone/>
            </a:pPr>
            <a:endParaRPr lang="en-US" dirty="0"/>
          </a:p>
          <a:p>
            <a:r>
              <a:rPr lang="en-US" dirty="0"/>
              <a:t>Help the resident be as independent as possible. </a:t>
            </a:r>
          </a:p>
          <a:p>
            <a:r>
              <a:rPr lang="en-US" dirty="0"/>
              <a:t>Be aware of resident preferences and routines. </a:t>
            </a:r>
          </a:p>
          <a:p>
            <a:r>
              <a:rPr lang="en-US" dirty="0"/>
              <a:t>Always explain what you will be doing. </a:t>
            </a:r>
          </a:p>
          <a:p>
            <a:r>
              <a:rPr lang="en-US" dirty="0"/>
              <a:t>Always provide privacy. </a:t>
            </a:r>
          </a:p>
          <a:p>
            <a:r>
              <a:rPr lang="en-US" dirty="0"/>
              <a:t>Observe the resident during care. </a:t>
            </a:r>
          </a:p>
          <a:p>
            <a:r>
              <a:rPr lang="en-US" dirty="0"/>
              <a:t>Note and report signs and symptoms. </a:t>
            </a:r>
          </a:p>
          <a:p>
            <a:r>
              <a:rPr lang="en-US" dirty="0"/>
              <a:t>Observe resident’s mental and emotional state. </a:t>
            </a:r>
          </a:p>
          <a:p>
            <a:r>
              <a:rPr lang="en-US" dirty="0"/>
              <a:t>Report any changes. </a:t>
            </a:r>
          </a:p>
          <a:p>
            <a:r>
              <a:rPr lang="en-US" dirty="0"/>
              <a:t>Leave the resident’s room clean and tidy. </a:t>
            </a:r>
          </a:p>
          <a:p>
            <a:r>
              <a:rPr lang="en-US" dirty="0"/>
              <a:t>Leave call light within resident’s reach.</a:t>
            </a:r>
          </a:p>
          <a:p>
            <a:pPr marL="0" indent="0">
              <a:buNone/>
            </a:pPr>
            <a:endParaRPr lang="en-US" dirty="0"/>
          </a:p>
        </p:txBody>
      </p:sp>
      <p:sp>
        <p:nvSpPr>
          <p:cNvPr id="3" name="Slide Number Placeholder 2">
            <a:extLst>
              <a:ext uri="{FF2B5EF4-FFF2-40B4-BE49-F238E27FC236}">
                <a16:creationId xmlns:a16="http://schemas.microsoft.com/office/drawing/2014/main" id="{BECC1EC2-AF0D-4CB6-89BB-059BE822CDF8}"/>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2775554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4A33C3-BF4D-43ED-855B-DC0F3E5FC31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back rub</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Warm lotion by putting bottle in warm water for five minutes. Run your hands under warm water. Pour lotion on your hands and rub them together to spread it. Always put lotion on your hands first, rather than directly on the resident’s skin. Warn the resident that the lotion may still feel cool.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E5416F-8882-405F-91AA-F50C0D844BED}"/>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41035170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4A33C3-BF4D-43ED-855B-DC0F3E5FC310}"/>
              </a:ext>
            </a:extLst>
          </p:cNvPr>
          <p:cNvSpPr>
            <a:spLocks noGrp="1"/>
          </p:cNvSpPr>
          <p:nvPr>
            <p:ph idx="1"/>
          </p:nvPr>
        </p:nvSpPr>
        <p:spPr>
          <a:xfrm>
            <a:off x="635393" y="780226"/>
            <a:ext cx="4549793" cy="5396738"/>
          </a:xfrm>
        </p:spPr>
        <p:txBody>
          <a:bodyPr/>
          <a:lstStyle/>
          <a:p>
            <a:pPr marL="0" indent="0">
              <a:buNone/>
            </a:pPr>
            <a:r>
              <a:rPr lang="en-US" dirty="0">
                <a:solidFill>
                  <a:schemeClr val="accent5">
                    <a:lumMod val="60000"/>
                    <a:lumOff val="40000"/>
                  </a:schemeClr>
                </a:solidFill>
                <a:highlight>
                  <a:srgbClr val="000000"/>
                </a:highlight>
              </a:rPr>
              <a:t>Giving a back rub</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Place your hands on each side of upper part of the buttocks. Use the full palm of your hand. Make long, smooth upward strokes with both hands. Move along each side of the spine, up to the shoulders. Circle your hands outward. Then move back along outer edges of the back. At the buttocks, make another circle. Move your hands back up to the shoulders. Without taking your hands off the resident’s skin, repeat this motion for three to five minutes.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E5416F-8882-405F-91AA-F50C0D844BED}"/>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pic>
        <p:nvPicPr>
          <p:cNvPr id="4" name="Picture 3">
            <a:extLst>
              <a:ext uri="{FF2B5EF4-FFF2-40B4-BE49-F238E27FC236}">
                <a16:creationId xmlns:a16="http://schemas.microsoft.com/office/drawing/2014/main" id="{CF81870C-7642-42DD-8850-1B382C81A1CA}"/>
              </a:ext>
            </a:extLst>
          </p:cNvPr>
          <p:cNvPicPr>
            <a:picLocks noChangeAspect="1"/>
          </p:cNvPicPr>
          <p:nvPr/>
        </p:nvPicPr>
        <p:blipFill>
          <a:blip r:embed="rId2"/>
          <a:stretch>
            <a:fillRect/>
          </a:stretch>
        </p:blipFill>
        <p:spPr>
          <a:xfrm>
            <a:off x="5091523" y="497397"/>
            <a:ext cx="3830585" cy="2109598"/>
          </a:xfrm>
          <a:prstGeom prst="rect">
            <a:avLst/>
          </a:prstGeom>
        </p:spPr>
      </p:pic>
      <p:pic>
        <p:nvPicPr>
          <p:cNvPr id="5" name="Picture 4">
            <a:extLst>
              <a:ext uri="{FF2B5EF4-FFF2-40B4-BE49-F238E27FC236}">
                <a16:creationId xmlns:a16="http://schemas.microsoft.com/office/drawing/2014/main" id="{A39E11AF-5CD4-4D63-9A29-AD892B85C8F8}"/>
              </a:ext>
            </a:extLst>
          </p:cNvPr>
          <p:cNvPicPr>
            <a:picLocks noChangeAspect="1"/>
          </p:cNvPicPr>
          <p:nvPr/>
        </p:nvPicPr>
        <p:blipFill>
          <a:blip r:embed="rId3"/>
          <a:stretch>
            <a:fillRect/>
          </a:stretch>
        </p:blipFill>
        <p:spPr>
          <a:xfrm>
            <a:off x="6813127" y="3035649"/>
            <a:ext cx="3830584" cy="2953032"/>
          </a:xfrm>
          <a:prstGeom prst="rect">
            <a:avLst/>
          </a:prstGeom>
        </p:spPr>
      </p:pic>
      <p:pic>
        <p:nvPicPr>
          <p:cNvPr id="10" name="Picture 9">
            <a:extLst>
              <a:ext uri="{FF2B5EF4-FFF2-40B4-BE49-F238E27FC236}">
                <a16:creationId xmlns:a16="http://schemas.microsoft.com/office/drawing/2014/main" id="{A433EB3C-BD0C-4273-B056-0C5C36D7109F}"/>
              </a:ext>
            </a:extLst>
          </p:cNvPr>
          <p:cNvPicPr>
            <a:picLocks noChangeAspect="1"/>
          </p:cNvPicPr>
          <p:nvPr/>
        </p:nvPicPr>
        <p:blipFill>
          <a:blip r:embed="rId4"/>
          <a:stretch>
            <a:fillRect/>
          </a:stretch>
        </p:blipFill>
        <p:spPr>
          <a:xfrm rot="20837869">
            <a:off x="6958265" y="4410044"/>
            <a:ext cx="2603218" cy="1243692"/>
          </a:xfrm>
          <a:prstGeom prst="rect">
            <a:avLst/>
          </a:prstGeom>
        </p:spPr>
      </p:pic>
      <p:pic>
        <p:nvPicPr>
          <p:cNvPr id="11" name="Picture 10">
            <a:extLst>
              <a:ext uri="{FF2B5EF4-FFF2-40B4-BE49-F238E27FC236}">
                <a16:creationId xmlns:a16="http://schemas.microsoft.com/office/drawing/2014/main" id="{E36B86D3-7BA2-4E56-B212-F543A898E49C}"/>
              </a:ext>
            </a:extLst>
          </p:cNvPr>
          <p:cNvPicPr>
            <a:picLocks noChangeAspect="1"/>
          </p:cNvPicPr>
          <p:nvPr/>
        </p:nvPicPr>
        <p:blipFill>
          <a:blip r:embed="rId5"/>
          <a:stretch>
            <a:fillRect/>
          </a:stretch>
        </p:blipFill>
        <p:spPr>
          <a:xfrm>
            <a:off x="7932822" y="3491568"/>
            <a:ext cx="1591194" cy="1408298"/>
          </a:xfrm>
          <a:prstGeom prst="rect">
            <a:avLst/>
          </a:prstGeom>
        </p:spPr>
      </p:pic>
    </p:spTree>
    <p:extLst>
      <p:ext uri="{BB962C8B-B14F-4D97-AF65-F5344CB8AC3E}">
        <p14:creationId xmlns:p14="http://schemas.microsoft.com/office/powerpoint/2010/main" val="16080285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4A33C3-BF4D-43ED-855B-DC0F3E5FC31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back rub</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Knead with the first two fingers and thumb of each hand. Place them at the base of the spine. Move upward together along each side of the spine. Apply gentle downward pressure with fingers and thumbs. Follow the same direction as with the long smooth strokes, circling at shoulders and buttocks. </a:t>
            </a:r>
          </a:p>
          <a:p>
            <a:pPr marL="457200" indent="-457200">
              <a:buFont typeface="+mj-lt"/>
              <a:buAutoNum type="arabicPeriod" startAt="9"/>
            </a:pPr>
            <a:r>
              <a:rPr lang="en-US" dirty="0"/>
              <a:t>Gently massage bony areas (spine, shoulder blades, hip bones) with circular motions of your fingertips, using little or no pressure. Gentle massage stimulates circulation and helps prevent skin damage. However, do not massage a white, red, or purple area or put any pressure on it. The discoloration indicates that the skin is already irritated and fragile. Include this information in your report to the nurse.</a:t>
            </a:r>
          </a:p>
          <a:p>
            <a:pPr marL="457200" indent="-457200">
              <a:buFont typeface="+mj-lt"/>
              <a:buAutoNum type="arabicPeriod" startAt="9"/>
            </a:pPr>
            <a:r>
              <a:rPr lang="en-US" dirty="0"/>
              <a:t>Let the resident know when you are almost through. Finish with some long smooth strokes, like the ones you used at the beginning of the massage.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AE5416F-8882-405F-91AA-F50C0D844BED}"/>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31139236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4A33C3-BF4D-43ED-855B-DC0F3E5FC31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back rub</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Dry the back if extra lotion remains on it. </a:t>
            </a:r>
          </a:p>
          <a:p>
            <a:pPr marL="457200" indent="-457200">
              <a:buFont typeface="+mj-lt"/>
              <a:buAutoNum type="arabicPeriod" startAt="12"/>
            </a:pPr>
            <a:r>
              <a:rPr lang="en-US" dirty="0"/>
              <a:t>Remove the blanket and towel.</a:t>
            </a:r>
          </a:p>
          <a:p>
            <a:pPr marL="457200" indent="-457200">
              <a:buFont typeface="+mj-lt"/>
              <a:buAutoNum type="arabicPeriod" startAt="12"/>
            </a:pPr>
            <a:r>
              <a:rPr lang="en-US" dirty="0"/>
              <a:t>Help the resident get dressed. Help the resident into a comfortable position. </a:t>
            </a:r>
          </a:p>
          <a:p>
            <a:pPr marL="457200" indent="-457200">
              <a:buFont typeface="+mj-lt"/>
              <a:buAutoNum type="arabicPeriod" startAt="12"/>
            </a:pPr>
            <a:r>
              <a:rPr lang="en-US" dirty="0"/>
              <a:t>Store supplies. Place soiled clothing and linens in proper containers.</a:t>
            </a:r>
          </a:p>
          <a:p>
            <a:pPr marL="457200" indent="-457200">
              <a:buFont typeface="+mj-lt"/>
              <a:buAutoNum type="arabicPeriod" startAt="12"/>
            </a:pPr>
            <a:r>
              <a:rPr lang="en-US" dirty="0"/>
              <a:t>Return bed to lowest position. Remove privacy measures.</a:t>
            </a:r>
          </a:p>
          <a:p>
            <a:pPr marL="457200" indent="-457200">
              <a:buFont typeface="+mj-lt"/>
              <a:buAutoNum type="arabicPeriod" startAt="12"/>
            </a:pPr>
            <a:r>
              <a:rPr lang="en-US" dirty="0"/>
              <a:t>Place call light within resident’s reach.</a:t>
            </a:r>
          </a:p>
          <a:p>
            <a:pPr marL="457200" indent="-457200">
              <a:buFont typeface="+mj-lt"/>
              <a:buAutoNum type="arabicPeriod" startAt="12"/>
            </a:pPr>
            <a:r>
              <a:rPr lang="en-US" dirty="0"/>
              <a:t>Wash your hands.</a:t>
            </a:r>
          </a:p>
          <a:p>
            <a:pPr marL="457200" indent="-457200">
              <a:buFont typeface="+mj-lt"/>
              <a:buAutoNum type="arabicPeriod" startAt="12"/>
            </a:pPr>
            <a:r>
              <a:rPr lang="en-US" dirty="0"/>
              <a:t>Report any changes in resident to the nurse.</a:t>
            </a:r>
          </a:p>
          <a:p>
            <a:pPr marL="457200" indent="-457200">
              <a:buFont typeface="+mj-lt"/>
              <a:buAutoNum type="arabicPeriod" startAt="12"/>
            </a:pPr>
            <a:r>
              <a:rPr lang="en-US" dirty="0"/>
              <a:t>Document procedure using facility guidelines.</a:t>
            </a:r>
            <a:endParaRPr lang="en-US" dirty="0">
              <a:highlight>
                <a:srgbClr val="000000"/>
              </a:highlight>
            </a:endParaRPr>
          </a:p>
        </p:txBody>
      </p:sp>
      <p:sp>
        <p:nvSpPr>
          <p:cNvPr id="3" name="Slide Number Placeholder 2">
            <a:extLst>
              <a:ext uri="{FF2B5EF4-FFF2-40B4-BE49-F238E27FC236}">
                <a16:creationId xmlns:a16="http://schemas.microsoft.com/office/drawing/2014/main" id="{1AE5416F-8882-405F-91AA-F50C0D844BED}"/>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spTree>
    <p:extLst>
      <p:ext uri="{BB962C8B-B14F-4D97-AF65-F5344CB8AC3E}">
        <p14:creationId xmlns:p14="http://schemas.microsoft.com/office/powerpoint/2010/main" val="423056441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DC6C3F-3D26-43B9-81FA-AE6DB98FA81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Shampooing hair</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shampoo, hair conditioner (if requested), 2 bath towels, washcloth, bath thermometer, pitcher or handheld shower or sink attachment, waterproof pad (for washing hair in bed), bath blanket (for washing hair in bed), trough and catch basin (for washing hair in bed), chair (for washing hair in sink), protective plastic sheet or drape (for washing hair in sink), comb and brush, hair dryer</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 Be sure the room is a comfortable temperature and there are no drafts.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10CB0A-E54A-4352-83CB-E07EBEC05505}"/>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38829527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DC6C3F-3D26-43B9-81FA-AE6DB98FA81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Shampooing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Test water temperature with thermometer or against the inside of your wrist. Water temperature should be no higher than 105°F. Have resident check water temperature. Adjust if necessary.</a:t>
            </a:r>
          </a:p>
          <a:p>
            <a:pPr marL="457200" indent="-457200">
              <a:buFont typeface="+mj-lt"/>
              <a:buAutoNum type="arabicPeriod" startAt="5"/>
            </a:pPr>
            <a:r>
              <a:rPr lang="en-US" dirty="0"/>
              <a:t>Position the resident and wet the resident’s hair.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10CB0A-E54A-4352-83CB-E07EBEC05505}"/>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6308970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DC6C3F-3D26-43B9-81FA-AE6DB98FA817}"/>
              </a:ext>
            </a:extLst>
          </p:cNvPr>
          <p:cNvSpPr>
            <a:spLocks noGrp="1"/>
          </p:cNvSpPr>
          <p:nvPr>
            <p:ph idx="1"/>
          </p:nvPr>
        </p:nvSpPr>
        <p:spPr>
          <a:xfrm>
            <a:off x="635393" y="780226"/>
            <a:ext cx="4592823" cy="5396738"/>
          </a:xfrm>
        </p:spPr>
        <p:txBody>
          <a:bodyPr/>
          <a:lstStyle/>
          <a:p>
            <a:pPr marL="0" indent="0">
              <a:buNone/>
            </a:pPr>
            <a:r>
              <a:rPr lang="en-US" dirty="0">
                <a:solidFill>
                  <a:schemeClr val="accent5">
                    <a:lumMod val="60000"/>
                    <a:lumOff val="40000"/>
                  </a:schemeClr>
                </a:solidFill>
                <a:highlight>
                  <a:srgbClr val="000000"/>
                </a:highlight>
              </a:rPr>
              <a:t>Shampooing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lphaLcPeriod"/>
            </a:pPr>
            <a:r>
              <a:rPr lang="en-US" b="1" dirty="0"/>
              <a:t>For washing hair in the sink</a:t>
            </a:r>
            <a:r>
              <a:rPr lang="en-US" dirty="0"/>
              <a:t>, seat the resident in a chair covered with a protective plastic drape or sheet. Use a pillow under the plastic to support the head and neck. Have the resident lean her head back toward the sink. Give the resident a folded washcloth to hold over her forehead or eyes. Wet hair using a plastic cup or a handheld sink attachment.</a:t>
            </a:r>
            <a:endParaRPr lang="en-US" dirty="0">
              <a:highlight>
                <a:srgbClr val="000000"/>
              </a:highlight>
            </a:endParaRPr>
          </a:p>
        </p:txBody>
      </p:sp>
      <p:sp>
        <p:nvSpPr>
          <p:cNvPr id="3" name="Slide Number Placeholder 2">
            <a:extLst>
              <a:ext uri="{FF2B5EF4-FFF2-40B4-BE49-F238E27FC236}">
                <a16:creationId xmlns:a16="http://schemas.microsoft.com/office/drawing/2014/main" id="{A210CB0A-E54A-4352-83CB-E07EBEC05505}"/>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pic>
        <p:nvPicPr>
          <p:cNvPr id="4" name="Picture 3">
            <a:extLst>
              <a:ext uri="{FF2B5EF4-FFF2-40B4-BE49-F238E27FC236}">
                <a16:creationId xmlns:a16="http://schemas.microsoft.com/office/drawing/2014/main" id="{FBCB14E2-BDFD-4DD6-BFD2-6E2176003FF8}"/>
              </a:ext>
            </a:extLst>
          </p:cNvPr>
          <p:cNvPicPr>
            <a:picLocks noChangeAspect="1"/>
          </p:cNvPicPr>
          <p:nvPr/>
        </p:nvPicPr>
        <p:blipFill>
          <a:blip r:embed="rId2"/>
          <a:stretch>
            <a:fillRect/>
          </a:stretch>
        </p:blipFill>
        <p:spPr>
          <a:xfrm>
            <a:off x="5755533" y="2420472"/>
            <a:ext cx="4933289" cy="3392368"/>
          </a:xfrm>
          <a:prstGeom prst="rect">
            <a:avLst/>
          </a:prstGeom>
        </p:spPr>
      </p:pic>
    </p:spTree>
    <p:extLst>
      <p:ext uri="{BB962C8B-B14F-4D97-AF65-F5344CB8AC3E}">
        <p14:creationId xmlns:p14="http://schemas.microsoft.com/office/powerpoint/2010/main" val="5585693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DC6C3F-3D26-43B9-81FA-AE6DB98FA81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Shampooing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lphaLcPeriod" startAt="2"/>
            </a:pPr>
            <a:r>
              <a:rPr lang="en-US" b="1" dirty="0"/>
              <a:t>For washing hair in bed</a:t>
            </a:r>
            <a:r>
              <a:rPr lang="en-US" dirty="0"/>
              <a:t>, arrange the supplies within reach on a nearby table. Remove all pillows, and place the resident in a flat position. Adjust bed to a safe level, usually waist high. Lock bed wheels. Place a waterproof pad beneath the resident’s head and shoulders. Cover the resident with the blanket, and fold back the top sheet and regular blankets. Place the trough under the resident’s head and connect the trough to the catch basin. Place one towel across the resident’s shoulders. Protect the resident’s eyes with a dry washcloth. Using the pitcher or attachment, pour enough water on the resident’s hair to make it thoroughly wet.</a:t>
            </a:r>
            <a:endParaRPr lang="en-US" dirty="0">
              <a:highlight>
                <a:srgbClr val="000000"/>
              </a:highlight>
            </a:endParaRPr>
          </a:p>
        </p:txBody>
      </p:sp>
      <p:sp>
        <p:nvSpPr>
          <p:cNvPr id="3" name="Slide Number Placeholder 2">
            <a:extLst>
              <a:ext uri="{FF2B5EF4-FFF2-40B4-BE49-F238E27FC236}">
                <a16:creationId xmlns:a16="http://schemas.microsoft.com/office/drawing/2014/main" id="{A210CB0A-E54A-4352-83CB-E07EBEC05505}"/>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37829162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DC6C3F-3D26-43B9-81FA-AE6DB98FA817}"/>
              </a:ext>
            </a:extLst>
          </p:cNvPr>
          <p:cNvSpPr>
            <a:spLocks noGrp="1"/>
          </p:cNvSpPr>
          <p:nvPr>
            <p:ph idx="1"/>
          </p:nvPr>
        </p:nvSpPr>
        <p:spPr>
          <a:xfrm>
            <a:off x="635393" y="780226"/>
            <a:ext cx="4549793" cy="5396738"/>
          </a:xfrm>
        </p:spPr>
        <p:txBody>
          <a:bodyPr/>
          <a:lstStyle/>
          <a:p>
            <a:pPr marL="0" indent="0">
              <a:buNone/>
            </a:pPr>
            <a:r>
              <a:rPr lang="en-US" dirty="0">
                <a:solidFill>
                  <a:schemeClr val="accent5">
                    <a:lumMod val="60000"/>
                    <a:lumOff val="40000"/>
                  </a:schemeClr>
                </a:solidFill>
                <a:highlight>
                  <a:srgbClr val="000000"/>
                </a:highlight>
              </a:rPr>
              <a:t>Shampooing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Apply a small amount of shampoo to your hands and rub them together. Using both hands, massage the shampoo to a lather in the resident’s hair. With your fingertips (not fingernails), massage the scalp in a circular motion, from front to back. Do not scratch the scalp.</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10CB0A-E54A-4352-83CB-E07EBEC05505}"/>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pic>
        <p:nvPicPr>
          <p:cNvPr id="5" name="Picture 4">
            <a:extLst>
              <a:ext uri="{FF2B5EF4-FFF2-40B4-BE49-F238E27FC236}">
                <a16:creationId xmlns:a16="http://schemas.microsoft.com/office/drawing/2014/main" id="{7754D99D-4089-4EC2-B128-F80160A886A3}"/>
              </a:ext>
            </a:extLst>
          </p:cNvPr>
          <p:cNvPicPr>
            <a:picLocks noChangeAspect="1"/>
          </p:cNvPicPr>
          <p:nvPr/>
        </p:nvPicPr>
        <p:blipFill>
          <a:blip r:embed="rId2"/>
          <a:stretch>
            <a:fillRect/>
          </a:stretch>
        </p:blipFill>
        <p:spPr>
          <a:xfrm>
            <a:off x="5852161" y="1437017"/>
            <a:ext cx="4161394" cy="4739947"/>
          </a:xfrm>
          <a:prstGeom prst="rect">
            <a:avLst/>
          </a:prstGeom>
        </p:spPr>
      </p:pic>
    </p:spTree>
    <p:extLst>
      <p:ext uri="{BB962C8B-B14F-4D97-AF65-F5344CB8AC3E}">
        <p14:creationId xmlns:p14="http://schemas.microsoft.com/office/powerpoint/2010/main" val="36492771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DC6C3F-3D26-43B9-81FA-AE6DB98FA81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Shampooing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Rinse the hair in the same way you wet it. Rinse until water runs clear. Repeat the shampoo, rinse again, and use conditioner if the resident wants it. Be sure to rinse the hair thoroughly to prevent the scalp from getting dry and itchy.</a:t>
            </a:r>
          </a:p>
          <a:p>
            <a:pPr marL="457200" indent="-457200">
              <a:buFont typeface="+mj-lt"/>
              <a:buAutoNum type="arabicPeriod" startAt="8"/>
            </a:pPr>
            <a:r>
              <a:rPr lang="en-US" dirty="0"/>
              <a:t>Wrap the resident’s hair in a clean towel. If shampooing at the sink, return the resident to an upright position. If shampooing in bed, remove the trough. Using the washcloth or towel, wipe water from the face, head, and neck.</a:t>
            </a:r>
          </a:p>
          <a:p>
            <a:pPr marL="457200" indent="-457200">
              <a:buFont typeface="+mj-lt"/>
              <a:buAutoNum type="arabicPeriod" startAt="8"/>
            </a:pPr>
            <a:r>
              <a:rPr lang="en-US" dirty="0"/>
              <a:t>Remove the hair towel and gently rub the scalp and hair with the towel. Comb or brush hair (see procedure later in the chapter).</a:t>
            </a:r>
          </a:p>
          <a:p>
            <a:pPr marL="457200" indent="-457200">
              <a:buFont typeface="+mj-lt"/>
              <a:buAutoNum type="arabicPeriod" startAt="8"/>
            </a:pPr>
            <a:r>
              <a:rPr lang="en-US" dirty="0"/>
              <a:t>Dry hair with a hair dryer on the low setting. Style hair as the resident prefers.</a:t>
            </a:r>
          </a:p>
          <a:p>
            <a:pPr marL="457200" indent="-457200">
              <a:buFont typeface="+mj-lt"/>
              <a:buAutoNum type="arabicPeriod" startAt="8"/>
            </a:pPr>
            <a:r>
              <a:rPr lang="en-US" dirty="0"/>
              <a:t>Make resident comfortable.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210CB0A-E54A-4352-83CB-E07EBEC05505}"/>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295248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16F68-AAD0-4F34-A287-C41227AF4AC7}"/>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personal care of residents</a:t>
            </a:r>
          </a:p>
          <a:p>
            <a:pPr marL="457200" indent="-457200">
              <a:buFont typeface="+mj-lt"/>
              <a:buAutoNum type="arabicPeriod"/>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Why do you think that performing the personal care task is only half the NA’s job? </a:t>
            </a:r>
          </a:p>
          <a:p>
            <a:pPr marL="0" indent="0">
              <a:buNone/>
            </a:pPr>
            <a:endParaRPr lang="en-US" dirty="0"/>
          </a:p>
          <a:p>
            <a:pPr marL="0" indent="0">
              <a:buNone/>
            </a:pPr>
            <a:r>
              <a:rPr lang="en-US" dirty="0"/>
              <a:t>What else do you think can be accomplished while providing personal care? </a:t>
            </a:r>
          </a:p>
          <a:p>
            <a:pPr marL="0" indent="0">
              <a:buNone/>
            </a:pPr>
            <a:endParaRPr lang="en-US" dirty="0"/>
          </a:p>
        </p:txBody>
      </p:sp>
      <p:sp>
        <p:nvSpPr>
          <p:cNvPr id="3" name="Slide Number Placeholder 2">
            <a:extLst>
              <a:ext uri="{FF2B5EF4-FFF2-40B4-BE49-F238E27FC236}">
                <a16:creationId xmlns:a16="http://schemas.microsoft.com/office/drawing/2014/main" id="{A95EEB93-64C5-4071-82A2-A3AE3D8ADFED}"/>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4244366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DC6C3F-3D26-43B9-81FA-AE6DB98FA81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Shampooing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Return bed to lowest position. Remove privacy measures.</a:t>
            </a:r>
          </a:p>
          <a:p>
            <a:pPr marL="457200" indent="-457200">
              <a:buFont typeface="+mj-lt"/>
              <a:buAutoNum type="arabicPeriod" startAt="13"/>
            </a:pPr>
            <a:r>
              <a:rPr lang="en-US" dirty="0"/>
              <a:t>Place call light within resident’s reach.</a:t>
            </a:r>
          </a:p>
          <a:p>
            <a:pPr marL="457200" indent="-457200">
              <a:buFont typeface="+mj-lt"/>
              <a:buAutoNum type="arabicPeriod" startAt="13"/>
            </a:pPr>
            <a:r>
              <a:rPr lang="en-US" dirty="0"/>
              <a:t>Empty, rinse, and wipe bath basin/pitcher. Take to proper area.</a:t>
            </a:r>
          </a:p>
          <a:p>
            <a:pPr marL="457200" indent="-457200">
              <a:buFont typeface="+mj-lt"/>
              <a:buAutoNum type="arabicPeriod" startAt="13"/>
            </a:pPr>
            <a:r>
              <a:rPr lang="en-US" dirty="0"/>
              <a:t>Clean the comb or brush. Return hair dryer and comb or brush to proper storage.</a:t>
            </a:r>
          </a:p>
          <a:p>
            <a:pPr marL="457200" indent="-457200">
              <a:buFont typeface="+mj-lt"/>
              <a:buAutoNum type="arabicPeriod" startAt="13"/>
            </a:pPr>
            <a:r>
              <a:rPr lang="en-US" dirty="0"/>
              <a:t>Place soiled linen in proper container.</a:t>
            </a:r>
          </a:p>
          <a:p>
            <a:pPr marL="457200" indent="-457200">
              <a:buFont typeface="+mj-lt"/>
              <a:buAutoNum type="arabicPeriod" startAt="13"/>
            </a:pPr>
            <a:r>
              <a:rPr lang="en-US" dirty="0"/>
              <a:t>Wash your hands.</a:t>
            </a:r>
          </a:p>
          <a:p>
            <a:pPr marL="457200" indent="-457200">
              <a:buFont typeface="+mj-lt"/>
              <a:buAutoNum type="arabicPeriod" startAt="13"/>
            </a:pPr>
            <a:r>
              <a:rPr lang="en-US" dirty="0"/>
              <a:t>Report any changes in resident to nurse.</a:t>
            </a:r>
          </a:p>
          <a:p>
            <a:pPr marL="457200" indent="-457200">
              <a:buFont typeface="+mj-lt"/>
              <a:buAutoNum type="arabicPeriod" startAt="13"/>
            </a:pPr>
            <a:r>
              <a:rPr lang="en-US" dirty="0"/>
              <a:t>Document procedure using facility guidelines.</a:t>
            </a:r>
            <a:endParaRPr lang="en-US" dirty="0">
              <a:highlight>
                <a:srgbClr val="000000"/>
              </a:highlight>
            </a:endParaRPr>
          </a:p>
        </p:txBody>
      </p:sp>
      <p:sp>
        <p:nvSpPr>
          <p:cNvPr id="3" name="Slide Number Placeholder 2">
            <a:extLst>
              <a:ext uri="{FF2B5EF4-FFF2-40B4-BE49-F238E27FC236}">
                <a16:creationId xmlns:a16="http://schemas.microsoft.com/office/drawing/2014/main" id="{A210CB0A-E54A-4352-83CB-E07EBEC05505}"/>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267553200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413FFF-97E0-40F4-97C3-314E2A36A24B}"/>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guidelines for assisting with bathing</a:t>
            </a:r>
          </a:p>
          <a:p>
            <a:pPr marL="457200" indent="-457200">
              <a:buFont typeface="+mj-lt"/>
              <a:buAutoNum type="arabicPeriod" startAt="3"/>
            </a:pPr>
            <a:endParaRPr lang="en-US" dirty="0">
              <a:solidFill>
                <a:srgbClr val="FF0000"/>
              </a:solidFill>
            </a:endParaRPr>
          </a:p>
          <a:p>
            <a:pPr marL="0" indent="0">
              <a:buNone/>
            </a:pPr>
            <a:r>
              <a:rPr lang="en-US" dirty="0"/>
              <a:t>NAs should remember these guidelines when assisting with showers or tub baths: </a:t>
            </a:r>
          </a:p>
          <a:p>
            <a:pPr marL="0" indent="0">
              <a:buNone/>
            </a:pPr>
            <a:endParaRPr lang="en-US" dirty="0"/>
          </a:p>
          <a:p>
            <a:pPr lvl="1"/>
            <a:r>
              <a:rPr lang="en-US" dirty="0"/>
              <a:t>Clean tub or shower before and after use. </a:t>
            </a:r>
          </a:p>
          <a:p>
            <a:pPr lvl="1"/>
            <a:r>
              <a:rPr lang="en-US" dirty="0"/>
              <a:t>Be sure floor is dry. </a:t>
            </a:r>
          </a:p>
          <a:p>
            <a:pPr lvl="1"/>
            <a:r>
              <a:rPr lang="en-US" dirty="0"/>
              <a:t>Be familiar with and use assistive devices as necessary. </a:t>
            </a:r>
          </a:p>
          <a:p>
            <a:pPr lvl="1"/>
            <a:r>
              <a:rPr lang="en-US" dirty="0"/>
              <a:t>Have resident use safety bars to get into or out of tub or shower. </a:t>
            </a:r>
          </a:p>
          <a:p>
            <a:pPr lvl="1"/>
            <a:r>
              <a:rPr lang="en-US" dirty="0"/>
              <a:t>Place items within reach. </a:t>
            </a:r>
          </a:p>
          <a:p>
            <a:pPr lvl="1"/>
            <a:r>
              <a:rPr lang="en-US" dirty="0"/>
              <a:t>Do not leave resident alone. </a:t>
            </a:r>
          </a:p>
          <a:p>
            <a:pPr lvl="1"/>
            <a:r>
              <a:rPr lang="en-US" dirty="0"/>
              <a:t>Do not use bath oils, lotions, or powders. </a:t>
            </a:r>
          </a:p>
          <a:p>
            <a:pPr lvl="1"/>
            <a:r>
              <a:rPr lang="en-US" dirty="0"/>
              <a:t>Test water temperature to make sure it is safe and comfortable. </a:t>
            </a:r>
          </a:p>
          <a:p>
            <a:pPr marL="0" indent="0">
              <a:buNone/>
            </a:pPr>
            <a:endParaRPr lang="en-US" dirty="0"/>
          </a:p>
        </p:txBody>
      </p:sp>
      <p:sp>
        <p:nvSpPr>
          <p:cNvPr id="3" name="Slide Number Placeholder 2">
            <a:extLst>
              <a:ext uri="{FF2B5EF4-FFF2-40B4-BE49-F238E27FC236}">
                <a16:creationId xmlns:a16="http://schemas.microsoft.com/office/drawing/2014/main" id="{CC5E4E4E-C343-4E7B-B43B-8B7ED242E004}"/>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spTree>
    <p:extLst>
      <p:ext uri="{BB962C8B-B14F-4D97-AF65-F5344CB8AC3E}">
        <p14:creationId xmlns:p14="http://schemas.microsoft.com/office/powerpoint/2010/main" val="31140871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B7402E-994D-449E-943B-12722B8F568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shower or tub bath</a:t>
            </a:r>
          </a:p>
          <a:p>
            <a:pPr marL="0" indent="0">
              <a:buNone/>
            </a:pPr>
            <a:endParaRPr lang="en-US" i="1" dirty="0"/>
          </a:p>
          <a:p>
            <a:pPr marL="0" indent="0">
              <a:buNone/>
            </a:pPr>
            <a:r>
              <a:rPr lang="en-US" i="1" dirty="0"/>
              <a:t>Equipment: bath blanket, soap, shampoo, bath thermometer, 2-4 washcloths, 2-4 bath towels, clean clothes, nonskid footwear, 2 pairs of gloves, lotion, deodorant, hair dryer</a:t>
            </a:r>
          </a:p>
          <a:p>
            <a:pPr marL="0" indent="0">
              <a:buNone/>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Place equipment in the shower or tub room. Put on gloves. Clean the shower or tub area and shower chair. Place a bucket under shower chair (in case resident has a bowel movement). Turn on the heat lamp to warm the room, if available.</a:t>
            </a:r>
          </a:p>
          <a:p>
            <a:pPr marL="457200" indent="-457200">
              <a:buFont typeface="+mj-lt"/>
              <a:buAutoNum type="arabicPeriod"/>
            </a:pPr>
            <a:r>
              <a:rPr lang="en-US" dirty="0"/>
              <a:t>Remove and discard gloves. Wash your hands.</a:t>
            </a:r>
          </a:p>
          <a:p>
            <a:pPr marL="457200" indent="-457200">
              <a:buFont typeface="+mj-lt"/>
              <a:buAutoNum type="arabicPeriod"/>
            </a:pPr>
            <a:r>
              <a:rPr lang="en-US" dirty="0"/>
              <a:t>Go to the resident’s room. 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0" indent="0">
              <a:buNone/>
            </a:pPr>
            <a:endParaRPr lang="en-US" dirty="0"/>
          </a:p>
        </p:txBody>
      </p:sp>
      <p:sp>
        <p:nvSpPr>
          <p:cNvPr id="3" name="Slide Number Placeholder 2">
            <a:extLst>
              <a:ext uri="{FF2B5EF4-FFF2-40B4-BE49-F238E27FC236}">
                <a16:creationId xmlns:a16="http://schemas.microsoft.com/office/drawing/2014/main" id="{449C5C7C-1BBD-4BF0-8AC6-E76625B4D488}"/>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spTree>
    <p:extLst>
      <p:ext uri="{BB962C8B-B14F-4D97-AF65-F5344CB8AC3E}">
        <p14:creationId xmlns:p14="http://schemas.microsoft.com/office/powerpoint/2010/main" val="35808407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B7402E-994D-449E-943B-12722B8F5680}"/>
              </a:ext>
            </a:extLst>
          </p:cNvPr>
          <p:cNvSpPr>
            <a:spLocks noGrp="1"/>
          </p:cNvSpPr>
          <p:nvPr>
            <p:ph idx="1"/>
          </p:nvPr>
        </p:nvSpPr>
        <p:spPr>
          <a:xfrm>
            <a:off x="635394" y="780226"/>
            <a:ext cx="4517520" cy="5396738"/>
          </a:xfrm>
        </p:spPr>
        <p:txBody>
          <a:bodyPr/>
          <a:lstStyle/>
          <a:p>
            <a:pPr marL="0" indent="0">
              <a:buNone/>
            </a:pPr>
            <a:r>
              <a:rPr lang="en-US" dirty="0">
                <a:solidFill>
                  <a:schemeClr val="accent5">
                    <a:lumMod val="60000"/>
                    <a:lumOff val="40000"/>
                  </a:schemeClr>
                </a:solidFill>
                <a:highlight>
                  <a:srgbClr val="000000"/>
                </a:highlight>
              </a:rPr>
              <a:t>Giving a shower or tub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Help the resident to put on nonskid footwear. Transport resident to shower or tub room.</a:t>
            </a:r>
          </a:p>
          <a:p>
            <a:pPr marL="457200" indent="-457200">
              <a:buFont typeface="+mj-lt"/>
              <a:buAutoNum type="arabicPeriod" startAt="8"/>
            </a:pPr>
            <a:r>
              <a:rPr lang="en-US" dirty="0"/>
              <a:t>Wash your hands. Put on clean gloves.</a:t>
            </a:r>
          </a:p>
          <a:p>
            <a:pPr marL="457200" indent="-457200">
              <a:buFont typeface="+mj-lt"/>
              <a:buAutoNum type="arabicPeriod" startAt="8"/>
            </a:pPr>
            <a:r>
              <a:rPr lang="en-US" dirty="0"/>
              <a:t>Help the resident remove clothing and shoes. </a:t>
            </a:r>
          </a:p>
          <a:p>
            <a:pPr marL="0" indent="0">
              <a:buNone/>
            </a:pPr>
            <a:r>
              <a:rPr lang="en-US" b="1" dirty="0"/>
              <a:t>For a shower:</a:t>
            </a:r>
          </a:p>
          <a:p>
            <a:pPr marL="457200" indent="-457200">
              <a:buFont typeface="+mj-lt"/>
              <a:buAutoNum type="arabicPeriod" startAt="11"/>
            </a:pPr>
            <a:r>
              <a:rPr lang="en-US" dirty="0"/>
              <a:t>If using a shower chair, place it close to the resident and lock its wheels. Safely transfer the resident into shower chair.</a:t>
            </a:r>
          </a:p>
          <a:p>
            <a:pPr marL="0" indent="0">
              <a:buNone/>
            </a:pPr>
            <a:endParaRPr lang="en-US" dirty="0">
              <a:highlight>
                <a:srgbClr val="000000"/>
              </a:highlight>
            </a:endParaRPr>
          </a:p>
          <a:p>
            <a:pPr marL="0" indent="0">
              <a:buNone/>
            </a:pPr>
            <a:endParaRPr lang="en-US" i="1" dirty="0"/>
          </a:p>
          <a:p>
            <a:pPr marL="0" indent="0">
              <a:buNone/>
            </a:pPr>
            <a:endParaRPr lang="en-US" dirty="0"/>
          </a:p>
        </p:txBody>
      </p:sp>
      <p:sp>
        <p:nvSpPr>
          <p:cNvPr id="3" name="Slide Number Placeholder 2">
            <a:extLst>
              <a:ext uri="{FF2B5EF4-FFF2-40B4-BE49-F238E27FC236}">
                <a16:creationId xmlns:a16="http://schemas.microsoft.com/office/drawing/2014/main" id="{449C5C7C-1BBD-4BF0-8AC6-E76625B4D488}"/>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pic>
        <p:nvPicPr>
          <p:cNvPr id="4" name="Picture 3">
            <a:extLst>
              <a:ext uri="{FF2B5EF4-FFF2-40B4-BE49-F238E27FC236}">
                <a16:creationId xmlns:a16="http://schemas.microsoft.com/office/drawing/2014/main" id="{5FFE70E1-B933-4D45-A92D-3AF9A365C22D}"/>
              </a:ext>
            </a:extLst>
          </p:cNvPr>
          <p:cNvPicPr>
            <a:picLocks noChangeAspect="1"/>
          </p:cNvPicPr>
          <p:nvPr/>
        </p:nvPicPr>
        <p:blipFill>
          <a:blip r:embed="rId2"/>
          <a:stretch>
            <a:fillRect/>
          </a:stretch>
        </p:blipFill>
        <p:spPr>
          <a:xfrm>
            <a:off x="6552679" y="1379648"/>
            <a:ext cx="3755461" cy="4615072"/>
          </a:xfrm>
          <a:prstGeom prst="rect">
            <a:avLst/>
          </a:prstGeom>
        </p:spPr>
      </p:pic>
    </p:spTree>
    <p:extLst>
      <p:ext uri="{BB962C8B-B14F-4D97-AF65-F5344CB8AC3E}">
        <p14:creationId xmlns:p14="http://schemas.microsoft.com/office/powerpoint/2010/main" val="13213258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B7402E-994D-449E-943B-12722B8F568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shower or tub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Turn on water. Test water temperature with the thermometer or against the inside of your wrist. Water temperature should be no higher than 105°F. Have resident check water temperature. Adjust if necessary. Check temperature throughout the shower.</a:t>
            </a:r>
          </a:p>
          <a:p>
            <a:pPr marL="457200" indent="-457200">
              <a:buFont typeface="+mj-lt"/>
              <a:buAutoNum type="arabicPeriod" startAt="12"/>
            </a:pPr>
            <a:r>
              <a:rPr lang="en-US" dirty="0"/>
              <a:t>Unlock the shower chair and move it into the shower stall. Lock the wheels.</a:t>
            </a:r>
          </a:p>
          <a:p>
            <a:pPr marL="457200" indent="-457200">
              <a:buFont typeface="+mj-lt"/>
              <a:buAutoNum type="arabicPeriod" startAt="12"/>
            </a:pPr>
            <a:r>
              <a:rPr lang="en-US" dirty="0"/>
              <a:t>Stay with the resident during the procedure. </a:t>
            </a:r>
          </a:p>
          <a:p>
            <a:pPr marL="457200" indent="-457200">
              <a:buFont typeface="+mj-lt"/>
              <a:buAutoNum type="arabicPeriod" startAt="12"/>
            </a:pPr>
            <a:r>
              <a:rPr lang="en-US" dirty="0"/>
              <a:t>Let the resident wash as much as possible. Help to wash his or her face.</a:t>
            </a:r>
          </a:p>
          <a:p>
            <a:pPr marL="457200" indent="-457200">
              <a:buFont typeface="+mj-lt"/>
              <a:buAutoNum type="arabicPeriod" startAt="12"/>
            </a:pPr>
            <a:r>
              <a:rPr lang="en-US" dirty="0"/>
              <a:t>Help the resident shampoo and rinse hair.</a:t>
            </a:r>
          </a:p>
          <a:p>
            <a:pPr marL="457200" indent="-457200">
              <a:buFont typeface="+mj-lt"/>
              <a:buAutoNum type="arabicPeriod" startAt="12"/>
            </a:pPr>
            <a:r>
              <a:rPr lang="en-US" dirty="0"/>
              <a:t>Using soap, help to wash and rinse the entire body. Move from head to (clean to dirty). </a:t>
            </a:r>
          </a:p>
          <a:p>
            <a:pPr marL="457200" indent="-457200">
              <a:buFont typeface="+mj-lt"/>
              <a:buAutoNum type="arabicPeriod" startAt="12"/>
            </a:pPr>
            <a:r>
              <a:rPr lang="en-US" dirty="0"/>
              <a:t>Turn off water. Unlock shower chair wheels. Roll the resident out of the shower.</a:t>
            </a:r>
          </a:p>
          <a:p>
            <a:pPr marL="457200" indent="-457200">
              <a:buFont typeface="+mj-lt"/>
              <a:buAutoNum type="arabicPeriod" startAt="12"/>
            </a:pPr>
            <a:endParaRPr lang="en-US" dirty="0">
              <a:highlight>
                <a:srgbClr val="000000"/>
              </a:highlight>
            </a:endParaRPr>
          </a:p>
          <a:p>
            <a:pPr marL="457200" indent="-457200">
              <a:buFont typeface="+mj-lt"/>
              <a:buAutoNum type="arabicPeriod" startAt="12"/>
            </a:pPr>
            <a:endParaRPr lang="en-US" i="1" dirty="0"/>
          </a:p>
          <a:p>
            <a:pPr marL="0" indent="0">
              <a:buNone/>
            </a:pPr>
            <a:endParaRPr lang="en-US" dirty="0"/>
          </a:p>
        </p:txBody>
      </p:sp>
      <p:sp>
        <p:nvSpPr>
          <p:cNvPr id="3" name="Slide Number Placeholder 2">
            <a:extLst>
              <a:ext uri="{FF2B5EF4-FFF2-40B4-BE49-F238E27FC236}">
                <a16:creationId xmlns:a16="http://schemas.microsoft.com/office/drawing/2014/main" id="{449C5C7C-1BBD-4BF0-8AC6-E76625B4D488}"/>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13059933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B7402E-994D-449E-943B-12722B8F568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shower or tub bath</a:t>
            </a:r>
          </a:p>
          <a:p>
            <a:pPr marL="0" indent="0">
              <a:buNone/>
            </a:pPr>
            <a:endParaRPr lang="en-US" dirty="0">
              <a:solidFill>
                <a:schemeClr val="accent5">
                  <a:lumMod val="60000"/>
                  <a:lumOff val="40000"/>
                </a:schemeClr>
              </a:solidFill>
              <a:highlight>
                <a:srgbClr val="000000"/>
              </a:highlight>
            </a:endParaRPr>
          </a:p>
          <a:p>
            <a:pPr marL="0" indent="0">
              <a:buNone/>
            </a:pPr>
            <a:r>
              <a:rPr lang="en-US" b="1" dirty="0"/>
              <a:t>For a tub bath:</a:t>
            </a:r>
          </a:p>
          <a:p>
            <a:pPr marL="457200" indent="-457200">
              <a:buFont typeface="+mj-lt"/>
              <a:buAutoNum type="arabicPeriod" startAt="11"/>
            </a:pPr>
            <a:r>
              <a:rPr lang="en-US" dirty="0"/>
              <a:t>Residents may need help to get into the bath, depending on their level of mobility. Safely transfer resident onto chair or tub lift, or help the resident into the bath.</a:t>
            </a:r>
          </a:p>
          <a:p>
            <a:pPr marL="457200" indent="-457200">
              <a:buFont typeface="+mj-lt"/>
              <a:buAutoNum type="arabicPeriod" startAt="11"/>
            </a:pPr>
            <a:r>
              <a:rPr lang="en-US" dirty="0"/>
              <a:t>Fill the tub halfway with warm water. Test water temperature with thermometer or against the inside of your wrist. Water temperature should be no higher than 105°F. Have resident check water temperature. Adjust if necessary. </a:t>
            </a:r>
          </a:p>
          <a:p>
            <a:pPr marL="457200" indent="-457200">
              <a:buFont typeface="+mj-lt"/>
              <a:buAutoNum type="arabicPeriod" startAt="11"/>
            </a:pPr>
            <a:r>
              <a:rPr lang="en-US" dirty="0"/>
              <a:t>Stay with the resident during the procedure.</a:t>
            </a:r>
          </a:p>
          <a:p>
            <a:pPr marL="457200" indent="-457200">
              <a:buFont typeface="+mj-lt"/>
              <a:buAutoNum type="arabicPeriod" startAt="11"/>
            </a:pPr>
            <a:r>
              <a:rPr lang="en-US" dirty="0"/>
              <a:t>Let the resident wash as much as possible. Help to wash his or her face.</a:t>
            </a:r>
          </a:p>
          <a:p>
            <a:pPr marL="0" indent="0">
              <a:buNone/>
            </a:pPr>
            <a:endParaRPr lang="en-US" dirty="0">
              <a:highlight>
                <a:srgbClr val="000000"/>
              </a:highlight>
            </a:endParaRPr>
          </a:p>
          <a:p>
            <a:pPr marL="0" indent="0">
              <a:buNone/>
            </a:pPr>
            <a:endParaRPr lang="en-US" i="1" dirty="0"/>
          </a:p>
          <a:p>
            <a:pPr marL="0" indent="0">
              <a:buNone/>
            </a:pPr>
            <a:endParaRPr lang="en-US" dirty="0"/>
          </a:p>
        </p:txBody>
      </p:sp>
      <p:sp>
        <p:nvSpPr>
          <p:cNvPr id="3" name="Slide Number Placeholder 2">
            <a:extLst>
              <a:ext uri="{FF2B5EF4-FFF2-40B4-BE49-F238E27FC236}">
                <a16:creationId xmlns:a16="http://schemas.microsoft.com/office/drawing/2014/main" id="{449C5C7C-1BBD-4BF0-8AC6-E76625B4D488}"/>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27896103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B7402E-994D-449E-943B-12722B8F568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shower or tub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Help the resident shampoo and rinse hair.</a:t>
            </a:r>
          </a:p>
          <a:p>
            <a:pPr marL="457200" indent="-457200">
              <a:buFont typeface="+mj-lt"/>
              <a:buAutoNum type="arabicPeriod" startAt="15"/>
            </a:pPr>
            <a:r>
              <a:rPr lang="en-US" dirty="0"/>
              <a:t>Using soap, help to wash and rinse the entire body. Move from head to toe (clean to dirty).</a:t>
            </a:r>
          </a:p>
          <a:p>
            <a:pPr marL="457200" indent="-457200">
              <a:buFont typeface="+mj-lt"/>
              <a:buAutoNum type="arabicPeriod" startAt="15"/>
            </a:pPr>
            <a:r>
              <a:rPr lang="en-US" dirty="0"/>
              <a:t>Drain the tub. Cover the resident with the bath blanket while the tub drains. </a:t>
            </a:r>
          </a:p>
          <a:p>
            <a:pPr marL="457200" indent="-457200">
              <a:buFont typeface="+mj-lt"/>
              <a:buAutoNum type="arabicPeriod" startAt="15"/>
            </a:pPr>
            <a:r>
              <a:rPr lang="en-US" dirty="0"/>
              <a:t>Help resident out of the tub and onto a chair. </a:t>
            </a:r>
          </a:p>
          <a:p>
            <a:pPr marL="0" indent="0">
              <a:buNone/>
            </a:pPr>
            <a:r>
              <a:rPr lang="en-US" b="1" dirty="0"/>
              <a:t>Remaining steps for either procedure:</a:t>
            </a:r>
          </a:p>
          <a:p>
            <a:pPr marL="457200" indent="-457200">
              <a:buFont typeface="+mj-lt"/>
              <a:buAutoNum type="arabicPeriod" startAt="19"/>
            </a:pPr>
            <a:r>
              <a:rPr lang="en-US" dirty="0"/>
              <a:t>Give resident towel(s) and help to pat dry. Pat dry under the breasts, between skin folds, in the perineal area, and between toes.</a:t>
            </a:r>
          </a:p>
          <a:p>
            <a:pPr marL="457200" indent="-457200">
              <a:buFont typeface="+mj-lt"/>
              <a:buAutoNum type="arabicPeriod" startAt="19"/>
            </a:pPr>
            <a:r>
              <a:rPr lang="en-US" dirty="0"/>
              <a:t>Apply lotion and deodorant as needed. </a:t>
            </a:r>
          </a:p>
          <a:p>
            <a:pPr marL="457200" indent="-457200">
              <a:buFont typeface="+mj-lt"/>
              <a:buAutoNum type="arabicPeriod" startAt="19"/>
            </a:pPr>
            <a:r>
              <a:rPr lang="en-US" dirty="0"/>
              <a:t>Place soiled clothing and linens in proper containers. </a:t>
            </a:r>
          </a:p>
          <a:p>
            <a:pPr marL="457200" indent="-457200">
              <a:buFont typeface="+mj-lt"/>
              <a:buAutoNum type="arabicPeriod" startAt="19"/>
            </a:pPr>
            <a:r>
              <a:rPr lang="en-US" dirty="0"/>
              <a:t>Remove and discard gloves.</a:t>
            </a:r>
          </a:p>
          <a:p>
            <a:pPr marL="457200" indent="-457200">
              <a:buFont typeface="+mj-lt"/>
              <a:buAutoNum type="arabicPeriod" startAt="19"/>
            </a:pPr>
            <a:r>
              <a:rPr lang="en-US" dirty="0"/>
              <a:t>Wash your hands.</a:t>
            </a:r>
          </a:p>
          <a:p>
            <a:pPr marL="0" indent="0">
              <a:buNone/>
            </a:pPr>
            <a:endParaRPr lang="en-US" dirty="0">
              <a:highlight>
                <a:srgbClr val="000000"/>
              </a:highlight>
            </a:endParaRPr>
          </a:p>
          <a:p>
            <a:pPr marL="0" indent="0">
              <a:buNone/>
            </a:pPr>
            <a:endParaRPr lang="en-US" i="1" dirty="0"/>
          </a:p>
          <a:p>
            <a:pPr marL="0" indent="0">
              <a:buNone/>
            </a:pPr>
            <a:endParaRPr lang="en-US" dirty="0"/>
          </a:p>
        </p:txBody>
      </p:sp>
      <p:sp>
        <p:nvSpPr>
          <p:cNvPr id="3" name="Slide Number Placeholder 2">
            <a:extLst>
              <a:ext uri="{FF2B5EF4-FFF2-40B4-BE49-F238E27FC236}">
                <a16:creationId xmlns:a16="http://schemas.microsoft.com/office/drawing/2014/main" id="{449C5C7C-1BBD-4BF0-8AC6-E76625B4D488}"/>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spTree>
    <p:extLst>
      <p:ext uri="{BB962C8B-B14F-4D97-AF65-F5344CB8AC3E}">
        <p14:creationId xmlns:p14="http://schemas.microsoft.com/office/powerpoint/2010/main" val="10243500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B7402E-994D-449E-943B-12722B8F568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Giving a shower or tub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4"/>
            </a:pPr>
            <a:r>
              <a:rPr lang="en-US" dirty="0"/>
              <a:t>Help the resident dress and comb hair before leaving shower or tub room. Put on nonskid footwear. Return resident to room.</a:t>
            </a:r>
          </a:p>
          <a:p>
            <a:pPr marL="457200" indent="-457200">
              <a:buFont typeface="+mj-lt"/>
              <a:buAutoNum type="arabicPeriod" startAt="24"/>
            </a:pPr>
            <a:r>
              <a:rPr lang="en-US" dirty="0"/>
              <a:t>Make sure resident is comfortable. </a:t>
            </a:r>
          </a:p>
          <a:p>
            <a:pPr marL="457200" indent="-457200">
              <a:buFont typeface="+mj-lt"/>
              <a:buAutoNum type="arabicPeriod" startAt="24"/>
            </a:pPr>
            <a:r>
              <a:rPr lang="en-US" dirty="0"/>
              <a:t>Place call light within resident’s reach.</a:t>
            </a:r>
          </a:p>
          <a:p>
            <a:pPr marL="457200" indent="-457200">
              <a:buFont typeface="+mj-lt"/>
              <a:buAutoNum type="arabicPeriod" startAt="24"/>
            </a:pPr>
            <a:r>
              <a:rPr lang="en-US" dirty="0"/>
              <a:t>Report any changes in resident to nurse.</a:t>
            </a:r>
          </a:p>
          <a:p>
            <a:pPr marL="457200" indent="-457200">
              <a:buFont typeface="+mj-lt"/>
              <a:buAutoNum type="arabicPeriod" startAt="24"/>
            </a:pPr>
            <a:r>
              <a:rPr lang="en-US" dirty="0"/>
              <a:t>Document procedure using facility guidelines.</a:t>
            </a:r>
          </a:p>
          <a:p>
            <a:pPr marL="0" indent="0">
              <a:buNone/>
            </a:pPr>
            <a:endParaRPr lang="en-US" dirty="0">
              <a:highlight>
                <a:srgbClr val="000000"/>
              </a:highlight>
            </a:endParaRPr>
          </a:p>
          <a:p>
            <a:pPr marL="0" indent="0">
              <a:buNone/>
            </a:pPr>
            <a:endParaRPr lang="en-US" i="1" dirty="0"/>
          </a:p>
          <a:p>
            <a:pPr marL="0" indent="0">
              <a:buNone/>
            </a:pPr>
            <a:endParaRPr lang="en-US" dirty="0"/>
          </a:p>
        </p:txBody>
      </p:sp>
      <p:sp>
        <p:nvSpPr>
          <p:cNvPr id="3" name="Slide Number Placeholder 2">
            <a:extLst>
              <a:ext uri="{FF2B5EF4-FFF2-40B4-BE49-F238E27FC236}">
                <a16:creationId xmlns:a16="http://schemas.microsoft.com/office/drawing/2014/main" id="{449C5C7C-1BBD-4BF0-8AC6-E76625B4D488}"/>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spTree>
    <p:extLst>
      <p:ext uri="{BB962C8B-B14F-4D97-AF65-F5344CB8AC3E}">
        <p14:creationId xmlns:p14="http://schemas.microsoft.com/office/powerpoint/2010/main" val="315186295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82D329-793F-4501-84FD-DFCC89DA924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assisting with grooming</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safety razor</a:t>
            </a:r>
          </a:p>
          <a:p>
            <a:pPr marL="457200" lvl="1" indent="0">
              <a:buNone/>
            </a:pPr>
            <a:r>
              <a:rPr lang="en-US" dirty="0"/>
              <a:t>a type of razor that has a sharp blade with a special safety casing to help prevent cuts; requires the use of shaving cream or soap.</a:t>
            </a:r>
          </a:p>
          <a:p>
            <a:pPr marL="0" indent="0">
              <a:buNone/>
            </a:pPr>
            <a:r>
              <a:rPr lang="en-US" b="1" dirty="0"/>
              <a:t>disposable razor</a:t>
            </a:r>
          </a:p>
          <a:p>
            <a:pPr marL="457200" lvl="1" indent="0">
              <a:buNone/>
            </a:pPr>
            <a:r>
              <a:rPr lang="en-US" dirty="0"/>
              <a:t>a type of razor that is discarded after one use; requires the use of shaving cream or soap. </a:t>
            </a:r>
          </a:p>
          <a:p>
            <a:pPr marL="0" indent="0">
              <a:buNone/>
            </a:pPr>
            <a:r>
              <a:rPr lang="en-US" b="1" dirty="0"/>
              <a:t>electric razor</a:t>
            </a:r>
          </a:p>
          <a:p>
            <a:pPr marL="457200" lvl="1" indent="0">
              <a:buNone/>
            </a:pPr>
            <a:r>
              <a:rPr lang="en-US" dirty="0"/>
              <a:t>a type of razor that runs on electricity; does not require the use of soap or shaving cream.</a:t>
            </a:r>
          </a:p>
          <a:p>
            <a:pPr marL="0" indent="0">
              <a:buNone/>
            </a:pPr>
            <a:endParaRPr lang="en-US" dirty="0"/>
          </a:p>
        </p:txBody>
      </p:sp>
      <p:sp>
        <p:nvSpPr>
          <p:cNvPr id="3" name="Slide Number Placeholder 2">
            <a:extLst>
              <a:ext uri="{FF2B5EF4-FFF2-40B4-BE49-F238E27FC236}">
                <a16:creationId xmlns:a16="http://schemas.microsoft.com/office/drawing/2014/main" id="{FBD46F76-563C-4389-931D-514CE1000125}"/>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spTree>
    <p:extLst>
      <p:ext uri="{BB962C8B-B14F-4D97-AF65-F5344CB8AC3E}">
        <p14:creationId xmlns:p14="http://schemas.microsoft.com/office/powerpoint/2010/main" val="4291515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82D329-793F-4501-84FD-DFCC89DA924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assisting with grooming</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pediculosis</a:t>
            </a:r>
          </a:p>
          <a:p>
            <a:pPr marL="457200" lvl="1" indent="0">
              <a:buNone/>
            </a:pPr>
            <a:r>
              <a:rPr lang="en-US" dirty="0"/>
              <a:t>an infestation of lice.</a:t>
            </a:r>
          </a:p>
          <a:p>
            <a:pPr marL="0" indent="0">
              <a:buNone/>
            </a:pPr>
            <a:r>
              <a:rPr lang="en-US" b="1" dirty="0"/>
              <a:t>dandruff</a:t>
            </a:r>
          </a:p>
          <a:p>
            <a:pPr marL="457200" lvl="1" indent="0">
              <a:buNone/>
            </a:pPr>
            <a:r>
              <a:rPr lang="en-US" dirty="0"/>
              <a:t>an excessive shedding of dead skin cells from the scalp. </a:t>
            </a:r>
          </a:p>
          <a:p>
            <a:pPr marL="0" indent="0">
              <a:buNone/>
            </a:pPr>
            <a:endParaRPr lang="en-US" dirty="0"/>
          </a:p>
        </p:txBody>
      </p:sp>
      <p:sp>
        <p:nvSpPr>
          <p:cNvPr id="3" name="Slide Number Placeholder 2">
            <a:extLst>
              <a:ext uri="{FF2B5EF4-FFF2-40B4-BE49-F238E27FC236}">
                <a16:creationId xmlns:a16="http://schemas.microsoft.com/office/drawing/2014/main" id="{FBD46F76-563C-4389-931D-514CE1000125}"/>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96082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16F68-AAD0-4F34-A287-C41227AF4AC7}"/>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personal care of residents</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While providing personal care an NA can obtain important information about the resident by asking questions and making observations. </a:t>
            </a:r>
          </a:p>
          <a:p>
            <a:pPr marL="0" indent="0">
              <a:buNone/>
            </a:pPr>
            <a:endParaRPr lang="en-US" dirty="0"/>
          </a:p>
        </p:txBody>
      </p:sp>
      <p:sp>
        <p:nvSpPr>
          <p:cNvPr id="3" name="Slide Number Placeholder 2">
            <a:extLst>
              <a:ext uri="{FF2B5EF4-FFF2-40B4-BE49-F238E27FC236}">
                <a16:creationId xmlns:a16="http://schemas.microsoft.com/office/drawing/2014/main" id="{A95EEB93-64C5-4071-82A2-A3AE3D8ADFED}"/>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1443264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651BE26-E1BD-43B3-AADA-D78E0AE1D98C}"/>
              </a:ext>
            </a:extLst>
          </p:cNvPr>
          <p:cNvSpPr>
            <a:spLocks noGrp="1"/>
          </p:cNvSpPr>
          <p:nvPr>
            <p:ph idx="1"/>
          </p:nvPr>
        </p:nvSpPr>
        <p:spPr/>
        <p:txBody>
          <a:bodyPr/>
          <a:lstStyle/>
          <a:p>
            <a:pPr marL="0" indent="0">
              <a:buNone/>
            </a:pPr>
            <a:r>
              <a:rPr lang="en-US" dirty="0"/>
              <a:t>Transparency 13-4: Assisting with Grooming</a:t>
            </a:r>
          </a:p>
          <a:p>
            <a:pPr marL="0" indent="0">
              <a:buNone/>
            </a:pPr>
            <a:endParaRPr lang="en-US" dirty="0"/>
          </a:p>
          <a:p>
            <a:r>
              <a:rPr lang="en-US" dirty="0"/>
              <a:t>Residents should do as much for themselves as they can. </a:t>
            </a:r>
          </a:p>
          <a:p>
            <a:r>
              <a:rPr lang="en-US" dirty="0"/>
              <a:t>Let residents make as many choices as possible. </a:t>
            </a:r>
          </a:p>
          <a:p>
            <a:r>
              <a:rPr lang="en-US" dirty="0"/>
              <a:t>Be sensitive, professional, and respectful. </a:t>
            </a:r>
          </a:p>
          <a:p>
            <a:r>
              <a:rPr lang="en-US" dirty="0"/>
              <a:t>Give nail care when nails are dirty or jagged, if the facility allows NAs to perform nail care.</a:t>
            </a:r>
          </a:p>
          <a:p>
            <a:r>
              <a:rPr lang="en-US" dirty="0"/>
              <a:t>Do not use same nail equipment on more than one resident.</a:t>
            </a:r>
          </a:p>
          <a:p>
            <a:r>
              <a:rPr lang="en-US" dirty="0"/>
              <a:t>Keep feet clean and dry, and observe residents’ feet carefully.</a:t>
            </a:r>
          </a:p>
          <a:p>
            <a:r>
              <a:rPr lang="en-US" dirty="0"/>
              <a:t>Wear gloves when shaving residents.</a:t>
            </a:r>
          </a:p>
          <a:p>
            <a:r>
              <a:rPr lang="en-US" dirty="0"/>
              <a:t>Be gentle when handling residents’ hair.</a:t>
            </a:r>
          </a:p>
          <a:p>
            <a:pPr marL="0" indent="0">
              <a:buNone/>
            </a:pPr>
            <a:endParaRPr lang="en-US" dirty="0"/>
          </a:p>
        </p:txBody>
      </p:sp>
      <p:sp>
        <p:nvSpPr>
          <p:cNvPr id="3" name="Slide Number Placeholder 2">
            <a:extLst>
              <a:ext uri="{FF2B5EF4-FFF2-40B4-BE49-F238E27FC236}">
                <a16:creationId xmlns:a16="http://schemas.microsoft.com/office/drawing/2014/main" id="{8E8B0204-B2F7-49D1-B368-F8E9D4E80C14}"/>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36809394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6045A3-D3A2-4185-967B-8823F5215D0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fingernail care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orangewood stick, emery board, lotion, basin, soap, washcloth, 2 towels, bath thermometer, gloves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If resident is in bed, adjust bed to a safe level, usually waist high. Lock bed wheels.</a:t>
            </a:r>
          </a:p>
          <a:p>
            <a:pPr marL="457200" indent="-457200">
              <a:buFont typeface="+mj-lt"/>
              <a:buAutoNum type="arabicPeriod"/>
            </a:pPr>
            <a:r>
              <a:rPr lang="en-US" dirty="0"/>
              <a:t>Fill the basin halfway with warm water. Test water temperature with the bath thermometer or against the inside of your wrist to ensure it is safe. Water temperature should be no higher than 105°F. Have resident check the water temperature. Adjust if necessary. Place basin at a comfortable level for the resident.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C0EAA69-9467-4ACA-B598-3FF27D220B35}"/>
              </a:ext>
            </a:extLst>
          </p:cNvPr>
          <p:cNvSpPr>
            <a:spLocks noGrp="1"/>
          </p:cNvSpPr>
          <p:nvPr>
            <p:ph type="sldNum" sz="quarter" idx="12"/>
          </p:nvPr>
        </p:nvSpPr>
        <p:spPr/>
        <p:txBody>
          <a:bodyPr/>
          <a:lstStyle/>
          <a:p>
            <a:pPr defTabSz="457200"/>
            <a:fld id="{1E19C8D7-53EE-4AF8-9E87-BBF55B67A655}" type="slidenum">
              <a:rPr lang="en-US" smtClean="0"/>
              <a:pPr defTabSz="457200"/>
              <a:t>71</a:t>
            </a:fld>
            <a:endParaRPr lang="en-US" dirty="0"/>
          </a:p>
        </p:txBody>
      </p:sp>
    </p:spTree>
    <p:extLst>
      <p:ext uri="{BB962C8B-B14F-4D97-AF65-F5344CB8AC3E}">
        <p14:creationId xmlns:p14="http://schemas.microsoft.com/office/powerpoint/2010/main" val="14251414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6045A3-D3A2-4185-967B-8823F5215D01}"/>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Providing fingernail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Put on gloves.</a:t>
            </a:r>
          </a:p>
          <a:p>
            <a:pPr marL="457200" indent="-457200">
              <a:buFont typeface="+mj-lt"/>
              <a:buAutoNum type="arabicPeriod" startAt="7"/>
            </a:pPr>
            <a:r>
              <a:rPr lang="en-US" dirty="0"/>
              <a:t>Soak the resident’s hands and nails in the basin of water. Soak all 10 fingertips for at least five minutes. </a:t>
            </a:r>
          </a:p>
          <a:p>
            <a:pPr marL="457200" indent="-457200">
              <a:buFont typeface="+mj-lt"/>
              <a:buAutoNum type="arabicPeriod" startAt="7"/>
            </a:pPr>
            <a:r>
              <a:rPr lang="en-US" dirty="0"/>
              <a:t>Remove hands from water. Wash hands with a soapy washcloth. Rinse. Pat hands dry with towel, including between the fingers. Remove the hand basin.</a:t>
            </a:r>
          </a:p>
          <a:p>
            <a:pPr marL="457200" indent="-457200">
              <a:buFont typeface="+mj-lt"/>
              <a:buAutoNum type="arabicPeriod" startAt="7"/>
            </a:pPr>
            <a:r>
              <a:rPr lang="en-US" dirty="0"/>
              <a:t>Place the resident’s hands on the towel. Gently clean under each fingernail with the orangewood stick.</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C0EAA69-9467-4ACA-B598-3FF27D220B35}"/>
              </a:ext>
            </a:extLst>
          </p:cNvPr>
          <p:cNvSpPr>
            <a:spLocks noGrp="1"/>
          </p:cNvSpPr>
          <p:nvPr>
            <p:ph type="sldNum" sz="quarter" idx="12"/>
          </p:nvPr>
        </p:nvSpPr>
        <p:spPr/>
        <p:txBody>
          <a:bodyPr/>
          <a:lstStyle/>
          <a:p>
            <a:pPr defTabSz="457200"/>
            <a:fld id="{1E19C8D7-53EE-4AF8-9E87-BBF55B67A655}" type="slidenum">
              <a:rPr lang="en-US" smtClean="0"/>
              <a:pPr defTabSz="457200"/>
              <a:t>72</a:t>
            </a:fld>
            <a:endParaRPr lang="en-US" dirty="0"/>
          </a:p>
        </p:txBody>
      </p:sp>
      <p:pic>
        <p:nvPicPr>
          <p:cNvPr id="4" name="Picture 3">
            <a:extLst>
              <a:ext uri="{FF2B5EF4-FFF2-40B4-BE49-F238E27FC236}">
                <a16:creationId xmlns:a16="http://schemas.microsoft.com/office/drawing/2014/main" id="{C08FCBE9-EF18-4298-A8BE-F5720A9B9401}"/>
              </a:ext>
            </a:extLst>
          </p:cNvPr>
          <p:cNvPicPr>
            <a:picLocks noChangeAspect="1"/>
          </p:cNvPicPr>
          <p:nvPr/>
        </p:nvPicPr>
        <p:blipFill>
          <a:blip r:embed="rId2"/>
          <a:stretch>
            <a:fillRect/>
          </a:stretch>
        </p:blipFill>
        <p:spPr>
          <a:xfrm>
            <a:off x="5536603" y="2796988"/>
            <a:ext cx="4872679" cy="3243731"/>
          </a:xfrm>
          <a:prstGeom prst="rect">
            <a:avLst/>
          </a:prstGeom>
        </p:spPr>
      </p:pic>
    </p:spTree>
    <p:extLst>
      <p:ext uri="{BB962C8B-B14F-4D97-AF65-F5344CB8AC3E}">
        <p14:creationId xmlns:p14="http://schemas.microsoft.com/office/powerpoint/2010/main" val="24477616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6045A3-D3A2-4185-967B-8823F5215D0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fingernail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Wipe orangewood stick on towel after cleaning under each nail. Wash resident’s hands again. Dry them thoroughly, especially between the fingers.</a:t>
            </a:r>
          </a:p>
          <a:p>
            <a:pPr marL="457200" indent="-457200">
              <a:buFont typeface="+mj-lt"/>
              <a:buAutoNum type="arabicPeriod" startAt="11"/>
            </a:pPr>
            <a:r>
              <a:rPr lang="en-US" dirty="0"/>
              <a:t>Shape fingernails with an emery board or nail file, moving in one direction only (not back and forth). File in a curve. Finish with nails smooth and free of rough edges.</a:t>
            </a:r>
          </a:p>
          <a:p>
            <a:pPr marL="457200" indent="-457200">
              <a:buFont typeface="+mj-lt"/>
              <a:buAutoNum type="arabicPeriod" startAt="11"/>
            </a:pPr>
            <a:r>
              <a:rPr lang="en-US" dirty="0"/>
              <a:t>Apply lotion from fingertips to wrists.</a:t>
            </a:r>
          </a:p>
          <a:p>
            <a:pPr marL="457200" indent="-457200">
              <a:buFont typeface="+mj-lt"/>
              <a:buAutoNum type="arabicPeriod" startAt="11"/>
            </a:pPr>
            <a:r>
              <a:rPr lang="en-US" dirty="0"/>
              <a:t>Empty, rinse, and dry basin. Place basin in designated dirty supply area or return to storage, depending on facility policy.</a:t>
            </a:r>
          </a:p>
          <a:p>
            <a:pPr marL="457200" indent="-457200">
              <a:buFont typeface="+mj-lt"/>
              <a:buAutoNum type="arabicPeriod" startAt="11"/>
            </a:pPr>
            <a:r>
              <a:rPr lang="en-US" dirty="0"/>
              <a:t>Place soiled clothing and linens in proper containers.</a:t>
            </a:r>
          </a:p>
          <a:p>
            <a:pPr marL="457200" indent="-457200">
              <a:buFont typeface="+mj-lt"/>
              <a:buAutoNum type="arabicPeriod" startAt="11"/>
            </a:pPr>
            <a:r>
              <a:rPr lang="en-US" dirty="0"/>
              <a:t>Remove and discard gloves. Wash your hands.</a:t>
            </a:r>
          </a:p>
          <a:p>
            <a:pPr marL="457200" indent="-457200">
              <a:buFont typeface="+mj-lt"/>
              <a:buAutoNum type="arabicPeriod" startAt="11"/>
            </a:pPr>
            <a:r>
              <a:rPr lang="en-US" dirty="0"/>
              <a:t>Make resident comfortable. </a:t>
            </a:r>
          </a:p>
          <a:p>
            <a:pPr marL="457200" indent="-457200">
              <a:buFont typeface="+mj-lt"/>
              <a:buAutoNum type="arabicPeriod" startAt="11"/>
            </a:pPr>
            <a:r>
              <a:rPr lang="en-US" dirty="0"/>
              <a:t>Return bed to lowest position. Remove privacy measures.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C0EAA69-9467-4ACA-B598-3FF27D220B35}"/>
              </a:ext>
            </a:extLst>
          </p:cNvPr>
          <p:cNvSpPr>
            <a:spLocks noGrp="1"/>
          </p:cNvSpPr>
          <p:nvPr>
            <p:ph type="sldNum" sz="quarter" idx="12"/>
          </p:nvPr>
        </p:nvSpPr>
        <p:spPr/>
        <p:txBody>
          <a:bodyPr/>
          <a:lstStyle/>
          <a:p>
            <a:pPr defTabSz="457200"/>
            <a:fld id="{1E19C8D7-53EE-4AF8-9E87-BBF55B67A655}" type="slidenum">
              <a:rPr lang="en-US" smtClean="0"/>
              <a:pPr defTabSz="457200"/>
              <a:t>73</a:t>
            </a:fld>
            <a:endParaRPr lang="en-US" dirty="0"/>
          </a:p>
        </p:txBody>
      </p:sp>
    </p:spTree>
    <p:extLst>
      <p:ext uri="{BB962C8B-B14F-4D97-AF65-F5344CB8AC3E}">
        <p14:creationId xmlns:p14="http://schemas.microsoft.com/office/powerpoint/2010/main" val="17867453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6045A3-D3A2-4185-967B-8823F5215D01}"/>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fingernail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9"/>
            </a:pPr>
            <a:r>
              <a:rPr lang="en-US" dirty="0"/>
              <a:t>Place call light within resident’s reach.</a:t>
            </a:r>
          </a:p>
          <a:p>
            <a:pPr marL="457200" indent="-457200">
              <a:buFont typeface="+mj-lt"/>
              <a:buAutoNum type="arabicPeriod" startAt="19"/>
            </a:pPr>
            <a:r>
              <a:rPr lang="en-US" dirty="0"/>
              <a:t>Wash your hands.</a:t>
            </a:r>
          </a:p>
          <a:p>
            <a:pPr marL="457200" indent="-457200">
              <a:buFont typeface="+mj-lt"/>
              <a:buAutoNum type="arabicPeriod" startAt="19"/>
            </a:pPr>
            <a:r>
              <a:rPr lang="en-US" dirty="0"/>
              <a:t>Report any changes in resident to the nurse.</a:t>
            </a:r>
          </a:p>
          <a:p>
            <a:pPr marL="457200" indent="-457200">
              <a:buFont typeface="+mj-lt"/>
              <a:buAutoNum type="arabicPeriod" startAt="19"/>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C0EAA69-9467-4ACA-B598-3FF27D220B35}"/>
              </a:ext>
            </a:extLst>
          </p:cNvPr>
          <p:cNvSpPr>
            <a:spLocks noGrp="1"/>
          </p:cNvSpPr>
          <p:nvPr>
            <p:ph type="sldNum" sz="quarter" idx="12"/>
          </p:nvPr>
        </p:nvSpPr>
        <p:spPr/>
        <p:txBody>
          <a:bodyPr/>
          <a:lstStyle/>
          <a:p>
            <a:pPr defTabSz="457200"/>
            <a:fld id="{1E19C8D7-53EE-4AF8-9E87-BBF55B67A655}" type="slidenum">
              <a:rPr lang="en-US" smtClean="0"/>
              <a:pPr defTabSz="457200"/>
              <a:t>74</a:t>
            </a:fld>
            <a:endParaRPr lang="en-US" dirty="0"/>
          </a:p>
        </p:txBody>
      </p:sp>
    </p:spTree>
    <p:extLst>
      <p:ext uri="{BB962C8B-B14F-4D97-AF65-F5344CB8AC3E}">
        <p14:creationId xmlns:p14="http://schemas.microsoft.com/office/powerpoint/2010/main" val="38285335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82D329-793F-4501-84FD-DFCC89DA924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assisting with grooming</a:t>
            </a:r>
          </a:p>
          <a:p>
            <a:pPr marL="457200" indent="-457200">
              <a:buFont typeface="+mj-lt"/>
              <a:buAutoNum type="arabicPeriod" startAt="4"/>
            </a:pPr>
            <a:endParaRPr lang="en-US" dirty="0">
              <a:solidFill>
                <a:srgbClr val="FF0000"/>
              </a:solidFill>
            </a:endParaRPr>
          </a:p>
          <a:p>
            <a:pPr marL="0" indent="0">
              <a:buNone/>
            </a:pPr>
            <a:r>
              <a:rPr lang="en-US" dirty="0"/>
              <a:t>NAs should observe and report the following during foot care:</a:t>
            </a:r>
          </a:p>
          <a:p>
            <a:pPr marL="0" indent="0">
              <a:buNone/>
            </a:pPr>
            <a:endParaRPr lang="en-US" dirty="0"/>
          </a:p>
          <a:p>
            <a:pPr lvl="1"/>
            <a:r>
              <a:rPr lang="en-US" dirty="0"/>
              <a:t>Dry, flaking skin</a:t>
            </a:r>
          </a:p>
          <a:p>
            <a:pPr lvl="1"/>
            <a:r>
              <a:rPr lang="en-US" dirty="0"/>
              <a:t>Non-intact or broken skin </a:t>
            </a:r>
          </a:p>
          <a:p>
            <a:pPr lvl="1"/>
            <a:r>
              <a:rPr lang="en-US" dirty="0"/>
              <a:t>Discoloration of the feet</a:t>
            </a:r>
          </a:p>
          <a:p>
            <a:pPr lvl="1"/>
            <a:r>
              <a:rPr lang="en-US" dirty="0"/>
              <a:t>Blisters</a:t>
            </a:r>
          </a:p>
          <a:p>
            <a:pPr lvl="1"/>
            <a:r>
              <a:rPr lang="en-US" dirty="0"/>
              <a:t>Bruises</a:t>
            </a:r>
          </a:p>
          <a:p>
            <a:pPr lvl="1"/>
            <a:r>
              <a:rPr lang="en-US" dirty="0"/>
              <a:t>Blood or drainage</a:t>
            </a:r>
          </a:p>
          <a:p>
            <a:pPr lvl="1"/>
            <a:r>
              <a:rPr lang="en-US" dirty="0"/>
              <a:t>Long, ragged toenails</a:t>
            </a:r>
          </a:p>
          <a:p>
            <a:pPr lvl="1"/>
            <a:r>
              <a:rPr lang="en-US" dirty="0"/>
              <a:t>Ingrown toenails </a:t>
            </a:r>
          </a:p>
          <a:p>
            <a:pPr lvl="1"/>
            <a:r>
              <a:rPr lang="en-US" dirty="0"/>
              <a:t>Swelling</a:t>
            </a:r>
          </a:p>
          <a:p>
            <a:pPr lvl="1"/>
            <a:r>
              <a:rPr lang="en-US" dirty="0"/>
              <a:t>Soft, fragile, or reddened heels</a:t>
            </a:r>
          </a:p>
          <a:p>
            <a:pPr lvl="1"/>
            <a:r>
              <a:rPr lang="en-US" dirty="0"/>
              <a:t>Differences in temperature of the feet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FBD46F76-563C-4389-931D-514CE1000125}"/>
              </a:ext>
            </a:extLst>
          </p:cNvPr>
          <p:cNvSpPr>
            <a:spLocks noGrp="1"/>
          </p:cNvSpPr>
          <p:nvPr>
            <p:ph type="sldNum" sz="quarter" idx="12"/>
          </p:nvPr>
        </p:nvSpPr>
        <p:spPr/>
        <p:txBody>
          <a:bodyPr/>
          <a:lstStyle/>
          <a:p>
            <a:pPr defTabSz="457200"/>
            <a:fld id="{1E19C8D7-53EE-4AF8-9E87-BBF55B67A655}" type="slidenum">
              <a:rPr lang="en-US" smtClean="0"/>
              <a:pPr defTabSz="457200"/>
              <a:t>75</a:t>
            </a:fld>
            <a:endParaRPr lang="en-US" dirty="0"/>
          </a:p>
        </p:txBody>
      </p:sp>
    </p:spTree>
    <p:extLst>
      <p:ext uri="{BB962C8B-B14F-4D97-AF65-F5344CB8AC3E}">
        <p14:creationId xmlns:p14="http://schemas.microsoft.com/office/powerpoint/2010/main" val="16374276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0589C6-34E2-4451-B5CF-211F83D0057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a:t>
            </a:r>
          </a:p>
          <a:p>
            <a:pPr marL="0" indent="0">
              <a:buNone/>
            </a:pPr>
            <a:endParaRPr lang="en-US" dirty="0"/>
          </a:p>
          <a:p>
            <a:pPr marL="0" indent="0">
              <a:buNone/>
            </a:pPr>
            <a:r>
              <a:rPr lang="en-US" i="1" dirty="0"/>
              <a:t>Equipment: basin, bath mat, soap, lotion, washcloth, 2 towels, bath thermometer, clean socks, gloves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If resident is in bed, adjust bed to a safe level, usually waist high. Lock bed wheels.</a:t>
            </a:r>
          </a:p>
          <a:p>
            <a:pPr marL="457200" indent="-457200">
              <a:buFont typeface="+mj-lt"/>
              <a:buAutoNum type="arabicPeriod"/>
            </a:pPr>
            <a:r>
              <a:rPr lang="en-US" dirty="0"/>
              <a:t>Fill the basin halfway with warm water. Test water temperature with thermometer or against the inside of your wrist to ensure it is safe. Water temperature should be no higher than 105°F. Have resident check water temperature. Adjust if necessary.</a:t>
            </a:r>
          </a:p>
          <a:p>
            <a:pPr marL="0" indent="0">
              <a:buNone/>
            </a:pPr>
            <a:endParaRPr lang="en-US" dirty="0"/>
          </a:p>
        </p:txBody>
      </p:sp>
      <p:sp>
        <p:nvSpPr>
          <p:cNvPr id="3" name="Slide Number Placeholder 2">
            <a:extLst>
              <a:ext uri="{FF2B5EF4-FFF2-40B4-BE49-F238E27FC236}">
                <a16:creationId xmlns:a16="http://schemas.microsoft.com/office/drawing/2014/main" id="{F3998219-083C-46DC-A38D-69CCDC55EFD1}"/>
              </a:ext>
            </a:extLst>
          </p:cNvPr>
          <p:cNvSpPr>
            <a:spLocks noGrp="1"/>
          </p:cNvSpPr>
          <p:nvPr>
            <p:ph type="sldNum" sz="quarter" idx="12"/>
          </p:nvPr>
        </p:nvSpPr>
        <p:spPr/>
        <p:txBody>
          <a:bodyPr/>
          <a:lstStyle/>
          <a:p>
            <a:pPr defTabSz="457200"/>
            <a:fld id="{1E19C8D7-53EE-4AF8-9E87-BBF55B67A655}" type="slidenum">
              <a:rPr lang="en-US" smtClean="0"/>
              <a:pPr defTabSz="457200"/>
              <a:t>76</a:t>
            </a:fld>
            <a:endParaRPr lang="en-US" dirty="0"/>
          </a:p>
        </p:txBody>
      </p:sp>
    </p:spTree>
    <p:extLst>
      <p:ext uri="{BB962C8B-B14F-4D97-AF65-F5344CB8AC3E}">
        <p14:creationId xmlns:p14="http://schemas.microsoft.com/office/powerpoint/2010/main" val="23045345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0589C6-34E2-4451-B5CF-211F83D0057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a:t>
            </a:r>
          </a:p>
          <a:p>
            <a:pPr marL="0" indent="0">
              <a:buNone/>
            </a:pPr>
            <a:endParaRPr lang="en-US" dirty="0"/>
          </a:p>
          <a:p>
            <a:pPr marL="457200" indent="-457200">
              <a:buFont typeface="+mj-lt"/>
              <a:buAutoNum type="arabicPeriod" startAt="7"/>
            </a:pPr>
            <a:r>
              <a:rPr lang="en-US" dirty="0"/>
              <a:t>Place basin on a bath mat or bath towel on the floor (if the resident is sitting in a chair) or on a towel at the foot of the bed (if the resident is in bed). Make sure basin is in a comfortable position for the resident. Support the foot and ankle throughout the procedure.</a:t>
            </a:r>
          </a:p>
          <a:p>
            <a:pPr marL="457200" indent="-457200">
              <a:buFont typeface="+mj-lt"/>
              <a:buAutoNum type="arabicPeriod" startAt="7"/>
            </a:pPr>
            <a:r>
              <a:rPr lang="en-US" dirty="0"/>
              <a:t>Put on gloves.</a:t>
            </a:r>
          </a:p>
          <a:p>
            <a:pPr marL="457200" indent="-457200">
              <a:buFont typeface="+mj-lt"/>
              <a:buAutoNum type="arabicPeriod" startAt="7"/>
            </a:pPr>
            <a:r>
              <a:rPr lang="en-US" dirty="0"/>
              <a:t>Remove resident’s socks. Completely submerge resident’s feet in water. Soak the feet for 10 to 20 minutes. Add warm water to the basin as necessary.</a:t>
            </a:r>
          </a:p>
          <a:p>
            <a:pPr marL="0" indent="0">
              <a:buNone/>
            </a:pPr>
            <a:endParaRPr lang="en-US" dirty="0"/>
          </a:p>
        </p:txBody>
      </p:sp>
      <p:sp>
        <p:nvSpPr>
          <p:cNvPr id="3" name="Slide Number Placeholder 2">
            <a:extLst>
              <a:ext uri="{FF2B5EF4-FFF2-40B4-BE49-F238E27FC236}">
                <a16:creationId xmlns:a16="http://schemas.microsoft.com/office/drawing/2014/main" id="{F3998219-083C-46DC-A38D-69CCDC55EFD1}"/>
              </a:ext>
            </a:extLst>
          </p:cNvPr>
          <p:cNvSpPr>
            <a:spLocks noGrp="1"/>
          </p:cNvSpPr>
          <p:nvPr>
            <p:ph type="sldNum" sz="quarter" idx="12"/>
          </p:nvPr>
        </p:nvSpPr>
        <p:spPr/>
        <p:txBody>
          <a:bodyPr/>
          <a:lstStyle/>
          <a:p>
            <a:pPr defTabSz="457200"/>
            <a:fld id="{1E19C8D7-53EE-4AF8-9E87-BBF55B67A655}" type="slidenum">
              <a:rPr lang="en-US" smtClean="0"/>
              <a:pPr defTabSz="457200"/>
              <a:t>77</a:t>
            </a:fld>
            <a:endParaRPr lang="en-US" dirty="0"/>
          </a:p>
        </p:txBody>
      </p:sp>
    </p:spTree>
    <p:extLst>
      <p:ext uri="{BB962C8B-B14F-4D97-AF65-F5344CB8AC3E}">
        <p14:creationId xmlns:p14="http://schemas.microsoft.com/office/powerpoint/2010/main" val="15176349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0589C6-34E2-4451-B5CF-211F83D00575}"/>
              </a:ext>
            </a:extLst>
          </p:cNvPr>
          <p:cNvSpPr>
            <a:spLocks noGrp="1"/>
          </p:cNvSpPr>
          <p:nvPr>
            <p:ph idx="1"/>
          </p:nvPr>
        </p:nvSpPr>
        <p:spPr>
          <a:xfrm>
            <a:off x="635394" y="780226"/>
            <a:ext cx="4582066" cy="5631332"/>
          </a:xfrm>
        </p:spPr>
        <p:txBody>
          <a:bodyPr/>
          <a:lstStyle/>
          <a:p>
            <a:pPr marL="0" indent="0">
              <a:buNone/>
            </a:pPr>
            <a:r>
              <a:rPr lang="en-US" dirty="0">
                <a:solidFill>
                  <a:schemeClr val="accent5">
                    <a:lumMod val="60000"/>
                    <a:lumOff val="40000"/>
                  </a:schemeClr>
                </a:solidFill>
                <a:highlight>
                  <a:srgbClr val="000000"/>
                </a:highlight>
              </a:rPr>
              <a:t>Providing foot care</a:t>
            </a:r>
          </a:p>
          <a:p>
            <a:pPr marL="0" indent="0">
              <a:buNone/>
            </a:pPr>
            <a:endParaRPr lang="en-US" dirty="0"/>
          </a:p>
          <a:p>
            <a:pPr marL="457200" indent="-457200">
              <a:buFont typeface="+mj-lt"/>
              <a:buAutoNum type="arabicPeriod" startAt="10"/>
            </a:pPr>
            <a:r>
              <a:rPr lang="en-US" dirty="0"/>
              <a:t>Put soap on wet washcloth. Remove one foot from water. Wash entire foot, including between the toes and around nail beds. </a:t>
            </a:r>
          </a:p>
        </p:txBody>
      </p:sp>
      <p:sp>
        <p:nvSpPr>
          <p:cNvPr id="3" name="Slide Number Placeholder 2">
            <a:extLst>
              <a:ext uri="{FF2B5EF4-FFF2-40B4-BE49-F238E27FC236}">
                <a16:creationId xmlns:a16="http://schemas.microsoft.com/office/drawing/2014/main" id="{F3998219-083C-46DC-A38D-69CCDC55EFD1}"/>
              </a:ext>
            </a:extLst>
          </p:cNvPr>
          <p:cNvSpPr>
            <a:spLocks noGrp="1"/>
          </p:cNvSpPr>
          <p:nvPr>
            <p:ph type="sldNum" sz="quarter" idx="12"/>
          </p:nvPr>
        </p:nvSpPr>
        <p:spPr/>
        <p:txBody>
          <a:bodyPr/>
          <a:lstStyle/>
          <a:p>
            <a:pPr defTabSz="457200"/>
            <a:fld id="{1E19C8D7-53EE-4AF8-9E87-BBF55B67A655}" type="slidenum">
              <a:rPr lang="en-US" smtClean="0"/>
              <a:pPr defTabSz="457200"/>
              <a:t>78</a:t>
            </a:fld>
            <a:endParaRPr lang="en-US" dirty="0"/>
          </a:p>
        </p:txBody>
      </p:sp>
      <p:pic>
        <p:nvPicPr>
          <p:cNvPr id="4" name="Picture 3">
            <a:extLst>
              <a:ext uri="{FF2B5EF4-FFF2-40B4-BE49-F238E27FC236}">
                <a16:creationId xmlns:a16="http://schemas.microsoft.com/office/drawing/2014/main" id="{383A4DB9-BED9-4BB5-9529-0163FDE7CC1F}"/>
              </a:ext>
            </a:extLst>
          </p:cNvPr>
          <p:cNvPicPr>
            <a:picLocks noChangeAspect="1"/>
          </p:cNvPicPr>
          <p:nvPr/>
        </p:nvPicPr>
        <p:blipFill>
          <a:blip r:embed="rId2"/>
          <a:stretch>
            <a:fillRect/>
          </a:stretch>
        </p:blipFill>
        <p:spPr>
          <a:xfrm>
            <a:off x="5217460" y="2517289"/>
            <a:ext cx="4999858" cy="3312406"/>
          </a:xfrm>
          <a:prstGeom prst="rect">
            <a:avLst/>
          </a:prstGeom>
        </p:spPr>
      </p:pic>
    </p:spTree>
    <p:extLst>
      <p:ext uri="{BB962C8B-B14F-4D97-AF65-F5344CB8AC3E}">
        <p14:creationId xmlns:p14="http://schemas.microsoft.com/office/powerpoint/2010/main" val="13485277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0589C6-34E2-4451-B5CF-211F83D0057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a:t>
            </a:r>
          </a:p>
          <a:p>
            <a:pPr marL="0" indent="0">
              <a:buNone/>
            </a:pPr>
            <a:endParaRPr lang="en-US" dirty="0"/>
          </a:p>
          <a:p>
            <a:pPr marL="457200" indent="-457200">
              <a:buFont typeface="+mj-lt"/>
              <a:buAutoNum type="arabicPeriod" startAt="11"/>
            </a:pPr>
            <a:r>
              <a:rPr lang="en-US" dirty="0"/>
              <a:t>Rinse entire foot, including between the toes.</a:t>
            </a:r>
          </a:p>
          <a:p>
            <a:pPr marL="457200" indent="-457200">
              <a:buFont typeface="+mj-lt"/>
              <a:buAutoNum type="arabicPeriod" startAt="11"/>
            </a:pPr>
            <a:r>
              <a:rPr lang="en-US" dirty="0"/>
              <a:t>Using towel, pat the entire foot dry, especially between the toes.</a:t>
            </a:r>
          </a:p>
          <a:p>
            <a:pPr marL="457200" indent="-457200">
              <a:buFont typeface="+mj-lt"/>
              <a:buAutoNum type="arabicPeriod" startAt="11"/>
            </a:pPr>
            <a:r>
              <a:rPr lang="en-US" dirty="0"/>
              <a:t>Repeat steps 10 through 12 for the other foot.</a:t>
            </a:r>
          </a:p>
          <a:p>
            <a:pPr marL="457200" indent="-457200">
              <a:buFont typeface="+mj-lt"/>
              <a:buAutoNum type="arabicPeriod" startAt="11"/>
            </a:pPr>
            <a:r>
              <a:rPr lang="en-US" dirty="0"/>
              <a:t>Put lotion in one hand and warm lotion by rubbing hands together. Massage lotion into entire foot (top and bottom), except between the toes. Remove excess, if any, with a towel.</a:t>
            </a:r>
          </a:p>
          <a:p>
            <a:pPr marL="457200" indent="-457200">
              <a:buFont typeface="+mj-lt"/>
              <a:buAutoNum type="arabicPeriod" startAt="11"/>
            </a:pPr>
            <a:r>
              <a:rPr lang="en-US" dirty="0"/>
              <a:t>Help the resident put on clean socks.</a:t>
            </a:r>
          </a:p>
          <a:p>
            <a:pPr marL="457200" indent="-457200">
              <a:buFont typeface="+mj-lt"/>
              <a:buAutoNum type="arabicPeriod" startAt="11"/>
            </a:pPr>
            <a:r>
              <a:rPr lang="en-US" dirty="0"/>
              <a:t>Empty, rinse, and dry basin. Place basin in designated dirty supply area or return to storage, depending on facility policy.</a:t>
            </a:r>
          </a:p>
          <a:p>
            <a:pPr marL="457200" indent="-457200">
              <a:buFont typeface="+mj-lt"/>
              <a:buAutoNum type="arabicPeriod" startAt="11"/>
            </a:pPr>
            <a:r>
              <a:rPr lang="en-US" dirty="0"/>
              <a:t>Place soiled clothing and linens in proper containers.</a:t>
            </a:r>
          </a:p>
          <a:p>
            <a:pPr marL="457200" indent="-457200">
              <a:buFont typeface="+mj-lt"/>
              <a:buAutoNum type="arabicPeriod" startAt="11"/>
            </a:pPr>
            <a:r>
              <a:rPr lang="en-US" dirty="0"/>
              <a:t>Remove and discard gloves. Wash your hands.</a:t>
            </a:r>
          </a:p>
          <a:p>
            <a:pPr marL="457200" indent="-457200">
              <a:buFont typeface="+mj-lt"/>
              <a:buAutoNum type="arabicPeriod" startAt="11"/>
            </a:pPr>
            <a:r>
              <a:rPr lang="en-US" dirty="0"/>
              <a:t>19.	Make resident comfortable. </a:t>
            </a:r>
          </a:p>
          <a:p>
            <a:pPr marL="0" indent="0">
              <a:buNone/>
            </a:pPr>
            <a:endParaRPr lang="en-US" dirty="0"/>
          </a:p>
        </p:txBody>
      </p:sp>
      <p:sp>
        <p:nvSpPr>
          <p:cNvPr id="3" name="Slide Number Placeholder 2">
            <a:extLst>
              <a:ext uri="{FF2B5EF4-FFF2-40B4-BE49-F238E27FC236}">
                <a16:creationId xmlns:a16="http://schemas.microsoft.com/office/drawing/2014/main" id="{F3998219-083C-46DC-A38D-69CCDC55EFD1}"/>
              </a:ext>
            </a:extLst>
          </p:cNvPr>
          <p:cNvSpPr>
            <a:spLocks noGrp="1"/>
          </p:cNvSpPr>
          <p:nvPr>
            <p:ph type="sldNum" sz="quarter" idx="12"/>
          </p:nvPr>
        </p:nvSpPr>
        <p:spPr/>
        <p:txBody>
          <a:bodyPr/>
          <a:lstStyle/>
          <a:p>
            <a:pPr defTabSz="457200"/>
            <a:fld id="{1E19C8D7-53EE-4AF8-9E87-BBF55B67A655}" type="slidenum">
              <a:rPr lang="en-US" smtClean="0"/>
              <a:pPr defTabSz="457200"/>
              <a:t>79</a:t>
            </a:fld>
            <a:endParaRPr lang="en-US" dirty="0"/>
          </a:p>
        </p:txBody>
      </p:sp>
    </p:spTree>
    <p:extLst>
      <p:ext uri="{BB962C8B-B14F-4D97-AF65-F5344CB8AC3E}">
        <p14:creationId xmlns:p14="http://schemas.microsoft.com/office/powerpoint/2010/main" val="3100759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16F68-AAD0-4F34-A287-C41227AF4AC7}"/>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personal care of residents</a:t>
            </a:r>
          </a:p>
          <a:p>
            <a:pPr marL="457200" indent="-457200">
              <a:buFont typeface="+mj-lt"/>
              <a:buAutoNum type="arabicPeriod"/>
            </a:pPr>
            <a:endParaRPr lang="en-US" dirty="0">
              <a:solidFill>
                <a:srgbClr val="FF0000"/>
              </a:solidFill>
            </a:endParaRPr>
          </a:p>
          <a:p>
            <a:pPr marL="0" indent="0">
              <a:buNone/>
            </a:pPr>
            <a:r>
              <a:rPr lang="en-US" dirty="0"/>
              <a:t>It is important for NAs to observe and report changes in the following areas during personal care:</a:t>
            </a:r>
          </a:p>
          <a:p>
            <a:pPr marL="0" indent="0">
              <a:buNone/>
            </a:pPr>
            <a:r>
              <a:rPr lang="en-US" dirty="0"/>
              <a:t> </a:t>
            </a:r>
          </a:p>
          <a:p>
            <a:pPr lvl="1"/>
            <a:r>
              <a:rPr lang="en-US" dirty="0"/>
              <a:t>Skin color, temperature, or reddened areas </a:t>
            </a:r>
          </a:p>
          <a:p>
            <a:pPr lvl="1"/>
            <a:r>
              <a:rPr lang="en-US" dirty="0"/>
              <a:t>Mobility </a:t>
            </a:r>
          </a:p>
          <a:p>
            <a:pPr lvl="1"/>
            <a:r>
              <a:rPr lang="en-US" dirty="0"/>
              <a:t>Flexibility </a:t>
            </a:r>
          </a:p>
          <a:p>
            <a:pPr lvl="1"/>
            <a:r>
              <a:rPr lang="en-US" dirty="0"/>
              <a:t>Comfort or pain level </a:t>
            </a:r>
          </a:p>
          <a:p>
            <a:pPr lvl="1"/>
            <a:r>
              <a:rPr lang="en-US" dirty="0"/>
              <a:t>Strength and ability to perform ADLs </a:t>
            </a:r>
          </a:p>
          <a:p>
            <a:pPr lvl="1"/>
            <a:r>
              <a:rPr lang="en-US" dirty="0"/>
              <a:t>Mental and emotional state </a:t>
            </a:r>
          </a:p>
          <a:p>
            <a:pPr lvl="1"/>
            <a:r>
              <a:rPr lang="en-US" dirty="0"/>
              <a:t>Complaints</a:t>
            </a:r>
          </a:p>
          <a:p>
            <a:pPr marL="0" indent="0">
              <a:buNone/>
            </a:pPr>
            <a:endParaRPr lang="en-US" dirty="0"/>
          </a:p>
        </p:txBody>
      </p:sp>
      <p:sp>
        <p:nvSpPr>
          <p:cNvPr id="3" name="Slide Number Placeholder 2">
            <a:extLst>
              <a:ext uri="{FF2B5EF4-FFF2-40B4-BE49-F238E27FC236}">
                <a16:creationId xmlns:a16="http://schemas.microsoft.com/office/drawing/2014/main" id="{A95EEB93-64C5-4071-82A2-A3AE3D8ADFED}"/>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15665747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20589C6-34E2-4451-B5CF-211F83D0057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foot care</a:t>
            </a:r>
          </a:p>
          <a:p>
            <a:pPr marL="0" indent="0">
              <a:buNone/>
            </a:pPr>
            <a:endParaRPr lang="en-US" dirty="0"/>
          </a:p>
          <a:p>
            <a:pPr marL="457200" indent="-457200">
              <a:buFont typeface="+mj-lt"/>
              <a:buAutoNum type="arabicPeriod" startAt="20"/>
            </a:pPr>
            <a:r>
              <a:rPr lang="en-US" dirty="0"/>
              <a:t>Return bed to lowest position. Remove privacy measures.</a:t>
            </a:r>
          </a:p>
          <a:p>
            <a:pPr marL="457200" indent="-457200">
              <a:buFont typeface="+mj-lt"/>
              <a:buAutoNum type="arabicPeriod" startAt="20"/>
            </a:pPr>
            <a:r>
              <a:rPr lang="en-US" dirty="0"/>
              <a:t>Place call light within resident’s reach.</a:t>
            </a:r>
          </a:p>
          <a:p>
            <a:pPr marL="457200" indent="-457200">
              <a:buFont typeface="+mj-lt"/>
              <a:buAutoNum type="arabicPeriod" startAt="20"/>
            </a:pPr>
            <a:r>
              <a:rPr lang="en-US" dirty="0"/>
              <a:t>Wash your hands.</a:t>
            </a:r>
          </a:p>
          <a:p>
            <a:pPr marL="457200" indent="-457200">
              <a:buFont typeface="+mj-lt"/>
              <a:buAutoNum type="arabicPeriod" startAt="20"/>
            </a:pPr>
            <a:r>
              <a:rPr lang="en-US" dirty="0"/>
              <a:t>Report any changes in resident to the nurse.</a:t>
            </a:r>
          </a:p>
          <a:p>
            <a:pPr marL="457200" indent="-457200">
              <a:buFont typeface="+mj-lt"/>
              <a:buAutoNum type="arabicPeriod" startAt="20"/>
            </a:pPr>
            <a:r>
              <a:rPr lang="en-US" dirty="0"/>
              <a:t>Document procedure using facility guidelines.</a:t>
            </a:r>
          </a:p>
          <a:p>
            <a:pPr marL="0" indent="0">
              <a:buNone/>
            </a:pPr>
            <a:endParaRPr lang="en-US" dirty="0"/>
          </a:p>
        </p:txBody>
      </p:sp>
      <p:sp>
        <p:nvSpPr>
          <p:cNvPr id="3" name="Slide Number Placeholder 2">
            <a:extLst>
              <a:ext uri="{FF2B5EF4-FFF2-40B4-BE49-F238E27FC236}">
                <a16:creationId xmlns:a16="http://schemas.microsoft.com/office/drawing/2014/main" id="{F3998219-083C-46DC-A38D-69CCDC55EFD1}"/>
              </a:ext>
            </a:extLst>
          </p:cNvPr>
          <p:cNvSpPr>
            <a:spLocks noGrp="1"/>
          </p:cNvSpPr>
          <p:nvPr>
            <p:ph type="sldNum" sz="quarter" idx="12"/>
          </p:nvPr>
        </p:nvSpPr>
        <p:spPr/>
        <p:txBody>
          <a:bodyPr/>
          <a:lstStyle/>
          <a:p>
            <a:pPr defTabSz="457200"/>
            <a:fld id="{1E19C8D7-53EE-4AF8-9E87-BBF55B67A655}" type="slidenum">
              <a:rPr lang="en-US" smtClean="0"/>
              <a:pPr defTabSz="457200"/>
              <a:t>80</a:t>
            </a:fld>
            <a:endParaRPr lang="en-US" dirty="0"/>
          </a:p>
        </p:txBody>
      </p:sp>
    </p:spTree>
    <p:extLst>
      <p:ext uri="{BB962C8B-B14F-4D97-AF65-F5344CB8AC3E}">
        <p14:creationId xmlns:p14="http://schemas.microsoft.com/office/powerpoint/2010/main" val="24160274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82D329-793F-4501-84FD-DFCC89DA924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assisting with grooming</a:t>
            </a:r>
          </a:p>
          <a:p>
            <a:pPr marL="457200" indent="-457200">
              <a:buFont typeface="+mj-lt"/>
              <a:buAutoNum type="arabicPeriod" startAt="4"/>
            </a:pPr>
            <a:endParaRPr lang="en-US" dirty="0">
              <a:solidFill>
                <a:srgbClr val="FF0000"/>
              </a:solidFill>
            </a:endParaRPr>
          </a:p>
          <a:p>
            <a:pPr marL="0" indent="0">
              <a:buNone/>
            </a:pPr>
            <a:r>
              <a:rPr lang="en-US" dirty="0"/>
              <a:t>NAs should remember these points about assisting a resident with shaving:</a:t>
            </a:r>
          </a:p>
          <a:p>
            <a:pPr marL="0" indent="0">
              <a:buNone/>
            </a:pPr>
            <a:endParaRPr lang="en-US" dirty="0"/>
          </a:p>
          <a:p>
            <a:pPr lvl="1"/>
            <a:r>
              <a:rPr lang="en-US" dirty="0"/>
              <a:t>Respect personal preferences regarding shaving. </a:t>
            </a:r>
          </a:p>
          <a:p>
            <a:pPr lvl="1"/>
            <a:r>
              <a:rPr lang="en-US" dirty="0"/>
              <a:t>Wear gloves. </a:t>
            </a:r>
          </a:p>
          <a:p>
            <a:pPr lvl="1"/>
            <a:r>
              <a:rPr lang="en-US" dirty="0"/>
              <a:t>Soften hair on face first if using disposable or safety razor. </a:t>
            </a:r>
          </a:p>
          <a:p>
            <a:pPr lvl="1"/>
            <a:r>
              <a:rPr lang="en-US" dirty="0"/>
              <a:t>Shave in direction of hair growth. </a:t>
            </a:r>
          </a:p>
          <a:p>
            <a:pPr lvl="1"/>
            <a:r>
              <a:rPr lang="en-US" dirty="0"/>
              <a:t>Use aftershave if desired. </a:t>
            </a:r>
          </a:p>
          <a:p>
            <a:pPr lvl="1"/>
            <a:r>
              <a:rPr lang="en-US" dirty="0"/>
              <a:t>Discard disposable shaving products properly. Do not attempt to recap a disposable razor.</a:t>
            </a:r>
          </a:p>
          <a:p>
            <a:pPr lvl="1"/>
            <a:r>
              <a:rPr lang="en-US" dirty="0"/>
              <a:t>Do not use electric razors near water or oxygen. </a:t>
            </a:r>
          </a:p>
          <a:p>
            <a:pPr marL="0" indent="0">
              <a:buNone/>
            </a:pPr>
            <a:endParaRPr lang="en-US" dirty="0"/>
          </a:p>
        </p:txBody>
      </p:sp>
      <p:sp>
        <p:nvSpPr>
          <p:cNvPr id="3" name="Slide Number Placeholder 2">
            <a:extLst>
              <a:ext uri="{FF2B5EF4-FFF2-40B4-BE49-F238E27FC236}">
                <a16:creationId xmlns:a16="http://schemas.microsoft.com/office/drawing/2014/main" id="{FBD46F76-563C-4389-931D-514CE1000125}"/>
              </a:ext>
            </a:extLst>
          </p:cNvPr>
          <p:cNvSpPr>
            <a:spLocks noGrp="1"/>
          </p:cNvSpPr>
          <p:nvPr>
            <p:ph type="sldNum" sz="quarter" idx="12"/>
          </p:nvPr>
        </p:nvSpPr>
        <p:spPr/>
        <p:txBody>
          <a:bodyPr/>
          <a:lstStyle/>
          <a:p>
            <a:pPr defTabSz="457200"/>
            <a:fld id="{1E19C8D7-53EE-4AF8-9E87-BBF55B67A655}" type="slidenum">
              <a:rPr lang="en-US" smtClean="0"/>
              <a:pPr defTabSz="457200"/>
              <a:t>81</a:t>
            </a:fld>
            <a:endParaRPr lang="en-US" dirty="0"/>
          </a:p>
        </p:txBody>
      </p:sp>
    </p:spTree>
    <p:extLst>
      <p:ext uri="{BB962C8B-B14F-4D97-AF65-F5344CB8AC3E}">
        <p14:creationId xmlns:p14="http://schemas.microsoft.com/office/powerpoint/2010/main" val="405519549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157991-709D-4E31-A990-34F32BADE6D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Shaving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razor, basin filled halfway with warm water (if using a safety or disposable razor), shaving cream or soap (if using a safety or disposable razor), 2 towels, washcloth, mirror, aftershave lotion, gloves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If resident is in bed, adjust bed to safe level, usually waist high. Lock bed wheels.</a:t>
            </a:r>
          </a:p>
          <a:p>
            <a:pPr marL="457200" indent="-457200">
              <a:buFont typeface="+mj-lt"/>
              <a:buAutoNum type="arabicPeriod"/>
            </a:pPr>
            <a:r>
              <a:rPr lang="en-US" dirty="0"/>
              <a:t>Raise the head of the bed so that the resident is sitting up. Place towel across the resident’s chest, under his chin.</a:t>
            </a:r>
          </a:p>
          <a:p>
            <a:pPr marL="457200" indent="-457200">
              <a:buFont typeface="+mj-lt"/>
              <a:buAutoNum type="arabicPeriod"/>
            </a:pPr>
            <a:r>
              <a:rPr lang="en-US" dirty="0"/>
              <a:t>Put on gloves.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E4D34447-DCE4-4C97-ADBC-6DDC22177B61}"/>
              </a:ext>
            </a:extLst>
          </p:cNvPr>
          <p:cNvSpPr>
            <a:spLocks noGrp="1"/>
          </p:cNvSpPr>
          <p:nvPr>
            <p:ph type="sldNum" sz="quarter" idx="12"/>
          </p:nvPr>
        </p:nvSpPr>
        <p:spPr/>
        <p:txBody>
          <a:bodyPr/>
          <a:lstStyle/>
          <a:p>
            <a:pPr defTabSz="457200"/>
            <a:fld id="{1E19C8D7-53EE-4AF8-9E87-BBF55B67A655}" type="slidenum">
              <a:rPr lang="en-US" smtClean="0"/>
              <a:pPr defTabSz="457200"/>
              <a:t>82</a:t>
            </a:fld>
            <a:endParaRPr lang="en-US" dirty="0"/>
          </a:p>
        </p:txBody>
      </p:sp>
    </p:spTree>
    <p:extLst>
      <p:ext uri="{BB962C8B-B14F-4D97-AF65-F5344CB8AC3E}">
        <p14:creationId xmlns:p14="http://schemas.microsoft.com/office/powerpoint/2010/main" val="121309147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157991-709D-4E31-A990-34F32BADE6D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Shaving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b="1" dirty="0"/>
              <a:t>Shaving using a safety or disposable razor: </a:t>
            </a:r>
          </a:p>
          <a:p>
            <a:pPr marL="0" indent="0">
              <a:buNone/>
            </a:pPr>
            <a:endParaRPr lang="en-US" dirty="0"/>
          </a:p>
          <a:p>
            <a:pPr marL="457200" indent="-457200">
              <a:buFont typeface="+mj-lt"/>
              <a:buAutoNum type="arabicPeriod" startAt="8"/>
            </a:pPr>
            <a:r>
              <a:rPr lang="en-US" dirty="0"/>
              <a:t>If using a safety or disposable razor, use a blade that is sharp. A dull blade can irritate the skin. Soften the beard with a warm, wet washcloth on the face for a few minutes before shaving. Lather the face with shaving cream or soap and warm water. Warm water and lather make shaving more comfortable.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E4D34447-DCE4-4C97-ADBC-6DDC22177B61}"/>
              </a:ext>
            </a:extLst>
          </p:cNvPr>
          <p:cNvSpPr>
            <a:spLocks noGrp="1"/>
          </p:cNvSpPr>
          <p:nvPr>
            <p:ph type="sldNum" sz="quarter" idx="12"/>
          </p:nvPr>
        </p:nvSpPr>
        <p:spPr/>
        <p:txBody>
          <a:bodyPr/>
          <a:lstStyle/>
          <a:p>
            <a:pPr defTabSz="457200"/>
            <a:fld id="{1E19C8D7-53EE-4AF8-9E87-BBF55B67A655}" type="slidenum">
              <a:rPr lang="en-US" smtClean="0"/>
              <a:pPr defTabSz="457200"/>
              <a:t>83</a:t>
            </a:fld>
            <a:endParaRPr lang="en-US" dirty="0"/>
          </a:p>
        </p:txBody>
      </p:sp>
    </p:spTree>
    <p:extLst>
      <p:ext uri="{BB962C8B-B14F-4D97-AF65-F5344CB8AC3E}">
        <p14:creationId xmlns:p14="http://schemas.microsoft.com/office/powerpoint/2010/main" val="12008157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157991-709D-4E31-A990-34F32BADE6D9}"/>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Shaving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Hold skin taut. Shave in the direction of hair growth. Shave beard in downward strokes on face and upward strokes on neck. Rinse the blade often in the basin to keep it clean and wet.</a:t>
            </a:r>
          </a:p>
          <a:p>
            <a:pPr marL="457200" indent="-457200">
              <a:buFont typeface="+mj-lt"/>
              <a:buAutoNum type="arabicPeriod" startAt="9"/>
            </a:pPr>
            <a:r>
              <a:rPr lang="en-US" dirty="0"/>
              <a:t>When you have finished, wash and rinse the resident’s face with a warm, wet washcloth. If he is able, let him use the washcloth himself. Use the towel to dry the resident’s face. Offer a mirror to the resident.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E4D34447-DCE4-4C97-ADBC-6DDC22177B61}"/>
              </a:ext>
            </a:extLst>
          </p:cNvPr>
          <p:cNvSpPr>
            <a:spLocks noGrp="1"/>
          </p:cNvSpPr>
          <p:nvPr>
            <p:ph type="sldNum" sz="quarter" idx="12"/>
          </p:nvPr>
        </p:nvSpPr>
        <p:spPr/>
        <p:txBody>
          <a:bodyPr/>
          <a:lstStyle/>
          <a:p>
            <a:pPr defTabSz="457200"/>
            <a:fld id="{1E19C8D7-53EE-4AF8-9E87-BBF55B67A655}" type="slidenum">
              <a:rPr lang="en-US" smtClean="0"/>
              <a:pPr defTabSz="457200"/>
              <a:t>84</a:t>
            </a:fld>
            <a:endParaRPr lang="en-US" dirty="0"/>
          </a:p>
        </p:txBody>
      </p:sp>
      <p:pic>
        <p:nvPicPr>
          <p:cNvPr id="4" name="Picture 3">
            <a:extLst>
              <a:ext uri="{FF2B5EF4-FFF2-40B4-BE49-F238E27FC236}">
                <a16:creationId xmlns:a16="http://schemas.microsoft.com/office/drawing/2014/main" id="{4F02219B-8904-460C-BF5E-6088ABB3049A}"/>
              </a:ext>
            </a:extLst>
          </p:cNvPr>
          <p:cNvPicPr>
            <a:picLocks noChangeAspect="1"/>
          </p:cNvPicPr>
          <p:nvPr/>
        </p:nvPicPr>
        <p:blipFill>
          <a:blip r:embed="rId2"/>
          <a:stretch>
            <a:fillRect/>
          </a:stretch>
        </p:blipFill>
        <p:spPr>
          <a:xfrm>
            <a:off x="5626249" y="2478421"/>
            <a:ext cx="4785903" cy="3369386"/>
          </a:xfrm>
          <a:prstGeom prst="rect">
            <a:avLst/>
          </a:prstGeom>
        </p:spPr>
      </p:pic>
    </p:spTree>
    <p:extLst>
      <p:ext uri="{BB962C8B-B14F-4D97-AF65-F5344CB8AC3E}">
        <p14:creationId xmlns:p14="http://schemas.microsoft.com/office/powerpoint/2010/main" val="38222360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157991-709D-4E31-A990-34F32BADE6D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Shaving a resident</a:t>
            </a:r>
          </a:p>
          <a:p>
            <a:pPr marL="0" indent="0">
              <a:buNone/>
            </a:pPr>
            <a:endParaRPr lang="en-US" b="1" dirty="0">
              <a:solidFill>
                <a:schemeClr val="accent5">
                  <a:lumMod val="60000"/>
                  <a:lumOff val="40000"/>
                </a:schemeClr>
              </a:solidFill>
              <a:highlight>
                <a:srgbClr val="000000"/>
              </a:highlight>
            </a:endParaRPr>
          </a:p>
          <a:p>
            <a:pPr marL="0" indent="0">
              <a:buNone/>
            </a:pPr>
            <a:r>
              <a:rPr lang="en-US" b="1" dirty="0"/>
              <a:t>Shaving using an electric razor: </a:t>
            </a:r>
          </a:p>
          <a:p>
            <a:pPr marL="0" indent="0">
              <a:buNone/>
            </a:pPr>
            <a:endParaRPr lang="en-US" dirty="0"/>
          </a:p>
          <a:p>
            <a:pPr marL="457200" indent="-457200">
              <a:buFont typeface="+mj-lt"/>
              <a:buAutoNum type="arabicPeriod" startAt="8"/>
            </a:pPr>
            <a:r>
              <a:rPr lang="en-US" dirty="0"/>
              <a:t>Use a small brush to clean the razor. Do not use an electric razor near any water source or when oxygen is in use. Electricity near water may cause electrocution. Electricity near oxygen may cause an explosion. </a:t>
            </a:r>
            <a:endParaRPr lang="en-US" dirty="0">
              <a:highlight>
                <a:srgbClr val="000000"/>
              </a:highlight>
            </a:endParaRPr>
          </a:p>
        </p:txBody>
      </p:sp>
      <p:sp>
        <p:nvSpPr>
          <p:cNvPr id="3" name="Slide Number Placeholder 2">
            <a:extLst>
              <a:ext uri="{FF2B5EF4-FFF2-40B4-BE49-F238E27FC236}">
                <a16:creationId xmlns:a16="http://schemas.microsoft.com/office/drawing/2014/main" id="{E4D34447-DCE4-4C97-ADBC-6DDC22177B61}"/>
              </a:ext>
            </a:extLst>
          </p:cNvPr>
          <p:cNvSpPr>
            <a:spLocks noGrp="1"/>
          </p:cNvSpPr>
          <p:nvPr>
            <p:ph type="sldNum" sz="quarter" idx="12"/>
          </p:nvPr>
        </p:nvSpPr>
        <p:spPr/>
        <p:txBody>
          <a:bodyPr/>
          <a:lstStyle/>
          <a:p>
            <a:pPr defTabSz="457200"/>
            <a:fld id="{1E19C8D7-53EE-4AF8-9E87-BBF55B67A655}" type="slidenum">
              <a:rPr lang="en-US" smtClean="0"/>
              <a:pPr defTabSz="457200"/>
              <a:t>85</a:t>
            </a:fld>
            <a:endParaRPr lang="en-US" dirty="0"/>
          </a:p>
        </p:txBody>
      </p:sp>
    </p:spTree>
    <p:extLst>
      <p:ext uri="{BB962C8B-B14F-4D97-AF65-F5344CB8AC3E}">
        <p14:creationId xmlns:p14="http://schemas.microsoft.com/office/powerpoint/2010/main" val="23034329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157991-709D-4E31-A990-34F32BADE6D9}"/>
              </a:ext>
            </a:extLst>
          </p:cNvPr>
          <p:cNvSpPr>
            <a:spLocks noGrp="1"/>
          </p:cNvSpPr>
          <p:nvPr>
            <p:ph idx="1"/>
          </p:nvPr>
        </p:nvSpPr>
        <p:spPr>
          <a:xfrm>
            <a:off x="635394" y="780226"/>
            <a:ext cx="4571308" cy="5396738"/>
          </a:xfrm>
        </p:spPr>
        <p:txBody>
          <a:bodyPr/>
          <a:lstStyle/>
          <a:p>
            <a:pPr marL="0" indent="0">
              <a:buNone/>
            </a:pPr>
            <a:r>
              <a:rPr lang="en-US" dirty="0">
                <a:solidFill>
                  <a:schemeClr val="accent5">
                    <a:lumMod val="60000"/>
                    <a:lumOff val="40000"/>
                  </a:schemeClr>
                </a:solidFill>
                <a:highlight>
                  <a:srgbClr val="000000"/>
                </a:highlight>
              </a:rPr>
              <a:t>Shaving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Turn on the razor and hold skin taut. Shave with smooth, even movements. If using a foil shaver, shave beard with back and forth motion in direction of beard growth. If using a three-head shaver, shave beard in circular motion. Shave the chin and under the chin.</a:t>
            </a:r>
          </a:p>
          <a:p>
            <a:pPr marL="457200" indent="-457200">
              <a:buFont typeface="+mj-lt"/>
              <a:buAutoNum type="arabicPeriod" startAt="9"/>
            </a:pPr>
            <a:r>
              <a:rPr lang="en-US" dirty="0"/>
              <a:t>When you have finished, offer a mirror to the resident.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E4D34447-DCE4-4C97-ADBC-6DDC22177B61}"/>
              </a:ext>
            </a:extLst>
          </p:cNvPr>
          <p:cNvSpPr>
            <a:spLocks noGrp="1"/>
          </p:cNvSpPr>
          <p:nvPr>
            <p:ph type="sldNum" sz="quarter" idx="12"/>
          </p:nvPr>
        </p:nvSpPr>
        <p:spPr/>
        <p:txBody>
          <a:bodyPr/>
          <a:lstStyle/>
          <a:p>
            <a:pPr defTabSz="457200"/>
            <a:fld id="{1E19C8D7-53EE-4AF8-9E87-BBF55B67A655}" type="slidenum">
              <a:rPr lang="en-US" smtClean="0"/>
              <a:pPr defTabSz="457200"/>
              <a:t>86</a:t>
            </a:fld>
            <a:endParaRPr lang="en-US" dirty="0"/>
          </a:p>
        </p:txBody>
      </p:sp>
      <p:pic>
        <p:nvPicPr>
          <p:cNvPr id="4" name="Picture 3">
            <a:extLst>
              <a:ext uri="{FF2B5EF4-FFF2-40B4-BE49-F238E27FC236}">
                <a16:creationId xmlns:a16="http://schemas.microsoft.com/office/drawing/2014/main" id="{E406A1D7-584B-4AF0-95C9-8E4D44C306E4}"/>
              </a:ext>
            </a:extLst>
          </p:cNvPr>
          <p:cNvPicPr>
            <a:picLocks noChangeAspect="1"/>
          </p:cNvPicPr>
          <p:nvPr/>
        </p:nvPicPr>
        <p:blipFill>
          <a:blip r:embed="rId2"/>
          <a:stretch>
            <a:fillRect/>
          </a:stretch>
        </p:blipFill>
        <p:spPr>
          <a:xfrm>
            <a:off x="5303520" y="2493688"/>
            <a:ext cx="5383473" cy="3584086"/>
          </a:xfrm>
          <a:prstGeom prst="rect">
            <a:avLst/>
          </a:prstGeom>
        </p:spPr>
      </p:pic>
    </p:spTree>
    <p:extLst>
      <p:ext uri="{BB962C8B-B14F-4D97-AF65-F5344CB8AC3E}">
        <p14:creationId xmlns:p14="http://schemas.microsoft.com/office/powerpoint/2010/main" val="21003705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157991-709D-4E31-A990-34F32BADE6D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Shaving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b="1" dirty="0"/>
              <a:t>Final steps: </a:t>
            </a:r>
          </a:p>
          <a:p>
            <a:pPr marL="0" indent="0">
              <a:buNone/>
            </a:pPr>
            <a:endParaRPr lang="en-US" b="1" dirty="0"/>
          </a:p>
          <a:p>
            <a:pPr marL="457200" indent="-457200">
              <a:buFont typeface="+mj-lt"/>
              <a:buAutoNum type="arabicPeriod" startAt="11"/>
            </a:pPr>
            <a:r>
              <a:rPr lang="en-US" dirty="0"/>
              <a:t>If the resident wants aftershave lotion, moisten your palms with the lotion and pat it onto the resident’s face.</a:t>
            </a:r>
          </a:p>
          <a:p>
            <a:pPr marL="457200" indent="-457200">
              <a:buFont typeface="+mj-lt"/>
              <a:buAutoNum type="arabicPeriod" startAt="11"/>
            </a:pPr>
            <a:r>
              <a:rPr lang="en-US" dirty="0"/>
              <a:t>Remove the towel. Place the towel and washcloth in proper container.</a:t>
            </a:r>
          </a:p>
          <a:p>
            <a:pPr marL="457200" indent="-457200">
              <a:buFont typeface="+mj-lt"/>
              <a:buAutoNum type="arabicPeriod" startAt="11"/>
            </a:pPr>
            <a:r>
              <a:rPr lang="en-US" dirty="0"/>
              <a:t>Clean the equipment and store it. Follow facility policy for a safety razor. For disposable razor, dispose of it in a biohazard container for sharps. For electric razor, clean head of razor. Remove whiskers, recap shaving head, and return razor to case.</a:t>
            </a:r>
          </a:p>
          <a:p>
            <a:pPr marL="457200" indent="-457200">
              <a:buFont typeface="+mj-lt"/>
              <a:buAutoNum type="arabicPeriod" startAt="11"/>
            </a:pPr>
            <a:r>
              <a:rPr lang="en-US" dirty="0"/>
              <a:t>Remove and discard gloves. Wash your hands.</a:t>
            </a:r>
          </a:p>
          <a:p>
            <a:pPr marL="457200" indent="-457200">
              <a:buFont typeface="+mj-lt"/>
              <a:buAutoNum type="arabicPeriod" startAt="11"/>
            </a:pPr>
            <a:r>
              <a:rPr lang="en-US" dirty="0"/>
              <a:t>Make resident comfortable. </a:t>
            </a:r>
          </a:p>
          <a:p>
            <a:pPr marL="457200" indent="-457200">
              <a:buFont typeface="+mj-lt"/>
              <a:buAutoNum type="arabicPeriod" startAt="11"/>
            </a:pPr>
            <a:r>
              <a:rPr lang="en-US" dirty="0"/>
              <a:t>Return bed to lowest position. Remove privacy measures.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E4D34447-DCE4-4C97-ADBC-6DDC22177B61}"/>
              </a:ext>
            </a:extLst>
          </p:cNvPr>
          <p:cNvSpPr>
            <a:spLocks noGrp="1"/>
          </p:cNvSpPr>
          <p:nvPr>
            <p:ph type="sldNum" sz="quarter" idx="12"/>
          </p:nvPr>
        </p:nvSpPr>
        <p:spPr/>
        <p:txBody>
          <a:bodyPr/>
          <a:lstStyle/>
          <a:p>
            <a:pPr defTabSz="457200"/>
            <a:fld id="{1E19C8D7-53EE-4AF8-9E87-BBF55B67A655}" type="slidenum">
              <a:rPr lang="en-US" smtClean="0"/>
              <a:pPr defTabSz="457200"/>
              <a:t>87</a:t>
            </a:fld>
            <a:endParaRPr lang="en-US" dirty="0"/>
          </a:p>
        </p:txBody>
      </p:sp>
    </p:spTree>
    <p:extLst>
      <p:ext uri="{BB962C8B-B14F-4D97-AF65-F5344CB8AC3E}">
        <p14:creationId xmlns:p14="http://schemas.microsoft.com/office/powerpoint/2010/main" val="39656760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157991-709D-4E31-A990-34F32BADE6D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Shaving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7"/>
            </a:pPr>
            <a:r>
              <a:rPr lang="en-US" dirty="0"/>
              <a:t>Place call light within resident’s reach.</a:t>
            </a:r>
          </a:p>
          <a:p>
            <a:pPr marL="457200" indent="-457200">
              <a:buFont typeface="+mj-lt"/>
              <a:buAutoNum type="arabicPeriod" startAt="17"/>
            </a:pPr>
            <a:r>
              <a:rPr lang="en-US" dirty="0"/>
              <a:t>Wash your hands.</a:t>
            </a:r>
          </a:p>
          <a:p>
            <a:pPr marL="457200" indent="-457200">
              <a:buFont typeface="+mj-lt"/>
              <a:buAutoNum type="arabicPeriod" startAt="17"/>
            </a:pPr>
            <a:r>
              <a:rPr lang="en-US" dirty="0"/>
              <a:t>Report any changes in resident to the nurse.</a:t>
            </a:r>
          </a:p>
          <a:p>
            <a:pPr marL="457200" indent="-457200">
              <a:buFont typeface="+mj-lt"/>
              <a:buAutoNum type="arabicPeriod" startAt="17"/>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E4D34447-DCE4-4C97-ADBC-6DDC22177B61}"/>
              </a:ext>
            </a:extLst>
          </p:cNvPr>
          <p:cNvSpPr>
            <a:spLocks noGrp="1"/>
          </p:cNvSpPr>
          <p:nvPr>
            <p:ph type="sldNum" sz="quarter" idx="12"/>
          </p:nvPr>
        </p:nvSpPr>
        <p:spPr/>
        <p:txBody>
          <a:bodyPr/>
          <a:lstStyle/>
          <a:p>
            <a:pPr defTabSz="457200"/>
            <a:fld id="{1E19C8D7-53EE-4AF8-9E87-BBF55B67A655}" type="slidenum">
              <a:rPr lang="en-US" smtClean="0"/>
              <a:pPr defTabSz="457200"/>
              <a:t>88</a:t>
            </a:fld>
            <a:endParaRPr lang="en-US" dirty="0"/>
          </a:p>
        </p:txBody>
      </p:sp>
    </p:spTree>
    <p:extLst>
      <p:ext uri="{BB962C8B-B14F-4D97-AF65-F5344CB8AC3E}">
        <p14:creationId xmlns:p14="http://schemas.microsoft.com/office/powerpoint/2010/main" val="30062958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82D329-793F-4501-84FD-DFCC89DA924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assisting with grooming</a:t>
            </a:r>
          </a:p>
          <a:p>
            <a:pPr marL="457200" indent="-457200">
              <a:buFont typeface="+mj-lt"/>
              <a:buAutoNum type="arabicPeriod" startAt="4"/>
            </a:pPr>
            <a:endParaRPr lang="en-US" dirty="0">
              <a:solidFill>
                <a:srgbClr val="FF0000"/>
              </a:solidFill>
            </a:endParaRPr>
          </a:p>
          <a:p>
            <a:pPr marL="0" indent="0">
              <a:buNone/>
            </a:pPr>
            <a:r>
              <a:rPr lang="en-US" dirty="0"/>
              <a:t>NAs should remember these points about combing or brushing a resident’s hair:</a:t>
            </a:r>
          </a:p>
          <a:p>
            <a:pPr marL="0" indent="0">
              <a:buNone/>
            </a:pPr>
            <a:endParaRPr lang="en-US" dirty="0"/>
          </a:p>
          <a:p>
            <a:pPr lvl="1"/>
            <a:r>
              <a:rPr lang="en-US" dirty="0"/>
              <a:t>Let residents choose their own hairstyles. </a:t>
            </a:r>
          </a:p>
          <a:p>
            <a:pPr lvl="1"/>
            <a:r>
              <a:rPr lang="en-US" dirty="0"/>
              <a:t>Do not style residents’ hair in a childish manner. </a:t>
            </a:r>
          </a:p>
          <a:p>
            <a:pPr lvl="1"/>
            <a:r>
              <a:rPr lang="en-US" dirty="0"/>
              <a:t>Handle hair gently. </a:t>
            </a:r>
          </a:p>
          <a:p>
            <a:pPr marL="0" indent="0">
              <a:buNone/>
            </a:pPr>
            <a:endParaRPr lang="en-US" dirty="0"/>
          </a:p>
        </p:txBody>
      </p:sp>
      <p:sp>
        <p:nvSpPr>
          <p:cNvPr id="3" name="Slide Number Placeholder 2">
            <a:extLst>
              <a:ext uri="{FF2B5EF4-FFF2-40B4-BE49-F238E27FC236}">
                <a16:creationId xmlns:a16="http://schemas.microsoft.com/office/drawing/2014/main" id="{FBD46F76-563C-4389-931D-514CE1000125}"/>
              </a:ext>
            </a:extLst>
          </p:cNvPr>
          <p:cNvSpPr>
            <a:spLocks noGrp="1"/>
          </p:cNvSpPr>
          <p:nvPr>
            <p:ph type="sldNum" sz="quarter" idx="12"/>
          </p:nvPr>
        </p:nvSpPr>
        <p:spPr/>
        <p:txBody>
          <a:bodyPr/>
          <a:lstStyle/>
          <a:p>
            <a:pPr defTabSz="457200"/>
            <a:fld id="{1E19C8D7-53EE-4AF8-9E87-BBF55B67A655}" type="slidenum">
              <a:rPr lang="en-US" smtClean="0"/>
              <a:pPr defTabSz="457200"/>
              <a:t>89</a:t>
            </a:fld>
            <a:endParaRPr lang="en-US" dirty="0"/>
          </a:p>
        </p:txBody>
      </p:sp>
    </p:spTree>
    <p:extLst>
      <p:ext uri="{BB962C8B-B14F-4D97-AF65-F5344CB8AC3E}">
        <p14:creationId xmlns:p14="http://schemas.microsoft.com/office/powerpoint/2010/main" val="3317040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16F68-AAD0-4F34-A287-C41227AF4AC7}"/>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personal care of residents</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must report any complaints a resident might express during personal care. </a:t>
            </a:r>
          </a:p>
          <a:p>
            <a:pPr marL="0" indent="0">
              <a:buNone/>
            </a:pPr>
            <a:endParaRPr lang="en-US" dirty="0"/>
          </a:p>
        </p:txBody>
      </p:sp>
      <p:sp>
        <p:nvSpPr>
          <p:cNvPr id="3" name="Slide Number Placeholder 2">
            <a:extLst>
              <a:ext uri="{FF2B5EF4-FFF2-40B4-BE49-F238E27FC236}">
                <a16:creationId xmlns:a16="http://schemas.microsoft.com/office/drawing/2014/main" id="{A95EEB93-64C5-4071-82A2-A3AE3D8ADFED}"/>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203615842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C9200E-73FA-472C-9255-5B4FB3F62DD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Combing or brushing hair</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comb, brush, towel, mirror, hair care items requested by resident.</a:t>
            </a:r>
          </a:p>
          <a:p>
            <a:pPr marL="0" indent="0">
              <a:buNone/>
            </a:pPr>
            <a:endParaRPr lang="en-US" dirty="0"/>
          </a:p>
          <a:p>
            <a:pPr marL="0" indent="0">
              <a:buNone/>
            </a:pPr>
            <a:r>
              <a:rPr lang="en-US" dirty="0"/>
              <a:t>Use hair care products that the resident prefers for his or her type of hair.</a:t>
            </a:r>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If resident is in bed, adjust bed to a safe level, usually waist high. Raise the head of the bed to have resident in an upright sitting position. Lock bed wheels. If resident is ambulatory, provide a chair.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EB2F62F-C09C-4D05-9EFF-E4796E4AE9FB}"/>
              </a:ext>
            </a:extLst>
          </p:cNvPr>
          <p:cNvSpPr>
            <a:spLocks noGrp="1"/>
          </p:cNvSpPr>
          <p:nvPr>
            <p:ph type="sldNum" sz="quarter" idx="12"/>
          </p:nvPr>
        </p:nvSpPr>
        <p:spPr/>
        <p:txBody>
          <a:bodyPr/>
          <a:lstStyle/>
          <a:p>
            <a:pPr defTabSz="457200"/>
            <a:fld id="{1E19C8D7-53EE-4AF8-9E87-BBF55B67A655}" type="slidenum">
              <a:rPr lang="en-US" smtClean="0"/>
              <a:pPr defTabSz="457200"/>
              <a:t>90</a:t>
            </a:fld>
            <a:endParaRPr lang="en-US" dirty="0"/>
          </a:p>
        </p:txBody>
      </p:sp>
    </p:spTree>
    <p:extLst>
      <p:ext uri="{BB962C8B-B14F-4D97-AF65-F5344CB8AC3E}">
        <p14:creationId xmlns:p14="http://schemas.microsoft.com/office/powerpoint/2010/main" val="107732746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C9200E-73FA-472C-9255-5B4FB3F62DD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Combing or brushing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Place a towel under the resident’s head or around the shoulders.</a:t>
            </a:r>
          </a:p>
          <a:p>
            <a:pPr marL="457200" indent="-457200">
              <a:buFont typeface="+mj-lt"/>
              <a:buAutoNum type="arabicPeriod" startAt="6"/>
            </a:pPr>
            <a:r>
              <a:rPr lang="en-US" dirty="0"/>
              <a:t>Remove any hairpins, hair ties, or clips.</a:t>
            </a:r>
          </a:p>
          <a:p>
            <a:pPr marL="457200" indent="-457200">
              <a:buFont typeface="+mj-lt"/>
              <a:buAutoNum type="arabicPeriod" startAt="6"/>
            </a:pPr>
            <a:r>
              <a:rPr lang="en-US" dirty="0"/>
              <a:t>If the hair is tangled, work on the tangles first. Remove tangles by dividing hair into small sections. Hold the lock of hair just above the tangle so you do not pull at the scalp. Gently comb or brush through the tangle. If the resident agrees, you can use a small amount of </a:t>
            </a:r>
            <a:r>
              <a:rPr lang="en-US" dirty="0" err="1"/>
              <a:t>detangler</a:t>
            </a:r>
            <a:r>
              <a:rPr lang="en-US" dirty="0"/>
              <a:t> or leave-in conditioner.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EB2F62F-C09C-4D05-9EFF-E4796E4AE9FB}"/>
              </a:ext>
            </a:extLst>
          </p:cNvPr>
          <p:cNvSpPr>
            <a:spLocks noGrp="1"/>
          </p:cNvSpPr>
          <p:nvPr>
            <p:ph type="sldNum" sz="quarter" idx="12"/>
          </p:nvPr>
        </p:nvSpPr>
        <p:spPr/>
        <p:txBody>
          <a:bodyPr/>
          <a:lstStyle/>
          <a:p>
            <a:pPr defTabSz="457200"/>
            <a:fld id="{1E19C8D7-53EE-4AF8-9E87-BBF55B67A655}" type="slidenum">
              <a:rPr lang="en-US" smtClean="0"/>
              <a:pPr defTabSz="457200"/>
              <a:t>91</a:t>
            </a:fld>
            <a:endParaRPr lang="en-US" dirty="0"/>
          </a:p>
        </p:txBody>
      </p:sp>
    </p:spTree>
    <p:extLst>
      <p:ext uri="{BB962C8B-B14F-4D97-AF65-F5344CB8AC3E}">
        <p14:creationId xmlns:p14="http://schemas.microsoft.com/office/powerpoint/2010/main" val="2773966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C9200E-73FA-472C-9255-5B4FB3F62DD7}"/>
              </a:ext>
            </a:extLst>
          </p:cNvPr>
          <p:cNvSpPr>
            <a:spLocks noGrp="1"/>
          </p:cNvSpPr>
          <p:nvPr>
            <p:ph idx="1"/>
          </p:nvPr>
        </p:nvSpPr>
        <p:spPr>
          <a:xfrm>
            <a:off x="635393" y="780226"/>
            <a:ext cx="4560551" cy="5396738"/>
          </a:xfrm>
        </p:spPr>
        <p:txBody>
          <a:bodyPr/>
          <a:lstStyle/>
          <a:p>
            <a:pPr marL="0" indent="0">
              <a:buNone/>
            </a:pPr>
            <a:r>
              <a:rPr lang="en-US" dirty="0">
                <a:solidFill>
                  <a:schemeClr val="accent5">
                    <a:lumMod val="60000"/>
                    <a:lumOff val="40000"/>
                  </a:schemeClr>
                </a:solidFill>
                <a:highlight>
                  <a:srgbClr val="000000"/>
                </a:highlight>
              </a:rPr>
              <a:t>Combing or brushing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After tangles are removed, brush two-inch sections of hair at a time. </a:t>
            </a:r>
            <a:endParaRPr lang="en-US" dirty="0">
              <a:highlight>
                <a:srgbClr val="000000"/>
              </a:highlight>
            </a:endParaRPr>
          </a:p>
        </p:txBody>
      </p:sp>
      <p:sp>
        <p:nvSpPr>
          <p:cNvPr id="3" name="Slide Number Placeholder 2">
            <a:extLst>
              <a:ext uri="{FF2B5EF4-FFF2-40B4-BE49-F238E27FC236}">
                <a16:creationId xmlns:a16="http://schemas.microsoft.com/office/drawing/2014/main" id="{DEB2F62F-C09C-4D05-9EFF-E4796E4AE9FB}"/>
              </a:ext>
            </a:extLst>
          </p:cNvPr>
          <p:cNvSpPr>
            <a:spLocks noGrp="1"/>
          </p:cNvSpPr>
          <p:nvPr>
            <p:ph type="sldNum" sz="quarter" idx="12"/>
          </p:nvPr>
        </p:nvSpPr>
        <p:spPr/>
        <p:txBody>
          <a:bodyPr/>
          <a:lstStyle/>
          <a:p>
            <a:pPr defTabSz="457200"/>
            <a:fld id="{1E19C8D7-53EE-4AF8-9E87-BBF55B67A655}" type="slidenum">
              <a:rPr lang="en-US" smtClean="0"/>
              <a:pPr defTabSz="457200"/>
              <a:t>92</a:t>
            </a:fld>
            <a:endParaRPr lang="en-US" dirty="0"/>
          </a:p>
        </p:txBody>
      </p:sp>
      <p:pic>
        <p:nvPicPr>
          <p:cNvPr id="4" name="Picture 3">
            <a:extLst>
              <a:ext uri="{FF2B5EF4-FFF2-40B4-BE49-F238E27FC236}">
                <a16:creationId xmlns:a16="http://schemas.microsoft.com/office/drawing/2014/main" id="{412AACA1-8FB9-4F9D-B384-3CAC10101423}"/>
              </a:ext>
            </a:extLst>
          </p:cNvPr>
          <p:cNvPicPr>
            <a:picLocks noChangeAspect="1"/>
          </p:cNvPicPr>
          <p:nvPr/>
        </p:nvPicPr>
        <p:blipFill>
          <a:blip r:embed="rId2"/>
          <a:stretch>
            <a:fillRect/>
          </a:stretch>
        </p:blipFill>
        <p:spPr>
          <a:xfrm>
            <a:off x="5023821" y="2590931"/>
            <a:ext cx="5062731" cy="3304020"/>
          </a:xfrm>
          <a:prstGeom prst="rect">
            <a:avLst/>
          </a:prstGeom>
        </p:spPr>
      </p:pic>
    </p:spTree>
    <p:extLst>
      <p:ext uri="{BB962C8B-B14F-4D97-AF65-F5344CB8AC3E}">
        <p14:creationId xmlns:p14="http://schemas.microsoft.com/office/powerpoint/2010/main" val="193241231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C9200E-73FA-472C-9255-5B4FB3F62DD7}"/>
              </a:ext>
            </a:extLst>
          </p:cNvPr>
          <p:cNvSpPr>
            <a:spLocks noGrp="1"/>
          </p:cNvSpPr>
          <p:nvPr>
            <p:ph idx="1"/>
          </p:nvPr>
        </p:nvSpPr>
        <p:spPr>
          <a:xfrm>
            <a:off x="635393" y="780226"/>
            <a:ext cx="4560551" cy="5396738"/>
          </a:xfrm>
        </p:spPr>
        <p:txBody>
          <a:bodyPr/>
          <a:lstStyle/>
          <a:p>
            <a:pPr marL="0" indent="0">
              <a:buNone/>
            </a:pPr>
            <a:r>
              <a:rPr lang="en-US" dirty="0">
                <a:solidFill>
                  <a:schemeClr val="accent5">
                    <a:lumMod val="60000"/>
                    <a:lumOff val="40000"/>
                  </a:schemeClr>
                </a:solidFill>
                <a:highlight>
                  <a:srgbClr val="000000"/>
                </a:highlight>
              </a:rPr>
              <a:t>Combing or brushing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Neatly style hair as the resident prefers. Avoid childish hairstyles. Each resident may prefer different styles. Offer the mirror to the resident.</a:t>
            </a:r>
          </a:p>
          <a:p>
            <a:pPr marL="457200" indent="-457200">
              <a:buFont typeface="+mj-lt"/>
              <a:buAutoNum type="arabicPeriod" startAt="10"/>
            </a:pPr>
            <a:r>
              <a:rPr lang="en-US" dirty="0"/>
              <a:t>Return supplies to proper storage. Clean hair from comb or brush. Clean comb or brush.</a:t>
            </a:r>
          </a:p>
          <a:p>
            <a:pPr marL="457200" indent="-457200">
              <a:buFont typeface="+mj-lt"/>
              <a:buAutoNum type="arabicPeriod" startAt="10"/>
            </a:pPr>
            <a:r>
              <a:rPr lang="en-US" dirty="0"/>
              <a:t>Dispose of soiled linen in the proper container.</a:t>
            </a:r>
          </a:p>
          <a:p>
            <a:pPr marL="457200" indent="-457200">
              <a:buFont typeface="+mj-lt"/>
              <a:buAutoNum type="arabicPeriod" startAt="10"/>
            </a:pPr>
            <a:r>
              <a:rPr lang="en-US" dirty="0"/>
              <a:t>Make resident comfortable.</a:t>
            </a:r>
          </a:p>
          <a:p>
            <a:pPr marL="457200" indent="-457200">
              <a:buFont typeface="+mj-lt"/>
              <a:buAutoNum type="arabicPeriod" startAt="10"/>
            </a:pPr>
            <a:r>
              <a:rPr lang="en-US" dirty="0"/>
              <a:t>Return bed to lowest position. Remove privacy measures.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EB2F62F-C09C-4D05-9EFF-E4796E4AE9FB}"/>
              </a:ext>
            </a:extLst>
          </p:cNvPr>
          <p:cNvSpPr>
            <a:spLocks noGrp="1"/>
          </p:cNvSpPr>
          <p:nvPr>
            <p:ph type="sldNum" sz="quarter" idx="12"/>
          </p:nvPr>
        </p:nvSpPr>
        <p:spPr/>
        <p:txBody>
          <a:bodyPr/>
          <a:lstStyle/>
          <a:p>
            <a:pPr defTabSz="457200"/>
            <a:fld id="{1E19C8D7-53EE-4AF8-9E87-BBF55B67A655}" type="slidenum">
              <a:rPr lang="en-US" smtClean="0"/>
              <a:pPr defTabSz="457200"/>
              <a:t>93</a:t>
            </a:fld>
            <a:endParaRPr lang="en-US" dirty="0"/>
          </a:p>
        </p:txBody>
      </p:sp>
      <p:pic>
        <p:nvPicPr>
          <p:cNvPr id="4" name="Picture 3">
            <a:extLst>
              <a:ext uri="{FF2B5EF4-FFF2-40B4-BE49-F238E27FC236}">
                <a16:creationId xmlns:a16="http://schemas.microsoft.com/office/drawing/2014/main" id="{AA7F66B0-2117-46AA-B46D-13152F9F2D6F}"/>
              </a:ext>
            </a:extLst>
          </p:cNvPr>
          <p:cNvPicPr>
            <a:picLocks noChangeAspect="1"/>
          </p:cNvPicPr>
          <p:nvPr/>
        </p:nvPicPr>
        <p:blipFill>
          <a:blip r:embed="rId2"/>
          <a:stretch>
            <a:fillRect/>
          </a:stretch>
        </p:blipFill>
        <p:spPr>
          <a:xfrm>
            <a:off x="5325036" y="2536316"/>
            <a:ext cx="5160452" cy="3437889"/>
          </a:xfrm>
          <a:prstGeom prst="rect">
            <a:avLst/>
          </a:prstGeom>
        </p:spPr>
      </p:pic>
    </p:spTree>
    <p:extLst>
      <p:ext uri="{BB962C8B-B14F-4D97-AF65-F5344CB8AC3E}">
        <p14:creationId xmlns:p14="http://schemas.microsoft.com/office/powerpoint/2010/main" val="10229040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C9200E-73FA-472C-9255-5B4FB3F62DD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Combing or brushing 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Place call light within resident’s reach.</a:t>
            </a:r>
          </a:p>
          <a:p>
            <a:pPr marL="457200" indent="-457200">
              <a:buFont typeface="+mj-lt"/>
              <a:buAutoNum type="arabicPeriod" startAt="15"/>
            </a:pPr>
            <a:r>
              <a:rPr lang="en-US" dirty="0"/>
              <a:t>Wash your hands.</a:t>
            </a:r>
          </a:p>
          <a:p>
            <a:pPr marL="457200" indent="-457200">
              <a:buFont typeface="+mj-lt"/>
              <a:buAutoNum type="arabicPeriod" startAt="15"/>
            </a:pPr>
            <a:r>
              <a:rPr lang="en-US" dirty="0"/>
              <a:t>Report any changes in resident to nurse.</a:t>
            </a:r>
          </a:p>
          <a:p>
            <a:pPr marL="457200" indent="-457200">
              <a:buFont typeface="+mj-lt"/>
              <a:buAutoNum type="arabicPeriod" startAt="15"/>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EB2F62F-C09C-4D05-9EFF-E4796E4AE9FB}"/>
              </a:ext>
            </a:extLst>
          </p:cNvPr>
          <p:cNvSpPr>
            <a:spLocks noGrp="1"/>
          </p:cNvSpPr>
          <p:nvPr>
            <p:ph type="sldNum" sz="quarter" idx="12"/>
          </p:nvPr>
        </p:nvSpPr>
        <p:spPr/>
        <p:txBody>
          <a:bodyPr/>
          <a:lstStyle/>
          <a:p>
            <a:pPr defTabSz="457200"/>
            <a:fld id="{1E19C8D7-53EE-4AF8-9E87-BBF55B67A655}" type="slidenum">
              <a:rPr lang="en-US" smtClean="0"/>
              <a:pPr defTabSz="457200"/>
              <a:t>94</a:t>
            </a:fld>
            <a:endParaRPr lang="en-US" dirty="0"/>
          </a:p>
        </p:txBody>
      </p:sp>
    </p:spTree>
    <p:extLst>
      <p:ext uri="{BB962C8B-B14F-4D97-AF65-F5344CB8AC3E}">
        <p14:creationId xmlns:p14="http://schemas.microsoft.com/office/powerpoint/2010/main" val="25481156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EA081-7A21-4B87-A5F6-D0F844223E07}"/>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guidelines for assisting with dressing</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affected side</a:t>
            </a:r>
          </a:p>
          <a:p>
            <a:pPr marL="457200" lvl="1" indent="0">
              <a:buNone/>
            </a:pPr>
            <a:r>
              <a:rPr lang="en-US" dirty="0"/>
              <a:t>a weakened side of the body from a stroke or injury; also called </a:t>
            </a:r>
            <a:r>
              <a:rPr lang="en-US" i="1" dirty="0"/>
              <a:t>involved side</a:t>
            </a:r>
            <a:r>
              <a:rPr lang="en-US" dirty="0"/>
              <a:t>. </a:t>
            </a:r>
          </a:p>
          <a:p>
            <a:pPr marL="0" indent="0">
              <a:buNone/>
            </a:pPr>
            <a:endParaRPr lang="en-US" dirty="0"/>
          </a:p>
        </p:txBody>
      </p:sp>
      <p:sp>
        <p:nvSpPr>
          <p:cNvPr id="3" name="Slide Number Placeholder 2">
            <a:extLst>
              <a:ext uri="{FF2B5EF4-FFF2-40B4-BE49-F238E27FC236}">
                <a16:creationId xmlns:a16="http://schemas.microsoft.com/office/drawing/2014/main" id="{2CD96943-9688-4C9E-A95A-6A3C248C1921}"/>
              </a:ext>
            </a:extLst>
          </p:cNvPr>
          <p:cNvSpPr>
            <a:spLocks noGrp="1"/>
          </p:cNvSpPr>
          <p:nvPr>
            <p:ph type="sldNum" sz="quarter" idx="12"/>
          </p:nvPr>
        </p:nvSpPr>
        <p:spPr/>
        <p:txBody>
          <a:bodyPr/>
          <a:lstStyle/>
          <a:p>
            <a:pPr defTabSz="457200"/>
            <a:fld id="{1E19C8D7-53EE-4AF8-9E87-BBF55B67A655}" type="slidenum">
              <a:rPr lang="en-US" smtClean="0"/>
              <a:pPr defTabSz="457200"/>
              <a:t>95</a:t>
            </a:fld>
            <a:endParaRPr lang="en-US" dirty="0"/>
          </a:p>
        </p:txBody>
      </p:sp>
    </p:spTree>
    <p:extLst>
      <p:ext uri="{BB962C8B-B14F-4D97-AF65-F5344CB8AC3E}">
        <p14:creationId xmlns:p14="http://schemas.microsoft.com/office/powerpoint/2010/main" val="18118094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19CDFC-6E4F-48F6-9350-A0E1D5D8D58C}"/>
              </a:ext>
            </a:extLst>
          </p:cNvPr>
          <p:cNvSpPr>
            <a:spLocks noGrp="1"/>
          </p:cNvSpPr>
          <p:nvPr>
            <p:ph idx="1"/>
          </p:nvPr>
        </p:nvSpPr>
        <p:spPr/>
        <p:txBody>
          <a:bodyPr/>
          <a:lstStyle/>
          <a:p>
            <a:pPr marL="0" indent="0">
              <a:buNone/>
            </a:pPr>
            <a:r>
              <a:rPr lang="en-US" dirty="0"/>
              <a:t>Transparency 13-5: Assisting with dressing</a:t>
            </a:r>
          </a:p>
          <a:p>
            <a:pPr marL="0" indent="0">
              <a:buNone/>
            </a:pPr>
            <a:endParaRPr lang="en-US" dirty="0"/>
          </a:p>
          <a:p>
            <a:pPr lvl="1"/>
            <a:r>
              <a:rPr lang="en-US" dirty="0"/>
              <a:t>Refer to affected side as weaker or involved.</a:t>
            </a:r>
          </a:p>
          <a:p>
            <a:pPr lvl="1"/>
            <a:r>
              <a:rPr lang="en-US" dirty="0"/>
              <a:t>Preferences should be followed. </a:t>
            </a:r>
          </a:p>
          <a:p>
            <a:pPr lvl="1"/>
            <a:r>
              <a:rPr lang="en-US" dirty="0"/>
              <a:t>Allow resident to choose clothing. </a:t>
            </a:r>
          </a:p>
          <a:p>
            <a:pPr lvl="1"/>
            <a:r>
              <a:rPr lang="en-US" dirty="0"/>
              <a:t>Encourage residents to dress in regular clothes in the daytime. </a:t>
            </a:r>
          </a:p>
          <a:p>
            <a:pPr lvl="1"/>
            <a:r>
              <a:rPr lang="en-US" dirty="0"/>
              <a:t>Residents should do as much as possible to dress themselves. </a:t>
            </a:r>
          </a:p>
          <a:p>
            <a:pPr lvl="1"/>
            <a:r>
              <a:rPr lang="en-US" dirty="0"/>
              <a:t>Provide privacy. </a:t>
            </a:r>
          </a:p>
          <a:p>
            <a:pPr lvl="1"/>
            <a:r>
              <a:rPr lang="en-US" dirty="0"/>
              <a:t>Roll or fold down socks before putting them on. </a:t>
            </a:r>
          </a:p>
          <a:p>
            <a:pPr lvl="1"/>
            <a:r>
              <a:rPr lang="en-US" dirty="0"/>
              <a:t>Front-fastening bras are easier for residents to fasten by themselves. </a:t>
            </a:r>
          </a:p>
          <a:p>
            <a:pPr lvl="1"/>
            <a:r>
              <a:rPr lang="en-US" dirty="0"/>
              <a:t>Put back-fastening bras on waist and fasten in front first before rotating around. </a:t>
            </a:r>
          </a:p>
          <a:p>
            <a:pPr lvl="1"/>
            <a:r>
              <a:rPr lang="en-US" dirty="0"/>
              <a:t>When dressing, start with the weaker arm or leg first. When undressing, start with the stronger side.</a:t>
            </a:r>
          </a:p>
          <a:p>
            <a:pPr marL="0" indent="0">
              <a:buNone/>
            </a:pPr>
            <a:endParaRPr lang="en-US" dirty="0"/>
          </a:p>
        </p:txBody>
      </p:sp>
      <p:sp>
        <p:nvSpPr>
          <p:cNvPr id="3" name="Slide Number Placeholder 2">
            <a:extLst>
              <a:ext uri="{FF2B5EF4-FFF2-40B4-BE49-F238E27FC236}">
                <a16:creationId xmlns:a16="http://schemas.microsoft.com/office/drawing/2014/main" id="{EB61B7BA-E69E-407A-9ED8-B0700997BAD0}"/>
              </a:ext>
            </a:extLst>
          </p:cNvPr>
          <p:cNvSpPr>
            <a:spLocks noGrp="1"/>
          </p:cNvSpPr>
          <p:nvPr>
            <p:ph type="sldNum" sz="quarter" idx="12"/>
          </p:nvPr>
        </p:nvSpPr>
        <p:spPr/>
        <p:txBody>
          <a:bodyPr/>
          <a:lstStyle/>
          <a:p>
            <a:pPr defTabSz="457200"/>
            <a:fld id="{1E19C8D7-53EE-4AF8-9E87-BBF55B67A655}" type="slidenum">
              <a:rPr lang="en-US" smtClean="0"/>
              <a:pPr defTabSz="457200"/>
              <a:t>96</a:t>
            </a:fld>
            <a:endParaRPr lang="en-US" dirty="0"/>
          </a:p>
        </p:txBody>
      </p:sp>
    </p:spTree>
    <p:extLst>
      <p:ext uri="{BB962C8B-B14F-4D97-AF65-F5344CB8AC3E}">
        <p14:creationId xmlns:p14="http://schemas.microsoft.com/office/powerpoint/2010/main" val="24602843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1EA081-7A21-4B87-A5F6-D0F844223E07}"/>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List guidelines for assisting with dressing</a:t>
            </a:r>
          </a:p>
          <a:p>
            <a:pPr marL="457200" indent="-457200">
              <a:buFont typeface="+mj-lt"/>
              <a:buAutoNum type="arabicPeriod" startAt="5"/>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Several types of adaptive aids are available to make dressing easier for residents.</a:t>
            </a:r>
          </a:p>
          <a:p>
            <a:pPr marL="0" indent="0">
              <a:buNone/>
            </a:pPr>
            <a:endParaRPr lang="en-US" dirty="0"/>
          </a:p>
        </p:txBody>
      </p:sp>
      <p:sp>
        <p:nvSpPr>
          <p:cNvPr id="3" name="Slide Number Placeholder 2">
            <a:extLst>
              <a:ext uri="{FF2B5EF4-FFF2-40B4-BE49-F238E27FC236}">
                <a16:creationId xmlns:a16="http://schemas.microsoft.com/office/drawing/2014/main" id="{2CD96943-9688-4C9E-A95A-6A3C248C1921}"/>
              </a:ext>
            </a:extLst>
          </p:cNvPr>
          <p:cNvSpPr>
            <a:spLocks noGrp="1"/>
          </p:cNvSpPr>
          <p:nvPr>
            <p:ph type="sldNum" sz="quarter" idx="12"/>
          </p:nvPr>
        </p:nvSpPr>
        <p:spPr/>
        <p:txBody>
          <a:bodyPr/>
          <a:lstStyle/>
          <a:p>
            <a:pPr defTabSz="457200"/>
            <a:fld id="{1E19C8D7-53EE-4AF8-9E87-BBF55B67A655}" type="slidenum">
              <a:rPr lang="en-US" smtClean="0"/>
              <a:pPr defTabSz="457200"/>
              <a:t>97</a:t>
            </a:fld>
            <a:endParaRPr lang="en-US" dirty="0"/>
          </a:p>
        </p:txBody>
      </p:sp>
    </p:spTree>
    <p:extLst>
      <p:ext uri="{BB962C8B-B14F-4D97-AF65-F5344CB8AC3E}">
        <p14:creationId xmlns:p14="http://schemas.microsoft.com/office/powerpoint/2010/main" val="302106520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2C63E-2883-4FB1-8200-238AD48E142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Dressing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bath blanket, clean clothes of resident’s choice, nonskid footwear, gloves</a:t>
            </a:r>
          </a:p>
          <a:p>
            <a:pPr marL="0" indent="0">
              <a:buNone/>
            </a:pPr>
            <a:r>
              <a:rPr lang="en-US" i="1" dirty="0"/>
              <a:t>When putting on all items, move the resident’s body gently and naturally. Avoid force and over-extension of limbs and joints.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BCF52676-FD5E-4977-A1AF-C16B750B7362}"/>
              </a:ext>
            </a:extLst>
          </p:cNvPr>
          <p:cNvSpPr>
            <a:spLocks noGrp="1"/>
          </p:cNvSpPr>
          <p:nvPr>
            <p:ph type="sldNum" sz="quarter" idx="12"/>
          </p:nvPr>
        </p:nvSpPr>
        <p:spPr/>
        <p:txBody>
          <a:bodyPr/>
          <a:lstStyle/>
          <a:p>
            <a:pPr defTabSz="457200"/>
            <a:fld id="{1E19C8D7-53EE-4AF8-9E87-BBF55B67A655}" type="slidenum">
              <a:rPr lang="en-US" smtClean="0"/>
              <a:pPr defTabSz="457200"/>
              <a:t>98</a:t>
            </a:fld>
            <a:endParaRPr lang="en-US" dirty="0"/>
          </a:p>
        </p:txBody>
      </p:sp>
    </p:spTree>
    <p:extLst>
      <p:ext uri="{BB962C8B-B14F-4D97-AF65-F5344CB8AC3E}">
        <p14:creationId xmlns:p14="http://schemas.microsoft.com/office/powerpoint/2010/main" val="39040462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602C63E-2883-4FB1-8200-238AD48E142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Dressing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4"/>
            </a:pPr>
            <a:r>
              <a:rPr lang="en-US" dirty="0"/>
              <a:t>Provide for resident’s privacy with curtain, screen, or door.</a:t>
            </a:r>
          </a:p>
          <a:p>
            <a:pPr marL="457200" indent="-457200">
              <a:buFont typeface="+mj-lt"/>
              <a:buAutoNum type="arabicPeriod" startAt="4"/>
            </a:pPr>
            <a:r>
              <a:rPr lang="en-US" dirty="0"/>
              <a:t>Adjust bed to a safe level, usually waist high. Lock bed wheels.</a:t>
            </a:r>
          </a:p>
          <a:p>
            <a:pPr marL="457200" indent="-457200">
              <a:buFont typeface="+mj-lt"/>
              <a:buAutoNum type="arabicPeriod" startAt="4"/>
            </a:pPr>
            <a:r>
              <a:rPr lang="en-US" dirty="0"/>
              <a:t>Raise the head of the bed so that the resident is sitting up.</a:t>
            </a:r>
          </a:p>
          <a:p>
            <a:pPr marL="457200" indent="-457200">
              <a:buFont typeface="+mj-lt"/>
              <a:buAutoNum type="arabicPeriod" startAt="4"/>
            </a:pPr>
            <a:r>
              <a:rPr lang="en-US" dirty="0"/>
              <a:t>Ask the resident what she would like to wear. Dress her in outfit she chooses.</a:t>
            </a:r>
          </a:p>
          <a:p>
            <a:pPr marL="457200" indent="-457200">
              <a:buFont typeface="+mj-lt"/>
              <a:buAutoNum type="arabicPeriod" startAt="4"/>
            </a:pPr>
            <a:r>
              <a:rPr lang="en-US" dirty="0"/>
              <a:t>Put on gloves if the resident has non-intact (broken) skin.</a:t>
            </a:r>
          </a:p>
          <a:p>
            <a:pPr marL="457200" indent="-457200">
              <a:buFont typeface="+mj-lt"/>
              <a:buAutoNum type="arabicPeriod" startAt="4"/>
            </a:pPr>
            <a:r>
              <a:rPr lang="en-US" dirty="0"/>
              <a:t>Place a bath blanket over the resident. Ask her to hold onto it as you remove or fold back the top bedding to the foot of the bed. Remove the gown or top clothing, while keeping the resident covered with the bath blanket. Take clothes off the stronger, or unaffected, side first when undressing. Then remove from weaker side. Place top clothing in the proper container. Move the bath blanket down to cover the lower body.</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BCF52676-FD5E-4977-A1AF-C16B750B7362}"/>
              </a:ext>
            </a:extLst>
          </p:cNvPr>
          <p:cNvSpPr>
            <a:spLocks noGrp="1"/>
          </p:cNvSpPr>
          <p:nvPr>
            <p:ph type="sldNum" sz="quarter" idx="12"/>
          </p:nvPr>
        </p:nvSpPr>
        <p:spPr/>
        <p:txBody>
          <a:bodyPr/>
          <a:lstStyle/>
          <a:p>
            <a:pPr defTabSz="457200"/>
            <a:fld id="{1E19C8D7-53EE-4AF8-9E87-BBF55B67A655}" type="slidenum">
              <a:rPr lang="en-US" smtClean="0"/>
              <a:pPr defTabSz="457200"/>
              <a:t>99</a:t>
            </a:fld>
            <a:endParaRPr lang="en-US" dirty="0"/>
          </a:p>
        </p:txBody>
      </p:sp>
    </p:spTree>
    <p:extLst>
      <p:ext uri="{BB962C8B-B14F-4D97-AF65-F5344CB8AC3E}">
        <p14:creationId xmlns:p14="http://schemas.microsoft.com/office/powerpoint/2010/main" val="2350744986"/>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437</TotalTime>
  <Words>10405</Words>
  <Application>Microsoft Office PowerPoint</Application>
  <PresentationFormat>Widescreen</PresentationFormat>
  <Paragraphs>1052</Paragraphs>
  <Slides>129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129</vt:i4>
      </vt:variant>
    </vt:vector>
  </HeadingPairs>
  <TitlesOfParts>
    <vt:vector size="132"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29</cp:revision>
  <dcterms:created xsi:type="dcterms:W3CDTF">2018-11-20T16:34:14Z</dcterms:created>
  <dcterms:modified xsi:type="dcterms:W3CDTF">2019-05-13T17:16:03Z</dcterms:modified>
</cp:coreProperties>
</file>