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350" r:id="rId2"/>
    <p:sldId id="258" r:id="rId3"/>
    <p:sldId id="262" r:id="rId4"/>
    <p:sldId id="265" r:id="rId5"/>
    <p:sldId id="267" r:id="rId6"/>
    <p:sldId id="266" r:id="rId7"/>
    <p:sldId id="269" r:id="rId8"/>
    <p:sldId id="264" r:id="rId9"/>
    <p:sldId id="268" r:id="rId10"/>
    <p:sldId id="270" r:id="rId11"/>
    <p:sldId id="271" r:id="rId12"/>
    <p:sldId id="272" r:id="rId13"/>
    <p:sldId id="273" r:id="rId14"/>
    <p:sldId id="274" r:id="rId15"/>
    <p:sldId id="275" r:id="rId16"/>
    <p:sldId id="276" r:id="rId17"/>
    <p:sldId id="277" r:id="rId18"/>
    <p:sldId id="278" r:id="rId19"/>
    <p:sldId id="279" r:id="rId20"/>
    <p:sldId id="280" r:id="rId21"/>
    <p:sldId id="281" r:id="rId22"/>
    <p:sldId id="283" r:id="rId23"/>
    <p:sldId id="282" r:id="rId24"/>
    <p:sldId id="287" r:id="rId25"/>
    <p:sldId id="284" r:id="rId26"/>
    <p:sldId id="285" r:id="rId27"/>
    <p:sldId id="288" r:id="rId28"/>
    <p:sldId id="293" r:id="rId29"/>
    <p:sldId id="292" r:id="rId30"/>
    <p:sldId id="291" r:id="rId31"/>
    <p:sldId id="290" r:id="rId32"/>
    <p:sldId id="289" r:id="rId33"/>
    <p:sldId id="261" r:id="rId34"/>
    <p:sldId id="303" r:id="rId35"/>
    <p:sldId id="302" r:id="rId36"/>
    <p:sldId id="301" r:id="rId37"/>
    <p:sldId id="304" r:id="rId38"/>
    <p:sldId id="305" r:id="rId39"/>
    <p:sldId id="300" r:id="rId40"/>
    <p:sldId id="299" r:id="rId41"/>
    <p:sldId id="298" r:id="rId42"/>
    <p:sldId id="297" r:id="rId43"/>
    <p:sldId id="296" r:id="rId44"/>
    <p:sldId id="295" r:id="rId45"/>
    <p:sldId id="294" r:id="rId46"/>
    <p:sldId id="306" r:id="rId47"/>
    <p:sldId id="308" r:id="rId48"/>
    <p:sldId id="309" r:id="rId49"/>
    <p:sldId id="311" r:id="rId50"/>
    <p:sldId id="310" r:id="rId51"/>
    <p:sldId id="307" r:id="rId52"/>
    <p:sldId id="312" r:id="rId53"/>
    <p:sldId id="313" r:id="rId54"/>
    <p:sldId id="314" r:id="rId55"/>
    <p:sldId id="315" r:id="rId56"/>
    <p:sldId id="316" r:id="rId57"/>
    <p:sldId id="321" r:id="rId58"/>
    <p:sldId id="320" r:id="rId59"/>
    <p:sldId id="319" r:id="rId60"/>
    <p:sldId id="318" r:id="rId61"/>
    <p:sldId id="317" r:id="rId62"/>
    <p:sldId id="325" r:id="rId63"/>
    <p:sldId id="324" r:id="rId64"/>
    <p:sldId id="323" r:id="rId65"/>
    <p:sldId id="322" r:id="rId66"/>
    <p:sldId id="326" r:id="rId67"/>
    <p:sldId id="327" r:id="rId68"/>
    <p:sldId id="328" r:id="rId69"/>
    <p:sldId id="329" r:id="rId70"/>
    <p:sldId id="331" r:id="rId71"/>
    <p:sldId id="332" r:id="rId72"/>
    <p:sldId id="330" r:id="rId73"/>
    <p:sldId id="337" r:id="rId74"/>
    <p:sldId id="338" r:id="rId75"/>
    <p:sldId id="342" r:id="rId76"/>
    <p:sldId id="341" r:id="rId77"/>
    <p:sldId id="340" r:id="rId78"/>
    <p:sldId id="339" r:id="rId79"/>
    <p:sldId id="336" r:id="rId80"/>
    <p:sldId id="335" r:id="rId81"/>
    <p:sldId id="334" r:id="rId82"/>
    <p:sldId id="343" r:id="rId83"/>
    <p:sldId id="349" r:id="rId84"/>
    <p:sldId id="348" r:id="rId85"/>
    <p:sldId id="347" r:id="rId86"/>
    <p:sldId id="346" r:id="rId87"/>
    <p:sldId id="345" r:id="rId88"/>
    <p:sldId id="344" r:id="rId89"/>
    <p:sldId id="263" r:id="rId9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9502" autoAdjust="0"/>
    <p:restoredTop sz="94660"/>
  </p:normalViewPr>
  <p:slideViewPr>
    <p:cSldViewPr snapToGrid="0">
      <p:cViewPr varScale="1">
        <p:scale>
          <a:sx n="61" d="100"/>
          <a:sy n="61" d="100"/>
        </p:scale>
        <p:origin x="28" y="53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slide" Target="slides/slide88.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chemeClr val="accent4"/>
        </a:solidFill>
        <a:effectLst/>
      </p:bgPr>
    </p:bg>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475C2F09-6D1A-4A21-97DF-F888DD13FD39}"/>
              </a:ext>
            </a:extLst>
          </p:cNvPr>
          <p:cNvSpPr txBox="1"/>
          <p:nvPr userDrawn="1"/>
        </p:nvSpPr>
        <p:spPr>
          <a:xfrm>
            <a:off x="1142997" y="539293"/>
            <a:ext cx="1816272" cy="1862048"/>
          </a:xfrm>
          <a:prstGeom prst="rect">
            <a:avLst/>
          </a:prstGeom>
          <a:solidFill>
            <a:schemeClr val="accent4"/>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500" b="0" i="0" u="none" strike="noStrike" kern="1200" cap="none" spc="0" normalizeH="0" baseline="0" noProof="0" dirty="0">
                <a:ln>
                  <a:noFill/>
                </a:ln>
                <a:solidFill>
                  <a:prstClr val="white"/>
                </a:solidFill>
                <a:effectLst/>
                <a:uLnTx/>
                <a:uFillTx/>
                <a:latin typeface="Scala Sans" panose="02000503060000020003" pitchFamily="2" charset="0"/>
                <a:ea typeface="+mn-ea"/>
                <a:cs typeface="+mn-cs"/>
              </a:rPr>
              <a:t>10</a:t>
            </a:r>
          </a:p>
        </p:txBody>
      </p:sp>
      <p:sp>
        <p:nvSpPr>
          <p:cNvPr id="8" name="TextBox 7">
            <a:extLst>
              <a:ext uri="{FF2B5EF4-FFF2-40B4-BE49-F238E27FC236}">
                <a16:creationId xmlns:a16="http://schemas.microsoft.com/office/drawing/2014/main" id="{F1FEBFBB-1425-4277-8500-4300AD017EDA}"/>
              </a:ext>
            </a:extLst>
          </p:cNvPr>
          <p:cNvSpPr txBox="1"/>
          <p:nvPr userDrawn="1"/>
        </p:nvSpPr>
        <p:spPr>
          <a:xfrm>
            <a:off x="1150229" y="2062986"/>
            <a:ext cx="8717075" cy="707886"/>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a:ln>
                  <a:noFill/>
                </a:ln>
                <a:solidFill>
                  <a:prstClr val="white"/>
                </a:solidFill>
                <a:effectLst/>
                <a:uLnTx/>
                <a:uFillTx/>
                <a:latin typeface="Scala Sans" panose="02000503060000020003" pitchFamily="2" charset="0"/>
                <a:ea typeface="+mn-ea"/>
                <a:cs typeface="+mn-cs"/>
              </a:rPr>
              <a:t>Positioning, Transfers, and Ambulation</a:t>
            </a:r>
          </a:p>
        </p:txBody>
      </p:sp>
      <p:pic>
        <p:nvPicPr>
          <p:cNvPr id="9" name="Picture 8">
            <a:extLst>
              <a:ext uri="{FF2B5EF4-FFF2-40B4-BE49-F238E27FC236}">
                <a16:creationId xmlns:a16="http://schemas.microsoft.com/office/drawing/2014/main" id="{EF1DCB50-4D11-4F0B-AF02-F0797361079C}"/>
              </a:ext>
            </a:extLst>
          </p:cNvPr>
          <p:cNvPicPr>
            <a:picLocks noChangeAspect="1"/>
          </p:cNvPicPr>
          <p:nvPr userDrawn="1"/>
        </p:nvPicPr>
        <p:blipFill>
          <a:blip r:embed="rId2">
            <a:lum bright="100000"/>
          </a:blip>
          <a:stretch>
            <a:fillRect/>
          </a:stretch>
        </p:blipFill>
        <p:spPr>
          <a:xfrm>
            <a:off x="1325043" y="4825851"/>
            <a:ext cx="1236907" cy="1282700"/>
          </a:xfrm>
          <a:prstGeom prst="rect">
            <a:avLst/>
          </a:prstGeom>
        </p:spPr>
      </p:pic>
    </p:spTree>
    <p:extLst>
      <p:ext uri="{BB962C8B-B14F-4D97-AF65-F5344CB8AC3E}">
        <p14:creationId xmlns:p14="http://schemas.microsoft.com/office/powerpoint/2010/main" val="265878710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635393" y="780226"/>
            <a:ext cx="10234377" cy="5396738"/>
          </a:xfrm>
        </p:spPr>
        <p:txBody>
          <a:bodyPr>
            <a:normAutofit/>
          </a:bodyPr>
          <a:lstStyle>
            <a:lvl1pPr>
              <a:spcBef>
                <a:spcPts val="0"/>
              </a:spcBef>
              <a:spcAft>
                <a:spcPts val="600"/>
              </a:spcAft>
              <a:defRPr sz="2000">
                <a:latin typeface="+mn-lt"/>
              </a:defRPr>
            </a:lvl1pPr>
            <a:lvl2pPr>
              <a:spcBef>
                <a:spcPts val="0"/>
              </a:spcBef>
              <a:spcAft>
                <a:spcPts val="600"/>
              </a:spcAft>
              <a:defRPr sz="2000">
                <a:latin typeface="+mn-lt"/>
              </a:defRPr>
            </a:lvl2pPr>
            <a:lvl3pPr>
              <a:spcBef>
                <a:spcPts val="0"/>
              </a:spcBef>
              <a:spcAft>
                <a:spcPts val="600"/>
              </a:spcAft>
              <a:defRPr sz="2000">
                <a:latin typeface="+mn-lt"/>
              </a:defRPr>
            </a:lvl3pPr>
            <a:lvl4pPr>
              <a:spcBef>
                <a:spcPts val="0"/>
              </a:spcBef>
              <a:spcAft>
                <a:spcPts val="600"/>
              </a:spcAft>
              <a:defRPr sz="2000">
                <a:latin typeface="+mn-lt"/>
              </a:defRPr>
            </a:lvl4pPr>
            <a:lvl5pPr>
              <a:spcBef>
                <a:spcPts val="0"/>
              </a:spcBef>
              <a:spcAft>
                <a:spcPts val="600"/>
              </a:spcAft>
              <a:defRPr sz="2000">
                <a:latin typeface="+mn-lt"/>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Rectangle 5">
            <a:extLst>
              <a:ext uri="{FF2B5EF4-FFF2-40B4-BE49-F238E27FC236}">
                <a16:creationId xmlns:a16="http://schemas.microsoft.com/office/drawing/2014/main" id="{A4F5F491-9531-4861-B658-DB5FE7E2FEAE}"/>
              </a:ext>
            </a:extLst>
          </p:cNvPr>
          <p:cNvSpPr/>
          <p:nvPr userDrawn="1"/>
        </p:nvSpPr>
        <p:spPr>
          <a:xfrm>
            <a:off x="11328400" y="0"/>
            <a:ext cx="863600" cy="160655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Scala Sans"/>
              <a:ea typeface="+mn-ea"/>
              <a:cs typeface="+mn-cs"/>
            </a:endParaRPr>
          </a:p>
        </p:txBody>
      </p:sp>
      <p:sp>
        <p:nvSpPr>
          <p:cNvPr id="7" name="TextBox 6">
            <a:extLst>
              <a:ext uri="{FF2B5EF4-FFF2-40B4-BE49-F238E27FC236}">
                <a16:creationId xmlns:a16="http://schemas.microsoft.com/office/drawing/2014/main" id="{2328F0E1-C264-477A-8C68-5954EE75A404}"/>
              </a:ext>
            </a:extLst>
          </p:cNvPr>
          <p:cNvSpPr txBox="1"/>
          <p:nvPr userDrawn="1"/>
        </p:nvSpPr>
        <p:spPr>
          <a:xfrm>
            <a:off x="11506200" y="1752600"/>
            <a:ext cx="369332" cy="3321050"/>
          </a:xfrm>
          <a:prstGeom prst="rect">
            <a:avLst/>
          </a:prstGeom>
          <a:noFill/>
        </p:spPr>
        <p:txBody>
          <a:bodyPr vert="vert270" wrap="square" rtlCol="0">
            <a:sp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Scala Sans" panose="02000503060000020003" pitchFamily="2" charset="0"/>
                <a:ea typeface="+mn-ea"/>
                <a:cs typeface="+mn-cs"/>
              </a:rPr>
              <a:t>Positioning, Transfers, and Ambulation</a:t>
            </a:r>
          </a:p>
        </p:txBody>
      </p:sp>
      <p:sp>
        <p:nvSpPr>
          <p:cNvPr id="9" name="TextBox 8">
            <a:extLst>
              <a:ext uri="{FF2B5EF4-FFF2-40B4-BE49-F238E27FC236}">
                <a16:creationId xmlns:a16="http://schemas.microsoft.com/office/drawing/2014/main" id="{31CA6800-7865-48FF-933D-2164FAE0ACC9}"/>
              </a:ext>
            </a:extLst>
          </p:cNvPr>
          <p:cNvSpPr txBox="1"/>
          <p:nvPr userDrawn="1"/>
        </p:nvSpPr>
        <p:spPr>
          <a:xfrm>
            <a:off x="11506197" y="101143"/>
            <a:ext cx="1816272" cy="707886"/>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dirty="0">
                <a:ln>
                  <a:noFill/>
                </a:ln>
                <a:solidFill>
                  <a:prstClr val="white"/>
                </a:solidFill>
                <a:effectLst/>
                <a:uLnTx/>
                <a:uFillTx/>
                <a:latin typeface="Scala Sans"/>
                <a:ea typeface="+mn-ea"/>
                <a:cs typeface="+mn-cs"/>
              </a:rPr>
              <a:t>10</a:t>
            </a:r>
          </a:p>
        </p:txBody>
      </p:sp>
      <p:cxnSp>
        <p:nvCxnSpPr>
          <p:cNvPr id="13" name="Straight Connector 12">
            <a:extLst>
              <a:ext uri="{FF2B5EF4-FFF2-40B4-BE49-F238E27FC236}">
                <a16:creationId xmlns:a16="http://schemas.microsoft.com/office/drawing/2014/main" id="{685C658E-B179-4C5F-B3AF-13638309A3D4}"/>
              </a:ext>
            </a:extLst>
          </p:cNvPr>
          <p:cNvCxnSpPr>
            <a:cxnSpLocks/>
          </p:cNvCxnSpPr>
          <p:nvPr userDrawn="1"/>
        </p:nvCxnSpPr>
        <p:spPr>
          <a:xfrm flipH="1">
            <a:off x="745067" y="6629400"/>
            <a:ext cx="10007600" cy="0"/>
          </a:xfrm>
          <a:prstGeom prst="line">
            <a:avLst/>
          </a:prstGeom>
          <a:ln w="12700">
            <a:solidFill>
              <a:schemeClr val="accent4"/>
            </a:solidFill>
          </a:ln>
        </p:spPr>
        <p:style>
          <a:lnRef idx="1">
            <a:schemeClr val="accent1"/>
          </a:lnRef>
          <a:fillRef idx="0">
            <a:schemeClr val="accent1"/>
          </a:fillRef>
          <a:effectRef idx="0">
            <a:schemeClr val="accent1"/>
          </a:effectRef>
          <a:fontRef idx="minor">
            <a:schemeClr val="tx1"/>
          </a:fontRef>
        </p:style>
      </p:cxnSp>
      <p:sp>
        <p:nvSpPr>
          <p:cNvPr id="17" name="Date Placeholder 16">
            <a:extLst>
              <a:ext uri="{FF2B5EF4-FFF2-40B4-BE49-F238E27FC236}">
                <a16:creationId xmlns:a16="http://schemas.microsoft.com/office/drawing/2014/main" id="{C71CCBE0-D1B9-42FA-8DAC-87EEE4FE9F42}"/>
              </a:ext>
            </a:extLst>
          </p:cNvPr>
          <p:cNvSpPr>
            <a:spLocks noGrp="1"/>
          </p:cNvSpPr>
          <p:nvPr>
            <p:ph type="dt" sz="half" idx="10"/>
          </p:nvPr>
        </p:nvSpPr>
        <p:spPr>
          <a:xfrm>
            <a:off x="838200" y="6279454"/>
            <a:ext cx="2743200" cy="365125"/>
          </a:xfrm>
        </p:spPr>
        <p:txBody>
          <a:bodyPr/>
          <a:lstStyle>
            <a:lvl1pPr>
              <a:defRPr>
                <a:solidFill>
                  <a:sysClr val="windowText" lastClr="000000"/>
                </a:solidFill>
                <a:latin typeface="+mn-lt"/>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3BC1E1F3-686D-4F52-826D-70A4F80E72A5}" type="datetime1">
              <a:rPr kumimoji="0" lang="en-US" sz="1200" b="0" i="0" u="none" strike="noStrike" kern="1200" cap="none" spc="0" normalizeH="0" baseline="0" noProof="0" smtClean="0">
                <a:ln>
                  <a:noFill/>
                </a:ln>
                <a:solidFill>
                  <a:sysClr val="windowText" lastClr="000000"/>
                </a:solidFill>
                <a:effectLst/>
                <a:uLnTx/>
                <a:uFillTx/>
                <a:latin typeface="Scala Sans"/>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5/13/2019</a:t>
            </a:fld>
            <a:endParaRPr kumimoji="0" lang="en-US" sz="1200" b="0" i="0" u="none" strike="noStrike" kern="1200" cap="none" spc="0" normalizeH="0" baseline="0" noProof="0" dirty="0">
              <a:ln>
                <a:noFill/>
              </a:ln>
              <a:solidFill>
                <a:sysClr val="windowText" lastClr="000000"/>
              </a:solidFill>
              <a:effectLst/>
              <a:uLnTx/>
              <a:uFillTx/>
              <a:latin typeface="Scala Sans"/>
              <a:ea typeface="+mn-ea"/>
              <a:cs typeface="+mn-cs"/>
            </a:endParaRPr>
          </a:p>
        </p:txBody>
      </p:sp>
      <p:sp>
        <p:nvSpPr>
          <p:cNvPr id="18" name="Footer Placeholder 17">
            <a:extLst>
              <a:ext uri="{FF2B5EF4-FFF2-40B4-BE49-F238E27FC236}">
                <a16:creationId xmlns:a16="http://schemas.microsoft.com/office/drawing/2014/main" id="{33E0703D-A83A-40F4-A8D2-8D56B297D859}"/>
              </a:ext>
            </a:extLst>
          </p:cNvPr>
          <p:cNvSpPr>
            <a:spLocks noGrp="1"/>
          </p:cNvSpPr>
          <p:nvPr>
            <p:ph type="ftr" sz="quarter" idx="11"/>
          </p:nvPr>
        </p:nvSpPr>
        <p:spPr>
          <a:xfrm>
            <a:off x="4038599" y="6279454"/>
            <a:ext cx="4993783" cy="365125"/>
          </a:xfrm>
        </p:spPr>
        <p:txBody>
          <a:bodyPr/>
          <a:lstStyle>
            <a:lvl1pPr>
              <a:defRPr>
                <a:solidFill>
                  <a:sysClr val="windowText" lastClr="000000"/>
                </a:solidFill>
                <a:latin typeface="+mn-lt"/>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sysClr val="windowText" lastClr="000000"/>
              </a:solidFill>
              <a:effectLst/>
              <a:uLnTx/>
              <a:uFillTx/>
              <a:latin typeface="Scala Sans"/>
              <a:ea typeface="+mn-ea"/>
              <a:cs typeface="+mn-cs"/>
            </a:endParaRPr>
          </a:p>
        </p:txBody>
      </p:sp>
      <p:sp>
        <p:nvSpPr>
          <p:cNvPr id="19" name="Slide Number Placeholder 18">
            <a:extLst>
              <a:ext uri="{FF2B5EF4-FFF2-40B4-BE49-F238E27FC236}">
                <a16:creationId xmlns:a16="http://schemas.microsoft.com/office/drawing/2014/main" id="{DE03F057-80E6-4933-B039-F692BF84B8A2}"/>
              </a:ext>
            </a:extLst>
          </p:cNvPr>
          <p:cNvSpPr>
            <a:spLocks noGrp="1"/>
          </p:cNvSpPr>
          <p:nvPr>
            <p:ph type="sldNum" sz="quarter" idx="12"/>
          </p:nvPr>
        </p:nvSpPr>
        <p:spPr>
          <a:xfrm>
            <a:off x="9518452" y="6279454"/>
            <a:ext cx="1297633" cy="365125"/>
          </a:xfrm>
        </p:spPr>
        <p:txBody>
          <a:bodyPr/>
          <a:lstStyle>
            <a:lvl1pPr>
              <a:defRPr>
                <a:solidFill>
                  <a:schemeClr val="accent4"/>
                </a:solidFill>
                <a:latin typeface="+mn-lt"/>
              </a:defRPr>
            </a:lvl1pPr>
          </a:lstStyle>
          <a:p>
            <a:pPr defTabSz="457200"/>
            <a:fld id="{1E19C8D7-53EE-4AF8-9E87-BBF55B67A655}" type="slidenum">
              <a:rPr lang="en-US" smtClean="0"/>
              <a:pPr defTabSz="457200"/>
              <a:t>‹#›</a:t>
            </a:fld>
            <a:endParaRPr lang="en-US" dirty="0"/>
          </a:p>
        </p:txBody>
      </p:sp>
      <p:pic>
        <p:nvPicPr>
          <p:cNvPr id="63" name="Graphic 62">
            <a:extLst>
              <a:ext uri="{FF2B5EF4-FFF2-40B4-BE49-F238E27FC236}">
                <a16:creationId xmlns:a16="http://schemas.microsoft.com/office/drawing/2014/main" id="{A0274B49-780C-479A-B0DB-0F3EABBF8D86}"/>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041641" y="5924550"/>
            <a:ext cx="719715" cy="744742"/>
          </a:xfrm>
          <a:prstGeom prst="rect">
            <a:avLst/>
          </a:prstGeom>
        </p:spPr>
      </p:pic>
    </p:spTree>
    <p:extLst>
      <p:ext uri="{BB962C8B-B14F-4D97-AF65-F5344CB8AC3E}">
        <p14:creationId xmlns:p14="http://schemas.microsoft.com/office/powerpoint/2010/main" val="415092814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
    <p:bg>
      <p:bgPr>
        <a:solidFill>
          <a:schemeClr val="accent4"/>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EF1DCB50-4D11-4F0B-AF02-F0797361079C}"/>
              </a:ext>
            </a:extLst>
          </p:cNvPr>
          <p:cNvPicPr>
            <a:picLocks noChangeAspect="1"/>
          </p:cNvPicPr>
          <p:nvPr userDrawn="1"/>
        </p:nvPicPr>
        <p:blipFill>
          <a:blip r:embed="rId2">
            <a:lum bright="100000"/>
          </a:blip>
          <a:stretch>
            <a:fillRect/>
          </a:stretch>
        </p:blipFill>
        <p:spPr>
          <a:xfrm>
            <a:off x="4798611" y="2338649"/>
            <a:ext cx="2539591" cy="2633613"/>
          </a:xfrm>
          <a:prstGeom prst="rect">
            <a:avLst/>
          </a:prstGeom>
        </p:spPr>
      </p:pic>
    </p:spTree>
    <p:extLst>
      <p:ext uri="{BB962C8B-B14F-4D97-AF65-F5344CB8AC3E}">
        <p14:creationId xmlns:p14="http://schemas.microsoft.com/office/powerpoint/2010/main" val="182990724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7"/>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b="0">
                <a:solidFill>
                  <a:schemeClr val="tx1"/>
                </a:solidFill>
                <a:latin typeface="Scala Sans" panose="02000503060000020003" pitchFamily="2" charset="0"/>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63182F9F-E9DB-44F9-8F4D-A11E49818C55}" type="datetime1">
              <a:rPr kumimoji="0" lang="en-US" sz="1200" b="0" i="0" u="none" strike="noStrike" kern="1200" cap="none" spc="0" normalizeH="0" baseline="0" noProof="0" smtClean="0">
                <a:ln>
                  <a:noFill/>
                </a:ln>
                <a:solidFill>
                  <a:prstClr val="black"/>
                </a:solidFill>
                <a:effectLst/>
                <a:uLnTx/>
                <a:uFillTx/>
                <a:latin typeface="Scala Sans" panose="02000503060000020003" pitchFamily="2" charset="0"/>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5/13/2019</a:t>
            </a:fld>
            <a:endParaRPr kumimoji="0" lang="en-US" sz="1200" b="0" i="0" u="none" strike="noStrike" kern="1200" cap="none" spc="0" normalizeH="0" baseline="0" noProof="0" dirty="0">
              <a:ln>
                <a:noFill/>
              </a:ln>
              <a:solidFill>
                <a:prstClr val="black"/>
              </a:solidFill>
              <a:effectLst/>
              <a:uLnTx/>
              <a:uFillTx/>
              <a:latin typeface="Scala Sans" panose="02000503060000020003" pitchFamily="2" charset="0"/>
              <a:ea typeface="+mn-ea"/>
              <a:cs typeface="+mn-cs"/>
            </a:endParaRPr>
          </a:p>
        </p:txBody>
      </p:sp>
      <p:sp>
        <p:nvSpPr>
          <p:cNvPr id="5" name="Footer Placeholder 4"/>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b="0">
                <a:solidFill>
                  <a:schemeClr val="tx1"/>
                </a:solidFill>
                <a:latin typeface="Scala Sans" panose="02000503060000020003" pitchFamily="2" charset="0"/>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Scala Sans" panose="02000503060000020003" pitchFamily="2" charset="0"/>
              <a:ea typeface="+mn-ea"/>
              <a:cs typeface="+mn-cs"/>
            </a:endParaRPr>
          </a:p>
        </p:txBody>
      </p:sp>
      <p:sp>
        <p:nvSpPr>
          <p:cNvPr id="6" name="Slide Number Placeholder 5"/>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b="0">
                <a:solidFill>
                  <a:schemeClr val="tx1"/>
                </a:solidFill>
                <a:latin typeface="Scala Sans" panose="02000503060000020003" pitchFamily="2" charset="0"/>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1E19C8D7-53EE-4AF8-9E87-BBF55B67A655}" type="slidenum">
              <a:rPr kumimoji="0" lang="en-US" sz="1200" b="0" i="0" u="none" strike="noStrike" kern="1200" cap="none" spc="0" normalizeH="0" baseline="0" noProof="0" smtClean="0">
                <a:ln>
                  <a:noFill/>
                </a:ln>
                <a:solidFill>
                  <a:prstClr val="black"/>
                </a:solidFill>
                <a:effectLst/>
                <a:uLnTx/>
                <a:uFillTx/>
                <a:latin typeface="Scala Sans" panose="02000503060000020003" pitchFamily="2" charset="0"/>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dirty="0">
              <a:ln>
                <a:noFill/>
              </a:ln>
              <a:solidFill>
                <a:prstClr val="black"/>
              </a:solidFill>
              <a:effectLst/>
              <a:uLnTx/>
              <a:uFillTx/>
              <a:latin typeface="Scala Sans" panose="02000503060000020003" pitchFamily="2" charset="0"/>
              <a:ea typeface="+mn-ea"/>
              <a:cs typeface="+mn-cs"/>
            </a:endParaRPr>
          </a:p>
        </p:txBody>
      </p:sp>
    </p:spTree>
    <p:extLst>
      <p:ext uri="{BB962C8B-B14F-4D97-AF65-F5344CB8AC3E}">
        <p14:creationId xmlns:p14="http://schemas.microsoft.com/office/powerpoint/2010/main" val="197772703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hf hdr="0" ftr="0" dt="0"/>
  <p:txStyles>
    <p:titleStyle>
      <a:lvl1pPr algn="l" defTabSz="914400" rtl="0" eaLnBrk="1" latinLnBrk="0" hangingPunct="1">
        <a:lnSpc>
          <a:spcPct val="90000"/>
        </a:lnSpc>
        <a:spcBef>
          <a:spcPct val="0"/>
        </a:spcBef>
        <a:buNone/>
        <a:defRPr sz="4400" b="1"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69765208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6C74CBE-E97C-4CE9-862E-D04E05442725}"/>
              </a:ext>
            </a:extLst>
          </p:cNvPr>
          <p:cNvSpPr>
            <a:spLocks noGrp="1"/>
          </p:cNvSpPr>
          <p:nvPr>
            <p:ph idx="1"/>
          </p:nvPr>
        </p:nvSpPr>
        <p:spPr/>
        <p:txBody>
          <a:bodyPr/>
          <a:lstStyle/>
          <a:p>
            <a:pPr marL="0" indent="0">
              <a:buNone/>
            </a:pPr>
            <a:r>
              <a:rPr lang="en-US" dirty="0">
                <a:solidFill>
                  <a:schemeClr val="accent5">
                    <a:lumMod val="60000"/>
                    <a:lumOff val="40000"/>
                  </a:schemeClr>
                </a:solidFill>
                <a:highlight>
                  <a:srgbClr val="000000"/>
                </a:highlight>
              </a:rPr>
              <a:t>Moving a resident up in bed</a:t>
            </a:r>
          </a:p>
          <a:p>
            <a:pPr marL="0" indent="0">
              <a:buNone/>
            </a:pPr>
            <a:endParaRPr lang="en-US" dirty="0">
              <a:solidFill>
                <a:schemeClr val="accent5">
                  <a:lumMod val="60000"/>
                  <a:lumOff val="40000"/>
                </a:schemeClr>
              </a:solidFill>
              <a:highlight>
                <a:srgbClr val="000000"/>
              </a:highlight>
            </a:endParaRPr>
          </a:p>
          <a:p>
            <a:pPr marL="0" indent="0">
              <a:buNone/>
            </a:pPr>
            <a:r>
              <a:rPr lang="en-US" dirty="0"/>
              <a:t>Equipment: draw sheet or other device</a:t>
            </a:r>
          </a:p>
          <a:p>
            <a:pPr marL="0" indent="0">
              <a:buNone/>
            </a:pPr>
            <a:endParaRPr lang="en-US" dirty="0"/>
          </a:p>
          <a:p>
            <a:pPr marL="457200" indent="-457200">
              <a:buFont typeface="+mj-lt"/>
              <a:buAutoNum type="arabicPeriod"/>
            </a:pPr>
            <a:r>
              <a:rPr lang="en-US" dirty="0"/>
              <a:t>When the resident can help you move her up in bed, take the following steps: </a:t>
            </a:r>
          </a:p>
          <a:p>
            <a:pPr marL="457200" indent="-457200">
              <a:buFont typeface="+mj-lt"/>
              <a:buAutoNum type="arabicPeriod"/>
            </a:pPr>
            <a:r>
              <a:rPr lang="en-US" dirty="0"/>
              <a:t>Identify yourself by name. Identify the resident by name.</a:t>
            </a:r>
          </a:p>
          <a:p>
            <a:pPr marL="457200" indent="-457200">
              <a:buFont typeface="+mj-lt"/>
              <a:buAutoNum type="arabicPeriod"/>
            </a:pPr>
            <a:r>
              <a:rPr lang="en-US" dirty="0"/>
              <a:t>Wash your hands.</a:t>
            </a:r>
          </a:p>
          <a:p>
            <a:pPr marL="457200" indent="-457200">
              <a:buFont typeface="+mj-lt"/>
              <a:buAutoNum type="arabicPeriod"/>
            </a:pPr>
            <a:r>
              <a:rPr lang="en-US" dirty="0"/>
              <a:t>Explain procedure to the resident. Speak clearly, slowly, and directly. Maintain face-to-face contact whenever possible.</a:t>
            </a:r>
          </a:p>
          <a:p>
            <a:pPr marL="457200" indent="-457200">
              <a:buFont typeface="+mj-lt"/>
              <a:buAutoNum type="arabicPeriod"/>
            </a:pPr>
            <a:r>
              <a:rPr lang="en-US" dirty="0"/>
              <a:t>Provide for the resident’s privacy with curtain, screen, or door.</a:t>
            </a:r>
          </a:p>
          <a:p>
            <a:pPr marL="0" indent="0">
              <a:buNone/>
            </a:pPr>
            <a:endParaRPr lang="en-US" dirty="0">
              <a:highlight>
                <a:srgbClr val="000000"/>
              </a:highlight>
            </a:endParaRPr>
          </a:p>
        </p:txBody>
      </p:sp>
      <p:sp>
        <p:nvSpPr>
          <p:cNvPr id="3" name="Slide Number Placeholder 2">
            <a:extLst>
              <a:ext uri="{FF2B5EF4-FFF2-40B4-BE49-F238E27FC236}">
                <a16:creationId xmlns:a16="http://schemas.microsoft.com/office/drawing/2014/main" id="{5A0671BA-2E90-4028-9820-23DE4C74D748}"/>
              </a:ext>
            </a:extLst>
          </p:cNvPr>
          <p:cNvSpPr>
            <a:spLocks noGrp="1"/>
          </p:cNvSpPr>
          <p:nvPr>
            <p:ph type="sldNum" sz="quarter" idx="12"/>
          </p:nvPr>
        </p:nvSpPr>
        <p:spPr/>
        <p:txBody>
          <a:bodyPr/>
          <a:lstStyle/>
          <a:p>
            <a:pPr defTabSz="457200"/>
            <a:fld id="{1E19C8D7-53EE-4AF8-9E87-BBF55B67A655}" type="slidenum">
              <a:rPr lang="en-US" smtClean="0"/>
              <a:pPr defTabSz="457200"/>
              <a:t>10</a:t>
            </a:fld>
            <a:endParaRPr lang="en-US" dirty="0"/>
          </a:p>
        </p:txBody>
      </p:sp>
    </p:spTree>
    <p:extLst>
      <p:ext uri="{BB962C8B-B14F-4D97-AF65-F5344CB8AC3E}">
        <p14:creationId xmlns:p14="http://schemas.microsoft.com/office/powerpoint/2010/main" val="46092969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6C74CBE-E97C-4CE9-862E-D04E05442725}"/>
              </a:ext>
            </a:extLst>
          </p:cNvPr>
          <p:cNvSpPr>
            <a:spLocks noGrp="1"/>
          </p:cNvSpPr>
          <p:nvPr>
            <p:ph idx="1"/>
          </p:nvPr>
        </p:nvSpPr>
        <p:spPr>
          <a:xfrm>
            <a:off x="635394" y="780226"/>
            <a:ext cx="4542088" cy="5396738"/>
          </a:xfrm>
        </p:spPr>
        <p:txBody>
          <a:bodyPr/>
          <a:lstStyle/>
          <a:p>
            <a:pPr marL="0" indent="0">
              <a:buNone/>
            </a:pPr>
            <a:r>
              <a:rPr lang="en-US" dirty="0">
                <a:solidFill>
                  <a:schemeClr val="accent5">
                    <a:lumMod val="60000"/>
                    <a:lumOff val="40000"/>
                  </a:schemeClr>
                </a:solidFill>
                <a:highlight>
                  <a:srgbClr val="000000"/>
                </a:highlight>
              </a:rPr>
              <a:t>Moving a resident up in bed</a:t>
            </a:r>
          </a:p>
          <a:p>
            <a:pPr marL="0" indent="0">
              <a:buNone/>
            </a:pPr>
            <a:endParaRPr lang="en-US" dirty="0">
              <a:solidFill>
                <a:schemeClr val="accent5">
                  <a:lumMod val="60000"/>
                  <a:lumOff val="40000"/>
                </a:schemeClr>
              </a:solidFill>
              <a:highlight>
                <a:srgbClr val="000000"/>
              </a:highlight>
            </a:endParaRPr>
          </a:p>
          <a:p>
            <a:pPr marL="457200" indent="-457200">
              <a:buFont typeface="+mj-lt"/>
              <a:buAutoNum type="arabicPeriod" startAt="6"/>
            </a:pPr>
            <a:r>
              <a:rPr lang="en-US" dirty="0"/>
              <a:t>Adjust bed to a safe level, usually waist high. Lock bed wheels. </a:t>
            </a:r>
          </a:p>
          <a:p>
            <a:pPr marL="457200" indent="-457200">
              <a:buFont typeface="+mj-lt"/>
              <a:buAutoNum type="arabicPeriod" startAt="6"/>
            </a:pPr>
            <a:r>
              <a:rPr lang="en-US" dirty="0"/>
              <a:t>Lower the head of bed to make it flat. Move the pillow to the head of the bed. </a:t>
            </a:r>
          </a:p>
          <a:p>
            <a:pPr marL="457200" indent="-457200">
              <a:buFont typeface="+mj-lt"/>
              <a:buAutoNum type="arabicPeriod" startAt="6"/>
            </a:pPr>
            <a:r>
              <a:rPr lang="en-US" dirty="0"/>
              <a:t>If the bed has side rails, raise the rail on the far side of the bed. </a:t>
            </a:r>
          </a:p>
          <a:p>
            <a:pPr marL="0" indent="0">
              <a:buNone/>
            </a:pPr>
            <a:endParaRPr lang="en-US" dirty="0">
              <a:highlight>
                <a:srgbClr val="000000"/>
              </a:highlight>
            </a:endParaRPr>
          </a:p>
        </p:txBody>
      </p:sp>
      <p:sp>
        <p:nvSpPr>
          <p:cNvPr id="3" name="Slide Number Placeholder 2">
            <a:extLst>
              <a:ext uri="{FF2B5EF4-FFF2-40B4-BE49-F238E27FC236}">
                <a16:creationId xmlns:a16="http://schemas.microsoft.com/office/drawing/2014/main" id="{5A0671BA-2E90-4028-9820-23DE4C74D748}"/>
              </a:ext>
            </a:extLst>
          </p:cNvPr>
          <p:cNvSpPr>
            <a:spLocks noGrp="1"/>
          </p:cNvSpPr>
          <p:nvPr>
            <p:ph type="sldNum" sz="quarter" idx="12"/>
          </p:nvPr>
        </p:nvSpPr>
        <p:spPr/>
        <p:txBody>
          <a:bodyPr/>
          <a:lstStyle/>
          <a:p>
            <a:pPr defTabSz="457200"/>
            <a:fld id="{1E19C8D7-53EE-4AF8-9E87-BBF55B67A655}" type="slidenum">
              <a:rPr lang="en-US" smtClean="0"/>
              <a:pPr defTabSz="457200"/>
              <a:t>11</a:t>
            </a:fld>
            <a:endParaRPr lang="en-US" dirty="0"/>
          </a:p>
        </p:txBody>
      </p:sp>
      <p:pic>
        <p:nvPicPr>
          <p:cNvPr id="4" name="Picture 3">
            <a:extLst>
              <a:ext uri="{FF2B5EF4-FFF2-40B4-BE49-F238E27FC236}">
                <a16:creationId xmlns:a16="http://schemas.microsoft.com/office/drawing/2014/main" id="{1F3C0250-AEE0-408F-A4C1-DE4FEE2B7BB0}"/>
              </a:ext>
            </a:extLst>
          </p:cNvPr>
          <p:cNvPicPr>
            <a:picLocks noChangeAspect="1"/>
          </p:cNvPicPr>
          <p:nvPr/>
        </p:nvPicPr>
        <p:blipFill>
          <a:blip r:embed="rId2"/>
          <a:stretch>
            <a:fillRect/>
          </a:stretch>
        </p:blipFill>
        <p:spPr>
          <a:xfrm>
            <a:off x="5225919" y="2607276"/>
            <a:ext cx="5590166" cy="2988860"/>
          </a:xfrm>
          <a:prstGeom prst="rect">
            <a:avLst/>
          </a:prstGeom>
        </p:spPr>
      </p:pic>
    </p:spTree>
    <p:extLst>
      <p:ext uri="{BB962C8B-B14F-4D97-AF65-F5344CB8AC3E}">
        <p14:creationId xmlns:p14="http://schemas.microsoft.com/office/powerpoint/2010/main" val="7064284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6C74CBE-E97C-4CE9-862E-D04E05442725}"/>
              </a:ext>
            </a:extLst>
          </p:cNvPr>
          <p:cNvSpPr>
            <a:spLocks noGrp="1"/>
          </p:cNvSpPr>
          <p:nvPr>
            <p:ph idx="1"/>
          </p:nvPr>
        </p:nvSpPr>
        <p:spPr/>
        <p:txBody>
          <a:bodyPr/>
          <a:lstStyle/>
          <a:p>
            <a:pPr marL="0" indent="0">
              <a:buNone/>
            </a:pPr>
            <a:r>
              <a:rPr lang="en-US" dirty="0">
                <a:solidFill>
                  <a:schemeClr val="accent5">
                    <a:lumMod val="60000"/>
                    <a:lumOff val="40000"/>
                  </a:schemeClr>
                </a:solidFill>
                <a:highlight>
                  <a:srgbClr val="000000"/>
                </a:highlight>
              </a:rPr>
              <a:t>Moving a resident up in bed</a:t>
            </a:r>
          </a:p>
          <a:p>
            <a:pPr marL="0" indent="0">
              <a:buNone/>
            </a:pPr>
            <a:endParaRPr lang="en-US" dirty="0">
              <a:solidFill>
                <a:schemeClr val="accent5">
                  <a:lumMod val="60000"/>
                  <a:lumOff val="40000"/>
                </a:schemeClr>
              </a:solidFill>
              <a:highlight>
                <a:srgbClr val="000000"/>
              </a:highlight>
            </a:endParaRPr>
          </a:p>
          <a:p>
            <a:pPr marL="457200" indent="-457200">
              <a:buFont typeface="+mj-lt"/>
              <a:buAutoNum type="arabicPeriod" startAt="9"/>
            </a:pPr>
            <a:r>
              <a:rPr lang="en-US" dirty="0"/>
              <a:t>Stand by the bed with your feet shoulder-width apart. Face the resident.</a:t>
            </a:r>
          </a:p>
          <a:p>
            <a:pPr marL="457200" indent="-457200">
              <a:buFont typeface="+mj-lt"/>
              <a:buAutoNum type="arabicPeriod" startAt="9"/>
            </a:pPr>
            <a:r>
              <a:rPr lang="en-US" dirty="0"/>
              <a:t>Place one arm under the resident’s shoulder blades. Place the other arm under the resident’s thighs. Use proper body mechanics.</a:t>
            </a:r>
          </a:p>
          <a:p>
            <a:pPr marL="457200" indent="-457200">
              <a:buFont typeface="+mj-lt"/>
              <a:buAutoNum type="arabicPeriod" startAt="9"/>
            </a:pPr>
            <a:r>
              <a:rPr lang="en-US" dirty="0"/>
              <a:t>Ask the resident to bend her knees, place her feet firmly on the mattress, and push with her feet and hands on the count of three.</a:t>
            </a:r>
          </a:p>
          <a:p>
            <a:pPr marL="0" indent="0">
              <a:buNone/>
            </a:pPr>
            <a:endParaRPr lang="en-US" dirty="0">
              <a:highlight>
                <a:srgbClr val="000000"/>
              </a:highlight>
            </a:endParaRPr>
          </a:p>
        </p:txBody>
      </p:sp>
      <p:sp>
        <p:nvSpPr>
          <p:cNvPr id="3" name="Slide Number Placeholder 2">
            <a:extLst>
              <a:ext uri="{FF2B5EF4-FFF2-40B4-BE49-F238E27FC236}">
                <a16:creationId xmlns:a16="http://schemas.microsoft.com/office/drawing/2014/main" id="{5A0671BA-2E90-4028-9820-23DE4C74D748}"/>
              </a:ext>
            </a:extLst>
          </p:cNvPr>
          <p:cNvSpPr>
            <a:spLocks noGrp="1"/>
          </p:cNvSpPr>
          <p:nvPr>
            <p:ph type="sldNum" sz="quarter" idx="12"/>
          </p:nvPr>
        </p:nvSpPr>
        <p:spPr/>
        <p:txBody>
          <a:bodyPr/>
          <a:lstStyle/>
          <a:p>
            <a:pPr defTabSz="457200"/>
            <a:fld id="{1E19C8D7-53EE-4AF8-9E87-BBF55B67A655}" type="slidenum">
              <a:rPr lang="en-US" smtClean="0"/>
              <a:pPr defTabSz="457200"/>
              <a:t>12</a:t>
            </a:fld>
            <a:endParaRPr lang="en-US" dirty="0"/>
          </a:p>
        </p:txBody>
      </p:sp>
    </p:spTree>
    <p:extLst>
      <p:ext uri="{BB962C8B-B14F-4D97-AF65-F5344CB8AC3E}">
        <p14:creationId xmlns:p14="http://schemas.microsoft.com/office/powerpoint/2010/main" val="149613313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6C74CBE-E97C-4CE9-862E-D04E05442725}"/>
              </a:ext>
            </a:extLst>
          </p:cNvPr>
          <p:cNvSpPr>
            <a:spLocks noGrp="1"/>
          </p:cNvSpPr>
          <p:nvPr>
            <p:ph idx="1"/>
          </p:nvPr>
        </p:nvSpPr>
        <p:spPr>
          <a:xfrm>
            <a:off x="635394" y="780226"/>
            <a:ext cx="4566802" cy="5396738"/>
          </a:xfrm>
        </p:spPr>
        <p:txBody>
          <a:bodyPr/>
          <a:lstStyle/>
          <a:p>
            <a:pPr marL="0" indent="0">
              <a:buNone/>
            </a:pPr>
            <a:r>
              <a:rPr lang="en-US" dirty="0">
                <a:solidFill>
                  <a:schemeClr val="accent5">
                    <a:lumMod val="60000"/>
                    <a:lumOff val="40000"/>
                  </a:schemeClr>
                </a:solidFill>
                <a:highlight>
                  <a:srgbClr val="000000"/>
                </a:highlight>
              </a:rPr>
              <a:t>Moving a resident up in bed</a:t>
            </a:r>
          </a:p>
          <a:p>
            <a:pPr marL="0" indent="0">
              <a:buNone/>
            </a:pPr>
            <a:endParaRPr lang="en-US" dirty="0">
              <a:solidFill>
                <a:schemeClr val="accent5">
                  <a:lumMod val="60000"/>
                  <a:lumOff val="40000"/>
                </a:schemeClr>
              </a:solidFill>
              <a:highlight>
                <a:srgbClr val="000000"/>
              </a:highlight>
            </a:endParaRPr>
          </a:p>
          <a:p>
            <a:pPr marL="457200" indent="-457200">
              <a:buFont typeface="+mj-lt"/>
              <a:buAutoNum type="arabicPeriod" startAt="12"/>
            </a:pPr>
            <a:r>
              <a:rPr lang="en-US" dirty="0"/>
              <a:t>On three, shift your body weight to help move the resident while she pushes with her feet. As always, allow the resident to do all she can for herself. </a:t>
            </a:r>
          </a:p>
          <a:p>
            <a:pPr marL="457200" indent="-457200">
              <a:buFont typeface="+mj-lt"/>
              <a:buAutoNum type="arabicPeriod" startAt="12"/>
            </a:pPr>
            <a:r>
              <a:rPr lang="en-US" dirty="0"/>
              <a:t>Make the resident comfortable. Put the pillow back under resident’s head and arrange the blankets for her. </a:t>
            </a:r>
          </a:p>
          <a:p>
            <a:pPr marL="457200" indent="-457200">
              <a:buFont typeface="+mj-lt"/>
              <a:buAutoNum type="arabicPeriod" startAt="12"/>
            </a:pPr>
            <a:r>
              <a:rPr lang="en-US" dirty="0"/>
              <a:t>Return bed to lowest position and return side rails to ordered position. Remove privacy measures. </a:t>
            </a:r>
          </a:p>
          <a:p>
            <a:pPr marL="0" indent="0">
              <a:buNone/>
            </a:pPr>
            <a:endParaRPr lang="en-US" dirty="0">
              <a:highlight>
                <a:srgbClr val="000000"/>
              </a:highlight>
            </a:endParaRPr>
          </a:p>
        </p:txBody>
      </p:sp>
      <p:sp>
        <p:nvSpPr>
          <p:cNvPr id="3" name="Slide Number Placeholder 2">
            <a:extLst>
              <a:ext uri="{FF2B5EF4-FFF2-40B4-BE49-F238E27FC236}">
                <a16:creationId xmlns:a16="http://schemas.microsoft.com/office/drawing/2014/main" id="{5A0671BA-2E90-4028-9820-23DE4C74D748}"/>
              </a:ext>
            </a:extLst>
          </p:cNvPr>
          <p:cNvSpPr>
            <a:spLocks noGrp="1"/>
          </p:cNvSpPr>
          <p:nvPr>
            <p:ph type="sldNum" sz="quarter" idx="12"/>
          </p:nvPr>
        </p:nvSpPr>
        <p:spPr/>
        <p:txBody>
          <a:bodyPr/>
          <a:lstStyle/>
          <a:p>
            <a:pPr defTabSz="457200"/>
            <a:fld id="{1E19C8D7-53EE-4AF8-9E87-BBF55B67A655}" type="slidenum">
              <a:rPr lang="en-US" smtClean="0"/>
              <a:pPr defTabSz="457200"/>
              <a:t>13</a:t>
            </a:fld>
            <a:endParaRPr lang="en-US" dirty="0"/>
          </a:p>
        </p:txBody>
      </p:sp>
      <p:pic>
        <p:nvPicPr>
          <p:cNvPr id="4" name="Picture 3">
            <a:extLst>
              <a:ext uri="{FF2B5EF4-FFF2-40B4-BE49-F238E27FC236}">
                <a16:creationId xmlns:a16="http://schemas.microsoft.com/office/drawing/2014/main" id="{642DBD0B-F790-4391-82CE-C8FE173FD545}"/>
              </a:ext>
            </a:extLst>
          </p:cNvPr>
          <p:cNvPicPr>
            <a:picLocks noChangeAspect="1"/>
          </p:cNvPicPr>
          <p:nvPr/>
        </p:nvPicPr>
        <p:blipFill>
          <a:blip r:embed="rId2"/>
          <a:stretch>
            <a:fillRect/>
          </a:stretch>
        </p:blipFill>
        <p:spPr>
          <a:xfrm>
            <a:off x="6512012" y="761350"/>
            <a:ext cx="3978530" cy="5415614"/>
          </a:xfrm>
          <a:prstGeom prst="rect">
            <a:avLst/>
          </a:prstGeom>
        </p:spPr>
      </p:pic>
    </p:spTree>
    <p:extLst>
      <p:ext uri="{BB962C8B-B14F-4D97-AF65-F5344CB8AC3E}">
        <p14:creationId xmlns:p14="http://schemas.microsoft.com/office/powerpoint/2010/main" val="426298481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6C74CBE-E97C-4CE9-862E-D04E05442725}"/>
              </a:ext>
            </a:extLst>
          </p:cNvPr>
          <p:cNvSpPr>
            <a:spLocks noGrp="1"/>
          </p:cNvSpPr>
          <p:nvPr>
            <p:ph idx="1"/>
          </p:nvPr>
        </p:nvSpPr>
        <p:spPr/>
        <p:txBody>
          <a:bodyPr/>
          <a:lstStyle/>
          <a:p>
            <a:pPr marL="0" indent="0">
              <a:buNone/>
            </a:pPr>
            <a:r>
              <a:rPr lang="en-US" dirty="0">
                <a:solidFill>
                  <a:schemeClr val="accent5">
                    <a:lumMod val="60000"/>
                    <a:lumOff val="40000"/>
                  </a:schemeClr>
                </a:solidFill>
                <a:highlight>
                  <a:srgbClr val="000000"/>
                </a:highlight>
              </a:rPr>
              <a:t>Moving a resident up in bed</a:t>
            </a:r>
          </a:p>
          <a:p>
            <a:pPr marL="0" indent="0">
              <a:buNone/>
            </a:pPr>
            <a:endParaRPr lang="en-US" dirty="0">
              <a:solidFill>
                <a:schemeClr val="accent5">
                  <a:lumMod val="60000"/>
                  <a:lumOff val="40000"/>
                </a:schemeClr>
              </a:solidFill>
              <a:highlight>
                <a:srgbClr val="000000"/>
              </a:highlight>
            </a:endParaRPr>
          </a:p>
          <a:p>
            <a:pPr marL="457200" indent="-457200">
              <a:buFont typeface="+mj-lt"/>
              <a:buAutoNum type="arabicPeriod" startAt="15"/>
            </a:pPr>
            <a:r>
              <a:rPr lang="en-US" dirty="0"/>
              <a:t>Place call light within resident’s reach.</a:t>
            </a:r>
          </a:p>
          <a:p>
            <a:pPr marL="457200" indent="-457200">
              <a:buFont typeface="+mj-lt"/>
              <a:buAutoNum type="arabicPeriod" startAt="15"/>
            </a:pPr>
            <a:r>
              <a:rPr lang="en-US" dirty="0"/>
              <a:t>Wash your hands.</a:t>
            </a:r>
          </a:p>
          <a:p>
            <a:pPr marL="457200" indent="-457200">
              <a:buFont typeface="+mj-lt"/>
              <a:buAutoNum type="arabicPeriod" startAt="15"/>
            </a:pPr>
            <a:r>
              <a:rPr lang="en-US" dirty="0"/>
              <a:t>Report any changes in resident to the nurse. Document procedure using facility guidelines.</a:t>
            </a:r>
          </a:p>
          <a:p>
            <a:pPr marL="0" indent="0">
              <a:buNone/>
            </a:pPr>
            <a:endParaRPr lang="en-US" dirty="0"/>
          </a:p>
          <a:p>
            <a:pPr marL="0" indent="0">
              <a:buNone/>
            </a:pPr>
            <a:r>
              <a:rPr lang="en-US" b="1" dirty="0"/>
              <a:t>When you have help from another person, you can modify the procedure as follows: </a:t>
            </a:r>
          </a:p>
          <a:p>
            <a:pPr marL="457200" indent="-457200">
              <a:buFont typeface="+mj-lt"/>
              <a:buAutoNum type="arabicPeriod"/>
            </a:pPr>
            <a:r>
              <a:rPr lang="en-US" dirty="0"/>
              <a:t>Follow steps 1 through 6 above.</a:t>
            </a:r>
          </a:p>
          <a:p>
            <a:pPr marL="457200" indent="-457200">
              <a:buFont typeface="+mj-lt"/>
              <a:buAutoNum type="arabicPeriod"/>
            </a:pPr>
            <a:r>
              <a:rPr lang="en-US" dirty="0"/>
              <a:t>Stand on the opposite side of the bed from your helper. Each of you should be turned slightly toward the head of the bed. For each of you, the foot that is closest to the head of the bed should be pointed in that direction. Stand with your feet about shoulder-width apart. Bend your knees. Keep your back straight.</a:t>
            </a:r>
          </a:p>
          <a:p>
            <a:pPr marL="0" indent="0">
              <a:buNone/>
            </a:pPr>
            <a:endParaRPr lang="en-US" dirty="0">
              <a:highlight>
                <a:srgbClr val="000000"/>
              </a:highlight>
            </a:endParaRPr>
          </a:p>
        </p:txBody>
      </p:sp>
      <p:sp>
        <p:nvSpPr>
          <p:cNvPr id="3" name="Slide Number Placeholder 2">
            <a:extLst>
              <a:ext uri="{FF2B5EF4-FFF2-40B4-BE49-F238E27FC236}">
                <a16:creationId xmlns:a16="http://schemas.microsoft.com/office/drawing/2014/main" id="{5A0671BA-2E90-4028-9820-23DE4C74D748}"/>
              </a:ext>
            </a:extLst>
          </p:cNvPr>
          <p:cNvSpPr>
            <a:spLocks noGrp="1"/>
          </p:cNvSpPr>
          <p:nvPr>
            <p:ph type="sldNum" sz="quarter" idx="12"/>
          </p:nvPr>
        </p:nvSpPr>
        <p:spPr/>
        <p:txBody>
          <a:bodyPr/>
          <a:lstStyle/>
          <a:p>
            <a:pPr defTabSz="457200"/>
            <a:fld id="{1E19C8D7-53EE-4AF8-9E87-BBF55B67A655}" type="slidenum">
              <a:rPr lang="en-US" smtClean="0"/>
              <a:pPr defTabSz="457200"/>
              <a:t>14</a:t>
            </a:fld>
            <a:endParaRPr lang="en-US" dirty="0"/>
          </a:p>
        </p:txBody>
      </p:sp>
    </p:spTree>
    <p:extLst>
      <p:ext uri="{BB962C8B-B14F-4D97-AF65-F5344CB8AC3E}">
        <p14:creationId xmlns:p14="http://schemas.microsoft.com/office/powerpoint/2010/main" val="417750947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6C74CBE-E97C-4CE9-862E-D04E05442725}"/>
              </a:ext>
            </a:extLst>
          </p:cNvPr>
          <p:cNvSpPr>
            <a:spLocks noGrp="1"/>
          </p:cNvSpPr>
          <p:nvPr>
            <p:ph idx="1"/>
          </p:nvPr>
        </p:nvSpPr>
        <p:spPr>
          <a:xfrm>
            <a:off x="635394" y="780226"/>
            <a:ext cx="4591030" cy="5396738"/>
          </a:xfrm>
        </p:spPr>
        <p:txBody>
          <a:bodyPr/>
          <a:lstStyle/>
          <a:p>
            <a:pPr marL="0" indent="0">
              <a:buNone/>
            </a:pPr>
            <a:r>
              <a:rPr lang="en-US" dirty="0">
                <a:solidFill>
                  <a:schemeClr val="accent5">
                    <a:lumMod val="60000"/>
                    <a:lumOff val="40000"/>
                  </a:schemeClr>
                </a:solidFill>
                <a:highlight>
                  <a:srgbClr val="000000"/>
                </a:highlight>
              </a:rPr>
              <a:t>Moving a resident up in bed</a:t>
            </a:r>
          </a:p>
          <a:p>
            <a:pPr marL="0" indent="0">
              <a:buNone/>
            </a:pPr>
            <a:endParaRPr lang="en-US" dirty="0">
              <a:solidFill>
                <a:schemeClr val="accent5">
                  <a:lumMod val="60000"/>
                  <a:lumOff val="40000"/>
                </a:schemeClr>
              </a:solidFill>
              <a:highlight>
                <a:srgbClr val="000000"/>
              </a:highlight>
            </a:endParaRPr>
          </a:p>
          <a:p>
            <a:pPr marL="457200" indent="-457200">
              <a:buFont typeface="+mj-lt"/>
              <a:buAutoNum type="arabicPeriod" startAt="3"/>
            </a:pPr>
            <a:r>
              <a:rPr lang="en-US" dirty="0"/>
              <a:t>Roll the draw sheet up to the resident’s side. Have your helper do the same on her side of the bed. Grasp the sheet with your palms up, and have your helper do the same.</a:t>
            </a:r>
          </a:p>
          <a:p>
            <a:pPr marL="457200" indent="-457200">
              <a:buFont typeface="+mj-lt"/>
              <a:buAutoNum type="arabicPeriod" startAt="3"/>
            </a:pPr>
            <a:r>
              <a:rPr lang="en-US" dirty="0"/>
              <a:t>Shift your weight to your back foot (the foot closer to the foot of the bed), and have your helper do the same. On the count of three, you and your helper both shift your weight to the forward foot. Slide the draw sheet and resident toward the head of the bed.</a:t>
            </a:r>
          </a:p>
          <a:p>
            <a:pPr marL="0" indent="0">
              <a:buNone/>
            </a:pPr>
            <a:endParaRPr lang="en-US" dirty="0">
              <a:highlight>
                <a:srgbClr val="000000"/>
              </a:highlight>
            </a:endParaRPr>
          </a:p>
        </p:txBody>
      </p:sp>
      <p:sp>
        <p:nvSpPr>
          <p:cNvPr id="3" name="Slide Number Placeholder 2">
            <a:extLst>
              <a:ext uri="{FF2B5EF4-FFF2-40B4-BE49-F238E27FC236}">
                <a16:creationId xmlns:a16="http://schemas.microsoft.com/office/drawing/2014/main" id="{5A0671BA-2E90-4028-9820-23DE4C74D748}"/>
              </a:ext>
            </a:extLst>
          </p:cNvPr>
          <p:cNvSpPr>
            <a:spLocks noGrp="1"/>
          </p:cNvSpPr>
          <p:nvPr>
            <p:ph type="sldNum" sz="quarter" idx="12"/>
          </p:nvPr>
        </p:nvSpPr>
        <p:spPr/>
        <p:txBody>
          <a:bodyPr/>
          <a:lstStyle/>
          <a:p>
            <a:pPr defTabSz="457200"/>
            <a:fld id="{1E19C8D7-53EE-4AF8-9E87-BBF55B67A655}" type="slidenum">
              <a:rPr lang="en-US" smtClean="0"/>
              <a:pPr defTabSz="457200"/>
              <a:t>15</a:t>
            </a:fld>
            <a:endParaRPr lang="en-US" dirty="0"/>
          </a:p>
        </p:txBody>
      </p:sp>
      <p:pic>
        <p:nvPicPr>
          <p:cNvPr id="5" name="Picture 4">
            <a:extLst>
              <a:ext uri="{FF2B5EF4-FFF2-40B4-BE49-F238E27FC236}">
                <a16:creationId xmlns:a16="http://schemas.microsoft.com/office/drawing/2014/main" id="{20D676EF-3900-4EEA-9A57-A6DEE1A53948}"/>
              </a:ext>
            </a:extLst>
          </p:cNvPr>
          <p:cNvPicPr>
            <a:picLocks noChangeAspect="1"/>
          </p:cNvPicPr>
          <p:nvPr/>
        </p:nvPicPr>
        <p:blipFill>
          <a:blip r:embed="rId2"/>
          <a:stretch>
            <a:fillRect/>
          </a:stretch>
        </p:blipFill>
        <p:spPr>
          <a:xfrm>
            <a:off x="5506990" y="2354094"/>
            <a:ext cx="5309095" cy="3265363"/>
          </a:xfrm>
          <a:prstGeom prst="rect">
            <a:avLst/>
          </a:prstGeom>
        </p:spPr>
      </p:pic>
    </p:spTree>
    <p:extLst>
      <p:ext uri="{BB962C8B-B14F-4D97-AF65-F5344CB8AC3E}">
        <p14:creationId xmlns:p14="http://schemas.microsoft.com/office/powerpoint/2010/main" val="143212518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6C74CBE-E97C-4CE9-862E-D04E05442725}"/>
              </a:ext>
            </a:extLst>
          </p:cNvPr>
          <p:cNvSpPr>
            <a:spLocks noGrp="1"/>
          </p:cNvSpPr>
          <p:nvPr>
            <p:ph idx="1"/>
          </p:nvPr>
        </p:nvSpPr>
        <p:spPr>
          <a:xfrm>
            <a:off x="635394" y="780226"/>
            <a:ext cx="4566802" cy="5396738"/>
          </a:xfrm>
        </p:spPr>
        <p:txBody>
          <a:bodyPr/>
          <a:lstStyle/>
          <a:p>
            <a:pPr marL="0" indent="0">
              <a:buNone/>
            </a:pPr>
            <a:r>
              <a:rPr lang="en-US" dirty="0">
                <a:solidFill>
                  <a:schemeClr val="accent5">
                    <a:lumMod val="60000"/>
                    <a:lumOff val="40000"/>
                  </a:schemeClr>
                </a:solidFill>
                <a:highlight>
                  <a:srgbClr val="000000"/>
                </a:highlight>
              </a:rPr>
              <a:t>Moving a resident up in bed</a:t>
            </a:r>
          </a:p>
          <a:p>
            <a:pPr marL="0" indent="0">
              <a:buNone/>
            </a:pPr>
            <a:endParaRPr lang="en-US" dirty="0">
              <a:solidFill>
                <a:schemeClr val="accent5">
                  <a:lumMod val="60000"/>
                  <a:lumOff val="40000"/>
                </a:schemeClr>
              </a:solidFill>
              <a:highlight>
                <a:srgbClr val="000000"/>
              </a:highlight>
            </a:endParaRPr>
          </a:p>
          <a:p>
            <a:pPr marL="457200" indent="-457200">
              <a:buFont typeface="+mj-lt"/>
              <a:buAutoNum type="arabicPeriod" startAt="5"/>
            </a:pPr>
            <a:r>
              <a:rPr lang="en-US" dirty="0"/>
              <a:t>Make resident comfortable. Put pillow back under resident’s head and arrange the blankets for her. Unroll the draw sheet and leave it in place for the next repositioning. </a:t>
            </a:r>
          </a:p>
          <a:p>
            <a:pPr marL="457200" indent="-457200">
              <a:buFont typeface="+mj-lt"/>
              <a:buAutoNum type="arabicPeriod" startAt="5"/>
            </a:pPr>
            <a:r>
              <a:rPr lang="en-US" dirty="0"/>
              <a:t>Return bed to lowest position. Remove privacy measures. </a:t>
            </a:r>
          </a:p>
          <a:p>
            <a:pPr marL="457200" indent="-457200">
              <a:buFont typeface="+mj-lt"/>
              <a:buAutoNum type="arabicPeriod" startAt="5"/>
            </a:pPr>
            <a:r>
              <a:rPr lang="en-US" dirty="0"/>
              <a:t>Place call light within resident’s reach.</a:t>
            </a:r>
          </a:p>
          <a:p>
            <a:pPr marL="457200" indent="-457200">
              <a:buFont typeface="+mj-lt"/>
              <a:buAutoNum type="arabicPeriod" startAt="5"/>
            </a:pPr>
            <a:r>
              <a:rPr lang="en-US" dirty="0"/>
              <a:t>Wash your hands.</a:t>
            </a:r>
          </a:p>
          <a:p>
            <a:pPr marL="457200" indent="-457200">
              <a:buFont typeface="+mj-lt"/>
              <a:buAutoNum type="arabicPeriod" startAt="5"/>
            </a:pPr>
            <a:r>
              <a:rPr lang="en-US" dirty="0"/>
              <a:t>Report any changes in resident to the nurse. Document procedure using facility guidelines.</a:t>
            </a:r>
          </a:p>
          <a:p>
            <a:pPr marL="0" indent="0">
              <a:buNone/>
            </a:pPr>
            <a:endParaRPr lang="en-US" dirty="0">
              <a:solidFill>
                <a:schemeClr val="accent5">
                  <a:lumMod val="60000"/>
                  <a:lumOff val="40000"/>
                </a:schemeClr>
              </a:solidFill>
              <a:highlight>
                <a:srgbClr val="000000"/>
              </a:highlight>
            </a:endParaRPr>
          </a:p>
          <a:p>
            <a:pPr marL="0" indent="0">
              <a:buNone/>
            </a:pPr>
            <a:endParaRPr lang="en-US" dirty="0">
              <a:highlight>
                <a:srgbClr val="000000"/>
              </a:highlight>
            </a:endParaRPr>
          </a:p>
        </p:txBody>
      </p:sp>
      <p:sp>
        <p:nvSpPr>
          <p:cNvPr id="3" name="Slide Number Placeholder 2">
            <a:extLst>
              <a:ext uri="{FF2B5EF4-FFF2-40B4-BE49-F238E27FC236}">
                <a16:creationId xmlns:a16="http://schemas.microsoft.com/office/drawing/2014/main" id="{5A0671BA-2E90-4028-9820-23DE4C74D748}"/>
              </a:ext>
            </a:extLst>
          </p:cNvPr>
          <p:cNvSpPr>
            <a:spLocks noGrp="1"/>
          </p:cNvSpPr>
          <p:nvPr>
            <p:ph type="sldNum" sz="quarter" idx="12"/>
          </p:nvPr>
        </p:nvSpPr>
        <p:spPr/>
        <p:txBody>
          <a:bodyPr/>
          <a:lstStyle/>
          <a:p>
            <a:pPr defTabSz="457200"/>
            <a:fld id="{1E19C8D7-53EE-4AF8-9E87-BBF55B67A655}" type="slidenum">
              <a:rPr lang="en-US" smtClean="0"/>
              <a:pPr defTabSz="457200"/>
              <a:t>16</a:t>
            </a:fld>
            <a:endParaRPr lang="en-US" dirty="0"/>
          </a:p>
        </p:txBody>
      </p:sp>
      <p:pic>
        <p:nvPicPr>
          <p:cNvPr id="4" name="Picture 3">
            <a:extLst>
              <a:ext uri="{FF2B5EF4-FFF2-40B4-BE49-F238E27FC236}">
                <a16:creationId xmlns:a16="http://schemas.microsoft.com/office/drawing/2014/main" id="{C17DCD81-60E5-486A-AA91-5DCC939D033C}"/>
              </a:ext>
            </a:extLst>
          </p:cNvPr>
          <p:cNvPicPr>
            <a:picLocks noChangeAspect="1"/>
          </p:cNvPicPr>
          <p:nvPr/>
        </p:nvPicPr>
        <p:blipFill>
          <a:blip r:embed="rId2"/>
          <a:stretch>
            <a:fillRect/>
          </a:stretch>
        </p:blipFill>
        <p:spPr>
          <a:xfrm>
            <a:off x="5558170" y="2431915"/>
            <a:ext cx="5180094" cy="3390342"/>
          </a:xfrm>
          <a:prstGeom prst="rect">
            <a:avLst/>
          </a:prstGeom>
        </p:spPr>
      </p:pic>
    </p:spTree>
    <p:extLst>
      <p:ext uri="{BB962C8B-B14F-4D97-AF65-F5344CB8AC3E}">
        <p14:creationId xmlns:p14="http://schemas.microsoft.com/office/powerpoint/2010/main" val="41139487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3F609F4-12EF-4393-892D-3D0145CC1D24}"/>
              </a:ext>
            </a:extLst>
          </p:cNvPr>
          <p:cNvSpPr>
            <a:spLocks noGrp="1"/>
          </p:cNvSpPr>
          <p:nvPr>
            <p:ph idx="1"/>
          </p:nvPr>
        </p:nvSpPr>
        <p:spPr/>
        <p:txBody>
          <a:bodyPr/>
          <a:lstStyle/>
          <a:p>
            <a:pPr marL="0" indent="0">
              <a:buNone/>
            </a:pPr>
            <a:r>
              <a:rPr lang="en-US" dirty="0">
                <a:solidFill>
                  <a:schemeClr val="accent5">
                    <a:lumMod val="60000"/>
                    <a:lumOff val="40000"/>
                  </a:schemeClr>
                </a:solidFill>
                <a:highlight>
                  <a:srgbClr val="000000"/>
                </a:highlight>
              </a:rPr>
              <a:t>Moving a resident to the side of the bed</a:t>
            </a:r>
          </a:p>
          <a:p>
            <a:pPr marL="0" indent="0">
              <a:buNone/>
            </a:pPr>
            <a:endParaRPr lang="en-US" dirty="0">
              <a:solidFill>
                <a:schemeClr val="accent5">
                  <a:lumMod val="60000"/>
                  <a:lumOff val="40000"/>
                </a:schemeClr>
              </a:solidFill>
              <a:highlight>
                <a:srgbClr val="000000"/>
              </a:highlight>
            </a:endParaRPr>
          </a:p>
          <a:p>
            <a:pPr marL="0" indent="0">
              <a:buNone/>
            </a:pPr>
            <a:r>
              <a:rPr lang="en-US" dirty="0"/>
              <a:t>Equipment: draw sheet</a:t>
            </a:r>
          </a:p>
          <a:p>
            <a:pPr marL="0" indent="0">
              <a:buNone/>
            </a:pPr>
            <a:endParaRPr lang="en-US" dirty="0"/>
          </a:p>
          <a:p>
            <a:pPr marL="457200" indent="-457200">
              <a:buFont typeface="+mj-lt"/>
              <a:buAutoNum type="arabicPeriod"/>
            </a:pPr>
            <a:r>
              <a:rPr lang="en-US" dirty="0"/>
              <a:t>Identify yourself by name. Identify the resident by name.</a:t>
            </a:r>
          </a:p>
          <a:p>
            <a:pPr marL="457200" indent="-457200">
              <a:buFont typeface="+mj-lt"/>
              <a:buAutoNum type="arabicPeriod"/>
            </a:pPr>
            <a:r>
              <a:rPr lang="en-US" dirty="0"/>
              <a:t>Wash your hands.</a:t>
            </a:r>
          </a:p>
          <a:p>
            <a:pPr marL="457200" indent="-457200">
              <a:buFont typeface="+mj-lt"/>
              <a:buAutoNum type="arabicPeriod"/>
            </a:pPr>
            <a:r>
              <a:rPr lang="en-US" dirty="0"/>
              <a:t>Explain procedure to the resident. Speak clearly, slowly, and directly. Maintain face-to-face contact whenever possible.</a:t>
            </a:r>
          </a:p>
          <a:p>
            <a:pPr marL="457200" indent="-457200">
              <a:buFont typeface="+mj-lt"/>
              <a:buAutoNum type="arabicPeriod"/>
            </a:pPr>
            <a:r>
              <a:rPr lang="en-US" dirty="0"/>
              <a:t>Provide for the resident’s privacy with curtain, screen, or door.</a:t>
            </a:r>
          </a:p>
          <a:p>
            <a:pPr marL="457200" indent="-457200">
              <a:buFont typeface="+mj-lt"/>
              <a:buAutoNum type="arabicPeriod"/>
            </a:pPr>
            <a:r>
              <a:rPr lang="en-US" dirty="0"/>
              <a:t>Adjust bed to a safe level, usually waist high. Lock bed wheels.</a:t>
            </a:r>
          </a:p>
          <a:p>
            <a:pPr marL="457200" indent="-457200">
              <a:buFont typeface="+mj-lt"/>
              <a:buAutoNum type="arabicPeriod"/>
            </a:pPr>
            <a:r>
              <a:rPr lang="en-US" dirty="0"/>
              <a:t>Lower the head of the bed.</a:t>
            </a:r>
          </a:p>
          <a:p>
            <a:pPr marL="457200" indent="-457200">
              <a:buFont typeface="+mj-lt"/>
              <a:buAutoNum type="arabicPeriod"/>
            </a:pPr>
            <a:r>
              <a:rPr lang="en-US" dirty="0"/>
              <a:t>Stand on the same side of the bed to which you are moving the resident. Stand with feet shoulder-width apart, and bend your knees.</a:t>
            </a:r>
          </a:p>
          <a:p>
            <a:pPr marL="0" indent="0">
              <a:buNone/>
            </a:pPr>
            <a:endParaRPr lang="en-US" dirty="0">
              <a:highlight>
                <a:srgbClr val="000000"/>
              </a:highlight>
            </a:endParaRPr>
          </a:p>
        </p:txBody>
      </p:sp>
      <p:sp>
        <p:nvSpPr>
          <p:cNvPr id="3" name="Slide Number Placeholder 2">
            <a:extLst>
              <a:ext uri="{FF2B5EF4-FFF2-40B4-BE49-F238E27FC236}">
                <a16:creationId xmlns:a16="http://schemas.microsoft.com/office/drawing/2014/main" id="{C20D9904-638A-4B2E-90A8-D624081D6B6F}"/>
              </a:ext>
            </a:extLst>
          </p:cNvPr>
          <p:cNvSpPr>
            <a:spLocks noGrp="1"/>
          </p:cNvSpPr>
          <p:nvPr>
            <p:ph type="sldNum" sz="quarter" idx="12"/>
          </p:nvPr>
        </p:nvSpPr>
        <p:spPr/>
        <p:txBody>
          <a:bodyPr/>
          <a:lstStyle/>
          <a:p>
            <a:pPr defTabSz="457200"/>
            <a:fld id="{1E19C8D7-53EE-4AF8-9E87-BBF55B67A655}" type="slidenum">
              <a:rPr lang="en-US" smtClean="0"/>
              <a:pPr defTabSz="457200"/>
              <a:t>17</a:t>
            </a:fld>
            <a:endParaRPr lang="en-US" dirty="0"/>
          </a:p>
        </p:txBody>
      </p:sp>
    </p:spTree>
    <p:extLst>
      <p:ext uri="{BB962C8B-B14F-4D97-AF65-F5344CB8AC3E}">
        <p14:creationId xmlns:p14="http://schemas.microsoft.com/office/powerpoint/2010/main" val="381594865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3F609F4-12EF-4393-892D-3D0145CC1D24}"/>
              </a:ext>
            </a:extLst>
          </p:cNvPr>
          <p:cNvSpPr>
            <a:spLocks noGrp="1"/>
          </p:cNvSpPr>
          <p:nvPr>
            <p:ph idx="1"/>
          </p:nvPr>
        </p:nvSpPr>
        <p:spPr>
          <a:xfrm>
            <a:off x="635394" y="780226"/>
            <a:ext cx="4539722" cy="5396738"/>
          </a:xfrm>
        </p:spPr>
        <p:txBody>
          <a:bodyPr/>
          <a:lstStyle/>
          <a:p>
            <a:pPr marL="0" indent="0">
              <a:buNone/>
            </a:pPr>
            <a:r>
              <a:rPr lang="en-US" dirty="0">
                <a:solidFill>
                  <a:schemeClr val="accent5">
                    <a:lumMod val="60000"/>
                    <a:lumOff val="40000"/>
                  </a:schemeClr>
                </a:solidFill>
                <a:highlight>
                  <a:srgbClr val="000000"/>
                </a:highlight>
              </a:rPr>
              <a:t>Moving a resident to the side of the bed</a:t>
            </a:r>
          </a:p>
          <a:p>
            <a:pPr marL="0" indent="0">
              <a:buNone/>
            </a:pPr>
            <a:endParaRPr lang="en-US" dirty="0">
              <a:solidFill>
                <a:schemeClr val="accent5">
                  <a:lumMod val="60000"/>
                  <a:lumOff val="40000"/>
                </a:schemeClr>
              </a:solidFill>
              <a:highlight>
                <a:srgbClr val="000000"/>
              </a:highlight>
            </a:endParaRPr>
          </a:p>
          <a:p>
            <a:pPr marL="457200" indent="-457200">
              <a:buFont typeface="+mj-lt"/>
              <a:buAutoNum type="arabicPeriod" startAt="8"/>
            </a:pPr>
            <a:r>
              <a:rPr lang="en-US" dirty="0"/>
              <a:t>Gently slide your hands under the resident’s head and shoulders and move them toward you.</a:t>
            </a:r>
          </a:p>
          <a:p>
            <a:pPr marL="457200" indent="-457200">
              <a:buFont typeface="+mj-lt"/>
              <a:buAutoNum type="arabicPeriod" startAt="8"/>
            </a:pPr>
            <a:r>
              <a:rPr lang="en-US" dirty="0"/>
              <a:t>Gently slide your hands under her midsection and move it toward you.</a:t>
            </a:r>
          </a:p>
          <a:p>
            <a:pPr marL="457200" indent="-457200">
              <a:buFont typeface="+mj-lt"/>
              <a:buAutoNum type="arabicPeriod" startAt="8"/>
            </a:pPr>
            <a:r>
              <a:rPr lang="en-US" dirty="0"/>
              <a:t>Gently slide your hands under the hips and legs and move them toward you.</a:t>
            </a:r>
          </a:p>
          <a:p>
            <a:pPr marL="457200" indent="-457200">
              <a:buFont typeface="+mj-lt"/>
              <a:buAutoNum type="arabicPeriod" startAt="8"/>
            </a:pPr>
            <a:r>
              <a:rPr lang="en-US" dirty="0"/>
              <a:t>Make the resident comfortable. </a:t>
            </a:r>
          </a:p>
          <a:p>
            <a:pPr marL="457200" indent="-457200">
              <a:buFont typeface="+mj-lt"/>
              <a:buAutoNum type="arabicPeriod" startAt="8"/>
            </a:pPr>
            <a:r>
              <a:rPr lang="en-US" dirty="0"/>
              <a:t>Return bed to lowest position. Remove privacy measures. </a:t>
            </a:r>
          </a:p>
          <a:p>
            <a:pPr marL="457200" indent="-457200">
              <a:buFont typeface="+mj-lt"/>
              <a:buAutoNum type="arabicPeriod" startAt="8"/>
            </a:pPr>
            <a:r>
              <a:rPr lang="en-US" dirty="0"/>
              <a:t>Place call light within resident’s reach.</a:t>
            </a:r>
          </a:p>
          <a:p>
            <a:pPr marL="0" indent="0">
              <a:buNone/>
            </a:pPr>
            <a:endParaRPr lang="en-US" dirty="0">
              <a:highlight>
                <a:srgbClr val="000000"/>
              </a:highlight>
            </a:endParaRPr>
          </a:p>
        </p:txBody>
      </p:sp>
      <p:sp>
        <p:nvSpPr>
          <p:cNvPr id="3" name="Slide Number Placeholder 2">
            <a:extLst>
              <a:ext uri="{FF2B5EF4-FFF2-40B4-BE49-F238E27FC236}">
                <a16:creationId xmlns:a16="http://schemas.microsoft.com/office/drawing/2014/main" id="{C20D9904-638A-4B2E-90A8-D624081D6B6F}"/>
              </a:ext>
            </a:extLst>
          </p:cNvPr>
          <p:cNvSpPr>
            <a:spLocks noGrp="1"/>
          </p:cNvSpPr>
          <p:nvPr>
            <p:ph type="sldNum" sz="quarter" idx="12"/>
          </p:nvPr>
        </p:nvSpPr>
        <p:spPr/>
        <p:txBody>
          <a:bodyPr/>
          <a:lstStyle/>
          <a:p>
            <a:pPr defTabSz="457200"/>
            <a:fld id="{1E19C8D7-53EE-4AF8-9E87-BBF55B67A655}" type="slidenum">
              <a:rPr lang="en-US" smtClean="0"/>
              <a:pPr defTabSz="457200"/>
              <a:t>18</a:t>
            </a:fld>
            <a:endParaRPr lang="en-US" dirty="0"/>
          </a:p>
        </p:txBody>
      </p:sp>
      <p:pic>
        <p:nvPicPr>
          <p:cNvPr id="4" name="Picture 3">
            <a:extLst>
              <a:ext uri="{FF2B5EF4-FFF2-40B4-BE49-F238E27FC236}">
                <a16:creationId xmlns:a16="http://schemas.microsoft.com/office/drawing/2014/main" id="{3CA9677F-6F6C-47B3-B9F7-69ACA9205550}"/>
              </a:ext>
            </a:extLst>
          </p:cNvPr>
          <p:cNvPicPr>
            <a:picLocks noChangeAspect="1"/>
          </p:cNvPicPr>
          <p:nvPr/>
        </p:nvPicPr>
        <p:blipFill>
          <a:blip r:embed="rId2"/>
          <a:stretch>
            <a:fillRect/>
          </a:stretch>
        </p:blipFill>
        <p:spPr>
          <a:xfrm>
            <a:off x="5175116" y="2305456"/>
            <a:ext cx="5374423" cy="3532626"/>
          </a:xfrm>
          <a:prstGeom prst="rect">
            <a:avLst/>
          </a:prstGeom>
        </p:spPr>
      </p:pic>
    </p:spTree>
    <p:extLst>
      <p:ext uri="{BB962C8B-B14F-4D97-AF65-F5344CB8AC3E}">
        <p14:creationId xmlns:p14="http://schemas.microsoft.com/office/powerpoint/2010/main" val="106323260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3F609F4-12EF-4393-892D-3D0145CC1D24}"/>
              </a:ext>
            </a:extLst>
          </p:cNvPr>
          <p:cNvSpPr>
            <a:spLocks noGrp="1"/>
          </p:cNvSpPr>
          <p:nvPr>
            <p:ph idx="1"/>
          </p:nvPr>
        </p:nvSpPr>
        <p:spPr/>
        <p:txBody>
          <a:bodyPr/>
          <a:lstStyle/>
          <a:p>
            <a:pPr marL="0" indent="0">
              <a:buNone/>
            </a:pPr>
            <a:r>
              <a:rPr lang="en-US" dirty="0">
                <a:solidFill>
                  <a:schemeClr val="accent5">
                    <a:lumMod val="60000"/>
                    <a:lumOff val="40000"/>
                  </a:schemeClr>
                </a:solidFill>
                <a:highlight>
                  <a:srgbClr val="000000"/>
                </a:highlight>
              </a:rPr>
              <a:t>Moving a resident to the side of the bed</a:t>
            </a:r>
          </a:p>
          <a:p>
            <a:pPr marL="0" indent="0">
              <a:buNone/>
            </a:pPr>
            <a:endParaRPr lang="en-US" dirty="0">
              <a:solidFill>
                <a:schemeClr val="accent5">
                  <a:lumMod val="60000"/>
                  <a:lumOff val="40000"/>
                </a:schemeClr>
              </a:solidFill>
              <a:highlight>
                <a:srgbClr val="000000"/>
              </a:highlight>
            </a:endParaRPr>
          </a:p>
          <a:p>
            <a:pPr marL="457200" indent="-457200">
              <a:buFont typeface="+mj-lt"/>
              <a:buAutoNum type="arabicPeriod" startAt="14"/>
            </a:pPr>
            <a:r>
              <a:rPr lang="en-US" dirty="0"/>
              <a:t>Wash your hands.</a:t>
            </a:r>
          </a:p>
          <a:p>
            <a:pPr marL="457200" indent="-457200">
              <a:buFont typeface="+mj-lt"/>
              <a:buAutoNum type="arabicPeriod" startAt="14"/>
            </a:pPr>
            <a:r>
              <a:rPr lang="en-US" dirty="0"/>
              <a:t>Report any changes in resident to the nurse. Document procedure using facility guidelines.</a:t>
            </a:r>
          </a:p>
          <a:p>
            <a:pPr marL="0" indent="0">
              <a:buNone/>
            </a:pPr>
            <a:endParaRPr lang="en-US" dirty="0">
              <a:highlight>
                <a:srgbClr val="000000"/>
              </a:highlight>
            </a:endParaRPr>
          </a:p>
        </p:txBody>
      </p:sp>
      <p:sp>
        <p:nvSpPr>
          <p:cNvPr id="3" name="Slide Number Placeholder 2">
            <a:extLst>
              <a:ext uri="{FF2B5EF4-FFF2-40B4-BE49-F238E27FC236}">
                <a16:creationId xmlns:a16="http://schemas.microsoft.com/office/drawing/2014/main" id="{C20D9904-638A-4B2E-90A8-D624081D6B6F}"/>
              </a:ext>
            </a:extLst>
          </p:cNvPr>
          <p:cNvSpPr>
            <a:spLocks noGrp="1"/>
          </p:cNvSpPr>
          <p:nvPr>
            <p:ph type="sldNum" sz="quarter" idx="12"/>
          </p:nvPr>
        </p:nvSpPr>
        <p:spPr/>
        <p:txBody>
          <a:bodyPr/>
          <a:lstStyle/>
          <a:p>
            <a:pPr defTabSz="457200"/>
            <a:fld id="{1E19C8D7-53EE-4AF8-9E87-BBF55B67A655}" type="slidenum">
              <a:rPr lang="en-US" smtClean="0"/>
              <a:pPr defTabSz="457200"/>
              <a:t>19</a:t>
            </a:fld>
            <a:endParaRPr lang="en-US" dirty="0"/>
          </a:p>
        </p:txBody>
      </p:sp>
    </p:spTree>
    <p:extLst>
      <p:ext uri="{BB962C8B-B14F-4D97-AF65-F5344CB8AC3E}">
        <p14:creationId xmlns:p14="http://schemas.microsoft.com/office/powerpoint/2010/main" val="343659206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69CC4F4D-A75C-4B2A-A772-7F94702470B1}"/>
              </a:ext>
            </a:extLst>
          </p:cNvPr>
          <p:cNvSpPr>
            <a:spLocks noGrp="1"/>
          </p:cNvSpPr>
          <p:nvPr>
            <p:ph idx="1"/>
          </p:nvPr>
        </p:nvSpPr>
        <p:spPr/>
        <p:txBody>
          <a:bodyPr/>
          <a:lstStyle/>
          <a:p>
            <a:pPr marL="457200" indent="-457200">
              <a:buFont typeface="+mj-lt"/>
              <a:buAutoNum type="arabicPeriod"/>
            </a:pPr>
            <a:r>
              <a:rPr lang="en-US" dirty="0">
                <a:solidFill>
                  <a:srgbClr val="FF0000"/>
                </a:solidFill>
              </a:rPr>
              <a:t>Review the principles of body mechanics</a:t>
            </a:r>
          </a:p>
          <a:p>
            <a:pPr marL="457200" indent="-457200">
              <a:buFont typeface="+mj-lt"/>
              <a:buAutoNum type="arabicPeriod"/>
            </a:pPr>
            <a:endParaRPr lang="en-US" dirty="0">
              <a:solidFill>
                <a:srgbClr val="FF0000"/>
              </a:solidFill>
            </a:endParaRPr>
          </a:p>
          <a:p>
            <a:pPr marL="0" indent="0">
              <a:buNone/>
            </a:pPr>
            <a:r>
              <a:rPr lang="en-US" dirty="0"/>
              <a:t>Define the following terms:</a:t>
            </a:r>
          </a:p>
          <a:p>
            <a:pPr marL="0" indent="0">
              <a:buNone/>
            </a:pPr>
            <a:endParaRPr lang="en-US" dirty="0"/>
          </a:p>
          <a:p>
            <a:pPr marL="0" indent="0">
              <a:buNone/>
            </a:pPr>
            <a:r>
              <a:rPr lang="en-US" b="1" dirty="0"/>
              <a:t>alignment</a:t>
            </a:r>
          </a:p>
          <a:p>
            <a:pPr marL="457200" lvl="1" indent="0">
              <a:buNone/>
            </a:pPr>
            <a:r>
              <a:rPr lang="en-US" dirty="0"/>
              <a:t>based on the word line; a body is in alignment when a straight </a:t>
            </a:r>
            <a:r>
              <a:rPr lang="en-US" i="1" dirty="0"/>
              <a:t>line</a:t>
            </a:r>
            <a:r>
              <a:rPr lang="en-US" dirty="0"/>
              <a:t> could be drawn through the center of his body and his center of gravity.</a:t>
            </a:r>
          </a:p>
          <a:p>
            <a:pPr marL="0" indent="0">
              <a:buNone/>
            </a:pPr>
            <a:r>
              <a:rPr lang="en-US" b="1" dirty="0"/>
              <a:t>base of support</a:t>
            </a:r>
          </a:p>
          <a:p>
            <a:pPr marL="457200" lvl="1" indent="0">
              <a:buNone/>
            </a:pPr>
            <a:r>
              <a:rPr lang="en-US" dirty="0"/>
              <a:t>the foundation that supports an object.</a:t>
            </a:r>
          </a:p>
          <a:p>
            <a:pPr marL="0" indent="0">
              <a:buNone/>
            </a:pPr>
            <a:r>
              <a:rPr lang="en-US" b="1" dirty="0"/>
              <a:t>center of gravity</a:t>
            </a:r>
          </a:p>
          <a:p>
            <a:pPr marL="457200" lvl="1" indent="0">
              <a:buNone/>
            </a:pPr>
            <a:r>
              <a:rPr lang="en-US" dirty="0"/>
              <a:t>the point in the body where the most weight is concentrated.</a:t>
            </a:r>
          </a:p>
          <a:p>
            <a:pPr marL="0" indent="0">
              <a:buNone/>
            </a:pPr>
            <a:r>
              <a:rPr lang="en-US" b="1" dirty="0"/>
              <a:t>fulcrum and lever</a:t>
            </a:r>
          </a:p>
          <a:p>
            <a:pPr marL="457200" lvl="1" indent="0">
              <a:buNone/>
            </a:pPr>
            <a:r>
              <a:rPr lang="en-US" dirty="0"/>
              <a:t>a means of moving an object by resting it on a base of support; a seesaw is an example of a fulcrum and lever.</a:t>
            </a:r>
          </a:p>
          <a:p>
            <a:pPr marL="0" indent="0">
              <a:buNone/>
            </a:pPr>
            <a:endParaRPr lang="en-US" dirty="0"/>
          </a:p>
        </p:txBody>
      </p:sp>
      <p:sp>
        <p:nvSpPr>
          <p:cNvPr id="3" name="Slide Number Placeholder 2">
            <a:extLst>
              <a:ext uri="{FF2B5EF4-FFF2-40B4-BE49-F238E27FC236}">
                <a16:creationId xmlns:a16="http://schemas.microsoft.com/office/drawing/2014/main" id="{C81C1710-0040-4620-AA02-A373562D222B}"/>
              </a:ext>
            </a:extLst>
          </p:cNvPr>
          <p:cNvSpPr>
            <a:spLocks noGrp="1"/>
          </p:cNvSpPr>
          <p:nvPr>
            <p:ph type="sldNum" sz="quarter" idx="12"/>
          </p:nvPr>
        </p:nvSpPr>
        <p:spPr/>
        <p:txBody>
          <a:bodyPr/>
          <a:lstStyle/>
          <a:p>
            <a:pPr defTabSz="457200"/>
            <a:fld id="{1E19C8D7-53EE-4AF8-9E87-BBF55B67A655}" type="slidenum">
              <a:rPr lang="en-US" smtClean="0"/>
              <a:pPr defTabSz="457200"/>
              <a:t>2</a:t>
            </a:fld>
            <a:endParaRPr lang="en-US" dirty="0"/>
          </a:p>
        </p:txBody>
      </p:sp>
    </p:spTree>
    <p:extLst>
      <p:ext uri="{BB962C8B-B14F-4D97-AF65-F5344CB8AC3E}">
        <p14:creationId xmlns:p14="http://schemas.microsoft.com/office/powerpoint/2010/main" val="249711752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61695CA8-7F6A-492F-9AD2-DE11A4A10D5F}"/>
              </a:ext>
            </a:extLst>
          </p:cNvPr>
          <p:cNvSpPr>
            <a:spLocks noGrp="1"/>
          </p:cNvSpPr>
          <p:nvPr>
            <p:ph idx="1"/>
          </p:nvPr>
        </p:nvSpPr>
        <p:spPr/>
        <p:txBody>
          <a:bodyPr/>
          <a:lstStyle/>
          <a:p>
            <a:pPr marL="0" indent="0">
              <a:buNone/>
            </a:pPr>
            <a:r>
              <a:rPr lang="en-US" dirty="0">
                <a:solidFill>
                  <a:schemeClr val="accent5">
                    <a:lumMod val="60000"/>
                    <a:lumOff val="40000"/>
                  </a:schemeClr>
                </a:solidFill>
                <a:highlight>
                  <a:srgbClr val="000000"/>
                </a:highlight>
              </a:rPr>
              <a:t>Positioning a resident on the left side</a:t>
            </a:r>
          </a:p>
          <a:p>
            <a:pPr marL="0" indent="0">
              <a:buNone/>
            </a:pPr>
            <a:endParaRPr lang="en-US" dirty="0">
              <a:solidFill>
                <a:schemeClr val="accent5">
                  <a:lumMod val="60000"/>
                  <a:lumOff val="40000"/>
                </a:schemeClr>
              </a:solidFill>
              <a:highlight>
                <a:srgbClr val="000000"/>
              </a:highlight>
            </a:endParaRPr>
          </a:p>
          <a:p>
            <a:pPr marL="457200" indent="-457200">
              <a:buFont typeface="+mj-lt"/>
              <a:buAutoNum type="arabicPeriod"/>
            </a:pPr>
            <a:r>
              <a:rPr lang="en-US" dirty="0"/>
              <a:t>Identify yourself by name. Identify the resident by name. </a:t>
            </a:r>
          </a:p>
          <a:p>
            <a:pPr marL="457200" indent="-457200">
              <a:buFont typeface="+mj-lt"/>
              <a:buAutoNum type="arabicPeriod"/>
            </a:pPr>
            <a:r>
              <a:rPr lang="en-US" dirty="0"/>
              <a:t>Wash your hands.</a:t>
            </a:r>
          </a:p>
          <a:p>
            <a:pPr marL="457200" indent="-457200">
              <a:buFont typeface="+mj-lt"/>
              <a:buAutoNum type="arabicPeriod"/>
            </a:pPr>
            <a:r>
              <a:rPr lang="en-US" dirty="0"/>
              <a:t>Explain procedure to the resident. Speak clearly, slowly, and directly. Maintain face-to-face contact whenever possible.</a:t>
            </a:r>
          </a:p>
          <a:p>
            <a:pPr marL="457200" indent="-457200">
              <a:buFont typeface="+mj-lt"/>
              <a:buAutoNum type="arabicPeriod"/>
            </a:pPr>
            <a:r>
              <a:rPr lang="en-US" dirty="0"/>
              <a:t>Provide for the resident’s privacy with curtain, screen, or door.</a:t>
            </a:r>
          </a:p>
          <a:p>
            <a:pPr marL="457200" indent="-457200">
              <a:buFont typeface="+mj-lt"/>
              <a:buAutoNum type="arabicPeriod"/>
            </a:pPr>
            <a:r>
              <a:rPr lang="en-US" dirty="0"/>
              <a:t>Adjust bed to a safe level, usually waist high. Lock bed wheels.</a:t>
            </a:r>
          </a:p>
          <a:p>
            <a:pPr marL="457200" indent="-457200">
              <a:buFont typeface="+mj-lt"/>
              <a:buAutoNum type="arabicPeriod"/>
            </a:pPr>
            <a:r>
              <a:rPr lang="en-US" dirty="0"/>
              <a:t>Lower the head of the bed. </a:t>
            </a:r>
          </a:p>
          <a:p>
            <a:pPr marL="457200" indent="-457200">
              <a:buFont typeface="+mj-lt"/>
              <a:buAutoNum type="arabicPeriod"/>
            </a:pPr>
            <a:r>
              <a:rPr lang="en-US" dirty="0"/>
              <a:t>Move the resident toward the right side of the bed, using the previous procedure.</a:t>
            </a:r>
          </a:p>
          <a:p>
            <a:pPr marL="457200" indent="-457200">
              <a:buFont typeface="+mj-lt"/>
              <a:buAutoNum type="arabicPeriod"/>
            </a:pPr>
            <a:r>
              <a:rPr lang="en-US" dirty="0"/>
              <a:t>If the bed has side rails, raise the side rail on the left side of the bed.</a:t>
            </a:r>
          </a:p>
          <a:p>
            <a:pPr marL="0" indent="0">
              <a:buNone/>
            </a:pPr>
            <a:endParaRPr lang="en-US" dirty="0">
              <a:highlight>
                <a:srgbClr val="000000"/>
              </a:highlight>
            </a:endParaRPr>
          </a:p>
        </p:txBody>
      </p:sp>
      <p:sp>
        <p:nvSpPr>
          <p:cNvPr id="3" name="Slide Number Placeholder 2">
            <a:extLst>
              <a:ext uri="{FF2B5EF4-FFF2-40B4-BE49-F238E27FC236}">
                <a16:creationId xmlns:a16="http://schemas.microsoft.com/office/drawing/2014/main" id="{F465750E-518F-4008-A95C-1E3B397B4ADD}"/>
              </a:ext>
            </a:extLst>
          </p:cNvPr>
          <p:cNvSpPr>
            <a:spLocks noGrp="1"/>
          </p:cNvSpPr>
          <p:nvPr>
            <p:ph type="sldNum" sz="quarter" idx="12"/>
          </p:nvPr>
        </p:nvSpPr>
        <p:spPr/>
        <p:txBody>
          <a:bodyPr/>
          <a:lstStyle/>
          <a:p>
            <a:pPr defTabSz="457200"/>
            <a:fld id="{1E19C8D7-53EE-4AF8-9E87-BBF55B67A655}" type="slidenum">
              <a:rPr lang="en-US" smtClean="0"/>
              <a:pPr defTabSz="457200"/>
              <a:t>20</a:t>
            </a:fld>
            <a:endParaRPr lang="en-US" dirty="0"/>
          </a:p>
        </p:txBody>
      </p:sp>
    </p:spTree>
    <p:extLst>
      <p:ext uri="{BB962C8B-B14F-4D97-AF65-F5344CB8AC3E}">
        <p14:creationId xmlns:p14="http://schemas.microsoft.com/office/powerpoint/2010/main" val="323121859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61695CA8-7F6A-492F-9AD2-DE11A4A10D5F}"/>
              </a:ext>
            </a:extLst>
          </p:cNvPr>
          <p:cNvSpPr>
            <a:spLocks noGrp="1"/>
          </p:cNvSpPr>
          <p:nvPr>
            <p:ph idx="1"/>
          </p:nvPr>
        </p:nvSpPr>
        <p:spPr/>
        <p:txBody>
          <a:bodyPr/>
          <a:lstStyle/>
          <a:p>
            <a:pPr marL="0" indent="0">
              <a:buNone/>
            </a:pPr>
            <a:r>
              <a:rPr lang="en-US" dirty="0">
                <a:solidFill>
                  <a:schemeClr val="accent5">
                    <a:lumMod val="60000"/>
                    <a:lumOff val="40000"/>
                  </a:schemeClr>
                </a:solidFill>
                <a:highlight>
                  <a:srgbClr val="000000"/>
                </a:highlight>
              </a:rPr>
              <a:t>Positioning a resident on the left side</a:t>
            </a:r>
          </a:p>
          <a:p>
            <a:pPr marL="0" indent="0">
              <a:buNone/>
            </a:pPr>
            <a:endParaRPr lang="en-US" dirty="0">
              <a:solidFill>
                <a:schemeClr val="accent5">
                  <a:lumMod val="60000"/>
                  <a:lumOff val="40000"/>
                </a:schemeClr>
              </a:solidFill>
              <a:highlight>
                <a:srgbClr val="000000"/>
              </a:highlight>
            </a:endParaRPr>
          </a:p>
          <a:p>
            <a:pPr marL="457200" indent="-457200">
              <a:buFont typeface="+mj-lt"/>
              <a:buAutoNum type="arabicPeriod" startAt="9"/>
            </a:pPr>
            <a:r>
              <a:rPr lang="en-US" dirty="0"/>
              <a:t>Cross the resident’s right arm over his chest. Move the left arm out of the way. Cross the right leg over the left leg.</a:t>
            </a:r>
          </a:p>
          <a:p>
            <a:pPr marL="457200" indent="-457200">
              <a:buFont typeface="+mj-lt"/>
              <a:buAutoNum type="arabicPeriod" startAt="9"/>
            </a:pPr>
            <a:r>
              <a:rPr lang="en-US" dirty="0"/>
              <a:t>Stand with feet shoulder-width apart. Bend your knees.</a:t>
            </a:r>
          </a:p>
          <a:p>
            <a:pPr marL="457200" indent="-457200">
              <a:buFont typeface="+mj-lt"/>
              <a:buAutoNum type="arabicPeriod" startAt="9"/>
            </a:pPr>
            <a:r>
              <a:rPr lang="en-US" dirty="0"/>
              <a:t>Place one hand on the resident’s right shoulder. Place the other hand on the resident’s right hip.</a:t>
            </a:r>
          </a:p>
          <a:p>
            <a:pPr marL="457200" indent="-457200">
              <a:buFont typeface="+mj-lt"/>
              <a:buAutoNum type="arabicPeriod" startAt="9"/>
            </a:pPr>
            <a:r>
              <a:rPr lang="en-US" dirty="0"/>
              <a:t>While supporting the body, gently roll the resident onto his left side as one unit, toward the raised side rail. (You may need to roll the resident toward you without using a raised side rail. In this scenario, you would use your body to block the resident to prevent him from rolling out of bed. Follow facility policy.)</a:t>
            </a:r>
          </a:p>
          <a:p>
            <a:pPr marL="0" indent="0">
              <a:buNone/>
            </a:pPr>
            <a:endParaRPr lang="en-US" dirty="0">
              <a:highlight>
                <a:srgbClr val="000000"/>
              </a:highlight>
            </a:endParaRPr>
          </a:p>
        </p:txBody>
      </p:sp>
      <p:sp>
        <p:nvSpPr>
          <p:cNvPr id="3" name="Slide Number Placeholder 2">
            <a:extLst>
              <a:ext uri="{FF2B5EF4-FFF2-40B4-BE49-F238E27FC236}">
                <a16:creationId xmlns:a16="http://schemas.microsoft.com/office/drawing/2014/main" id="{F465750E-518F-4008-A95C-1E3B397B4ADD}"/>
              </a:ext>
            </a:extLst>
          </p:cNvPr>
          <p:cNvSpPr>
            <a:spLocks noGrp="1"/>
          </p:cNvSpPr>
          <p:nvPr>
            <p:ph type="sldNum" sz="quarter" idx="12"/>
          </p:nvPr>
        </p:nvSpPr>
        <p:spPr/>
        <p:txBody>
          <a:bodyPr/>
          <a:lstStyle/>
          <a:p>
            <a:pPr defTabSz="457200"/>
            <a:fld id="{1E19C8D7-53EE-4AF8-9E87-BBF55B67A655}" type="slidenum">
              <a:rPr lang="en-US" smtClean="0"/>
              <a:pPr defTabSz="457200"/>
              <a:t>21</a:t>
            </a:fld>
            <a:endParaRPr lang="en-US" dirty="0"/>
          </a:p>
        </p:txBody>
      </p:sp>
    </p:spTree>
    <p:extLst>
      <p:ext uri="{BB962C8B-B14F-4D97-AF65-F5344CB8AC3E}">
        <p14:creationId xmlns:p14="http://schemas.microsoft.com/office/powerpoint/2010/main" val="217136003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61695CA8-7F6A-492F-9AD2-DE11A4A10D5F}"/>
              </a:ext>
            </a:extLst>
          </p:cNvPr>
          <p:cNvSpPr>
            <a:spLocks noGrp="1"/>
          </p:cNvSpPr>
          <p:nvPr>
            <p:ph idx="1"/>
          </p:nvPr>
        </p:nvSpPr>
        <p:spPr/>
        <p:txBody>
          <a:bodyPr/>
          <a:lstStyle/>
          <a:p>
            <a:pPr marL="0" indent="0">
              <a:buNone/>
            </a:pPr>
            <a:r>
              <a:rPr lang="en-US" dirty="0">
                <a:solidFill>
                  <a:schemeClr val="accent5">
                    <a:lumMod val="60000"/>
                    <a:lumOff val="40000"/>
                  </a:schemeClr>
                </a:solidFill>
                <a:highlight>
                  <a:srgbClr val="000000"/>
                </a:highlight>
              </a:rPr>
              <a:t>Positioning a resident on the left side</a:t>
            </a:r>
          </a:p>
          <a:p>
            <a:pPr marL="0" indent="0">
              <a:buNone/>
            </a:pPr>
            <a:endParaRPr lang="en-US" dirty="0">
              <a:solidFill>
                <a:schemeClr val="accent5">
                  <a:lumMod val="60000"/>
                  <a:lumOff val="40000"/>
                </a:schemeClr>
              </a:solidFill>
              <a:highlight>
                <a:srgbClr val="000000"/>
              </a:highlight>
            </a:endParaRPr>
          </a:p>
          <a:p>
            <a:pPr marL="457200" indent="-457200">
              <a:buFont typeface="+mj-lt"/>
              <a:buAutoNum type="arabicPeriod" startAt="13"/>
            </a:pPr>
            <a:r>
              <a:rPr lang="en-US" dirty="0"/>
              <a:t>Position the resident properly and comfortably. Proper positioning includes the following:</a:t>
            </a:r>
          </a:p>
          <a:p>
            <a:pPr lvl="1"/>
            <a:r>
              <a:rPr lang="en-US" dirty="0"/>
              <a:t>Head supported by a pillow (resident’s face should not be obstructed by the pillow)</a:t>
            </a:r>
          </a:p>
          <a:p>
            <a:pPr lvl="1"/>
            <a:r>
              <a:rPr lang="en-US" dirty="0"/>
              <a:t>Shoulder adjusted so the resident is not lying on his arm or hand</a:t>
            </a:r>
          </a:p>
          <a:p>
            <a:pPr lvl="1"/>
            <a:r>
              <a:rPr lang="en-US" dirty="0"/>
              <a:t>Top arm supported by pillow</a:t>
            </a:r>
          </a:p>
          <a:p>
            <a:pPr lvl="1"/>
            <a:r>
              <a:rPr lang="en-US" dirty="0"/>
              <a:t>Back supported by supportive device</a:t>
            </a:r>
          </a:p>
          <a:p>
            <a:pPr lvl="1"/>
            <a:r>
              <a:rPr lang="en-US" dirty="0"/>
              <a:t>Top knee flexed</a:t>
            </a:r>
          </a:p>
          <a:p>
            <a:pPr lvl="1"/>
            <a:r>
              <a:rPr lang="en-US" dirty="0"/>
              <a:t>Supportive device between legs with top knee flexed; knee and ankle supported</a:t>
            </a:r>
          </a:p>
          <a:p>
            <a:pPr lvl="1"/>
            <a:r>
              <a:rPr lang="en-US" dirty="0"/>
              <a:t>Pillow under bottom food so that toes and ankle are not touching the bed</a:t>
            </a:r>
          </a:p>
          <a:p>
            <a:pPr marL="0" indent="0">
              <a:buNone/>
            </a:pPr>
            <a:endParaRPr lang="en-US" dirty="0">
              <a:highlight>
                <a:srgbClr val="000000"/>
              </a:highlight>
            </a:endParaRPr>
          </a:p>
        </p:txBody>
      </p:sp>
      <p:sp>
        <p:nvSpPr>
          <p:cNvPr id="3" name="Slide Number Placeholder 2">
            <a:extLst>
              <a:ext uri="{FF2B5EF4-FFF2-40B4-BE49-F238E27FC236}">
                <a16:creationId xmlns:a16="http://schemas.microsoft.com/office/drawing/2014/main" id="{F465750E-518F-4008-A95C-1E3B397B4ADD}"/>
              </a:ext>
            </a:extLst>
          </p:cNvPr>
          <p:cNvSpPr>
            <a:spLocks noGrp="1"/>
          </p:cNvSpPr>
          <p:nvPr>
            <p:ph type="sldNum" sz="quarter" idx="12"/>
          </p:nvPr>
        </p:nvSpPr>
        <p:spPr/>
        <p:txBody>
          <a:bodyPr/>
          <a:lstStyle/>
          <a:p>
            <a:pPr defTabSz="457200"/>
            <a:fld id="{1E19C8D7-53EE-4AF8-9E87-BBF55B67A655}" type="slidenum">
              <a:rPr lang="en-US" smtClean="0"/>
              <a:pPr defTabSz="457200"/>
              <a:t>22</a:t>
            </a:fld>
            <a:endParaRPr lang="en-US" dirty="0"/>
          </a:p>
        </p:txBody>
      </p:sp>
    </p:spTree>
    <p:extLst>
      <p:ext uri="{BB962C8B-B14F-4D97-AF65-F5344CB8AC3E}">
        <p14:creationId xmlns:p14="http://schemas.microsoft.com/office/powerpoint/2010/main" val="78631499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61695CA8-7F6A-492F-9AD2-DE11A4A10D5F}"/>
              </a:ext>
            </a:extLst>
          </p:cNvPr>
          <p:cNvSpPr>
            <a:spLocks noGrp="1"/>
          </p:cNvSpPr>
          <p:nvPr>
            <p:ph idx="1"/>
          </p:nvPr>
        </p:nvSpPr>
        <p:spPr/>
        <p:txBody>
          <a:bodyPr/>
          <a:lstStyle/>
          <a:p>
            <a:pPr marL="0" indent="0">
              <a:buNone/>
            </a:pPr>
            <a:r>
              <a:rPr lang="en-US" dirty="0">
                <a:solidFill>
                  <a:schemeClr val="accent5">
                    <a:lumMod val="60000"/>
                    <a:lumOff val="40000"/>
                  </a:schemeClr>
                </a:solidFill>
                <a:highlight>
                  <a:srgbClr val="000000"/>
                </a:highlight>
              </a:rPr>
              <a:t>Positioning a resident on the left side</a:t>
            </a:r>
          </a:p>
          <a:p>
            <a:pPr marL="0" indent="0">
              <a:buNone/>
            </a:pPr>
            <a:endParaRPr lang="en-US" dirty="0">
              <a:solidFill>
                <a:schemeClr val="accent5">
                  <a:lumMod val="60000"/>
                  <a:lumOff val="40000"/>
                </a:schemeClr>
              </a:solidFill>
              <a:highlight>
                <a:srgbClr val="000000"/>
              </a:highlight>
            </a:endParaRPr>
          </a:p>
          <a:p>
            <a:pPr marL="457200" indent="-457200">
              <a:buFont typeface="+mj-lt"/>
              <a:buAutoNum type="arabicPeriod" startAt="14"/>
            </a:pPr>
            <a:r>
              <a:rPr lang="en-US" dirty="0"/>
              <a:t>Return bed to lowest position. Return side rails to ordered position. Remove privacy measures. </a:t>
            </a:r>
          </a:p>
          <a:p>
            <a:pPr marL="457200" indent="-457200">
              <a:buFont typeface="+mj-lt"/>
              <a:buAutoNum type="arabicPeriod" startAt="14"/>
            </a:pPr>
            <a:r>
              <a:rPr lang="en-US" dirty="0"/>
              <a:t>Place call light within resident’s reach.</a:t>
            </a:r>
          </a:p>
          <a:p>
            <a:pPr marL="457200" indent="-457200">
              <a:buFont typeface="+mj-lt"/>
              <a:buAutoNum type="arabicPeriod" startAt="14"/>
            </a:pPr>
            <a:r>
              <a:rPr lang="en-US" dirty="0"/>
              <a:t>Wash your hands.</a:t>
            </a:r>
          </a:p>
          <a:p>
            <a:pPr marL="457200" indent="-457200">
              <a:buFont typeface="+mj-lt"/>
              <a:buAutoNum type="arabicPeriod" startAt="14"/>
            </a:pPr>
            <a:r>
              <a:rPr lang="en-US" dirty="0"/>
              <a:t>Report any changes in resident to the nurse. Document procedure using facility guidelines.</a:t>
            </a:r>
          </a:p>
          <a:p>
            <a:pPr marL="0" indent="0">
              <a:buNone/>
            </a:pPr>
            <a:endParaRPr lang="en-US" dirty="0">
              <a:highlight>
                <a:srgbClr val="000000"/>
              </a:highlight>
            </a:endParaRPr>
          </a:p>
        </p:txBody>
      </p:sp>
      <p:sp>
        <p:nvSpPr>
          <p:cNvPr id="3" name="Slide Number Placeholder 2">
            <a:extLst>
              <a:ext uri="{FF2B5EF4-FFF2-40B4-BE49-F238E27FC236}">
                <a16:creationId xmlns:a16="http://schemas.microsoft.com/office/drawing/2014/main" id="{F465750E-518F-4008-A95C-1E3B397B4ADD}"/>
              </a:ext>
            </a:extLst>
          </p:cNvPr>
          <p:cNvSpPr>
            <a:spLocks noGrp="1"/>
          </p:cNvSpPr>
          <p:nvPr>
            <p:ph type="sldNum" sz="quarter" idx="12"/>
          </p:nvPr>
        </p:nvSpPr>
        <p:spPr/>
        <p:txBody>
          <a:bodyPr/>
          <a:lstStyle/>
          <a:p>
            <a:pPr defTabSz="457200"/>
            <a:fld id="{1E19C8D7-53EE-4AF8-9E87-BBF55B67A655}" type="slidenum">
              <a:rPr lang="en-US" smtClean="0"/>
              <a:pPr defTabSz="457200"/>
              <a:t>23</a:t>
            </a:fld>
            <a:endParaRPr lang="en-US" dirty="0"/>
          </a:p>
        </p:txBody>
      </p:sp>
    </p:spTree>
    <p:extLst>
      <p:ext uri="{BB962C8B-B14F-4D97-AF65-F5344CB8AC3E}">
        <p14:creationId xmlns:p14="http://schemas.microsoft.com/office/powerpoint/2010/main" val="173666205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72F1003-9A80-43F7-BA6E-9B5F4B0B9DDD}"/>
              </a:ext>
            </a:extLst>
          </p:cNvPr>
          <p:cNvSpPr>
            <a:spLocks noGrp="1"/>
          </p:cNvSpPr>
          <p:nvPr>
            <p:ph idx="1"/>
          </p:nvPr>
        </p:nvSpPr>
        <p:spPr/>
        <p:txBody>
          <a:bodyPr/>
          <a:lstStyle/>
          <a:p>
            <a:pPr marL="0" indent="0">
              <a:buNone/>
            </a:pPr>
            <a:r>
              <a:rPr lang="en-US" dirty="0">
                <a:solidFill>
                  <a:schemeClr val="accent5">
                    <a:lumMod val="60000"/>
                    <a:lumOff val="40000"/>
                  </a:schemeClr>
                </a:solidFill>
                <a:highlight>
                  <a:srgbClr val="000000"/>
                </a:highlight>
              </a:rPr>
              <a:t>Logrolling a resident</a:t>
            </a:r>
          </a:p>
          <a:p>
            <a:pPr marL="0" indent="0">
              <a:buNone/>
            </a:pPr>
            <a:endParaRPr lang="en-US" dirty="0">
              <a:solidFill>
                <a:schemeClr val="accent5">
                  <a:lumMod val="60000"/>
                  <a:lumOff val="40000"/>
                </a:schemeClr>
              </a:solidFill>
              <a:highlight>
                <a:srgbClr val="000000"/>
              </a:highlight>
            </a:endParaRPr>
          </a:p>
          <a:p>
            <a:pPr marL="0" indent="0">
              <a:buNone/>
            </a:pPr>
            <a:r>
              <a:rPr lang="en-US" dirty="0"/>
              <a:t>Equipment: draw sheet, coworker</a:t>
            </a:r>
          </a:p>
          <a:p>
            <a:pPr marL="0" indent="0">
              <a:buNone/>
            </a:pPr>
            <a:endParaRPr lang="en-US" dirty="0"/>
          </a:p>
          <a:p>
            <a:pPr marL="457200" indent="-457200">
              <a:buFont typeface="+mj-lt"/>
              <a:buAutoNum type="arabicPeriod"/>
            </a:pPr>
            <a:r>
              <a:rPr lang="en-US" dirty="0"/>
              <a:t>Identify yourself by name. Identify the resident by name.</a:t>
            </a:r>
          </a:p>
          <a:p>
            <a:pPr marL="457200" indent="-457200">
              <a:buFont typeface="+mj-lt"/>
              <a:buAutoNum type="arabicPeriod"/>
            </a:pPr>
            <a:r>
              <a:rPr lang="en-US" dirty="0"/>
              <a:t>Wash your hands.</a:t>
            </a:r>
          </a:p>
          <a:p>
            <a:pPr marL="457200" indent="-457200">
              <a:buFont typeface="+mj-lt"/>
              <a:buAutoNum type="arabicPeriod"/>
            </a:pPr>
            <a:r>
              <a:rPr lang="en-US" dirty="0"/>
              <a:t>Explain procedure to the resident. Speak clearly, slowly, and directly. Maintain face-to-face contact whenever possible.</a:t>
            </a:r>
          </a:p>
          <a:p>
            <a:pPr marL="457200" indent="-457200">
              <a:buFont typeface="+mj-lt"/>
              <a:buAutoNum type="arabicPeriod"/>
            </a:pPr>
            <a:r>
              <a:rPr lang="en-US" dirty="0"/>
              <a:t>Provide for the resident’s privacy with curtain, screen, or door.</a:t>
            </a:r>
          </a:p>
          <a:p>
            <a:pPr marL="457200" indent="-457200">
              <a:buFont typeface="+mj-lt"/>
              <a:buAutoNum type="arabicPeriod"/>
            </a:pPr>
            <a:r>
              <a:rPr lang="en-US" dirty="0"/>
              <a:t>Adjust bed to a safe level, usually waist high. Lock bed wheels.</a:t>
            </a:r>
          </a:p>
          <a:p>
            <a:pPr marL="457200" indent="-457200">
              <a:buFont typeface="+mj-lt"/>
              <a:buAutoNum type="arabicPeriod"/>
            </a:pPr>
            <a:r>
              <a:rPr lang="en-US" dirty="0"/>
              <a:t>Lower the head of the bed.</a:t>
            </a:r>
          </a:p>
          <a:p>
            <a:pPr marL="457200" indent="-457200">
              <a:buFont typeface="+mj-lt"/>
              <a:buAutoNum type="arabicPeriod"/>
            </a:pPr>
            <a:r>
              <a:rPr lang="en-US" dirty="0"/>
              <a:t>Both people stand on the same side of the bed. One person stands at the resident’s head and shoulders. The other stands near the resident’s midsection.</a:t>
            </a:r>
          </a:p>
          <a:p>
            <a:pPr marL="0" indent="0">
              <a:buNone/>
            </a:pPr>
            <a:endParaRPr lang="en-US" dirty="0"/>
          </a:p>
        </p:txBody>
      </p:sp>
      <p:sp>
        <p:nvSpPr>
          <p:cNvPr id="3" name="Slide Number Placeholder 2">
            <a:extLst>
              <a:ext uri="{FF2B5EF4-FFF2-40B4-BE49-F238E27FC236}">
                <a16:creationId xmlns:a16="http://schemas.microsoft.com/office/drawing/2014/main" id="{E28E2080-118F-4C92-9055-7DE75D7A68B4}"/>
              </a:ext>
            </a:extLst>
          </p:cNvPr>
          <p:cNvSpPr>
            <a:spLocks noGrp="1"/>
          </p:cNvSpPr>
          <p:nvPr>
            <p:ph type="sldNum" sz="quarter" idx="12"/>
          </p:nvPr>
        </p:nvSpPr>
        <p:spPr/>
        <p:txBody>
          <a:bodyPr/>
          <a:lstStyle/>
          <a:p>
            <a:pPr defTabSz="457200"/>
            <a:fld id="{1E19C8D7-53EE-4AF8-9E87-BBF55B67A655}" type="slidenum">
              <a:rPr lang="en-US" smtClean="0"/>
              <a:pPr defTabSz="457200"/>
              <a:t>24</a:t>
            </a:fld>
            <a:endParaRPr lang="en-US" dirty="0"/>
          </a:p>
        </p:txBody>
      </p:sp>
    </p:spTree>
    <p:extLst>
      <p:ext uri="{BB962C8B-B14F-4D97-AF65-F5344CB8AC3E}">
        <p14:creationId xmlns:p14="http://schemas.microsoft.com/office/powerpoint/2010/main" val="291798487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72F1003-9A80-43F7-BA6E-9B5F4B0B9DDD}"/>
              </a:ext>
            </a:extLst>
          </p:cNvPr>
          <p:cNvSpPr>
            <a:spLocks noGrp="1"/>
          </p:cNvSpPr>
          <p:nvPr>
            <p:ph idx="1"/>
          </p:nvPr>
        </p:nvSpPr>
        <p:spPr>
          <a:xfrm>
            <a:off x="635394" y="780226"/>
            <a:ext cx="4539722" cy="5396738"/>
          </a:xfrm>
        </p:spPr>
        <p:txBody>
          <a:bodyPr/>
          <a:lstStyle/>
          <a:p>
            <a:pPr marL="0" indent="0">
              <a:buNone/>
            </a:pPr>
            <a:r>
              <a:rPr lang="en-US" dirty="0">
                <a:solidFill>
                  <a:schemeClr val="accent5">
                    <a:lumMod val="60000"/>
                    <a:lumOff val="40000"/>
                  </a:schemeClr>
                </a:solidFill>
                <a:highlight>
                  <a:srgbClr val="000000"/>
                </a:highlight>
              </a:rPr>
              <a:t>Logrolling a resident</a:t>
            </a:r>
          </a:p>
          <a:p>
            <a:pPr marL="0" indent="0">
              <a:buNone/>
            </a:pPr>
            <a:endParaRPr lang="en-US" dirty="0">
              <a:solidFill>
                <a:schemeClr val="accent5">
                  <a:lumMod val="60000"/>
                  <a:lumOff val="40000"/>
                </a:schemeClr>
              </a:solidFill>
              <a:highlight>
                <a:srgbClr val="000000"/>
              </a:highlight>
            </a:endParaRPr>
          </a:p>
          <a:p>
            <a:pPr marL="457200" indent="-457200">
              <a:buFont typeface="+mj-lt"/>
              <a:buAutoNum type="arabicPeriod" startAt="8"/>
            </a:pPr>
            <a:r>
              <a:rPr lang="en-US" dirty="0"/>
              <a:t>Place a pillow under the resident’s head to support the neck during the move</a:t>
            </a:r>
          </a:p>
          <a:p>
            <a:pPr marL="457200" indent="-457200">
              <a:buFont typeface="+mj-lt"/>
              <a:buAutoNum type="arabicPeriod" startAt="8"/>
            </a:pPr>
            <a:r>
              <a:rPr lang="en-US" dirty="0"/>
              <a:t>Place the resident’s arm across his chest. Place a pillow between the knees.</a:t>
            </a:r>
          </a:p>
          <a:p>
            <a:pPr marL="457200" indent="-457200">
              <a:buFont typeface="+mj-lt"/>
              <a:buAutoNum type="arabicPeriod" startAt="8"/>
            </a:pPr>
            <a:r>
              <a:rPr lang="en-US" dirty="0"/>
              <a:t>Stand with your feet shoulder-width apart. Bend your knees.</a:t>
            </a:r>
          </a:p>
          <a:p>
            <a:pPr marL="457200" indent="-457200">
              <a:buFont typeface="+mj-lt"/>
              <a:buAutoNum type="arabicPeriod" startAt="8"/>
            </a:pPr>
            <a:r>
              <a:rPr lang="en-US" dirty="0"/>
              <a:t>Grasp the draw sheet on the far side. </a:t>
            </a:r>
          </a:p>
          <a:p>
            <a:pPr marL="0" indent="0">
              <a:buNone/>
            </a:pPr>
            <a:endParaRPr lang="en-US" dirty="0"/>
          </a:p>
        </p:txBody>
      </p:sp>
      <p:sp>
        <p:nvSpPr>
          <p:cNvPr id="3" name="Slide Number Placeholder 2">
            <a:extLst>
              <a:ext uri="{FF2B5EF4-FFF2-40B4-BE49-F238E27FC236}">
                <a16:creationId xmlns:a16="http://schemas.microsoft.com/office/drawing/2014/main" id="{E28E2080-118F-4C92-9055-7DE75D7A68B4}"/>
              </a:ext>
            </a:extLst>
          </p:cNvPr>
          <p:cNvSpPr>
            <a:spLocks noGrp="1"/>
          </p:cNvSpPr>
          <p:nvPr>
            <p:ph type="sldNum" sz="quarter" idx="12"/>
          </p:nvPr>
        </p:nvSpPr>
        <p:spPr/>
        <p:txBody>
          <a:bodyPr/>
          <a:lstStyle/>
          <a:p>
            <a:pPr defTabSz="457200"/>
            <a:fld id="{1E19C8D7-53EE-4AF8-9E87-BBF55B67A655}" type="slidenum">
              <a:rPr lang="en-US" smtClean="0"/>
              <a:pPr defTabSz="457200"/>
              <a:t>25</a:t>
            </a:fld>
            <a:endParaRPr lang="en-US" dirty="0"/>
          </a:p>
        </p:txBody>
      </p:sp>
      <p:pic>
        <p:nvPicPr>
          <p:cNvPr id="4" name="Picture 3">
            <a:extLst>
              <a:ext uri="{FF2B5EF4-FFF2-40B4-BE49-F238E27FC236}">
                <a16:creationId xmlns:a16="http://schemas.microsoft.com/office/drawing/2014/main" id="{CD6010D2-F928-4091-B11E-C13C8A1877E3}"/>
              </a:ext>
            </a:extLst>
          </p:cNvPr>
          <p:cNvPicPr>
            <a:picLocks noChangeAspect="1"/>
          </p:cNvPicPr>
          <p:nvPr/>
        </p:nvPicPr>
        <p:blipFill>
          <a:blip r:embed="rId2"/>
          <a:stretch>
            <a:fillRect/>
          </a:stretch>
        </p:blipFill>
        <p:spPr>
          <a:xfrm>
            <a:off x="5469004" y="1956502"/>
            <a:ext cx="5347081" cy="4008307"/>
          </a:xfrm>
          <a:prstGeom prst="rect">
            <a:avLst/>
          </a:prstGeom>
        </p:spPr>
      </p:pic>
    </p:spTree>
    <p:extLst>
      <p:ext uri="{BB962C8B-B14F-4D97-AF65-F5344CB8AC3E}">
        <p14:creationId xmlns:p14="http://schemas.microsoft.com/office/powerpoint/2010/main" val="92534359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72F1003-9A80-43F7-BA6E-9B5F4B0B9DDD}"/>
              </a:ext>
            </a:extLst>
          </p:cNvPr>
          <p:cNvSpPr>
            <a:spLocks noGrp="1"/>
          </p:cNvSpPr>
          <p:nvPr>
            <p:ph idx="1"/>
          </p:nvPr>
        </p:nvSpPr>
        <p:spPr>
          <a:xfrm>
            <a:off x="635393" y="780226"/>
            <a:ext cx="4568905" cy="5396738"/>
          </a:xfrm>
        </p:spPr>
        <p:txBody>
          <a:bodyPr/>
          <a:lstStyle/>
          <a:p>
            <a:pPr marL="0" indent="0">
              <a:buNone/>
            </a:pPr>
            <a:r>
              <a:rPr lang="en-US" dirty="0">
                <a:solidFill>
                  <a:schemeClr val="accent5">
                    <a:lumMod val="60000"/>
                    <a:lumOff val="40000"/>
                  </a:schemeClr>
                </a:solidFill>
                <a:highlight>
                  <a:srgbClr val="000000"/>
                </a:highlight>
              </a:rPr>
              <a:t>Logrolling a resident</a:t>
            </a:r>
          </a:p>
          <a:p>
            <a:pPr marL="0" indent="0">
              <a:buNone/>
            </a:pPr>
            <a:endParaRPr lang="en-US" dirty="0">
              <a:solidFill>
                <a:schemeClr val="accent5">
                  <a:lumMod val="60000"/>
                  <a:lumOff val="40000"/>
                </a:schemeClr>
              </a:solidFill>
              <a:highlight>
                <a:srgbClr val="000000"/>
              </a:highlight>
            </a:endParaRPr>
          </a:p>
          <a:p>
            <a:pPr marL="457200" indent="-457200">
              <a:buFont typeface="+mj-lt"/>
              <a:buAutoNum type="arabicPeriod" startAt="12"/>
            </a:pPr>
            <a:r>
              <a:rPr lang="en-US" dirty="0"/>
              <a:t>On the count of three, gently roll the resident toward you. Turn the resident as a unit. Use your bodies to block the resident to prevent him from rolling out of bed.</a:t>
            </a:r>
          </a:p>
          <a:p>
            <a:pPr marL="457200" indent="-457200">
              <a:buFont typeface="+mj-lt"/>
              <a:buAutoNum type="arabicPeriod" startAt="12"/>
            </a:pPr>
            <a:r>
              <a:rPr lang="en-US" dirty="0"/>
              <a:t>Make resident comfortable. Arrange pillows and covers for comfort. </a:t>
            </a:r>
          </a:p>
          <a:p>
            <a:pPr marL="457200" indent="-457200">
              <a:buFont typeface="+mj-lt"/>
              <a:buAutoNum type="arabicPeriod" startAt="12"/>
            </a:pPr>
            <a:r>
              <a:rPr lang="en-US" dirty="0"/>
              <a:t>Return bed to lowest position. Remove privacy measures. </a:t>
            </a:r>
          </a:p>
          <a:p>
            <a:pPr marL="457200" indent="-457200">
              <a:buFont typeface="+mj-lt"/>
              <a:buAutoNum type="arabicPeriod" startAt="12"/>
            </a:pPr>
            <a:r>
              <a:rPr lang="en-US" dirty="0"/>
              <a:t>Place call light within resident’s reach.</a:t>
            </a:r>
          </a:p>
          <a:p>
            <a:pPr marL="457200" indent="-457200">
              <a:buFont typeface="+mj-lt"/>
              <a:buAutoNum type="arabicPeriod" startAt="12"/>
            </a:pPr>
            <a:r>
              <a:rPr lang="en-US" dirty="0"/>
              <a:t>Wash your hands.</a:t>
            </a:r>
          </a:p>
          <a:p>
            <a:pPr marL="457200" indent="-457200">
              <a:buFont typeface="+mj-lt"/>
              <a:buAutoNum type="arabicPeriod" startAt="12"/>
            </a:pPr>
            <a:r>
              <a:rPr lang="en-US" dirty="0"/>
              <a:t>Report any changes in resident to the nurse. Document procedure using facility guidelines.</a:t>
            </a:r>
          </a:p>
          <a:p>
            <a:pPr marL="457200" indent="-457200">
              <a:buFont typeface="+mj-lt"/>
              <a:buAutoNum type="arabicPeriod" startAt="12"/>
            </a:pPr>
            <a:endParaRPr lang="en-US" dirty="0"/>
          </a:p>
          <a:p>
            <a:pPr marL="457200" indent="-457200">
              <a:buFont typeface="+mj-lt"/>
              <a:buAutoNum type="arabicPeriod" startAt="12"/>
            </a:pPr>
            <a:endParaRPr lang="en-US" dirty="0"/>
          </a:p>
        </p:txBody>
      </p:sp>
      <p:sp>
        <p:nvSpPr>
          <p:cNvPr id="3" name="Slide Number Placeholder 2">
            <a:extLst>
              <a:ext uri="{FF2B5EF4-FFF2-40B4-BE49-F238E27FC236}">
                <a16:creationId xmlns:a16="http://schemas.microsoft.com/office/drawing/2014/main" id="{E28E2080-118F-4C92-9055-7DE75D7A68B4}"/>
              </a:ext>
            </a:extLst>
          </p:cNvPr>
          <p:cNvSpPr>
            <a:spLocks noGrp="1"/>
          </p:cNvSpPr>
          <p:nvPr>
            <p:ph type="sldNum" sz="quarter" idx="12"/>
          </p:nvPr>
        </p:nvSpPr>
        <p:spPr/>
        <p:txBody>
          <a:bodyPr/>
          <a:lstStyle/>
          <a:p>
            <a:pPr defTabSz="457200"/>
            <a:fld id="{1E19C8D7-53EE-4AF8-9E87-BBF55B67A655}" type="slidenum">
              <a:rPr lang="en-US" smtClean="0"/>
              <a:pPr defTabSz="457200"/>
              <a:t>26</a:t>
            </a:fld>
            <a:endParaRPr lang="en-US" dirty="0"/>
          </a:p>
        </p:txBody>
      </p:sp>
      <p:pic>
        <p:nvPicPr>
          <p:cNvPr id="4" name="Picture 3">
            <a:extLst>
              <a:ext uri="{FF2B5EF4-FFF2-40B4-BE49-F238E27FC236}">
                <a16:creationId xmlns:a16="http://schemas.microsoft.com/office/drawing/2014/main" id="{17CE9EB3-0A72-4AD1-B2A6-F8F80C229F19}"/>
              </a:ext>
            </a:extLst>
          </p:cNvPr>
          <p:cNvPicPr>
            <a:picLocks noChangeAspect="1"/>
          </p:cNvPicPr>
          <p:nvPr/>
        </p:nvPicPr>
        <p:blipFill>
          <a:blip r:embed="rId2"/>
          <a:stretch>
            <a:fillRect/>
          </a:stretch>
        </p:blipFill>
        <p:spPr>
          <a:xfrm>
            <a:off x="5486399" y="2002631"/>
            <a:ext cx="5142801" cy="3855173"/>
          </a:xfrm>
          <a:prstGeom prst="rect">
            <a:avLst/>
          </a:prstGeom>
        </p:spPr>
      </p:pic>
    </p:spTree>
    <p:extLst>
      <p:ext uri="{BB962C8B-B14F-4D97-AF65-F5344CB8AC3E}">
        <p14:creationId xmlns:p14="http://schemas.microsoft.com/office/powerpoint/2010/main" val="292864694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9D8545D-91A7-4D65-96C3-EE7CB54235DA}"/>
              </a:ext>
            </a:extLst>
          </p:cNvPr>
          <p:cNvSpPr>
            <a:spLocks noGrp="1"/>
          </p:cNvSpPr>
          <p:nvPr>
            <p:ph idx="1"/>
          </p:nvPr>
        </p:nvSpPr>
        <p:spPr/>
        <p:txBody>
          <a:bodyPr/>
          <a:lstStyle/>
          <a:p>
            <a:pPr marL="0" indent="0">
              <a:buNone/>
            </a:pPr>
            <a:r>
              <a:rPr lang="en-US" dirty="0">
                <a:solidFill>
                  <a:schemeClr val="accent5">
                    <a:lumMod val="60000"/>
                    <a:lumOff val="40000"/>
                  </a:schemeClr>
                </a:solidFill>
                <a:highlight>
                  <a:srgbClr val="000000"/>
                </a:highlight>
              </a:rPr>
              <a:t>Assisting a resident to sit up on side of bed: dangling</a:t>
            </a:r>
          </a:p>
          <a:p>
            <a:pPr marL="0" indent="0">
              <a:buNone/>
            </a:pPr>
            <a:endParaRPr lang="en-US" dirty="0">
              <a:solidFill>
                <a:schemeClr val="accent5">
                  <a:lumMod val="60000"/>
                  <a:lumOff val="40000"/>
                </a:schemeClr>
              </a:solidFill>
              <a:highlight>
                <a:srgbClr val="000000"/>
              </a:highlight>
            </a:endParaRPr>
          </a:p>
          <a:p>
            <a:pPr marL="457200" indent="-457200">
              <a:buFont typeface="+mj-lt"/>
              <a:buAutoNum type="arabicPeriod"/>
            </a:pPr>
            <a:r>
              <a:rPr lang="en-US" dirty="0"/>
              <a:t>Identify yourself by name. Identify the resident by name. </a:t>
            </a:r>
          </a:p>
          <a:p>
            <a:pPr marL="457200" indent="-457200">
              <a:buFont typeface="+mj-lt"/>
              <a:buAutoNum type="arabicPeriod"/>
            </a:pPr>
            <a:r>
              <a:rPr lang="en-US" dirty="0"/>
              <a:t>Wash your hands.</a:t>
            </a:r>
          </a:p>
          <a:p>
            <a:pPr marL="457200" indent="-457200">
              <a:buFont typeface="+mj-lt"/>
              <a:buAutoNum type="arabicPeriod"/>
            </a:pPr>
            <a:r>
              <a:rPr lang="en-US" dirty="0"/>
              <a:t>Explain procedure to the resident. Speak clearly, slowly, and directly. Maintain face-to-face contact whenever possible.</a:t>
            </a:r>
          </a:p>
          <a:p>
            <a:pPr marL="457200" indent="-457200">
              <a:buFont typeface="+mj-lt"/>
              <a:buAutoNum type="arabicPeriod"/>
            </a:pPr>
            <a:r>
              <a:rPr lang="en-US" dirty="0"/>
              <a:t>Provide for the resident’s privacy with curtain, screen, or door.</a:t>
            </a:r>
          </a:p>
          <a:p>
            <a:pPr marL="457200" indent="-457200">
              <a:buFont typeface="+mj-lt"/>
              <a:buAutoNum type="arabicPeriod"/>
            </a:pPr>
            <a:r>
              <a:rPr lang="en-US" dirty="0"/>
              <a:t>Adjust bed to lowest position. Lock bed wheels.</a:t>
            </a:r>
          </a:p>
          <a:p>
            <a:pPr marL="0" indent="0">
              <a:buNone/>
            </a:pPr>
            <a:endParaRPr lang="en-US" dirty="0">
              <a:highlight>
                <a:srgbClr val="000000"/>
              </a:highlight>
            </a:endParaRPr>
          </a:p>
        </p:txBody>
      </p:sp>
      <p:sp>
        <p:nvSpPr>
          <p:cNvPr id="3" name="Slide Number Placeholder 2">
            <a:extLst>
              <a:ext uri="{FF2B5EF4-FFF2-40B4-BE49-F238E27FC236}">
                <a16:creationId xmlns:a16="http://schemas.microsoft.com/office/drawing/2014/main" id="{69A5AEC5-89FF-40FC-88D3-F402EE376BE9}"/>
              </a:ext>
            </a:extLst>
          </p:cNvPr>
          <p:cNvSpPr>
            <a:spLocks noGrp="1"/>
          </p:cNvSpPr>
          <p:nvPr>
            <p:ph type="sldNum" sz="quarter" idx="12"/>
          </p:nvPr>
        </p:nvSpPr>
        <p:spPr/>
        <p:txBody>
          <a:bodyPr/>
          <a:lstStyle/>
          <a:p>
            <a:pPr defTabSz="457200"/>
            <a:fld id="{1E19C8D7-53EE-4AF8-9E87-BBF55B67A655}" type="slidenum">
              <a:rPr lang="en-US" smtClean="0"/>
              <a:pPr defTabSz="457200"/>
              <a:t>27</a:t>
            </a:fld>
            <a:endParaRPr lang="en-US" dirty="0"/>
          </a:p>
        </p:txBody>
      </p:sp>
    </p:spTree>
    <p:extLst>
      <p:ext uri="{BB962C8B-B14F-4D97-AF65-F5344CB8AC3E}">
        <p14:creationId xmlns:p14="http://schemas.microsoft.com/office/powerpoint/2010/main" val="391564753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9D8545D-91A7-4D65-96C3-EE7CB54235DA}"/>
              </a:ext>
            </a:extLst>
          </p:cNvPr>
          <p:cNvSpPr>
            <a:spLocks noGrp="1"/>
          </p:cNvSpPr>
          <p:nvPr>
            <p:ph idx="1"/>
          </p:nvPr>
        </p:nvSpPr>
        <p:spPr>
          <a:xfrm>
            <a:off x="635394" y="780226"/>
            <a:ext cx="4539722" cy="5396738"/>
          </a:xfrm>
        </p:spPr>
        <p:txBody>
          <a:bodyPr/>
          <a:lstStyle/>
          <a:p>
            <a:pPr marL="0" indent="0">
              <a:buNone/>
            </a:pPr>
            <a:r>
              <a:rPr lang="en-US" dirty="0">
                <a:solidFill>
                  <a:schemeClr val="accent5">
                    <a:lumMod val="60000"/>
                    <a:lumOff val="40000"/>
                  </a:schemeClr>
                </a:solidFill>
                <a:highlight>
                  <a:srgbClr val="000000"/>
                </a:highlight>
              </a:rPr>
              <a:t>Assisting a resident to sit up on side of bed: dangling</a:t>
            </a:r>
          </a:p>
          <a:p>
            <a:pPr marL="0" indent="0">
              <a:buNone/>
            </a:pPr>
            <a:endParaRPr lang="en-US" dirty="0">
              <a:solidFill>
                <a:schemeClr val="accent5">
                  <a:lumMod val="60000"/>
                  <a:lumOff val="40000"/>
                </a:schemeClr>
              </a:solidFill>
              <a:highlight>
                <a:srgbClr val="000000"/>
              </a:highlight>
            </a:endParaRPr>
          </a:p>
          <a:p>
            <a:pPr marL="457200" indent="-457200">
              <a:buFont typeface="+mj-lt"/>
              <a:buAutoNum type="arabicPeriod" startAt="6"/>
            </a:pPr>
            <a:r>
              <a:rPr lang="en-US" dirty="0"/>
              <a:t>Raise the head of bed to a sitting position. Fanfold (fold into pleats) the top covers to the foot of the bed. Ask the resident to turn onto his side, facing you. Assist as needed (see earlier procedure).</a:t>
            </a:r>
          </a:p>
          <a:p>
            <a:pPr marL="457200" indent="-457200">
              <a:buFont typeface="+mj-lt"/>
              <a:buAutoNum type="arabicPeriod" startAt="6"/>
            </a:pPr>
            <a:r>
              <a:rPr lang="en-US" dirty="0"/>
              <a:t>Tell the resident to reach across his chest with his top arm and place his hand on the edge of the bed near his opposite shoulder. Ask him to push down on that hand to raise his shoulders up while swinging his legs over the side of the bed.</a:t>
            </a:r>
          </a:p>
          <a:p>
            <a:pPr marL="0" indent="0">
              <a:buNone/>
            </a:pPr>
            <a:endParaRPr lang="en-US" dirty="0">
              <a:highlight>
                <a:srgbClr val="000000"/>
              </a:highlight>
            </a:endParaRPr>
          </a:p>
        </p:txBody>
      </p:sp>
      <p:sp>
        <p:nvSpPr>
          <p:cNvPr id="3" name="Slide Number Placeholder 2">
            <a:extLst>
              <a:ext uri="{FF2B5EF4-FFF2-40B4-BE49-F238E27FC236}">
                <a16:creationId xmlns:a16="http://schemas.microsoft.com/office/drawing/2014/main" id="{69A5AEC5-89FF-40FC-88D3-F402EE376BE9}"/>
              </a:ext>
            </a:extLst>
          </p:cNvPr>
          <p:cNvSpPr>
            <a:spLocks noGrp="1"/>
          </p:cNvSpPr>
          <p:nvPr>
            <p:ph type="sldNum" sz="quarter" idx="12"/>
          </p:nvPr>
        </p:nvSpPr>
        <p:spPr/>
        <p:txBody>
          <a:bodyPr/>
          <a:lstStyle/>
          <a:p>
            <a:pPr defTabSz="457200"/>
            <a:fld id="{1E19C8D7-53EE-4AF8-9E87-BBF55B67A655}" type="slidenum">
              <a:rPr lang="en-US" smtClean="0"/>
              <a:pPr defTabSz="457200"/>
              <a:t>28</a:t>
            </a:fld>
            <a:endParaRPr lang="en-US" dirty="0"/>
          </a:p>
        </p:txBody>
      </p:sp>
      <p:pic>
        <p:nvPicPr>
          <p:cNvPr id="4" name="Picture 3">
            <a:extLst>
              <a:ext uri="{FF2B5EF4-FFF2-40B4-BE49-F238E27FC236}">
                <a16:creationId xmlns:a16="http://schemas.microsoft.com/office/drawing/2014/main" id="{99AA94FC-4A57-47B0-BCDB-9764EBD494EC}"/>
              </a:ext>
            </a:extLst>
          </p:cNvPr>
          <p:cNvPicPr>
            <a:picLocks noChangeAspect="1"/>
          </p:cNvPicPr>
          <p:nvPr/>
        </p:nvPicPr>
        <p:blipFill>
          <a:blip r:embed="rId2"/>
          <a:stretch>
            <a:fillRect/>
          </a:stretch>
        </p:blipFill>
        <p:spPr>
          <a:xfrm>
            <a:off x="6090127" y="780226"/>
            <a:ext cx="3639066" cy="5504530"/>
          </a:xfrm>
          <a:prstGeom prst="rect">
            <a:avLst/>
          </a:prstGeom>
        </p:spPr>
      </p:pic>
    </p:spTree>
    <p:extLst>
      <p:ext uri="{BB962C8B-B14F-4D97-AF65-F5344CB8AC3E}">
        <p14:creationId xmlns:p14="http://schemas.microsoft.com/office/powerpoint/2010/main" val="207654439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9D8545D-91A7-4D65-96C3-EE7CB54235DA}"/>
              </a:ext>
            </a:extLst>
          </p:cNvPr>
          <p:cNvSpPr>
            <a:spLocks noGrp="1"/>
          </p:cNvSpPr>
          <p:nvPr>
            <p:ph idx="1"/>
          </p:nvPr>
        </p:nvSpPr>
        <p:spPr>
          <a:xfrm>
            <a:off x="635394" y="780226"/>
            <a:ext cx="4529994" cy="5396738"/>
          </a:xfrm>
        </p:spPr>
        <p:txBody>
          <a:bodyPr/>
          <a:lstStyle/>
          <a:p>
            <a:pPr marL="0" indent="0">
              <a:buNone/>
            </a:pPr>
            <a:r>
              <a:rPr lang="en-US" dirty="0">
                <a:solidFill>
                  <a:schemeClr val="accent5">
                    <a:lumMod val="60000"/>
                    <a:lumOff val="40000"/>
                  </a:schemeClr>
                </a:solidFill>
                <a:highlight>
                  <a:srgbClr val="000000"/>
                </a:highlight>
              </a:rPr>
              <a:t>Assisting a resident to sit up on side of bed: dangling</a:t>
            </a:r>
          </a:p>
          <a:p>
            <a:pPr marL="0" indent="0">
              <a:buNone/>
            </a:pPr>
            <a:endParaRPr lang="en-US" dirty="0">
              <a:solidFill>
                <a:schemeClr val="accent5">
                  <a:lumMod val="60000"/>
                  <a:lumOff val="40000"/>
                </a:schemeClr>
              </a:solidFill>
              <a:highlight>
                <a:srgbClr val="000000"/>
              </a:highlight>
            </a:endParaRPr>
          </a:p>
          <a:p>
            <a:pPr marL="457200" indent="-457200">
              <a:buFont typeface="+mj-lt"/>
              <a:buAutoNum type="arabicPeriod" startAt="8"/>
            </a:pPr>
            <a:r>
              <a:rPr lang="en-US" dirty="0"/>
              <a:t>Always allow the resident to do all he can for himself. However, if the resident needs assistance, follow these steps: </a:t>
            </a:r>
          </a:p>
          <a:p>
            <a:pPr marL="457200" indent="-457200">
              <a:buFont typeface="+mj-lt"/>
              <a:buAutoNum type="alphaLcPeriod"/>
            </a:pPr>
            <a:r>
              <a:rPr lang="en-US" dirty="0"/>
              <a:t>Stand with your legs shoulder-width apart. Bend your knees. Keep your back straight.</a:t>
            </a:r>
          </a:p>
          <a:p>
            <a:pPr marL="457200" indent="-457200">
              <a:buFont typeface="+mj-lt"/>
              <a:buAutoNum type="alphaLcPeriod"/>
            </a:pPr>
            <a:r>
              <a:rPr lang="en-US" dirty="0"/>
              <a:t>Place one arm under the resident’s shoulder blades. Place the other arm under the resident’s thighs.</a:t>
            </a:r>
          </a:p>
          <a:p>
            <a:pPr marL="0" indent="0">
              <a:buNone/>
            </a:pPr>
            <a:endParaRPr lang="en-US" dirty="0">
              <a:highlight>
                <a:srgbClr val="000000"/>
              </a:highlight>
            </a:endParaRPr>
          </a:p>
        </p:txBody>
      </p:sp>
      <p:sp>
        <p:nvSpPr>
          <p:cNvPr id="3" name="Slide Number Placeholder 2">
            <a:extLst>
              <a:ext uri="{FF2B5EF4-FFF2-40B4-BE49-F238E27FC236}">
                <a16:creationId xmlns:a16="http://schemas.microsoft.com/office/drawing/2014/main" id="{69A5AEC5-89FF-40FC-88D3-F402EE376BE9}"/>
              </a:ext>
            </a:extLst>
          </p:cNvPr>
          <p:cNvSpPr>
            <a:spLocks noGrp="1"/>
          </p:cNvSpPr>
          <p:nvPr>
            <p:ph type="sldNum" sz="quarter" idx="12"/>
          </p:nvPr>
        </p:nvSpPr>
        <p:spPr/>
        <p:txBody>
          <a:bodyPr/>
          <a:lstStyle/>
          <a:p>
            <a:pPr defTabSz="457200"/>
            <a:fld id="{1E19C8D7-53EE-4AF8-9E87-BBF55B67A655}" type="slidenum">
              <a:rPr lang="en-US" smtClean="0"/>
              <a:pPr defTabSz="457200"/>
              <a:t>29</a:t>
            </a:fld>
            <a:endParaRPr lang="en-US" dirty="0"/>
          </a:p>
        </p:txBody>
      </p:sp>
      <p:pic>
        <p:nvPicPr>
          <p:cNvPr id="4" name="Picture 3">
            <a:extLst>
              <a:ext uri="{FF2B5EF4-FFF2-40B4-BE49-F238E27FC236}">
                <a16:creationId xmlns:a16="http://schemas.microsoft.com/office/drawing/2014/main" id="{03D21940-8CF8-4E8A-BBF5-870977BB7214}"/>
              </a:ext>
            </a:extLst>
          </p:cNvPr>
          <p:cNvPicPr>
            <a:picLocks noChangeAspect="1"/>
          </p:cNvPicPr>
          <p:nvPr/>
        </p:nvPicPr>
        <p:blipFill>
          <a:blip r:embed="rId2"/>
          <a:stretch>
            <a:fillRect/>
          </a:stretch>
        </p:blipFill>
        <p:spPr>
          <a:xfrm>
            <a:off x="6096000" y="790847"/>
            <a:ext cx="3874851" cy="5386117"/>
          </a:xfrm>
          <a:prstGeom prst="rect">
            <a:avLst/>
          </a:prstGeom>
        </p:spPr>
      </p:pic>
    </p:spTree>
    <p:extLst>
      <p:ext uri="{BB962C8B-B14F-4D97-AF65-F5344CB8AC3E}">
        <p14:creationId xmlns:p14="http://schemas.microsoft.com/office/powerpoint/2010/main" val="113692000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69CC4F4D-A75C-4B2A-A772-7F94702470B1}"/>
              </a:ext>
            </a:extLst>
          </p:cNvPr>
          <p:cNvSpPr>
            <a:spLocks noGrp="1"/>
          </p:cNvSpPr>
          <p:nvPr>
            <p:ph idx="1"/>
          </p:nvPr>
        </p:nvSpPr>
        <p:spPr/>
        <p:txBody>
          <a:bodyPr/>
          <a:lstStyle/>
          <a:p>
            <a:pPr marL="457200" indent="-457200">
              <a:buFont typeface="+mj-lt"/>
              <a:buAutoNum type="arabicPeriod"/>
            </a:pPr>
            <a:r>
              <a:rPr lang="en-US" dirty="0">
                <a:solidFill>
                  <a:srgbClr val="FF0000"/>
                </a:solidFill>
              </a:rPr>
              <a:t>Review the principles of body mechanics</a:t>
            </a:r>
          </a:p>
          <a:p>
            <a:pPr marL="457200" indent="-457200">
              <a:buFont typeface="+mj-lt"/>
              <a:buAutoNum type="arabicPeriod"/>
            </a:pPr>
            <a:endParaRPr lang="en-US" dirty="0">
              <a:solidFill>
                <a:srgbClr val="FF0000"/>
              </a:solidFill>
            </a:endParaRPr>
          </a:p>
          <a:p>
            <a:pPr marL="0" indent="0">
              <a:buNone/>
            </a:pPr>
            <a:r>
              <a:rPr lang="en-US" dirty="0"/>
              <a:t>NAs should remember these guidelines for using proper body mechanics:</a:t>
            </a:r>
          </a:p>
          <a:p>
            <a:pPr marL="0" indent="0">
              <a:buNone/>
            </a:pPr>
            <a:endParaRPr lang="en-US" dirty="0"/>
          </a:p>
          <a:p>
            <a:pPr lvl="1"/>
            <a:r>
              <a:rPr lang="en-US" dirty="0"/>
              <a:t>Assess the load. </a:t>
            </a:r>
          </a:p>
          <a:p>
            <a:pPr lvl="1"/>
            <a:r>
              <a:rPr lang="en-US" dirty="0"/>
              <a:t>Think ahead, plan, and communicate the move. </a:t>
            </a:r>
          </a:p>
          <a:p>
            <a:pPr lvl="1"/>
            <a:r>
              <a:rPr lang="en-US" dirty="0"/>
              <a:t>Check base of support. Have a firm footing. </a:t>
            </a:r>
          </a:p>
          <a:p>
            <a:pPr lvl="1"/>
            <a:r>
              <a:rPr lang="en-US" dirty="0"/>
              <a:t>Face what you are lifting. </a:t>
            </a:r>
          </a:p>
          <a:p>
            <a:pPr lvl="1"/>
            <a:r>
              <a:rPr lang="en-US" dirty="0"/>
              <a:t>Keep back straight. </a:t>
            </a:r>
          </a:p>
          <a:p>
            <a:pPr lvl="1"/>
            <a:r>
              <a:rPr lang="en-US" dirty="0"/>
              <a:t>Begin in squatting position. Lift with legs. </a:t>
            </a:r>
          </a:p>
          <a:p>
            <a:pPr lvl="1"/>
            <a:r>
              <a:rPr lang="en-US" dirty="0"/>
              <a:t>Tighten stomach muscles when beginning. </a:t>
            </a:r>
          </a:p>
          <a:p>
            <a:pPr lvl="1"/>
            <a:r>
              <a:rPr lang="en-US" dirty="0"/>
              <a:t>Keep object close to the body. </a:t>
            </a:r>
          </a:p>
          <a:p>
            <a:pPr lvl="1"/>
            <a:r>
              <a:rPr lang="en-US" dirty="0"/>
              <a:t>Push rather than lift.</a:t>
            </a:r>
          </a:p>
          <a:p>
            <a:pPr marL="0" indent="0">
              <a:buNone/>
            </a:pPr>
            <a:endParaRPr lang="en-US" dirty="0"/>
          </a:p>
        </p:txBody>
      </p:sp>
      <p:sp>
        <p:nvSpPr>
          <p:cNvPr id="3" name="Slide Number Placeholder 2">
            <a:extLst>
              <a:ext uri="{FF2B5EF4-FFF2-40B4-BE49-F238E27FC236}">
                <a16:creationId xmlns:a16="http://schemas.microsoft.com/office/drawing/2014/main" id="{C81C1710-0040-4620-AA02-A373562D222B}"/>
              </a:ext>
            </a:extLst>
          </p:cNvPr>
          <p:cNvSpPr>
            <a:spLocks noGrp="1"/>
          </p:cNvSpPr>
          <p:nvPr>
            <p:ph type="sldNum" sz="quarter" idx="12"/>
          </p:nvPr>
        </p:nvSpPr>
        <p:spPr/>
        <p:txBody>
          <a:bodyPr/>
          <a:lstStyle/>
          <a:p>
            <a:pPr defTabSz="457200"/>
            <a:fld id="{1E19C8D7-53EE-4AF8-9E87-BBF55B67A655}" type="slidenum">
              <a:rPr lang="en-US" smtClean="0"/>
              <a:pPr defTabSz="457200"/>
              <a:t>3</a:t>
            </a:fld>
            <a:endParaRPr lang="en-US" dirty="0"/>
          </a:p>
        </p:txBody>
      </p:sp>
    </p:spTree>
    <p:extLst>
      <p:ext uri="{BB962C8B-B14F-4D97-AF65-F5344CB8AC3E}">
        <p14:creationId xmlns:p14="http://schemas.microsoft.com/office/powerpoint/2010/main" val="368145072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9D8545D-91A7-4D65-96C3-EE7CB54235DA}"/>
              </a:ext>
            </a:extLst>
          </p:cNvPr>
          <p:cNvSpPr>
            <a:spLocks noGrp="1"/>
          </p:cNvSpPr>
          <p:nvPr>
            <p:ph idx="1"/>
          </p:nvPr>
        </p:nvSpPr>
        <p:spPr/>
        <p:txBody>
          <a:bodyPr/>
          <a:lstStyle/>
          <a:p>
            <a:pPr marL="0" indent="0">
              <a:buNone/>
            </a:pPr>
            <a:r>
              <a:rPr lang="en-US" dirty="0">
                <a:solidFill>
                  <a:schemeClr val="accent5">
                    <a:lumMod val="60000"/>
                    <a:lumOff val="40000"/>
                  </a:schemeClr>
                </a:solidFill>
                <a:highlight>
                  <a:srgbClr val="000000"/>
                </a:highlight>
              </a:rPr>
              <a:t>Assisting a resident to sit up on side of bed: dangling</a:t>
            </a:r>
          </a:p>
          <a:p>
            <a:pPr marL="0" indent="0">
              <a:buNone/>
            </a:pPr>
            <a:endParaRPr lang="en-US" dirty="0">
              <a:solidFill>
                <a:schemeClr val="accent5">
                  <a:lumMod val="60000"/>
                  <a:lumOff val="40000"/>
                </a:schemeClr>
              </a:solidFill>
              <a:highlight>
                <a:srgbClr val="000000"/>
              </a:highlight>
            </a:endParaRPr>
          </a:p>
          <a:p>
            <a:pPr marL="457200" indent="-457200">
              <a:buFont typeface="+mj-lt"/>
              <a:buAutoNum type="alphaLcPeriod" startAt="3"/>
            </a:pPr>
            <a:r>
              <a:rPr lang="en-US" dirty="0"/>
              <a:t>On the count of three, slowly move the resident into a sitting position with legs dangling over the side of the bed. The weight of the resident’s legs hanging down from the bed helps the resident sit up. </a:t>
            </a:r>
          </a:p>
          <a:p>
            <a:pPr marL="457200" indent="-457200">
              <a:buFont typeface="+mj-lt"/>
              <a:buAutoNum type="arabicPeriod" startAt="9"/>
            </a:pPr>
            <a:r>
              <a:rPr lang="en-US" dirty="0"/>
              <a:t>Ask the resident to sit up as straight as possible and to hold onto the edge of mattress with both hands. Help the resident to put on nonskid shoes or slippers if he is going to get out of bed. </a:t>
            </a:r>
          </a:p>
          <a:p>
            <a:pPr marL="0" indent="0">
              <a:buNone/>
            </a:pPr>
            <a:endParaRPr lang="en-US" dirty="0">
              <a:highlight>
                <a:srgbClr val="000000"/>
              </a:highlight>
            </a:endParaRPr>
          </a:p>
        </p:txBody>
      </p:sp>
      <p:sp>
        <p:nvSpPr>
          <p:cNvPr id="3" name="Slide Number Placeholder 2">
            <a:extLst>
              <a:ext uri="{FF2B5EF4-FFF2-40B4-BE49-F238E27FC236}">
                <a16:creationId xmlns:a16="http://schemas.microsoft.com/office/drawing/2014/main" id="{69A5AEC5-89FF-40FC-88D3-F402EE376BE9}"/>
              </a:ext>
            </a:extLst>
          </p:cNvPr>
          <p:cNvSpPr>
            <a:spLocks noGrp="1"/>
          </p:cNvSpPr>
          <p:nvPr>
            <p:ph type="sldNum" sz="quarter" idx="12"/>
          </p:nvPr>
        </p:nvSpPr>
        <p:spPr/>
        <p:txBody>
          <a:bodyPr/>
          <a:lstStyle/>
          <a:p>
            <a:pPr defTabSz="457200"/>
            <a:fld id="{1E19C8D7-53EE-4AF8-9E87-BBF55B67A655}" type="slidenum">
              <a:rPr lang="en-US" smtClean="0"/>
              <a:pPr defTabSz="457200"/>
              <a:t>30</a:t>
            </a:fld>
            <a:endParaRPr lang="en-US" dirty="0"/>
          </a:p>
        </p:txBody>
      </p:sp>
    </p:spTree>
    <p:extLst>
      <p:ext uri="{BB962C8B-B14F-4D97-AF65-F5344CB8AC3E}">
        <p14:creationId xmlns:p14="http://schemas.microsoft.com/office/powerpoint/2010/main" val="289494336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9D8545D-91A7-4D65-96C3-EE7CB54235DA}"/>
              </a:ext>
            </a:extLst>
          </p:cNvPr>
          <p:cNvSpPr>
            <a:spLocks noGrp="1"/>
          </p:cNvSpPr>
          <p:nvPr>
            <p:ph idx="1"/>
          </p:nvPr>
        </p:nvSpPr>
        <p:spPr/>
        <p:txBody>
          <a:bodyPr/>
          <a:lstStyle/>
          <a:p>
            <a:pPr marL="0" indent="0">
              <a:buNone/>
            </a:pPr>
            <a:r>
              <a:rPr lang="en-US" dirty="0">
                <a:solidFill>
                  <a:schemeClr val="accent5">
                    <a:lumMod val="60000"/>
                    <a:lumOff val="40000"/>
                  </a:schemeClr>
                </a:solidFill>
                <a:highlight>
                  <a:srgbClr val="000000"/>
                </a:highlight>
              </a:rPr>
              <a:t>Assisting a resident to sit up on side of bed: dangling</a:t>
            </a:r>
          </a:p>
          <a:p>
            <a:pPr marL="0" indent="0">
              <a:buNone/>
            </a:pPr>
            <a:endParaRPr lang="en-US" dirty="0">
              <a:solidFill>
                <a:schemeClr val="accent5">
                  <a:lumMod val="60000"/>
                  <a:lumOff val="40000"/>
                </a:schemeClr>
              </a:solidFill>
              <a:highlight>
                <a:srgbClr val="000000"/>
              </a:highlight>
            </a:endParaRPr>
          </a:p>
          <a:p>
            <a:pPr marL="457200" indent="-457200">
              <a:buFont typeface="+mj-lt"/>
              <a:buAutoNum type="arabicPeriod" startAt="10"/>
            </a:pPr>
            <a:r>
              <a:rPr lang="en-US" dirty="0"/>
              <a:t>Have resident dangle as long as ordered. The care plan may direct you to allow the resident to dangle for several minutes and then assist him to lie down again, or it may direct you to allow the resident to dangle in preparation for walking or a transfer. Follow the care plan. Do not leave the resident alone. If the resident is dizzy for more than a minute, have him lie down again. Count his pulse and respiration rates and report to the nurse (you will learn how to measure vital signs in Chapter 14). </a:t>
            </a:r>
          </a:p>
          <a:p>
            <a:pPr marL="457200" indent="-457200">
              <a:buFont typeface="+mj-lt"/>
              <a:buAutoNum type="arabicPeriod" startAt="10"/>
            </a:pPr>
            <a:r>
              <a:rPr lang="en-US" dirty="0"/>
              <a:t>Remove slippers or shoes. </a:t>
            </a:r>
          </a:p>
          <a:p>
            <a:pPr marL="457200" indent="-457200">
              <a:buFont typeface="+mj-lt"/>
              <a:buAutoNum type="arabicPeriod" startAt="10"/>
            </a:pPr>
            <a:r>
              <a:rPr lang="en-US" dirty="0"/>
              <a:t>Gently assist the resident back into bed. Place one arm around the resident’s shoulders and the other arm under his knees. Slowly swing the resident’s legs onto the bed.</a:t>
            </a:r>
          </a:p>
          <a:p>
            <a:pPr marL="457200" indent="-457200">
              <a:buFont typeface="+mj-lt"/>
              <a:buAutoNum type="arabicPeriod" startAt="10"/>
            </a:pPr>
            <a:r>
              <a:rPr lang="en-US" dirty="0"/>
              <a:t>Make resident comfortable. </a:t>
            </a:r>
          </a:p>
          <a:p>
            <a:pPr marL="457200" indent="-457200">
              <a:buFont typeface="+mj-lt"/>
              <a:buAutoNum type="arabicPeriod" startAt="10"/>
            </a:pPr>
            <a:r>
              <a:rPr lang="en-US" dirty="0"/>
              <a:t>Leave bed in its lowest position. Remove privacy measures. </a:t>
            </a:r>
          </a:p>
          <a:p>
            <a:pPr marL="0" indent="0">
              <a:buNone/>
            </a:pPr>
            <a:endParaRPr lang="en-US" dirty="0">
              <a:highlight>
                <a:srgbClr val="000000"/>
              </a:highlight>
            </a:endParaRPr>
          </a:p>
        </p:txBody>
      </p:sp>
      <p:sp>
        <p:nvSpPr>
          <p:cNvPr id="3" name="Slide Number Placeholder 2">
            <a:extLst>
              <a:ext uri="{FF2B5EF4-FFF2-40B4-BE49-F238E27FC236}">
                <a16:creationId xmlns:a16="http://schemas.microsoft.com/office/drawing/2014/main" id="{69A5AEC5-89FF-40FC-88D3-F402EE376BE9}"/>
              </a:ext>
            </a:extLst>
          </p:cNvPr>
          <p:cNvSpPr>
            <a:spLocks noGrp="1"/>
          </p:cNvSpPr>
          <p:nvPr>
            <p:ph type="sldNum" sz="quarter" idx="12"/>
          </p:nvPr>
        </p:nvSpPr>
        <p:spPr/>
        <p:txBody>
          <a:bodyPr/>
          <a:lstStyle/>
          <a:p>
            <a:pPr defTabSz="457200"/>
            <a:fld id="{1E19C8D7-53EE-4AF8-9E87-BBF55B67A655}" type="slidenum">
              <a:rPr lang="en-US" smtClean="0"/>
              <a:pPr defTabSz="457200"/>
              <a:t>31</a:t>
            </a:fld>
            <a:endParaRPr lang="en-US" dirty="0"/>
          </a:p>
        </p:txBody>
      </p:sp>
    </p:spTree>
    <p:extLst>
      <p:ext uri="{BB962C8B-B14F-4D97-AF65-F5344CB8AC3E}">
        <p14:creationId xmlns:p14="http://schemas.microsoft.com/office/powerpoint/2010/main" val="35088474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9D8545D-91A7-4D65-96C3-EE7CB54235DA}"/>
              </a:ext>
            </a:extLst>
          </p:cNvPr>
          <p:cNvSpPr>
            <a:spLocks noGrp="1"/>
          </p:cNvSpPr>
          <p:nvPr>
            <p:ph idx="1"/>
          </p:nvPr>
        </p:nvSpPr>
        <p:spPr/>
        <p:txBody>
          <a:bodyPr/>
          <a:lstStyle/>
          <a:p>
            <a:pPr marL="0" indent="0">
              <a:buNone/>
            </a:pPr>
            <a:r>
              <a:rPr lang="en-US" dirty="0">
                <a:solidFill>
                  <a:schemeClr val="accent5">
                    <a:lumMod val="60000"/>
                    <a:lumOff val="40000"/>
                  </a:schemeClr>
                </a:solidFill>
                <a:highlight>
                  <a:srgbClr val="000000"/>
                </a:highlight>
              </a:rPr>
              <a:t>Assisting a resident to sit up on side of bed: dangling</a:t>
            </a:r>
          </a:p>
          <a:p>
            <a:pPr marL="0" indent="0">
              <a:buNone/>
            </a:pPr>
            <a:endParaRPr lang="en-US" dirty="0">
              <a:solidFill>
                <a:schemeClr val="accent5">
                  <a:lumMod val="60000"/>
                  <a:lumOff val="40000"/>
                </a:schemeClr>
              </a:solidFill>
              <a:highlight>
                <a:srgbClr val="000000"/>
              </a:highlight>
            </a:endParaRPr>
          </a:p>
          <a:p>
            <a:pPr marL="457200" indent="-457200">
              <a:buFont typeface="+mj-lt"/>
              <a:buAutoNum type="arabicPeriod" startAt="15"/>
            </a:pPr>
            <a:r>
              <a:rPr lang="en-US" dirty="0"/>
              <a:t>Place call light within resident’s reach.</a:t>
            </a:r>
          </a:p>
          <a:p>
            <a:pPr marL="457200" indent="-457200">
              <a:buFont typeface="+mj-lt"/>
              <a:buAutoNum type="arabicPeriod" startAt="15"/>
            </a:pPr>
            <a:r>
              <a:rPr lang="en-US" dirty="0"/>
              <a:t>Wash your hands.</a:t>
            </a:r>
          </a:p>
          <a:p>
            <a:pPr marL="457200" indent="-457200">
              <a:buFont typeface="+mj-lt"/>
              <a:buAutoNum type="arabicPeriod" startAt="15"/>
            </a:pPr>
            <a:r>
              <a:rPr lang="en-US" dirty="0"/>
              <a:t>Report any changes in resident to the nurse. Document procedure using facility guidelines. </a:t>
            </a:r>
          </a:p>
          <a:p>
            <a:pPr marL="0" indent="0">
              <a:buNone/>
            </a:pPr>
            <a:endParaRPr lang="en-US" dirty="0">
              <a:highlight>
                <a:srgbClr val="000000"/>
              </a:highlight>
            </a:endParaRPr>
          </a:p>
        </p:txBody>
      </p:sp>
      <p:sp>
        <p:nvSpPr>
          <p:cNvPr id="3" name="Slide Number Placeholder 2">
            <a:extLst>
              <a:ext uri="{FF2B5EF4-FFF2-40B4-BE49-F238E27FC236}">
                <a16:creationId xmlns:a16="http://schemas.microsoft.com/office/drawing/2014/main" id="{69A5AEC5-89FF-40FC-88D3-F402EE376BE9}"/>
              </a:ext>
            </a:extLst>
          </p:cNvPr>
          <p:cNvSpPr>
            <a:spLocks noGrp="1"/>
          </p:cNvSpPr>
          <p:nvPr>
            <p:ph type="sldNum" sz="quarter" idx="12"/>
          </p:nvPr>
        </p:nvSpPr>
        <p:spPr/>
        <p:txBody>
          <a:bodyPr/>
          <a:lstStyle/>
          <a:p>
            <a:pPr defTabSz="457200"/>
            <a:fld id="{1E19C8D7-53EE-4AF8-9E87-BBF55B67A655}" type="slidenum">
              <a:rPr lang="en-US" smtClean="0"/>
              <a:pPr defTabSz="457200"/>
              <a:t>32</a:t>
            </a:fld>
            <a:endParaRPr lang="en-US" dirty="0"/>
          </a:p>
        </p:txBody>
      </p:sp>
    </p:spTree>
    <p:extLst>
      <p:ext uri="{BB962C8B-B14F-4D97-AF65-F5344CB8AC3E}">
        <p14:creationId xmlns:p14="http://schemas.microsoft.com/office/powerpoint/2010/main" val="155294244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69CC4F4D-A75C-4B2A-A772-7F94702470B1}"/>
              </a:ext>
            </a:extLst>
          </p:cNvPr>
          <p:cNvSpPr>
            <a:spLocks noGrp="1"/>
          </p:cNvSpPr>
          <p:nvPr>
            <p:ph idx="1"/>
          </p:nvPr>
        </p:nvSpPr>
        <p:spPr/>
        <p:txBody>
          <a:bodyPr/>
          <a:lstStyle/>
          <a:p>
            <a:pPr marL="457200" indent="-457200">
              <a:buFont typeface="+mj-lt"/>
              <a:buAutoNum type="arabicPeriod" startAt="3"/>
            </a:pPr>
            <a:r>
              <a:rPr lang="en-US" dirty="0">
                <a:solidFill>
                  <a:srgbClr val="FF0000"/>
                </a:solidFill>
              </a:rPr>
              <a:t>Describe how to safely transfer residents</a:t>
            </a:r>
          </a:p>
          <a:p>
            <a:pPr marL="457200" indent="-457200">
              <a:buFont typeface="+mj-lt"/>
              <a:buAutoNum type="arabicPeriod" startAt="3"/>
            </a:pPr>
            <a:endParaRPr lang="en-US" dirty="0">
              <a:solidFill>
                <a:srgbClr val="FF0000"/>
              </a:solidFill>
            </a:endParaRPr>
          </a:p>
          <a:p>
            <a:pPr marL="0" indent="0">
              <a:buNone/>
            </a:pPr>
            <a:r>
              <a:rPr lang="en-US" dirty="0"/>
              <a:t>Define the following terms:</a:t>
            </a:r>
          </a:p>
          <a:p>
            <a:pPr marL="0" indent="0">
              <a:buNone/>
            </a:pPr>
            <a:endParaRPr lang="en-US" dirty="0"/>
          </a:p>
          <a:p>
            <a:pPr marL="0" indent="0">
              <a:buNone/>
            </a:pPr>
            <a:r>
              <a:rPr lang="en-US" b="1" dirty="0"/>
              <a:t>ergonomics</a:t>
            </a:r>
          </a:p>
          <a:p>
            <a:pPr marL="457200" lvl="1" indent="0">
              <a:buNone/>
            </a:pPr>
            <a:r>
              <a:rPr lang="en-US" dirty="0"/>
              <a:t>the science of designing equipment, areas, and work tasks to make them safer and to suit the worker’s abilities.</a:t>
            </a:r>
          </a:p>
          <a:p>
            <a:pPr marL="0" indent="0">
              <a:buNone/>
            </a:pPr>
            <a:r>
              <a:rPr lang="en-US" b="1" dirty="0"/>
              <a:t>transfer/gait belt</a:t>
            </a:r>
          </a:p>
          <a:p>
            <a:pPr marL="457200" lvl="1" indent="0">
              <a:buNone/>
            </a:pPr>
            <a:r>
              <a:rPr lang="en-US" dirty="0"/>
              <a:t>a belt made of canvas or other heavy material that is used to help people who are weak, unsteady, or uncoordinated to transfer.</a:t>
            </a:r>
          </a:p>
          <a:p>
            <a:pPr marL="0" indent="0">
              <a:buNone/>
            </a:pPr>
            <a:r>
              <a:rPr lang="en-US" b="1" dirty="0"/>
              <a:t>slide board</a:t>
            </a:r>
          </a:p>
          <a:p>
            <a:pPr marL="457200" lvl="1" indent="0">
              <a:buNone/>
            </a:pPr>
            <a:r>
              <a:rPr lang="en-US" dirty="0"/>
              <a:t>a wooden board that helps transfer people who are unable to bear weight on their legs; also called </a:t>
            </a:r>
            <a:r>
              <a:rPr lang="en-US" i="1" dirty="0"/>
              <a:t>transfer board</a:t>
            </a:r>
            <a:r>
              <a:rPr lang="en-US" dirty="0"/>
              <a:t>.</a:t>
            </a:r>
          </a:p>
          <a:p>
            <a:pPr marL="0" indent="0">
              <a:buNone/>
            </a:pPr>
            <a:endParaRPr lang="en-US" dirty="0"/>
          </a:p>
        </p:txBody>
      </p:sp>
      <p:sp>
        <p:nvSpPr>
          <p:cNvPr id="3" name="Slide Number Placeholder 2">
            <a:extLst>
              <a:ext uri="{FF2B5EF4-FFF2-40B4-BE49-F238E27FC236}">
                <a16:creationId xmlns:a16="http://schemas.microsoft.com/office/drawing/2014/main" id="{C81C1710-0040-4620-AA02-A373562D222B}"/>
              </a:ext>
            </a:extLst>
          </p:cNvPr>
          <p:cNvSpPr>
            <a:spLocks noGrp="1"/>
          </p:cNvSpPr>
          <p:nvPr>
            <p:ph type="sldNum" sz="quarter" idx="12"/>
          </p:nvPr>
        </p:nvSpPr>
        <p:spPr/>
        <p:txBody>
          <a:bodyPr/>
          <a:lstStyle/>
          <a:p>
            <a:pPr defTabSz="457200"/>
            <a:fld id="{1E19C8D7-53EE-4AF8-9E87-BBF55B67A655}" type="slidenum">
              <a:rPr lang="en-US" smtClean="0"/>
              <a:pPr defTabSz="457200"/>
              <a:t>33</a:t>
            </a:fld>
            <a:endParaRPr lang="en-US" dirty="0"/>
          </a:p>
        </p:txBody>
      </p:sp>
    </p:spTree>
    <p:extLst>
      <p:ext uri="{BB962C8B-B14F-4D97-AF65-F5344CB8AC3E}">
        <p14:creationId xmlns:p14="http://schemas.microsoft.com/office/powerpoint/2010/main" val="57283066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69CC4F4D-A75C-4B2A-A772-7F94702470B1}"/>
              </a:ext>
            </a:extLst>
          </p:cNvPr>
          <p:cNvSpPr>
            <a:spLocks noGrp="1"/>
          </p:cNvSpPr>
          <p:nvPr>
            <p:ph idx="1"/>
          </p:nvPr>
        </p:nvSpPr>
        <p:spPr/>
        <p:txBody>
          <a:bodyPr/>
          <a:lstStyle/>
          <a:p>
            <a:pPr marL="457200" indent="-457200">
              <a:buFont typeface="+mj-lt"/>
              <a:buAutoNum type="arabicPeriod" startAt="3"/>
            </a:pPr>
            <a:r>
              <a:rPr lang="en-US" dirty="0">
                <a:solidFill>
                  <a:srgbClr val="FF0000"/>
                </a:solidFill>
              </a:rPr>
              <a:t>Describe how to safely transfer residents</a:t>
            </a:r>
          </a:p>
          <a:p>
            <a:pPr marL="457200" indent="-457200">
              <a:buFont typeface="+mj-lt"/>
              <a:buAutoNum type="arabicPeriod" startAt="3"/>
            </a:pPr>
            <a:endParaRPr lang="en-US" dirty="0">
              <a:solidFill>
                <a:srgbClr val="FF0000"/>
              </a:solidFill>
            </a:endParaRPr>
          </a:p>
          <a:p>
            <a:pPr marL="0" indent="0">
              <a:buNone/>
            </a:pPr>
            <a:r>
              <a:rPr lang="en-US" dirty="0"/>
              <a:t>Remember:</a:t>
            </a:r>
          </a:p>
          <a:p>
            <a:pPr marL="0" indent="0">
              <a:buNone/>
            </a:pPr>
            <a:endParaRPr lang="en-US" dirty="0"/>
          </a:p>
          <a:p>
            <a:pPr marL="0" indent="0">
              <a:buNone/>
            </a:pPr>
            <a:r>
              <a:rPr lang="en-US" dirty="0"/>
              <a:t>Many facilities have adopted no-lift, zero-lift, or lift-free policies. It is important that NAs follow facility policy carefully.</a:t>
            </a:r>
          </a:p>
          <a:p>
            <a:pPr marL="0" indent="0">
              <a:buNone/>
            </a:pPr>
            <a:endParaRPr lang="en-US" dirty="0"/>
          </a:p>
        </p:txBody>
      </p:sp>
      <p:sp>
        <p:nvSpPr>
          <p:cNvPr id="3" name="Slide Number Placeholder 2">
            <a:extLst>
              <a:ext uri="{FF2B5EF4-FFF2-40B4-BE49-F238E27FC236}">
                <a16:creationId xmlns:a16="http://schemas.microsoft.com/office/drawing/2014/main" id="{C81C1710-0040-4620-AA02-A373562D222B}"/>
              </a:ext>
            </a:extLst>
          </p:cNvPr>
          <p:cNvSpPr>
            <a:spLocks noGrp="1"/>
          </p:cNvSpPr>
          <p:nvPr>
            <p:ph type="sldNum" sz="quarter" idx="12"/>
          </p:nvPr>
        </p:nvSpPr>
        <p:spPr/>
        <p:txBody>
          <a:bodyPr/>
          <a:lstStyle/>
          <a:p>
            <a:pPr defTabSz="457200"/>
            <a:fld id="{1E19C8D7-53EE-4AF8-9E87-BBF55B67A655}" type="slidenum">
              <a:rPr lang="en-US" smtClean="0"/>
              <a:pPr defTabSz="457200"/>
              <a:t>34</a:t>
            </a:fld>
            <a:endParaRPr lang="en-US" dirty="0"/>
          </a:p>
        </p:txBody>
      </p:sp>
    </p:spTree>
    <p:extLst>
      <p:ext uri="{BB962C8B-B14F-4D97-AF65-F5344CB8AC3E}">
        <p14:creationId xmlns:p14="http://schemas.microsoft.com/office/powerpoint/2010/main" val="307834147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69CC4F4D-A75C-4B2A-A772-7F94702470B1}"/>
              </a:ext>
            </a:extLst>
          </p:cNvPr>
          <p:cNvSpPr>
            <a:spLocks noGrp="1"/>
          </p:cNvSpPr>
          <p:nvPr>
            <p:ph idx="1"/>
          </p:nvPr>
        </p:nvSpPr>
        <p:spPr/>
        <p:txBody>
          <a:bodyPr/>
          <a:lstStyle/>
          <a:p>
            <a:pPr marL="457200" indent="-457200">
              <a:buFont typeface="+mj-lt"/>
              <a:buAutoNum type="arabicPeriod" startAt="3"/>
            </a:pPr>
            <a:r>
              <a:rPr lang="en-US" dirty="0">
                <a:solidFill>
                  <a:srgbClr val="FF0000"/>
                </a:solidFill>
              </a:rPr>
              <a:t>Describe how to safely transfer residents</a:t>
            </a:r>
          </a:p>
          <a:p>
            <a:pPr marL="457200" indent="-457200">
              <a:buFont typeface="+mj-lt"/>
              <a:buAutoNum type="arabicPeriod" startAt="3"/>
            </a:pPr>
            <a:endParaRPr lang="en-US" dirty="0">
              <a:solidFill>
                <a:srgbClr val="FF0000"/>
              </a:solidFill>
            </a:endParaRPr>
          </a:p>
          <a:p>
            <a:pPr marL="0" indent="0">
              <a:buNone/>
            </a:pPr>
            <a:r>
              <a:rPr lang="en-US" dirty="0"/>
              <a:t>Remember:</a:t>
            </a:r>
          </a:p>
          <a:p>
            <a:pPr marL="0" indent="0">
              <a:buNone/>
            </a:pPr>
            <a:endParaRPr lang="en-US" dirty="0"/>
          </a:p>
          <a:p>
            <a:pPr marL="0" indent="0">
              <a:buNone/>
            </a:pPr>
            <a:r>
              <a:rPr lang="en-US" dirty="0"/>
              <a:t>When assisting residents NAs must know which side is stronger and which is weaker and move the stronger side first. NAs should never refer to a “bad side” or a “bad” leg or arm – they should always use the terms affected or involved.</a:t>
            </a:r>
          </a:p>
          <a:p>
            <a:pPr marL="0" indent="0">
              <a:buNone/>
            </a:pPr>
            <a:endParaRPr lang="en-US" dirty="0"/>
          </a:p>
        </p:txBody>
      </p:sp>
      <p:sp>
        <p:nvSpPr>
          <p:cNvPr id="3" name="Slide Number Placeholder 2">
            <a:extLst>
              <a:ext uri="{FF2B5EF4-FFF2-40B4-BE49-F238E27FC236}">
                <a16:creationId xmlns:a16="http://schemas.microsoft.com/office/drawing/2014/main" id="{C81C1710-0040-4620-AA02-A373562D222B}"/>
              </a:ext>
            </a:extLst>
          </p:cNvPr>
          <p:cNvSpPr>
            <a:spLocks noGrp="1"/>
          </p:cNvSpPr>
          <p:nvPr>
            <p:ph type="sldNum" sz="quarter" idx="12"/>
          </p:nvPr>
        </p:nvSpPr>
        <p:spPr/>
        <p:txBody>
          <a:bodyPr/>
          <a:lstStyle/>
          <a:p>
            <a:pPr defTabSz="457200"/>
            <a:fld id="{1E19C8D7-53EE-4AF8-9E87-BBF55B67A655}" type="slidenum">
              <a:rPr lang="en-US" smtClean="0"/>
              <a:pPr defTabSz="457200"/>
              <a:t>35</a:t>
            </a:fld>
            <a:endParaRPr lang="en-US" dirty="0"/>
          </a:p>
        </p:txBody>
      </p:sp>
    </p:spTree>
    <p:extLst>
      <p:ext uri="{BB962C8B-B14F-4D97-AF65-F5344CB8AC3E}">
        <p14:creationId xmlns:p14="http://schemas.microsoft.com/office/powerpoint/2010/main" val="68059708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69CC4F4D-A75C-4B2A-A772-7F94702470B1}"/>
              </a:ext>
            </a:extLst>
          </p:cNvPr>
          <p:cNvSpPr>
            <a:spLocks noGrp="1"/>
          </p:cNvSpPr>
          <p:nvPr>
            <p:ph idx="1"/>
          </p:nvPr>
        </p:nvSpPr>
        <p:spPr/>
        <p:txBody>
          <a:bodyPr/>
          <a:lstStyle/>
          <a:p>
            <a:pPr marL="457200" indent="-457200">
              <a:buFont typeface="+mj-lt"/>
              <a:buAutoNum type="arabicPeriod" startAt="3"/>
            </a:pPr>
            <a:r>
              <a:rPr lang="en-US" dirty="0">
                <a:solidFill>
                  <a:srgbClr val="FF0000"/>
                </a:solidFill>
              </a:rPr>
              <a:t>Describe how to safely transfer residents</a:t>
            </a:r>
          </a:p>
          <a:p>
            <a:pPr marL="457200" indent="-457200">
              <a:buFont typeface="+mj-lt"/>
              <a:buAutoNum type="arabicPeriod" startAt="3"/>
            </a:pPr>
            <a:endParaRPr lang="en-US" dirty="0">
              <a:solidFill>
                <a:srgbClr val="FF0000"/>
              </a:solidFill>
            </a:endParaRPr>
          </a:p>
          <a:p>
            <a:pPr marL="0" indent="0">
              <a:buNone/>
            </a:pPr>
            <a:r>
              <a:rPr lang="en-US" dirty="0"/>
              <a:t>Remember:</a:t>
            </a:r>
          </a:p>
          <a:p>
            <a:pPr marL="0" indent="0">
              <a:buNone/>
            </a:pPr>
            <a:endParaRPr lang="en-US" dirty="0"/>
          </a:p>
          <a:p>
            <a:pPr marL="0" indent="0">
              <a:buNone/>
            </a:pPr>
            <a:r>
              <a:rPr lang="en-US" dirty="0"/>
              <a:t>Transfer belts must be applied over the clothing and not on bare skin. It is important to check and ensure no skin is caught in the belt.</a:t>
            </a:r>
          </a:p>
          <a:p>
            <a:pPr marL="0" indent="0">
              <a:buNone/>
            </a:pPr>
            <a:endParaRPr lang="en-US" dirty="0"/>
          </a:p>
        </p:txBody>
      </p:sp>
      <p:sp>
        <p:nvSpPr>
          <p:cNvPr id="3" name="Slide Number Placeholder 2">
            <a:extLst>
              <a:ext uri="{FF2B5EF4-FFF2-40B4-BE49-F238E27FC236}">
                <a16:creationId xmlns:a16="http://schemas.microsoft.com/office/drawing/2014/main" id="{C81C1710-0040-4620-AA02-A373562D222B}"/>
              </a:ext>
            </a:extLst>
          </p:cNvPr>
          <p:cNvSpPr>
            <a:spLocks noGrp="1"/>
          </p:cNvSpPr>
          <p:nvPr>
            <p:ph type="sldNum" sz="quarter" idx="12"/>
          </p:nvPr>
        </p:nvSpPr>
        <p:spPr/>
        <p:txBody>
          <a:bodyPr/>
          <a:lstStyle/>
          <a:p>
            <a:pPr defTabSz="457200"/>
            <a:fld id="{1E19C8D7-53EE-4AF8-9E87-BBF55B67A655}" type="slidenum">
              <a:rPr lang="en-US" smtClean="0"/>
              <a:pPr defTabSz="457200"/>
              <a:t>36</a:t>
            </a:fld>
            <a:endParaRPr lang="en-US" dirty="0"/>
          </a:p>
        </p:txBody>
      </p:sp>
    </p:spTree>
    <p:extLst>
      <p:ext uri="{BB962C8B-B14F-4D97-AF65-F5344CB8AC3E}">
        <p14:creationId xmlns:p14="http://schemas.microsoft.com/office/powerpoint/2010/main" val="239945367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F17E0ED-747A-4316-8A13-38FAAB988BE3}"/>
              </a:ext>
            </a:extLst>
          </p:cNvPr>
          <p:cNvSpPr>
            <a:spLocks noGrp="1"/>
          </p:cNvSpPr>
          <p:nvPr>
            <p:ph idx="1"/>
          </p:nvPr>
        </p:nvSpPr>
        <p:spPr/>
        <p:txBody>
          <a:bodyPr/>
          <a:lstStyle/>
          <a:p>
            <a:pPr marL="0" indent="0">
              <a:buNone/>
            </a:pPr>
            <a:r>
              <a:rPr lang="en-US" dirty="0">
                <a:solidFill>
                  <a:schemeClr val="accent5">
                    <a:lumMod val="60000"/>
                    <a:lumOff val="40000"/>
                  </a:schemeClr>
                </a:solidFill>
                <a:highlight>
                  <a:srgbClr val="000000"/>
                </a:highlight>
              </a:rPr>
              <a:t>Applying a transfer belt</a:t>
            </a:r>
          </a:p>
          <a:p>
            <a:pPr marL="0" indent="0">
              <a:buNone/>
            </a:pPr>
            <a:endParaRPr lang="en-US" dirty="0">
              <a:solidFill>
                <a:schemeClr val="accent5">
                  <a:lumMod val="60000"/>
                  <a:lumOff val="40000"/>
                </a:schemeClr>
              </a:solidFill>
              <a:highlight>
                <a:srgbClr val="000000"/>
              </a:highlight>
            </a:endParaRPr>
          </a:p>
          <a:p>
            <a:pPr marL="0" indent="0">
              <a:buNone/>
            </a:pPr>
            <a:r>
              <a:rPr lang="en-US" dirty="0"/>
              <a:t>Equipment: transfer belt, nonskid footwear</a:t>
            </a:r>
          </a:p>
          <a:p>
            <a:pPr marL="0" indent="0">
              <a:buNone/>
            </a:pPr>
            <a:endParaRPr lang="en-US" dirty="0"/>
          </a:p>
          <a:p>
            <a:pPr marL="457200" indent="-457200">
              <a:buFont typeface="+mj-lt"/>
              <a:buAutoNum type="arabicPeriod"/>
            </a:pPr>
            <a:r>
              <a:rPr lang="en-US" dirty="0"/>
              <a:t>Identify yourself by name. Identify the resident by name. </a:t>
            </a:r>
          </a:p>
          <a:p>
            <a:pPr marL="457200" indent="-457200">
              <a:buFont typeface="+mj-lt"/>
              <a:buAutoNum type="arabicPeriod"/>
            </a:pPr>
            <a:r>
              <a:rPr lang="en-US" dirty="0"/>
              <a:t>Wash your hands.</a:t>
            </a:r>
          </a:p>
          <a:p>
            <a:pPr marL="457200" indent="-457200">
              <a:buFont typeface="+mj-lt"/>
              <a:buAutoNum type="arabicPeriod"/>
            </a:pPr>
            <a:r>
              <a:rPr lang="en-US" dirty="0"/>
              <a:t>Explain procedure to the resident. Speak clearly, slowly, and directly. Maintain face-to-face contact whenever possible.</a:t>
            </a:r>
          </a:p>
          <a:p>
            <a:pPr marL="457200" indent="-457200">
              <a:buFont typeface="+mj-lt"/>
              <a:buAutoNum type="arabicPeriod"/>
            </a:pPr>
            <a:r>
              <a:rPr lang="en-US" dirty="0"/>
              <a:t>Provide for the resident’s privacy with curtain, screen, or door.</a:t>
            </a:r>
          </a:p>
          <a:p>
            <a:pPr marL="457200" indent="-457200">
              <a:buFont typeface="+mj-lt"/>
              <a:buAutoNum type="arabicPeriod"/>
            </a:pPr>
            <a:r>
              <a:rPr lang="en-US" dirty="0"/>
              <a:t>Adjust bed to lowest position. Lock bed wheels.</a:t>
            </a:r>
          </a:p>
          <a:p>
            <a:pPr marL="457200" indent="-457200">
              <a:buFont typeface="+mj-lt"/>
              <a:buAutoNum type="arabicPeriod"/>
            </a:pPr>
            <a:r>
              <a:rPr lang="en-US" dirty="0"/>
              <a:t>Assist the resident to a sitting position with feet flat on the floor.</a:t>
            </a:r>
          </a:p>
          <a:p>
            <a:pPr marL="457200" indent="-457200">
              <a:buFont typeface="+mj-lt"/>
              <a:buAutoNum type="arabicPeriod"/>
            </a:pPr>
            <a:r>
              <a:rPr lang="en-US" dirty="0"/>
              <a:t>Put nonskid footwear on the resident and securely fasten.</a:t>
            </a:r>
          </a:p>
          <a:p>
            <a:pPr marL="457200" indent="-457200">
              <a:buFont typeface="+mj-lt"/>
              <a:buAutoNum type="arabicPeriod"/>
            </a:pPr>
            <a:r>
              <a:rPr lang="en-US" dirty="0"/>
              <a:t>Place the belt over the resident’s clothing and around the waist. Do not put it over bare skin.</a:t>
            </a:r>
          </a:p>
          <a:p>
            <a:pPr marL="0" indent="0">
              <a:buNone/>
            </a:pPr>
            <a:endParaRPr lang="en-US" dirty="0">
              <a:highlight>
                <a:srgbClr val="000000"/>
              </a:highlight>
            </a:endParaRPr>
          </a:p>
        </p:txBody>
      </p:sp>
      <p:sp>
        <p:nvSpPr>
          <p:cNvPr id="3" name="Slide Number Placeholder 2">
            <a:extLst>
              <a:ext uri="{FF2B5EF4-FFF2-40B4-BE49-F238E27FC236}">
                <a16:creationId xmlns:a16="http://schemas.microsoft.com/office/drawing/2014/main" id="{A13BF871-B5A1-4F07-BB4F-FC90F12233CC}"/>
              </a:ext>
            </a:extLst>
          </p:cNvPr>
          <p:cNvSpPr>
            <a:spLocks noGrp="1"/>
          </p:cNvSpPr>
          <p:nvPr>
            <p:ph type="sldNum" sz="quarter" idx="12"/>
          </p:nvPr>
        </p:nvSpPr>
        <p:spPr/>
        <p:txBody>
          <a:bodyPr/>
          <a:lstStyle/>
          <a:p>
            <a:pPr defTabSz="457200"/>
            <a:fld id="{1E19C8D7-53EE-4AF8-9E87-BBF55B67A655}" type="slidenum">
              <a:rPr lang="en-US" smtClean="0"/>
              <a:pPr defTabSz="457200"/>
              <a:t>37</a:t>
            </a:fld>
            <a:endParaRPr lang="en-US" dirty="0"/>
          </a:p>
        </p:txBody>
      </p:sp>
    </p:spTree>
    <p:extLst>
      <p:ext uri="{BB962C8B-B14F-4D97-AF65-F5344CB8AC3E}">
        <p14:creationId xmlns:p14="http://schemas.microsoft.com/office/powerpoint/2010/main" val="216795572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F17E0ED-747A-4316-8A13-38FAAB988BE3}"/>
              </a:ext>
            </a:extLst>
          </p:cNvPr>
          <p:cNvSpPr>
            <a:spLocks noGrp="1"/>
          </p:cNvSpPr>
          <p:nvPr>
            <p:ph idx="1"/>
          </p:nvPr>
        </p:nvSpPr>
        <p:spPr/>
        <p:txBody>
          <a:bodyPr/>
          <a:lstStyle/>
          <a:p>
            <a:pPr marL="0" indent="0">
              <a:buNone/>
            </a:pPr>
            <a:r>
              <a:rPr lang="en-US" dirty="0">
                <a:solidFill>
                  <a:schemeClr val="accent5">
                    <a:lumMod val="60000"/>
                    <a:lumOff val="40000"/>
                  </a:schemeClr>
                </a:solidFill>
                <a:highlight>
                  <a:srgbClr val="000000"/>
                </a:highlight>
              </a:rPr>
              <a:t>Applying a transfer belt</a:t>
            </a:r>
          </a:p>
          <a:p>
            <a:pPr marL="0" indent="0">
              <a:buNone/>
            </a:pPr>
            <a:endParaRPr lang="en-US" dirty="0">
              <a:solidFill>
                <a:schemeClr val="accent5">
                  <a:lumMod val="60000"/>
                  <a:lumOff val="40000"/>
                </a:schemeClr>
              </a:solidFill>
              <a:highlight>
                <a:srgbClr val="000000"/>
              </a:highlight>
            </a:endParaRPr>
          </a:p>
          <a:p>
            <a:pPr marL="457200" indent="-457200">
              <a:buFont typeface="+mj-lt"/>
              <a:buAutoNum type="arabicPeriod" startAt="9"/>
            </a:pPr>
            <a:r>
              <a:rPr lang="en-US" dirty="0"/>
              <a:t>Tighten the buckle until it is snug. Leave enough room to insert flat fingers/hand comfortably under the belt. </a:t>
            </a:r>
          </a:p>
          <a:p>
            <a:pPr marL="457200" indent="-457200">
              <a:buFont typeface="+mj-lt"/>
              <a:buAutoNum type="arabicPeriod" startAt="9"/>
            </a:pPr>
            <a:r>
              <a:rPr lang="en-US" dirty="0"/>
              <a:t>Check to make sure that skin or skin folds (for example, breasts) are not caught under the belt.</a:t>
            </a:r>
          </a:p>
          <a:p>
            <a:pPr marL="457200" indent="-457200">
              <a:buFont typeface="+mj-lt"/>
              <a:buAutoNum type="arabicPeriod" startAt="9"/>
            </a:pPr>
            <a:r>
              <a:rPr lang="en-US" dirty="0"/>
              <a:t>Position the buckle slightly off-center in the front or back for comfort.</a:t>
            </a:r>
          </a:p>
          <a:p>
            <a:pPr marL="0" indent="0">
              <a:buNone/>
            </a:pPr>
            <a:endParaRPr lang="en-US" dirty="0">
              <a:highlight>
                <a:srgbClr val="000000"/>
              </a:highlight>
            </a:endParaRPr>
          </a:p>
        </p:txBody>
      </p:sp>
      <p:sp>
        <p:nvSpPr>
          <p:cNvPr id="3" name="Slide Number Placeholder 2">
            <a:extLst>
              <a:ext uri="{FF2B5EF4-FFF2-40B4-BE49-F238E27FC236}">
                <a16:creationId xmlns:a16="http://schemas.microsoft.com/office/drawing/2014/main" id="{A13BF871-B5A1-4F07-BB4F-FC90F12233CC}"/>
              </a:ext>
            </a:extLst>
          </p:cNvPr>
          <p:cNvSpPr>
            <a:spLocks noGrp="1"/>
          </p:cNvSpPr>
          <p:nvPr>
            <p:ph type="sldNum" sz="quarter" idx="12"/>
          </p:nvPr>
        </p:nvSpPr>
        <p:spPr/>
        <p:txBody>
          <a:bodyPr/>
          <a:lstStyle/>
          <a:p>
            <a:pPr defTabSz="457200"/>
            <a:fld id="{1E19C8D7-53EE-4AF8-9E87-BBF55B67A655}" type="slidenum">
              <a:rPr lang="en-US" smtClean="0"/>
              <a:pPr defTabSz="457200"/>
              <a:t>38</a:t>
            </a:fld>
            <a:endParaRPr lang="en-US" dirty="0"/>
          </a:p>
        </p:txBody>
      </p:sp>
    </p:spTree>
    <p:extLst>
      <p:ext uri="{BB962C8B-B14F-4D97-AF65-F5344CB8AC3E}">
        <p14:creationId xmlns:p14="http://schemas.microsoft.com/office/powerpoint/2010/main" val="7052936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69CC4F4D-A75C-4B2A-A772-7F94702470B1}"/>
              </a:ext>
            </a:extLst>
          </p:cNvPr>
          <p:cNvSpPr>
            <a:spLocks noGrp="1"/>
          </p:cNvSpPr>
          <p:nvPr>
            <p:ph idx="1"/>
          </p:nvPr>
        </p:nvSpPr>
        <p:spPr/>
        <p:txBody>
          <a:bodyPr/>
          <a:lstStyle/>
          <a:p>
            <a:pPr marL="457200" indent="-457200">
              <a:buFont typeface="+mj-lt"/>
              <a:buAutoNum type="arabicPeriod" startAt="3"/>
            </a:pPr>
            <a:r>
              <a:rPr lang="en-US" dirty="0">
                <a:solidFill>
                  <a:srgbClr val="FF0000"/>
                </a:solidFill>
              </a:rPr>
              <a:t>Describe how to safely transfer residents</a:t>
            </a:r>
          </a:p>
          <a:p>
            <a:pPr marL="457200" indent="-457200">
              <a:buFont typeface="+mj-lt"/>
              <a:buAutoNum type="arabicPeriod" startAt="3"/>
            </a:pPr>
            <a:endParaRPr lang="en-US" dirty="0">
              <a:solidFill>
                <a:srgbClr val="FF0000"/>
              </a:solidFill>
            </a:endParaRPr>
          </a:p>
          <a:p>
            <a:pPr marL="0" indent="0">
              <a:buNone/>
            </a:pPr>
            <a:r>
              <a:rPr lang="en-US" dirty="0"/>
              <a:t>NAs should know the following guidelines for wheelchairs:</a:t>
            </a:r>
          </a:p>
          <a:p>
            <a:pPr marL="0" indent="0">
              <a:buNone/>
            </a:pPr>
            <a:endParaRPr lang="en-US" dirty="0"/>
          </a:p>
          <a:p>
            <a:pPr lvl="1"/>
            <a:r>
              <a:rPr lang="en-US" dirty="0"/>
              <a:t>Know how to use brake, armrests, and footrests. </a:t>
            </a:r>
          </a:p>
          <a:p>
            <a:pPr lvl="1"/>
            <a:r>
              <a:rPr lang="en-US" dirty="0"/>
              <a:t>Always lock before transfer; unlock after. </a:t>
            </a:r>
          </a:p>
          <a:p>
            <a:pPr lvl="1"/>
            <a:r>
              <a:rPr lang="en-US" dirty="0"/>
              <a:t>Open by tilting chair to raise wheels on opposite side and pressing down on one/both seat rails. Close by lifting center of seat. </a:t>
            </a:r>
          </a:p>
          <a:p>
            <a:pPr lvl="1"/>
            <a:r>
              <a:rPr lang="en-US" dirty="0"/>
              <a:t>Remove armrests by releasing lock. </a:t>
            </a:r>
          </a:p>
          <a:p>
            <a:pPr lvl="1"/>
            <a:r>
              <a:rPr lang="en-US" dirty="0"/>
              <a:t>Remove footrests by pulling back on lever and swinging out toward side of chair. </a:t>
            </a:r>
          </a:p>
          <a:p>
            <a:pPr lvl="1"/>
            <a:r>
              <a:rPr lang="en-US" dirty="0"/>
              <a:t>Lift or lower footrest by squeezing lever and pulling up or pushing down.</a:t>
            </a:r>
          </a:p>
          <a:p>
            <a:pPr lvl="1"/>
            <a:r>
              <a:rPr lang="en-US" dirty="0"/>
              <a:t>Resident must use side of body that can bear weight and lift side that cannot.</a:t>
            </a:r>
          </a:p>
          <a:p>
            <a:pPr marL="0" indent="0">
              <a:buNone/>
            </a:pPr>
            <a:endParaRPr lang="en-US" dirty="0"/>
          </a:p>
        </p:txBody>
      </p:sp>
      <p:sp>
        <p:nvSpPr>
          <p:cNvPr id="3" name="Slide Number Placeholder 2">
            <a:extLst>
              <a:ext uri="{FF2B5EF4-FFF2-40B4-BE49-F238E27FC236}">
                <a16:creationId xmlns:a16="http://schemas.microsoft.com/office/drawing/2014/main" id="{C81C1710-0040-4620-AA02-A373562D222B}"/>
              </a:ext>
            </a:extLst>
          </p:cNvPr>
          <p:cNvSpPr>
            <a:spLocks noGrp="1"/>
          </p:cNvSpPr>
          <p:nvPr>
            <p:ph type="sldNum" sz="quarter" idx="12"/>
          </p:nvPr>
        </p:nvSpPr>
        <p:spPr/>
        <p:txBody>
          <a:bodyPr/>
          <a:lstStyle/>
          <a:p>
            <a:pPr defTabSz="457200"/>
            <a:fld id="{1E19C8D7-53EE-4AF8-9E87-BBF55B67A655}" type="slidenum">
              <a:rPr lang="en-US" smtClean="0"/>
              <a:pPr defTabSz="457200"/>
              <a:t>39</a:t>
            </a:fld>
            <a:endParaRPr lang="en-US" dirty="0"/>
          </a:p>
        </p:txBody>
      </p:sp>
    </p:spTree>
    <p:extLst>
      <p:ext uri="{BB962C8B-B14F-4D97-AF65-F5344CB8AC3E}">
        <p14:creationId xmlns:p14="http://schemas.microsoft.com/office/powerpoint/2010/main" val="310740841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69CC4F4D-A75C-4B2A-A772-7F94702470B1}"/>
              </a:ext>
            </a:extLst>
          </p:cNvPr>
          <p:cNvSpPr>
            <a:spLocks noGrp="1"/>
          </p:cNvSpPr>
          <p:nvPr>
            <p:ph idx="1"/>
          </p:nvPr>
        </p:nvSpPr>
        <p:spPr/>
        <p:txBody>
          <a:bodyPr/>
          <a:lstStyle/>
          <a:p>
            <a:pPr marL="457200" indent="-457200">
              <a:buFont typeface="+mj-lt"/>
              <a:buAutoNum type="arabicPeriod" startAt="2"/>
            </a:pPr>
            <a:r>
              <a:rPr lang="en-US" dirty="0">
                <a:solidFill>
                  <a:srgbClr val="FF0000"/>
                </a:solidFill>
              </a:rPr>
              <a:t>Explain positioning and describe how to safely position residents</a:t>
            </a:r>
          </a:p>
          <a:p>
            <a:pPr marL="457200" indent="-457200">
              <a:buFont typeface="+mj-lt"/>
              <a:buAutoNum type="arabicPeriod" startAt="2"/>
            </a:pPr>
            <a:endParaRPr lang="en-US" dirty="0">
              <a:solidFill>
                <a:srgbClr val="FF0000"/>
              </a:solidFill>
            </a:endParaRPr>
          </a:p>
          <a:p>
            <a:pPr marL="0" indent="0">
              <a:buNone/>
            </a:pPr>
            <a:r>
              <a:rPr lang="en-US" dirty="0"/>
              <a:t>Define the following terms:</a:t>
            </a:r>
          </a:p>
          <a:p>
            <a:pPr marL="0" indent="0">
              <a:buNone/>
            </a:pPr>
            <a:endParaRPr lang="en-US" dirty="0"/>
          </a:p>
          <a:p>
            <a:pPr marL="0" indent="0">
              <a:buNone/>
            </a:pPr>
            <a:r>
              <a:rPr lang="en-US" b="1" dirty="0"/>
              <a:t>positioning</a:t>
            </a:r>
          </a:p>
          <a:p>
            <a:pPr marL="457200" lvl="1" indent="0">
              <a:buNone/>
            </a:pPr>
            <a:r>
              <a:rPr lang="en-US" dirty="0"/>
              <a:t>the act of helping people into positions that promote comfort and health.</a:t>
            </a:r>
          </a:p>
          <a:p>
            <a:pPr marL="0" indent="0">
              <a:buNone/>
            </a:pPr>
            <a:r>
              <a:rPr lang="en-US" b="1" dirty="0"/>
              <a:t>supine</a:t>
            </a:r>
          </a:p>
          <a:p>
            <a:pPr marL="457200" lvl="1" indent="0">
              <a:buNone/>
            </a:pPr>
            <a:r>
              <a:rPr lang="en-US" dirty="0"/>
              <a:t>body position in which a person lies flat on his back.</a:t>
            </a:r>
          </a:p>
          <a:p>
            <a:pPr marL="0" indent="0">
              <a:buNone/>
            </a:pPr>
            <a:r>
              <a:rPr lang="en-US" b="1" dirty="0"/>
              <a:t>lateral</a:t>
            </a:r>
          </a:p>
          <a:p>
            <a:pPr marL="457200" lvl="1" indent="0">
              <a:buNone/>
            </a:pPr>
            <a:r>
              <a:rPr lang="en-US" dirty="0"/>
              <a:t>body position in which a person is lying on either side.</a:t>
            </a:r>
          </a:p>
          <a:p>
            <a:pPr marL="0" indent="0">
              <a:buNone/>
            </a:pPr>
            <a:r>
              <a:rPr lang="en-US" b="1" dirty="0"/>
              <a:t>prone</a:t>
            </a:r>
          </a:p>
          <a:p>
            <a:pPr marL="457200" lvl="1" indent="0">
              <a:buNone/>
            </a:pPr>
            <a:r>
              <a:rPr lang="en-US" dirty="0"/>
              <a:t>body position in which a person is lying on his stomach, or front side of the body.</a:t>
            </a:r>
          </a:p>
          <a:p>
            <a:pPr marL="0" indent="0">
              <a:buNone/>
            </a:pPr>
            <a:endParaRPr lang="en-US" dirty="0"/>
          </a:p>
        </p:txBody>
      </p:sp>
      <p:sp>
        <p:nvSpPr>
          <p:cNvPr id="3" name="Slide Number Placeholder 2">
            <a:extLst>
              <a:ext uri="{FF2B5EF4-FFF2-40B4-BE49-F238E27FC236}">
                <a16:creationId xmlns:a16="http://schemas.microsoft.com/office/drawing/2014/main" id="{C81C1710-0040-4620-AA02-A373562D222B}"/>
              </a:ext>
            </a:extLst>
          </p:cNvPr>
          <p:cNvSpPr>
            <a:spLocks noGrp="1"/>
          </p:cNvSpPr>
          <p:nvPr>
            <p:ph type="sldNum" sz="quarter" idx="12"/>
          </p:nvPr>
        </p:nvSpPr>
        <p:spPr/>
        <p:txBody>
          <a:bodyPr/>
          <a:lstStyle/>
          <a:p>
            <a:pPr defTabSz="457200"/>
            <a:fld id="{1E19C8D7-53EE-4AF8-9E87-BBF55B67A655}" type="slidenum">
              <a:rPr lang="en-US" smtClean="0"/>
              <a:pPr defTabSz="457200"/>
              <a:t>4</a:t>
            </a:fld>
            <a:endParaRPr lang="en-US" dirty="0"/>
          </a:p>
        </p:txBody>
      </p:sp>
    </p:spTree>
    <p:extLst>
      <p:ext uri="{BB962C8B-B14F-4D97-AF65-F5344CB8AC3E}">
        <p14:creationId xmlns:p14="http://schemas.microsoft.com/office/powerpoint/2010/main" val="344215053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69CC4F4D-A75C-4B2A-A772-7F94702470B1}"/>
              </a:ext>
            </a:extLst>
          </p:cNvPr>
          <p:cNvSpPr>
            <a:spLocks noGrp="1"/>
          </p:cNvSpPr>
          <p:nvPr>
            <p:ph idx="1"/>
          </p:nvPr>
        </p:nvSpPr>
        <p:spPr/>
        <p:txBody>
          <a:bodyPr/>
          <a:lstStyle/>
          <a:p>
            <a:pPr marL="457200" indent="-457200">
              <a:buFont typeface="+mj-lt"/>
              <a:buAutoNum type="arabicPeriod" startAt="3"/>
            </a:pPr>
            <a:r>
              <a:rPr lang="en-US" dirty="0">
                <a:solidFill>
                  <a:srgbClr val="FF0000"/>
                </a:solidFill>
              </a:rPr>
              <a:t>Describe how to safely transfer residents</a:t>
            </a:r>
          </a:p>
          <a:p>
            <a:pPr marL="457200" indent="-457200">
              <a:buFont typeface="+mj-lt"/>
              <a:buAutoNum type="arabicPeriod" startAt="3"/>
            </a:pPr>
            <a:endParaRPr lang="en-US" dirty="0">
              <a:solidFill>
                <a:srgbClr val="FF0000"/>
              </a:solidFill>
            </a:endParaRPr>
          </a:p>
          <a:p>
            <a:pPr marL="0" indent="0">
              <a:buNone/>
            </a:pPr>
            <a:r>
              <a:rPr lang="en-US" dirty="0"/>
              <a:t>Guidelines for wheelchairs (cont’d):</a:t>
            </a:r>
          </a:p>
          <a:p>
            <a:pPr marL="0" indent="0">
              <a:buNone/>
            </a:pPr>
            <a:endParaRPr lang="en-US" dirty="0"/>
          </a:p>
          <a:p>
            <a:pPr lvl="1"/>
            <a:r>
              <a:rPr lang="en-US" dirty="0"/>
              <a:t>Resident must be wearing nonskid footwear before transferring.</a:t>
            </a:r>
          </a:p>
          <a:p>
            <a:pPr lvl="1"/>
            <a:r>
              <a:rPr lang="en-US" dirty="0"/>
              <a:t>Keep resident safe and comfortable during transfers.</a:t>
            </a:r>
          </a:p>
          <a:p>
            <a:pPr lvl="1"/>
            <a:r>
              <a:rPr lang="en-US" dirty="0"/>
              <a:t>Assist resident as needed by having chair close and wheels locked. Use transfer belt and check alignment in chair.</a:t>
            </a:r>
          </a:p>
          <a:p>
            <a:pPr lvl="1"/>
            <a:r>
              <a:rPr lang="en-US" dirty="0"/>
              <a:t>To move resident to back of chair, stand behind resident and ask resident to grasp armrests while feet are flat on floor. On count of three, ask resident to push himself back. Gently assist as needed.</a:t>
            </a:r>
          </a:p>
          <a:p>
            <a:pPr lvl="1"/>
            <a:r>
              <a:rPr lang="en-US" dirty="0"/>
              <a:t>Reposition resident at least every hour. This promotes comfort and muscle tone, reduces pressure, increases circulation, and exercises joints.</a:t>
            </a:r>
          </a:p>
          <a:p>
            <a:pPr marL="0" indent="0">
              <a:buNone/>
            </a:pPr>
            <a:endParaRPr lang="en-US" dirty="0"/>
          </a:p>
        </p:txBody>
      </p:sp>
      <p:sp>
        <p:nvSpPr>
          <p:cNvPr id="3" name="Slide Number Placeholder 2">
            <a:extLst>
              <a:ext uri="{FF2B5EF4-FFF2-40B4-BE49-F238E27FC236}">
                <a16:creationId xmlns:a16="http://schemas.microsoft.com/office/drawing/2014/main" id="{C81C1710-0040-4620-AA02-A373562D222B}"/>
              </a:ext>
            </a:extLst>
          </p:cNvPr>
          <p:cNvSpPr>
            <a:spLocks noGrp="1"/>
          </p:cNvSpPr>
          <p:nvPr>
            <p:ph type="sldNum" sz="quarter" idx="12"/>
          </p:nvPr>
        </p:nvSpPr>
        <p:spPr/>
        <p:txBody>
          <a:bodyPr/>
          <a:lstStyle/>
          <a:p>
            <a:pPr defTabSz="457200"/>
            <a:fld id="{1E19C8D7-53EE-4AF8-9E87-BBF55B67A655}" type="slidenum">
              <a:rPr lang="en-US" smtClean="0"/>
              <a:pPr defTabSz="457200"/>
              <a:t>40</a:t>
            </a:fld>
            <a:endParaRPr lang="en-US" dirty="0"/>
          </a:p>
        </p:txBody>
      </p:sp>
    </p:spTree>
    <p:extLst>
      <p:ext uri="{BB962C8B-B14F-4D97-AF65-F5344CB8AC3E}">
        <p14:creationId xmlns:p14="http://schemas.microsoft.com/office/powerpoint/2010/main" val="27696100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69CC4F4D-A75C-4B2A-A772-7F94702470B1}"/>
              </a:ext>
            </a:extLst>
          </p:cNvPr>
          <p:cNvSpPr>
            <a:spLocks noGrp="1"/>
          </p:cNvSpPr>
          <p:nvPr>
            <p:ph idx="1"/>
          </p:nvPr>
        </p:nvSpPr>
        <p:spPr/>
        <p:txBody>
          <a:bodyPr/>
          <a:lstStyle/>
          <a:p>
            <a:pPr marL="457200" indent="-457200">
              <a:buFont typeface="+mj-lt"/>
              <a:buAutoNum type="arabicPeriod" startAt="3"/>
            </a:pPr>
            <a:r>
              <a:rPr lang="en-US" dirty="0">
                <a:solidFill>
                  <a:srgbClr val="FF0000"/>
                </a:solidFill>
              </a:rPr>
              <a:t>Describe how to safely transfer residents</a:t>
            </a:r>
          </a:p>
          <a:p>
            <a:pPr marL="457200" indent="-457200">
              <a:buFont typeface="+mj-lt"/>
              <a:buAutoNum type="arabicPeriod" startAt="3"/>
            </a:pPr>
            <a:endParaRPr lang="en-US" dirty="0">
              <a:solidFill>
                <a:srgbClr val="FF0000"/>
              </a:solidFill>
            </a:endParaRPr>
          </a:p>
          <a:p>
            <a:pPr marL="0" indent="0">
              <a:buNone/>
            </a:pPr>
            <a:r>
              <a:rPr lang="en-US" dirty="0"/>
              <a:t>When a resident starts to fall, the NA should respond in this way:</a:t>
            </a:r>
          </a:p>
          <a:p>
            <a:pPr marL="0" indent="0">
              <a:buNone/>
            </a:pPr>
            <a:endParaRPr lang="en-US" dirty="0"/>
          </a:p>
          <a:p>
            <a:pPr lvl="1"/>
            <a:r>
              <a:rPr lang="en-US" dirty="0"/>
              <a:t>Widen stance. </a:t>
            </a:r>
          </a:p>
          <a:p>
            <a:pPr lvl="1"/>
            <a:r>
              <a:rPr lang="en-US" dirty="0"/>
              <a:t>Bring resident’s body close. </a:t>
            </a:r>
          </a:p>
          <a:p>
            <a:pPr lvl="1"/>
            <a:r>
              <a:rPr lang="en-US" dirty="0"/>
              <a:t>Bend knees and support resident. </a:t>
            </a:r>
          </a:p>
          <a:p>
            <a:pPr lvl="1"/>
            <a:r>
              <a:rPr lang="en-US" dirty="0"/>
              <a:t>Lower resident to floor. </a:t>
            </a:r>
          </a:p>
          <a:p>
            <a:pPr lvl="1"/>
            <a:r>
              <a:rPr lang="en-US" dirty="0"/>
              <a:t>Do not try to stop the fall. </a:t>
            </a:r>
          </a:p>
          <a:p>
            <a:pPr lvl="1"/>
            <a:r>
              <a:rPr lang="en-US" dirty="0"/>
              <a:t>Call for help. </a:t>
            </a:r>
          </a:p>
          <a:p>
            <a:pPr lvl="1"/>
            <a:r>
              <a:rPr lang="en-US" dirty="0"/>
              <a:t>Do not attempt to get resident up.</a:t>
            </a:r>
          </a:p>
          <a:p>
            <a:pPr marL="0" indent="0">
              <a:buNone/>
            </a:pPr>
            <a:endParaRPr lang="en-US" dirty="0"/>
          </a:p>
        </p:txBody>
      </p:sp>
      <p:sp>
        <p:nvSpPr>
          <p:cNvPr id="3" name="Slide Number Placeholder 2">
            <a:extLst>
              <a:ext uri="{FF2B5EF4-FFF2-40B4-BE49-F238E27FC236}">
                <a16:creationId xmlns:a16="http://schemas.microsoft.com/office/drawing/2014/main" id="{C81C1710-0040-4620-AA02-A373562D222B}"/>
              </a:ext>
            </a:extLst>
          </p:cNvPr>
          <p:cNvSpPr>
            <a:spLocks noGrp="1"/>
          </p:cNvSpPr>
          <p:nvPr>
            <p:ph type="sldNum" sz="quarter" idx="12"/>
          </p:nvPr>
        </p:nvSpPr>
        <p:spPr/>
        <p:txBody>
          <a:bodyPr/>
          <a:lstStyle/>
          <a:p>
            <a:pPr defTabSz="457200"/>
            <a:fld id="{1E19C8D7-53EE-4AF8-9E87-BBF55B67A655}" type="slidenum">
              <a:rPr lang="en-US" smtClean="0"/>
              <a:pPr defTabSz="457200"/>
              <a:t>41</a:t>
            </a:fld>
            <a:endParaRPr lang="en-US" dirty="0"/>
          </a:p>
        </p:txBody>
      </p:sp>
    </p:spTree>
    <p:extLst>
      <p:ext uri="{BB962C8B-B14F-4D97-AF65-F5344CB8AC3E}">
        <p14:creationId xmlns:p14="http://schemas.microsoft.com/office/powerpoint/2010/main" val="103139663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69CC4F4D-A75C-4B2A-A772-7F94702470B1}"/>
              </a:ext>
            </a:extLst>
          </p:cNvPr>
          <p:cNvSpPr>
            <a:spLocks noGrp="1"/>
          </p:cNvSpPr>
          <p:nvPr>
            <p:ph idx="1"/>
          </p:nvPr>
        </p:nvSpPr>
        <p:spPr/>
        <p:txBody>
          <a:bodyPr/>
          <a:lstStyle/>
          <a:p>
            <a:pPr marL="457200" indent="-457200">
              <a:buFont typeface="+mj-lt"/>
              <a:buAutoNum type="arabicPeriod" startAt="3"/>
            </a:pPr>
            <a:r>
              <a:rPr lang="en-US" dirty="0">
                <a:solidFill>
                  <a:srgbClr val="FF0000"/>
                </a:solidFill>
              </a:rPr>
              <a:t>Describe how to safely transfer residents</a:t>
            </a:r>
          </a:p>
          <a:p>
            <a:pPr marL="457200" indent="-457200">
              <a:buFont typeface="+mj-lt"/>
              <a:buAutoNum type="arabicPeriod" startAt="3"/>
            </a:pPr>
            <a:endParaRPr lang="en-US" dirty="0">
              <a:solidFill>
                <a:srgbClr val="FF0000"/>
              </a:solidFill>
            </a:endParaRPr>
          </a:p>
          <a:p>
            <a:pPr marL="0" indent="0">
              <a:buNone/>
            </a:pPr>
            <a:r>
              <a:rPr lang="en-US" dirty="0"/>
              <a:t>NAs should know these guidelines for using stretchers:</a:t>
            </a:r>
          </a:p>
          <a:p>
            <a:pPr marL="0" indent="0">
              <a:buNone/>
            </a:pPr>
            <a:endParaRPr lang="en-US" dirty="0"/>
          </a:p>
          <a:p>
            <a:pPr lvl="1"/>
            <a:r>
              <a:rPr lang="en-US" dirty="0"/>
              <a:t>Lock wheels before transferring.</a:t>
            </a:r>
          </a:p>
          <a:p>
            <a:pPr lvl="1"/>
            <a:r>
              <a:rPr lang="en-US" dirty="0"/>
              <a:t>Keep safety belts fastened while in stretcher.</a:t>
            </a:r>
          </a:p>
          <a:p>
            <a:pPr lvl="1"/>
            <a:r>
              <a:rPr lang="en-US" dirty="0"/>
              <a:t>Raise safety rails.</a:t>
            </a:r>
          </a:p>
          <a:p>
            <a:pPr lvl="1"/>
            <a:r>
              <a:rPr lang="en-US" dirty="0"/>
              <a:t>Keep resident covered with a sheet.</a:t>
            </a:r>
          </a:p>
          <a:p>
            <a:pPr lvl="1"/>
            <a:r>
              <a:rPr lang="en-US" dirty="0"/>
              <a:t>Keep wheels locked except when moving stretcher.</a:t>
            </a:r>
          </a:p>
          <a:p>
            <a:pPr lvl="1"/>
            <a:r>
              <a:rPr lang="en-US" dirty="0"/>
              <a:t>Get help.</a:t>
            </a:r>
          </a:p>
          <a:p>
            <a:pPr marL="0" indent="0">
              <a:buNone/>
            </a:pPr>
            <a:endParaRPr lang="en-US" dirty="0"/>
          </a:p>
        </p:txBody>
      </p:sp>
      <p:sp>
        <p:nvSpPr>
          <p:cNvPr id="3" name="Slide Number Placeholder 2">
            <a:extLst>
              <a:ext uri="{FF2B5EF4-FFF2-40B4-BE49-F238E27FC236}">
                <a16:creationId xmlns:a16="http://schemas.microsoft.com/office/drawing/2014/main" id="{C81C1710-0040-4620-AA02-A373562D222B}"/>
              </a:ext>
            </a:extLst>
          </p:cNvPr>
          <p:cNvSpPr>
            <a:spLocks noGrp="1"/>
          </p:cNvSpPr>
          <p:nvPr>
            <p:ph type="sldNum" sz="quarter" idx="12"/>
          </p:nvPr>
        </p:nvSpPr>
        <p:spPr/>
        <p:txBody>
          <a:bodyPr/>
          <a:lstStyle/>
          <a:p>
            <a:pPr defTabSz="457200"/>
            <a:fld id="{1E19C8D7-53EE-4AF8-9E87-BBF55B67A655}" type="slidenum">
              <a:rPr lang="en-US" smtClean="0"/>
              <a:pPr defTabSz="457200"/>
              <a:t>42</a:t>
            </a:fld>
            <a:endParaRPr lang="en-US" dirty="0"/>
          </a:p>
        </p:txBody>
      </p:sp>
    </p:spTree>
    <p:extLst>
      <p:ext uri="{BB962C8B-B14F-4D97-AF65-F5344CB8AC3E}">
        <p14:creationId xmlns:p14="http://schemas.microsoft.com/office/powerpoint/2010/main" val="111126785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69CC4F4D-A75C-4B2A-A772-7F94702470B1}"/>
              </a:ext>
            </a:extLst>
          </p:cNvPr>
          <p:cNvSpPr>
            <a:spLocks noGrp="1"/>
          </p:cNvSpPr>
          <p:nvPr>
            <p:ph idx="1"/>
          </p:nvPr>
        </p:nvSpPr>
        <p:spPr/>
        <p:txBody>
          <a:bodyPr/>
          <a:lstStyle/>
          <a:p>
            <a:pPr marL="457200" indent="-457200">
              <a:buFont typeface="+mj-lt"/>
              <a:buAutoNum type="arabicPeriod" startAt="3"/>
            </a:pPr>
            <a:r>
              <a:rPr lang="en-US" dirty="0">
                <a:solidFill>
                  <a:srgbClr val="FF0000"/>
                </a:solidFill>
              </a:rPr>
              <a:t>Describe how to safely transfer residents</a:t>
            </a:r>
          </a:p>
          <a:p>
            <a:pPr marL="457200" indent="-457200">
              <a:buFont typeface="+mj-lt"/>
              <a:buAutoNum type="arabicPeriod" startAt="3"/>
            </a:pPr>
            <a:endParaRPr lang="en-US" dirty="0">
              <a:solidFill>
                <a:srgbClr val="FF0000"/>
              </a:solidFill>
            </a:endParaRPr>
          </a:p>
          <a:p>
            <a:pPr marL="0" indent="0">
              <a:buNone/>
            </a:pPr>
            <a:r>
              <a:rPr lang="en-US" dirty="0"/>
              <a:t>Guidelines for stretchers (cont’d):</a:t>
            </a:r>
          </a:p>
          <a:p>
            <a:pPr marL="0" indent="0">
              <a:buNone/>
            </a:pPr>
            <a:endParaRPr lang="en-US" dirty="0"/>
          </a:p>
          <a:p>
            <a:pPr lvl="1"/>
            <a:r>
              <a:rPr lang="en-US" dirty="0"/>
              <a:t>Move slowly and carefully.</a:t>
            </a:r>
          </a:p>
          <a:p>
            <a:pPr lvl="1"/>
            <a:r>
              <a:rPr lang="en-US" dirty="0"/>
              <a:t>Push stretcher from head end.</a:t>
            </a:r>
          </a:p>
          <a:p>
            <a:pPr lvl="1"/>
            <a:r>
              <a:rPr lang="en-US" dirty="0"/>
              <a:t>Go through doorways by opening door, entering first, and pulling stretcher through.</a:t>
            </a:r>
          </a:p>
          <a:p>
            <a:pPr lvl="1"/>
            <a:r>
              <a:rPr lang="en-US" dirty="0"/>
              <a:t>Do not hit walls or doorways.</a:t>
            </a:r>
          </a:p>
          <a:p>
            <a:pPr lvl="1"/>
            <a:r>
              <a:rPr lang="en-US" dirty="0"/>
              <a:t>Be cautious while going down sloping areas. </a:t>
            </a:r>
          </a:p>
          <a:p>
            <a:pPr lvl="1"/>
            <a:r>
              <a:rPr lang="en-US" dirty="0"/>
              <a:t>Stay with resident at all times.</a:t>
            </a:r>
          </a:p>
          <a:p>
            <a:pPr marL="0" indent="0">
              <a:buNone/>
            </a:pPr>
            <a:endParaRPr lang="en-US" dirty="0"/>
          </a:p>
        </p:txBody>
      </p:sp>
      <p:sp>
        <p:nvSpPr>
          <p:cNvPr id="3" name="Slide Number Placeholder 2">
            <a:extLst>
              <a:ext uri="{FF2B5EF4-FFF2-40B4-BE49-F238E27FC236}">
                <a16:creationId xmlns:a16="http://schemas.microsoft.com/office/drawing/2014/main" id="{C81C1710-0040-4620-AA02-A373562D222B}"/>
              </a:ext>
            </a:extLst>
          </p:cNvPr>
          <p:cNvSpPr>
            <a:spLocks noGrp="1"/>
          </p:cNvSpPr>
          <p:nvPr>
            <p:ph type="sldNum" sz="quarter" idx="12"/>
          </p:nvPr>
        </p:nvSpPr>
        <p:spPr/>
        <p:txBody>
          <a:bodyPr/>
          <a:lstStyle/>
          <a:p>
            <a:pPr defTabSz="457200"/>
            <a:fld id="{1E19C8D7-53EE-4AF8-9E87-BBF55B67A655}" type="slidenum">
              <a:rPr lang="en-US" smtClean="0"/>
              <a:pPr defTabSz="457200"/>
              <a:t>43</a:t>
            </a:fld>
            <a:endParaRPr lang="en-US" dirty="0"/>
          </a:p>
        </p:txBody>
      </p:sp>
    </p:spTree>
    <p:extLst>
      <p:ext uri="{BB962C8B-B14F-4D97-AF65-F5344CB8AC3E}">
        <p14:creationId xmlns:p14="http://schemas.microsoft.com/office/powerpoint/2010/main" val="238911283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69CC4F4D-A75C-4B2A-A772-7F94702470B1}"/>
              </a:ext>
            </a:extLst>
          </p:cNvPr>
          <p:cNvSpPr>
            <a:spLocks noGrp="1"/>
          </p:cNvSpPr>
          <p:nvPr>
            <p:ph idx="1"/>
          </p:nvPr>
        </p:nvSpPr>
        <p:spPr/>
        <p:txBody>
          <a:bodyPr/>
          <a:lstStyle/>
          <a:p>
            <a:pPr marL="457200" indent="-457200">
              <a:buFont typeface="+mj-lt"/>
              <a:buAutoNum type="arabicPeriod" startAt="3"/>
            </a:pPr>
            <a:r>
              <a:rPr lang="en-US" dirty="0">
                <a:solidFill>
                  <a:srgbClr val="FF0000"/>
                </a:solidFill>
              </a:rPr>
              <a:t>Describe how to safely transfer residents</a:t>
            </a:r>
          </a:p>
          <a:p>
            <a:pPr marL="457200" indent="-457200">
              <a:buFont typeface="+mj-lt"/>
              <a:buAutoNum type="arabicPeriod" startAt="3"/>
            </a:pPr>
            <a:endParaRPr lang="en-US" dirty="0">
              <a:solidFill>
                <a:srgbClr val="FF0000"/>
              </a:solidFill>
            </a:endParaRPr>
          </a:p>
          <a:p>
            <a:pPr marL="0" indent="0">
              <a:buNone/>
            </a:pPr>
            <a:r>
              <a:rPr lang="en-US" dirty="0"/>
              <a:t>NAs should know these guidelines for mechanical lifts:</a:t>
            </a:r>
          </a:p>
          <a:p>
            <a:pPr marL="0" indent="0">
              <a:buNone/>
            </a:pPr>
            <a:endParaRPr lang="en-US" dirty="0"/>
          </a:p>
          <a:p>
            <a:pPr lvl="1"/>
            <a:r>
              <a:rPr lang="en-US" dirty="0"/>
              <a:t>Safer for two people to transfer with these lifts.</a:t>
            </a:r>
          </a:p>
          <a:p>
            <a:pPr lvl="1"/>
            <a:r>
              <a:rPr lang="en-US" dirty="0"/>
              <a:t>Keep chair or wheelchair close to bed to only move resident a short distance.</a:t>
            </a:r>
          </a:p>
          <a:p>
            <a:pPr lvl="1"/>
            <a:r>
              <a:rPr lang="en-US" dirty="0"/>
              <a:t>Make sure valves are working.</a:t>
            </a:r>
          </a:p>
          <a:p>
            <a:pPr lvl="1"/>
            <a:r>
              <a:rPr lang="en-US" dirty="0"/>
              <a:t>Use the correct sling for the lift.</a:t>
            </a:r>
          </a:p>
          <a:p>
            <a:pPr lvl="1"/>
            <a:r>
              <a:rPr lang="en-US" dirty="0"/>
              <a:t>Check sling and straps for tears or fraying. Do not use mechanical lift if there are tears or holes.</a:t>
            </a:r>
          </a:p>
          <a:p>
            <a:pPr marL="0" indent="0">
              <a:buNone/>
            </a:pPr>
            <a:endParaRPr lang="en-US" dirty="0"/>
          </a:p>
        </p:txBody>
      </p:sp>
      <p:sp>
        <p:nvSpPr>
          <p:cNvPr id="3" name="Slide Number Placeholder 2">
            <a:extLst>
              <a:ext uri="{FF2B5EF4-FFF2-40B4-BE49-F238E27FC236}">
                <a16:creationId xmlns:a16="http://schemas.microsoft.com/office/drawing/2014/main" id="{C81C1710-0040-4620-AA02-A373562D222B}"/>
              </a:ext>
            </a:extLst>
          </p:cNvPr>
          <p:cNvSpPr>
            <a:spLocks noGrp="1"/>
          </p:cNvSpPr>
          <p:nvPr>
            <p:ph type="sldNum" sz="quarter" idx="12"/>
          </p:nvPr>
        </p:nvSpPr>
        <p:spPr/>
        <p:txBody>
          <a:bodyPr/>
          <a:lstStyle/>
          <a:p>
            <a:pPr defTabSz="457200"/>
            <a:fld id="{1E19C8D7-53EE-4AF8-9E87-BBF55B67A655}" type="slidenum">
              <a:rPr lang="en-US" smtClean="0"/>
              <a:pPr defTabSz="457200"/>
              <a:t>44</a:t>
            </a:fld>
            <a:endParaRPr lang="en-US" dirty="0"/>
          </a:p>
        </p:txBody>
      </p:sp>
    </p:spTree>
    <p:extLst>
      <p:ext uri="{BB962C8B-B14F-4D97-AF65-F5344CB8AC3E}">
        <p14:creationId xmlns:p14="http://schemas.microsoft.com/office/powerpoint/2010/main" val="364775614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69CC4F4D-A75C-4B2A-A772-7F94702470B1}"/>
              </a:ext>
            </a:extLst>
          </p:cNvPr>
          <p:cNvSpPr>
            <a:spLocks noGrp="1"/>
          </p:cNvSpPr>
          <p:nvPr>
            <p:ph idx="1"/>
          </p:nvPr>
        </p:nvSpPr>
        <p:spPr/>
        <p:txBody>
          <a:bodyPr/>
          <a:lstStyle/>
          <a:p>
            <a:pPr marL="457200" indent="-457200">
              <a:buFont typeface="+mj-lt"/>
              <a:buAutoNum type="arabicPeriod" startAt="3"/>
            </a:pPr>
            <a:r>
              <a:rPr lang="en-US" dirty="0">
                <a:solidFill>
                  <a:srgbClr val="FF0000"/>
                </a:solidFill>
              </a:rPr>
              <a:t>Describe how to safely transfer residents</a:t>
            </a:r>
          </a:p>
          <a:p>
            <a:pPr marL="457200" indent="-457200">
              <a:buFont typeface="+mj-lt"/>
              <a:buAutoNum type="arabicPeriod" startAt="3"/>
            </a:pPr>
            <a:endParaRPr lang="en-US" dirty="0">
              <a:solidFill>
                <a:srgbClr val="FF0000"/>
              </a:solidFill>
            </a:endParaRPr>
          </a:p>
          <a:p>
            <a:pPr marL="0" indent="0">
              <a:buNone/>
            </a:pPr>
            <a:r>
              <a:rPr lang="en-US" dirty="0"/>
              <a:t>Guidelines for mechanical lifts (cont.’):</a:t>
            </a:r>
          </a:p>
          <a:p>
            <a:pPr marL="0" indent="0">
              <a:buNone/>
            </a:pPr>
            <a:endParaRPr lang="en-US" dirty="0"/>
          </a:p>
          <a:p>
            <a:pPr lvl="1"/>
            <a:r>
              <a:rPr lang="en-US" dirty="0"/>
              <a:t>Open legs of stand to widest position before helping resident into lift.</a:t>
            </a:r>
          </a:p>
          <a:p>
            <a:pPr lvl="1"/>
            <a:r>
              <a:rPr lang="en-US" dirty="0"/>
              <a:t>Pump up lift only to the point where the resident’s body clears the bed or chair.</a:t>
            </a:r>
          </a:p>
          <a:p>
            <a:pPr lvl="1"/>
            <a:r>
              <a:rPr lang="en-US" dirty="0"/>
              <a:t>Know how to operate emergency release on electric/battery-powered lifts.</a:t>
            </a:r>
          </a:p>
          <a:p>
            <a:pPr marL="0" indent="0">
              <a:buNone/>
            </a:pPr>
            <a:endParaRPr lang="en-US" dirty="0"/>
          </a:p>
        </p:txBody>
      </p:sp>
      <p:sp>
        <p:nvSpPr>
          <p:cNvPr id="3" name="Slide Number Placeholder 2">
            <a:extLst>
              <a:ext uri="{FF2B5EF4-FFF2-40B4-BE49-F238E27FC236}">
                <a16:creationId xmlns:a16="http://schemas.microsoft.com/office/drawing/2014/main" id="{C81C1710-0040-4620-AA02-A373562D222B}"/>
              </a:ext>
            </a:extLst>
          </p:cNvPr>
          <p:cNvSpPr>
            <a:spLocks noGrp="1"/>
          </p:cNvSpPr>
          <p:nvPr>
            <p:ph type="sldNum" sz="quarter" idx="12"/>
          </p:nvPr>
        </p:nvSpPr>
        <p:spPr/>
        <p:txBody>
          <a:bodyPr/>
          <a:lstStyle/>
          <a:p>
            <a:pPr defTabSz="457200"/>
            <a:fld id="{1E19C8D7-53EE-4AF8-9E87-BBF55B67A655}" type="slidenum">
              <a:rPr lang="en-US" smtClean="0"/>
              <a:pPr defTabSz="457200"/>
              <a:t>45</a:t>
            </a:fld>
            <a:endParaRPr lang="en-US" dirty="0"/>
          </a:p>
        </p:txBody>
      </p:sp>
    </p:spTree>
    <p:extLst>
      <p:ext uri="{BB962C8B-B14F-4D97-AF65-F5344CB8AC3E}">
        <p14:creationId xmlns:p14="http://schemas.microsoft.com/office/powerpoint/2010/main" val="42931913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E90B927-86A5-4A17-BFCD-95315CBCCE40}"/>
              </a:ext>
            </a:extLst>
          </p:cNvPr>
          <p:cNvSpPr>
            <a:spLocks noGrp="1"/>
          </p:cNvSpPr>
          <p:nvPr>
            <p:ph idx="1"/>
          </p:nvPr>
        </p:nvSpPr>
        <p:spPr/>
        <p:txBody>
          <a:bodyPr/>
          <a:lstStyle/>
          <a:p>
            <a:pPr marL="0" indent="0">
              <a:buNone/>
            </a:pPr>
            <a:r>
              <a:rPr lang="en-US" dirty="0">
                <a:solidFill>
                  <a:schemeClr val="accent5">
                    <a:lumMod val="60000"/>
                    <a:lumOff val="40000"/>
                  </a:schemeClr>
                </a:solidFill>
                <a:highlight>
                  <a:srgbClr val="000000"/>
                </a:highlight>
              </a:rPr>
              <a:t>Transferring a resident from bed to wheelchair</a:t>
            </a:r>
          </a:p>
          <a:p>
            <a:pPr marL="0" indent="0">
              <a:buNone/>
            </a:pPr>
            <a:endParaRPr lang="en-US" dirty="0">
              <a:solidFill>
                <a:schemeClr val="accent5">
                  <a:lumMod val="60000"/>
                  <a:lumOff val="40000"/>
                </a:schemeClr>
              </a:solidFill>
              <a:highlight>
                <a:srgbClr val="000000"/>
              </a:highlight>
            </a:endParaRPr>
          </a:p>
          <a:p>
            <a:pPr marL="0" indent="0">
              <a:buNone/>
            </a:pPr>
            <a:r>
              <a:rPr lang="en-US" dirty="0"/>
              <a:t>Equipment: wheelchair, transfer belt, nonskid footwear, and robe or folded blanket</a:t>
            </a:r>
          </a:p>
          <a:p>
            <a:pPr marL="0" indent="0">
              <a:buNone/>
            </a:pPr>
            <a:endParaRPr lang="en-US" dirty="0"/>
          </a:p>
          <a:p>
            <a:pPr marL="457200" indent="-457200">
              <a:buFont typeface="+mj-lt"/>
              <a:buAutoNum type="arabicPeriod"/>
            </a:pPr>
            <a:r>
              <a:rPr lang="en-US" dirty="0"/>
              <a:t>Identify yourself by name. Identify the resident by name.</a:t>
            </a:r>
          </a:p>
          <a:p>
            <a:pPr marL="457200" indent="-457200">
              <a:buFont typeface="+mj-lt"/>
              <a:buAutoNum type="arabicPeriod"/>
            </a:pPr>
            <a:r>
              <a:rPr lang="en-US" dirty="0"/>
              <a:t>Wash your hands.</a:t>
            </a:r>
          </a:p>
          <a:p>
            <a:pPr marL="457200" indent="-457200">
              <a:buFont typeface="+mj-lt"/>
              <a:buAutoNum type="arabicPeriod"/>
            </a:pPr>
            <a:r>
              <a:rPr lang="en-US" dirty="0"/>
              <a:t>Explain procedure to the resident. Speak clearly, slowly, and directly. Maintain face-to-face contact whenever possible.</a:t>
            </a:r>
          </a:p>
          <a:p>
            <a:pPr marL="457200" indent="-457200">
              <a:buFont typeface="+mj-lt"/>
              <a:buAutoNum type="arabicPeriod"/>
            </a:pPr>
            <a:r>
              <a:rPr lang="en-US" dirty="0"/>
              <a:t>Provide for the resident’s privacy with curtain, screen, or door. Check the area to be certain it is uncluttered and safe.</a:t>
            </a:r>
          </a:p>
          <a:p>
            <a:pPr marL="457200" indent="-457200">
              <a:buFont typeface="+mj-lt"/>
              <a:buAutoNum type="arabicPeriod"/>
            </a:pPr>
            <a:r>
              <a:rPr lang="en-US" dirty="0"/>
              <a:t>Place the wheelchair at the head of the bed, facing the foot of the bed. The arm of the wheelchair should be almost touching the bed. The wheelchair should be placed on resident’s stronger, or unaffected, side.</a:t>
            </a:r>
          </a:p>
          <a:p>
            <a:pPr marL="457200" indent="-457200">
              <a:buFont typeface="+mj-lt"/>
              <a:buAutoNum type="arabicPeriod"/>
            </a:pPr>
            <a:r>
              <a:rPr lang="en-US" dirty="0"/>
              <a:t>Remove both wheelchair footrests close to the bed.</a:t>
            </a:r>
          </a:p>
          <a:p>
            <a:pPr marL="0" indent="0">
              <a:buNone/>
            </a:pPr>
            <a:endParaRPr lang="en-US" dirty="0"/>
          </a:p>
          <a:p>
            <a:pPr marL="0" indent="0">
              <a:buNone/>
            </a:pPr>
            <a:endParaRPr lang="en-US" dirty="0">
              <a:highlight>
                <a:srgbClr val="000000"/>
              </a:highlight>
            </a:endParaRPr>
          </a:p>
        </p:txBody>
      </p:sp>
      <p:sp>
        <p:nvSpPr>
          <p:cNvPr id="3" name="Slide Number Placeholder 2">
            <a:extLst>
              <a:ext uri="{FF2B5EF4-FFF2-40B4-BE49-F238E27FC236}">
                <a16:creationId xmlns:a16="http://schemas.microsoft.com/office/drawing/2014/main" id="{F24836D8-F10B-4057-9D27-12C3627A5D29}"/>
              </a:ext>
            </a:extLst>
          </p:cNvPr>
          <p:cNvSpPr>
            <a:spLocks noGrp="1"/>
          </p:cNvSpPr>
          <p:nvPr>
            <p:ph type="sldNum" sz="quarter" idx="12"/>
          </p:nvPr>
        </p:nvSpPr>
        <p:spPr/>
        <p:txBody>
          <a:bodyPr/>
          <a:lstStyle/>
          <a:p>
            <a:pPr defTabSz="457200"/>
            <a:fld id="{1E19C8D7-53EE-4AF8-9E87-BBF55B67A655}" type="slidenum">
              <a:rPr lang="en-US" smtClean="0"/>
              <a:pPr defTabSz="457200"/>
              <a:t>46</a:t>
            </a:fld>
            <a:endParaRPr lang="en-US" dirty="0"/>
          </a:p>
        </p:txBody>
      </p:sp>
    </p:spTree>
    <p:extLst>
      <p:ext uri="{BB962C8B-B14F-4D97-AF65-F5344CB8AC3E}">
        <p14:creationId xmlns:p14="http://schemas.microsoft.com/office/powerpoint/2010/main" val="67747915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E90B927-86A5-4A17-BFCD-95315CBCCE40}"/>
              </a:ext>
            </a:extLst>
          </p:cNvPr>
          <p:cNvSpPr>
            <a:spLocks noGrp="1"/>
          </p:cNvSpPr>
          <p:nvPr>
            <p:ph idx="1"/>
          </p:nvPr>
        </p:nvSpPr>
        <p:spPr/>
        <p:txBody>
          <a:bodyPr/>
          <a:lstStyle/>
          <a:p>
            <a:pPr marL="0" indent="0">
              <a:buNone/>
            </a:pPr>
            <a:r>
              <a:rPr lang="en-US" dirty="0">
                <a:solidFill>
                  <a:schemeClr val="accent5">
                    <a:lumMod val="60000"/>
                    <a:lumOff val="40000"/>
                  </a:schemeClr>
                </a:solidFill>
                <a:highlight>
                  <a:srgbClr val="000000"/>
                </a:highlight>
              </a:rPr>
              <a:t>Transferring a resident from bed to wheelchair</a:t>
            </a:r>
          </a:p>
          <a:p>
            <a:pPr marL="0" indent="0">
              <a:buNone/>
            </a:pPr>
            <a:endParaRPr lang="en-US" dirty="0">
              <a:solidFill>
                <a:schemeClr val="accent5">
                  <a:lumMod val="60000"/>
                  <a:lumOff val="40000"/>
                </a:schemeClr>
              </a:solidFill>
              <a:highlight>
                <a:srgbClr val="000000"/>
              </a:highlight>
            </a:endParaRPr>
          </a:p>
          <a:p>
            <a:pPr marL="457200" indent="-457200">
              <a:buFont typeface="+mj-lt"/>
              <a:buAutoNum type="arabicPeriod" startAt="7"/>
            </a:pPr>
            <a:r>
              <a:rPr lang="en-US" dirty="0"/>
              <a:t>Lock wheelchair wheels.</a:t>
            </a:r>
          </a:p>
          <a:p>
            <a:pPr marL="457200" indent="-457200">
              <a:buFont typeface="+mj-lt"/>
              <a:buAutoNum type="arabicPeriod" startAt="7"/>
            </a:pPr>
            <a:r>
              <a:rPr lang="en-US" dirty="0"/>
              <a:t>Raise the head of the bed. Adjust bed to lowest position. Lock bed wheels.</a:t>
            </a:r>
          </a:p>
          <a:p>
            <a:pPr marL="457200" indent="-457200">
              <a:buFont typeface="+mj-lt"/>
              <a:buAutoNum type="arabicPeriod" startAt="7"/>
            </a:pPr>
            <a:r>
              <a:rPr lang="en-US" dirty="0"/>
              <a:t>Assist the resident to sitting position with feet flat on the floor. Let resident sit for a few minutes to adjust to the change in position.</a:t>
            </a:r>
          </a:p>
          <a:p>
            <a:pPr marL="457200" indent="-457200">
              <a:buFont typeface="+mj-lt"/>
              <a:buAutoNum type="arabicPeriod" startAt="7"/>
            </a:pPr>
            <a:r>
              <a:rPr lang="en-US" dirty="0"/>
              <a:t>Put nonskid footwear on the resident and fasten securely.</a:t>
            </a:r>
          </a:p>
          <a:p>
            <a:pPr marL="457200" indent="-457200">
              <a:buFont typeface="+mj-lt"/>
              <a:buAutoNum type="arabicPeriod" startAt="7"/>
            </a:pPr>
            <a:r>
              <a:rPr lang="en-US" dirty="0"/>
              <a:t>Stand in front of the resident with your feet about shoulder-width apart. Bend your knees. Keep your back straight.</a:t>
            </a:r>
          </a:p>
          <a:p>
            <a:pPr marL="457200" indent="-457200">
              <a:buFont typeface="+mj-lt"/>
              <a:buAutoNum type="arabicPeriod" startAt="7"/>
            </a:pPr>
            <a:r>
              <a:rPr lang="en-US" dirty="0"/>
              <a:t>Place the transfer belt around the resident’s waist over clothing (not on bare skin). Tighten the buckle until it is snug. Grasp belt securely on both sides, with hands in an upward position.</a:t>
            </a:r>
          </a:p>
          <a:p>
            <a:pPr marL="0" indent="0">
              <a:buNone/>
            </a:pPr>
            <a:endParaRPr lang="en-US" dirty="0">
              <a:highlight>
                <a:srgbClr val="000000"/>
              </a:highlight>
            </a:endParaRPr>
          </a:p>
        </p:txBody>
      </p:sp>
      <p:sp>
        <p:nvSpPr>
          <p:cNvPr id="3" name="Slide Number Placeholder 2">
            <a:extLst>
              <a:ext uri="{FF2B5EF4-FFF2-40B4-BE49-F238E27FC236}">
                <a16:creationId xmlns:a16="http://schemas.microsoft.com/office/drawing/2014/main" id="{F24836D8-F10B-4057-9D27-12C3627A5D29}"/>
              </a:ext>
            </a:extLst>
          </p:cNvPr>
          <p:cNvSpPr>
            <a:spLocks noGrp="1"/>
          </p:cNvSpPr>
          <p:nvPr>
            <p:ph type="sldNum" sz="quarter" idx="12"/>
          </p:nvPr>
        </p:nvSpPr>
        <p:spPr/>
        <p:txBody>
          <a:bodyPr/>
          <a:lstStyle/>
          <a:p>
            <a:pPr defTabSz="457200"/>
            <a:fld id="{1E19C8D7-53EE-4AF8-9E87-BBF55B67A655}" type="slidenum">
              <a:rPr lang="en-US" smtClean="0"/>
              <a:pPr defTabSz="457200"/>
              <a:t>47</a:t>
            </a:fld>
            <a:endParaRPr lang="en-US" dirty="0"/>
          </a:p>
        </p:txBody>
      </p:sp>
    </p:spTree>
    <p:extLst>
      <p:ext uri="{BB962C8B-B14F-4D97-AF65-F5344CB8AC3E}">
        <p14:creationId xmlns:p14="http://schemas.microsoft.com/office/powerpoint/2010/main" val="386071723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E90B927-86A5-4A17-BFCD-95315CBCCE40}"/>
              </a:ext>
            </a:extLst>
          </p:cNvPr>
          <p:cNvSpPr>
            <a:spLocks noGrp="1"/>
          </p:cNvSpPr>
          <p:nvPr>
            <p:ph idx="1"/>
          </p:nvPr>
        </p:nvSpPr>
        <p:spPr>
          <a:xfrm>
            <a:off x="635393" y="780226"/>
            <a:ext cx="4559177" cy="5396738"/>
          </a:xfrm>
        </p:spPr>
        <p:txBody>
          <a:bodyPr/>
          <a:lstStyle/>
          <a:p>
            <a:pPr marL="0" indent="0">
              <a:buNone/>
            </a:pPr>
            <a:r>
              <a:rPr lang="en-US" dirty="0">
                <a:solidFill>
                  <a:schemeClr val="accent5">
                    <a:lumMod val="60000"/>
                    <a:lumOff val="40000"/>
                  </a:schemeClr>
                </a:solidFill>
                <a:highlight>
                  <a:srgbClr val="000000"/>
                </a:highlight>
              </a:rPr>
              <a:t>Transferring a resident from bed to wheelchair</a:t>
            </a:r>
          </a:p>
          <a:p>
            <a:pPr marL="0" indent="0">
              <a:buNone/>
            </a:pPr>
            <a:endParaRPr lang="en-US" dirty="0">
              <a:solidFill>
                <a:schemeClr val="accent5">
                  <a:lumMod val="60000"/>
                  <a:lumOff val="40000"/>
                </a:schemeClr>
              </a:solidFill>
              <a:highlight>
                <a:srgbClr val="000000"/>
              </a:highlight>
            </a:endParaRPr>
          </a:p>
          <a:p>
            <a:pPr marL="457200" indent="-457200">
              <a:buFont typeface="+mj-lt"/>
              <a:buAutoNum type="arabicPeriod" startAt="13"/>
            </a:pPr>
            <a:r>
              <a:rPr lang="en-US" dirty="0"/>
              <a:t>Provide instructions to allow resident to help with transfer. Instructions may include: “When you start to stand, push with your hands against the bed.” “Once standing, if you’re able, you can take small steps in the direction of the chair.” “Once standing, reach for the </a:t>
            </a:r>
            <a:br>
              <a:rPr lang="en-US" dirty="0"/>
            </a:br>
            <a:r>
              <a:rPr lang="en-US" dirty="0"/>
              <a:t>chair with your stronger hand.” </a:t>
            </a:r>
          </a:p>
          <a:p>
            <a:pPr marL="457200" indent="-457200">
              <a:buFont typeface="+mj-lt"/>
              <a:buAutoNum type="arabicPeriod" startAt="13"/>
            </a:pPr>
            <a:r>
              <a:rPr lang="en-US" dirty="0"/>
              <a:t>With your legs, brace (support) resident’s lower legs to prevent slipping. This can be done by placing one or both of your knees in front of the resident’s knees.</a:t>
            </a:r>
          </a:p>
          <a:p>
            <a:pPr marL="0" indent="0">
              <a:buNone/>
            </a:pPr>
            <a:endParaRPr lang="en-US" dirty="0">
              <a:highlight>
                <a:srgbClr val="000000"/>
              </a:highlight>
            </a:endParaRPr>
          </a:p>
        </p:txBody>
      </p:sp>
      <p:sp>
        <p:nvSpPr>
          <p:cNvPr id="3" name="Slide Number Placeholder 2">
            <a:extLst>
              <a:ext uri="{FF2B5EF4-FFF2-40B4-BE49-F238E27FC236}">
                <a16:creationId xmlns:a16="http://schemas.microsoft.com/office/drawing/2014/main" id="{F24836D8-F10B-4057-9D27-12C3627A5D29}"/>
              </a:ext>
            </a:extLst>
          </p:cNvPr>
          <p:cNvSpPr>
            <a:spLocks noGrp="1"/>
          </p:cNvSpPr>
          <p:nvPr>
            <p:ph type="sldNum" sz="quarter" idx="12"/>
          </p:nvPr>
        </p:nvSpPr>
        <p:spPr/>
        <p:txBody>
          <a:bodyPr/>
          <a:lstStyle/>
          <a:p>
            <a:pPr defTabSz="457200"/>
            <a:fld id="{1E19C8D7-53EE-4AF8-9E87-BBF55B67A655}" type="slidenum">
              <a:rPr lang="en-US" smtClean="0"/>
              <a:pPr defTabSz="457200"/>
              <a:t>48</a:t>
            </a:fld>
            <a:endParaRPr lang="en-US" dirty="0"/>
          </a:p>
        </p:txBody>
      </p:sp>
      <p:pic>
        <p:nvPicPr>
          <p:cNvPr id="4" name="Picture 3">
            <a:extLst>
              <a:ext uri="{FF2B5EF4-FFF2-40B4-BE49-F238E27FC236}">
                <a16:creationId xmlns:a16="http://schemas.microsoft.com/office/drawing/2014/main" id="{AD21C07A-6D9C-4CC9-9E6C-7E0A0F1A40C1}"/>
              </a:ext>
            </a:extLst>
          </p:cNvPr>
          <p:cNvPicPr>
            <a:picLocks noChangeAspect="1"/>
          </p:cNvPicPr>
          <p:nvPr/>
        </p:nvPicPr>
        <p:blipFill>
          <a:blip r:embed="rId2"/>
          <a:stretch>
            <a:fillRect/>
          </a:stretch>
        </p:blipFill>
        <p:spPr>
          <a:xfrm>
            <a:off x="6391072" y="780226"/>
            <a:ext cx="3696389" cy="5396738"/>
          </a:xfrm>
          <a:prstGeom prst="rect">
            <a:avLst/>
          </a:prstGeom>
        </p:spPr>
      </p:pic>
    </p:spTree>
    <p:extLst>
      <p:ext uri="{BB962C8B-B14F-4D97-AF65-F5344CB8AC3E}">
        <p14:creationId xmlns:p14="http://schemas.microsoft.com/office/powerpoint/2010/main" val="150639749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E90B927-86A5-4A17-BFCD-95315CBCCE40}"/>
              </a:ext>
            </a:extLst>
          </p:cNvPr>
          <p:cNvSpPr>
            <a:spLocks noGrp="1"/>
          </p:cNvSpPr>
          <p:nvPr>
            <p:ph idx="1"/>
          </p:nvPr>
        </p:nvSpPr>
        <p:spPr>
          <a:xfrm>
            <a:off x="635393" y="780226"/>
            <a:ext cx="4559177" cy="5396738"/>
          </a:xfrm>
        </p:spPr>
        <p:txBody>
          <a:bodyPr/>
          <a:lstStyle/>
          <a:p>
            <a:pPr marL="0" indent="0">
              <a:buNone/>
            </a:pPr>
            <a:r>
              <a:rPr lang="en-US" dirty="0">
                <a:solidFill>
                  <a:schemeClr val="accent5">
                    <a:lumMod val="60000"/>
                    <a:lumOff val="40000"/>
                  </a:schemeClr>
                </a:solidFill>
                <a:highlight>
                  <a:srgbClr val="000000"/>
                </a:highlight>
              </a:rPr>
              <a:t>Transferring a resident from bed to wheelchair</a:t>
            </a:r>
          </a:p>
          <a:p>
            <a:pPr marL="0" indent="0">
              <a:buNone/>
            </a:pPr>
            <a:endParaRPr lang="en-US" dirty="0">
              <a:solidFill>
                <a:schemeClr val="accent5">
                  <a:lumMod val="60000"/>
                  <a:lumOff val="40000"/>
                </a:schemeClr>
              </a:solidFill>
              <a:highlight>
                <a:srgbClr val="000000"/>
              </a:highlight>
            </a:endParaRPr>
          </a:p>
          <a:p>
            <a:pPr marL="457200" indent="-457200">
              <a:buFont typeface="+mj-lt"/>
              <a:buAutoNum type="arabicPeriod" startAt="15"/>
            </a:pPr>
            <a:r>
              <a:rPr lang="en-US" dirty="0"/>
              <a:t>Count to three to alert resident. If possible, have the resident rock while counting to three. On three, with hands still grasping the transfer belt on both sides and moving upward, slowly help resident to stand. </a:t>
            </a:r>
          </a:p>
          <a:p>
            <a:pPr marL="457200" indent="-457200">
              <a:buFont typeface="+mj-lt"/>
              <a:buAutoNum type="arabicPeriod" startAt="15"/>
            </a:pPr>
            <a:r>
              <a:rPr lang="en-US" dirty="0"/>
              <a:t>Tell the resident to take small steps in the direction of the chair while turning his back toward the chair. If more help is needed, help the resident pivot (turn) to stand in front of wheelchair with back of resident’s legs against the wheelchair. Always allow the resident to do all he can for himself.</a:t>
            </a:r>
          </a:p>
          <a:p>
            <a:pPr marL="0" indent="0">
              <a:buNone/>
            </a:pPr>
            <a:endParaRPr lang="en-US" dirty="0">
              <a:highlight>
                <a:srgbClr val="000000"/>
              </a:highlight>
            </a:endParaRPr>
          </a:p>
        </p:txBody>
      </p:sp>
      <p:sp>
        <p:nvSpPr>
          <p:cNvPr id="3" name="Slide Number Placeholder 2">
            <a:extLst>
              <a:ext uri="{FF2B5EF4-FFF2-40B4-BE49-F238E27FC236}">
                <a16:creationId xmlns:a16="http://schemas.microsoft.com/office/drawing/2014/main" id="{F24836D8-F10B-4057-9D27-12C3627A5D29}"/>
              </a:ext>
            </a:extLst>
          </p:cNvPr>
          <p:cNvSpPr>
            <a:spLocks noGrp="1"/>
          </p:cNvSpPr>
          <p:nvPr>
            <p:ph type="sldNum" sz="quarter" idx="12"/>
          </p:nvPr>
        </p:nvSpPr>
        <p:spPr/>
        <p:txBody>
          <a:bodyPr/>
          <a:lstStyle/>
          <a:p>
            <a:pPr defTabSz="457200"/>
            <a:fld id="{1E19C8D7-53EE-4AF8-9E87-BBF55B67A655}" type="slidenum">
              <a:rPr lang="en-US" smtClean="0"/>
              <a:pPr defTabSz="457200"/>
              <a:t>49</a:t>
            </a:fld>
            <a:endParaRPr lang="en-US" dirty="0"/>
          </a:p>
        </p:txBody>
      </p:sp>
      <p:pic>
        <p:nvPicPr>
          <p:cNvPr id="4" name="Picture 3">
            <a:extLst>
              <a:ext uri="{FF2B5EF4-FFF2-40B4-BE49-F238E27FC236}">
                <a16:creationId xmlns:a16="http://schemas.microsoft.com/office/drawing/2014/main" id="{DC33DC16-0FB2-4E5F-BB18-5C26D040D4DD}"/>
              </a:ext>
            </a:extLst>
          </p:cNvPr>
          <p:cNvPicPr>
            <a:picLocks noChangeAspect="1"/>
          </p:cNvPicPr>
          <p:nvPr/>
        </p:nvPicPr>
        <p:blipFill>
          <a:blip r:embed="rId2"/>
          <a:stretch>
            <a:fillRect/>
          </a:stretch>
        </p:blipFill>
        <p:spPr>
          <a:xfrm>
            <a:off x="6594780" y="730631"/>
            <a:ext cx="3572488" cy="5396738"/>
          </a:xfrm>
          <a:prstGeom prst="rect">
            <a:avLst/>
          </a:prstGeom>
        </p:spPr>
      </p:pic>
    </p:spTree>
    <p:extLst>
      <p:ext uri="{BB962C8B-B14F-4D97-AF65-F5344CB8AC3E}">
        <p14:creationId xmlns:p14="http://schemas.microsoft.com/office/powerpoint/2010/main" val="228217330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69CC4F4D-A75C-4B2A-A772-7F94702470B1}"/>
              </a:ext>
            </a:extLst>
          </p:cNvPr>
          <p:cNvSpPr>
            <a:spLocks noGrp="1"/>
          </p:cNvSpPr>
          <p:nvPr>
            <p:ph idx="1"/>
          </p:nvPr>
        </p:nvSpPr>
        <p:spPr/>
        <p:txBody>
          <a:bodyPr/>
          <a:lstStyle/>
          <a:p>
            <a:pPr marL="457200" indent="-457200">
              <a:buFont typeface="+mj-lt"/>
              <a:buAutoNum type="arabicPeriod" startAt="2"/>
            </a:pPr>
            <a:r>
              <a:rPr lang="en-US" dirty="0">
                <a:solidFill>
                  <a:srgbClr val="FF0000"/>
                </a:solidFill>
              </a:rPr>
              <a:t>Explain positioning and describe how to safely position residents</a:t>
            </a:r>
          </a:p>
          <a:p>
            <a:pPr marL="457200" indent="-457200">
              <a:buFont typeface="+mj-lt"/>
              <a:buAutoNum type="arabicPeriod" startAt="2"/>
            </a:pPr>
            <a:endParaRPr lang="en-US" dirty="0">
              <a:solidFill>
                <a:srgbClr val="FF0000"/>
              </a:solidFill>
            </a:endParaRPr>
          </a:p>
          <a:p>
            <a:pPr marL="0" indent="0">
              <a:buNone/>
            </a:pPr>
            <a:r>
              <a:rPr lang="en-US" dirty="0"/>
              <a:t>Define the following terms:</a:t>
            </a:r>
          </a:p>
          <a:p>
            <a:pPr marL="0" indent="0">
              <a:buNone/>
            </a:pPr>
            <a:endParaRPr lang="en-US" dirty="0"/>
          </a:p>
          <a:p>
            <a:pPr marL="0" indent="0">
              <a:buNone/>
            </a:pPr>
            <a:r>
              <a:rPr lang="en-US" b="1" dirty="0"/>
              <a:t>Fowler’s</a:t>
            </a:r>
          </a:p>
          <a:p>
            <a:pPr marL="457200" lvl="1" indent="0">
              <a:buNone/>
            </a:pPr>
            <a:r>
              <a:rPr lang="en-US" dirty="0"/>
              <a:t>a semi-sitting body position, in which a person’s head and shoulders are elevated 45 to 60 degrees.</a:t>
            </a:r>
          </a:p>
          <a:p>
            <a:pPr marL="0" indent="0">
              <a:buNone/>
            </a:pPr>
            <a:r>
              <a:rPr lang="en-US" b="1" dirty="0"/>
              <a:t>Sims</a:t>
            </a:r>
            <a:r>
              <a:rPr lang="en-US" dirty="0"/>
              <a:t>’</a:t>
            </a:r>
          </a:p>
          <a:p>
            <a:pPr marL="457200" lvl="1" indent="0">
              <a:buNone/>
            </a:pPr>
            <a:r>
              <a:rPr lang="en-US" dirty="0"/>
              <a:t>body position in which a person is lying on his left side with the upper knee flexed and raised toward the chest.</a:t>
            </a:r>
          </a:p>
          <a:p>
            <a:pPr marL="0" indent="0">
              <a:buNone/>
            </a:pPr>
            <a:r>
              <a:rPr lang="en-US" b="1" dirty="0"/>
              <a:t>draw sheet</a:t>
            </a:r>
          </a:p>
          <a:p>
            <a:pPr marL="457200" lvl="1" indent="0">
              <a:buNone/>
            </a:pPr>
            <a:r>
              <a:rPr lang="en-US" dirty="0"/>
              <a:t>an extra sheet placed on top of the bottom sheet; used for moving residents.</a:t>
            </a:r>
          </a:p>
          <a:p>
            <a:pPr marL="0" indent="0">
              <a:buNone/>
            </a:pPr>
            <a:endParaRPr lang="en-US" dirty="0"/>
          </a:p>
        </p:txBody>
      </p:sp>
      <p:sp>
        <p:nvSpPr>
          <p:cNvPr id="3" name="Slide Number Placeholder 2">
            <a:extLst>
              <a:ext uri="{FF2B5EF4-FFF2-40B4-BE49-F238E27FC236}">
                <a16:creationId xmlns:a16="http://schemas.microsoft.com/office/drawing/2014/main" id="{C81C1710-0040-4620-AA02-A373562D222B}"/>
              </a:ext>
            </a:extLst>
          </p:cNvPr>
          <p:cNvSpPr>
            <a:spLocks noGrp="1"/>
          </p:cNvSpPr>
          <p:nvPr>
            <p:ph type="sldNum" sz="quarter" idx="12"/>
          </p:nvPr>
        </p:nvSpPr>
        <p:spPr/>
        <p:txBody>
          <a:bodyPr/>
          <a:lstStyle/>
          <a:p>
            <a:pPr defTabSz="457200"/>
            <a:fld id="{1E19C8D7-53EE-4AF8-9E87-BBF55B67A655}" type="slidenum">
              <a:rPr lang="en-US" smtClean="0"/>
              <a:pPr defTabSz="457200"/>
              <a:t>5</a:t>
            </a:fld>
            <a:endParaRPr lang="en-US" dirty="0"/>
          </a:p>
        </p:txBody>
      </p:sp>
    </p:spTree>
    <p:extLst>
      <p:ext uri="{BB962C8B-B14F-4D97-AF65-F5344CB8AC3E}">
        <p14:creationId xmlns:p14="http://schemas.microsoft.com/office/powerpoint/2010/main" val="3688498431"/>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E90B927-86A5-4A17-BFCD-95315CBCCE40}"/>
              </a:ext>
            </a:extLst>
          </p:cNvPr>
          <p:cNvSpPr>
            <a:spLocks noGrp="1"/>
          </p:cNvSpPr>
          <p:nvPr>
            <p:ph idx="1"/>
          </p:nvPr>
        </p:nvSpPr>
        <p:spPr/>
        <p:txBody>
          <a:bodyPr/>
          <a:lstStyle/>
          <a:p>
            <a:pPr marL="0" indent="0">
              <a:buNone/>
            </a:pPr>
            <a:r>
              <a:rPr lang="en-US" dirty="0">
                <a:solidFill>
                  <a:schemeClr val="accent5">
                    <a:lumMod val="60000"/>
                    <a:lumOff val="40000"/>
                  </a:schemeClr>
                </a:solidFill>
                <a:highlight>
                  <a:srgbClr val="000000"/>
                </a:highlight>
              </a:rPr>
              <a:t>Transferring a resident from bed to wheelchair</a:t>
            </a:r>
          </a:p>
          <a:p>
            <a:pPr marL="0" indent="0">
              <a:buNone/>
            </a:pPr>
            <a:endParaRPr lang="en-US" dirty="0">
              <a:solidFill>
                <a:schemeClr val="accent5">
                  <a:lumMod val="60000"/>
                  <a:lumOff val="40000"/>
                </a:schemeClr>
              </a:solidFill>
              <a:highlight>
                <a:srgbClr val="000000"/>
              </a:highlight>
            </a:endParaRPr>
          </a:p>
          <a:p>
            <a:pPr marL="457200" indent="-457200">
              <a:buFont typeface="+mj-lt"/>
              <a:buAutoNum type="arabicPeriod" startAt="17"/>
            </a:pPr>
            <a:r>
              <a:rPr lang="en-US" dirty="0"/>
              <a:t>Ask the resident to put hands on wheelchair armrests if able. When the chair is touching the back of the resident’s legs, help the resident lower himself into the chair.</a:t>
            </a:r>
          </a:p>
          <a:p>
            <a:pPr marL="457200" indent="-457200">
              <a:buFont typeface="+mj-lt"/>
              <a:buAutoNum type="arabicPeriod" startAt="17"/>
            </a:pPr>
            <a:r>
              <a:rPr lang="en-US" dirty="0"/>
              <a:t>Reposition resident so that his hips touch the back of the wheelchair seat.</a:t>
            </a:r>
          </a:p>
          <a:p>
            <a:pPr marL="457200" indent="-457200">
              <a:buFont typeface="+mj-lt"/>
              <a:buAutoNum type="arabicPeriod" startAt="17"/>
            </a:pPr>
            <a:r>
              <a:rPr lang="en-US" dirty="0"/>
              <a:t>Attach footrests and place the resident’s feet on the footrests. Check that the resident is in proper alignment. Gently remove the transfer belt. Make resident comfortable. Place a robe or folded blanket over the resident’s lap as appropriate.</a:t>
            </a:r>
          </a:p>
          <a:p>
            <a:pPr marL="457200" indent="-457200">
              <a:buFont typeface="+mj-lt"/>
              <a:buAutoNum type="arabicPeriod" startAt="17"/>
            </a:pPr>
            <a:r>
              <a:rPr lang="en-US" dirty="0"/>
              <a:t>Remove privacy measures.</a:t>
            </a:r>
          </a:p>
          <a:p>
            <a:pPr marL="457200" indent="-457200">
              <a:buFont typeface="+mj-lt"/>
              <a:buAutoNum type="arabicPeriod" startAt="17"/>
            </a:pPr>
            <a:r>
              <a:rPr lang="en-US" dirty="0"/>
              <a:t>Place call light within resident’s reach.</a:t>
            </a:r>
          </a:p>
          <a:p>
            <a:pPr marL="457200" indent="-457200">
              <a:buFont typeface="+mj-lt"/>
              <a:buAutoNum type="arabicPeriod" startAt="17"/>
            </a:pPr>
            <a:r>
              <a:rPr lang="en-US" dirty="0"/>
              <a:t>Wash your hands.</a:t>
            </a:r>
          </a:p>
          <a:p>
            <a:pPr marL="0" indent="0">
              <a:buNone/>
            </a:pPr>
            <a:endParaRPr lang="en-US" dirty="0">
              <a:highlight>
                <a:srgbClr val="000000"/>
              </a:highlight>
            </a:endParaRPr>
          </a:p>
        </p:txBody>
      </p:sp>
      <p:sp>
        <p:nvSpPr>
          <p:cNvPr id="3" name="Slide Number Placeholder 2">
            <a:extLst>
              <a:ext uri="{FF2B5EF4-FFF2-40B4-BE49-F238E27FC236}">
                <a16:creationId xmlns:a16="http://schemas.microsoft.com/office/drawing/2014/main" id="{F24836D8-F10B-4057-9D27-12C3627A5D29}"/>
              </a:ext>
            </a:extLst>
          </p:cNvPr>
          <p:cNvSpPr>
            <a:spLocks noGrp="1"/>
          </p:cNvSpPr>
          <p:nvPr>
            <p:ph type="sldNum" sz="quarter" idx="12"/>
          </p:nvPr>
        </p:nvSpPr>
        <p:spPr/>
        <p:txBody>
          <a:bodyPr/>
          <a:lstStyle/>
          <a:p>
            <a:pPr defTabSz="457200"/>
            <a:fld id="{1E19C8D7-53EE-4AF8-9E87-BBF55B67A655}" type="slidenum">
              <a:rPr lang="en-US" smtClean="0"/>
              <a:pPr defTabSz="457200"/>
              <a:t>50</a:t>
            </a:fld>
            <a:endParaRPr lang="en-US" dirty="0"/>
          </a:p>
        </p:txBody>
      </p:sp>
    </p:spTree>
    <p:extLst>
      <p:ext uri="{BB962C8B-B14F-4D97-AF65-F5344CB8AC3E}">
        <p14:creationId xmlns:p14="http://schemas.microsoft.com/office/powerpoint/2010/main" val="204885225"/>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E90B927-86A5-4A17-BFCD-95315CBCCE40}"/>
              </a:ext>
            </a:extLst>
          </p:cNvPr>
          <p:cNvSpPr>
            <a:spLocks noGrp="1"/>
          </p:cNvSpPr>
          <p:nvPr>
            <p:ph idx="1"/>
          </p:nvPr>
        </p:nvSpPr>
        <p:spPr/>
        <p:txBody>
          <a:bodyPr/>
          <a:lstStyle/>
          <a:p>
            <a:pPr marL="0" indent="0">
              <a:buNone/>
            </a:pPr>
            <a:r>
              <a:rPr lang="en-US" dirty="0">
                <a:solidFill>
                  <a:schemeClr val="accent5">
                    <a:lumMod val="60000"/>
                    <a:lumOff val="40000"/>
                  </a:schemeClr>
                </a:solidFill>
                <a:highlight>
                  <a:srgbClr val="000000"/>
                </a:highlight>
              </a:rPr>
              <a:t>Transferring a resident from bed to wheelchair</a:t>
            </a:r>
          </a:p>
          <a:p>
            <a:pPr marL="0" indent="0">
              <a:buNone/>
            </a:pPr>
            <a:endParaRPr lang="en-US" dirty="0">
              <a:solidFill>
                <a:schemeClr val="accent5">
                  <a:lumMod val="60000"/>
                  <a:lumOff val="40000"/>
                </a:schemeClr>
              </a:solidFill>
              <a:highlight>
                <a:srgbClr val="000000"/>
              </a:highlight>
            </a:endParaRPr>
          </a:p>
          <a:p>
            <a:pPr marL="457200" indent="-457200">
              <a:buFont typeface="+mj-lt"/>
              <a:buAutoNum type="arabicPeriod" startAt="23"/>
            </a:pPr>
            <a:r>
              <a:rPr lang="en-US" dirty="0"/>
              <a:t>Report any changes in resident to the nurse. Document procedure using facility guidelines.</a:t>
            </a:r>
          </a:p>
          <a:p>
            <a:pPr marL="0" indent="0">
              <a:buNone/>
            </a:pPr>
            <a:endParaRPr lang="en-US" dirty="0"/>
          </a:p>
          <a:p>
            <a:pPr marL="0" indent="0">
              <a:buNone/>
            </a:pPr>
            <a:r>
              <a:rPr lang="en-US" dirty="0"/>
              <a:t>When transferring back to bed from a wheelchair, the height of the bed should be equal to or slightly lower than the chair. Help the resident pivot to the bed. When the resident feels the bed with the back of his legs, help him sit down slowly.</a:t>
            </a:r>
          </a:p>
          <a:p>
            <a:pPr marL="0" indent="0">
              <a:buNone/>
            </a:pPr>
            <a:endParaRPr lang="en-US" dirty="0">
              <a:highlight>
                <a:srgbClr val="000000"/>
              </a:highlight>
            </a:endParaRPr>
          </a:p>
        </p:txBody>
      </p:sp>
      <p:sp>
        <p:nvSpPr>
          <p:cNvPr id="3" name="Slide Number Placeholder 2">
            <a:extLst>
              <a:ext uri="{FF2B5EF4-FFF2-40B4-BE49-F238E27FC236}">
                <a16:creationId xmlns:a16="http://schemas.microsoft.com/office/drawing/2014/main" id="{F24836D8-F10B-4057-9D27-12C3627A5D29}"/>
              </a:ext>
            </a:extLst>
          </p:cNvPr>
          <p:cNvSpPr>
            <a:spLocks noGrp="1"/>
          </p:cNvSpPr>
          <p:nvPr>
            <p:ph type="sldNum" sz="quarter" idx="12"/>
          </p:nvPr>
        </p:nvSpPr>
        <p:spPr/>
        <p:txBody>
          <a:bodyPr/>
          <a:lstStyle/>
          <a:p>
            <a:pPr defTabSz="457200"/>
            <a:fld id="{1E19C8D7-53EE-4AF8-9E87-BBF55B67A655}" type="slidenum">
              <a:rPr lang="en-US" smtClean="0"/>
              <a:pPr defTabSz="457200"/>
              <a:t>51</a:t>
            </a:fld>
            <a:endParaRPr lang="en-US" dirty="0"/>
          </a:p>
        </p:txBody>
      </p:sp>
    </p:spTree>
    <p:extLst>
      <p:ext uri="{BB962C8B-B14F-4D97-AF65-F5344CB8AC3E}">
        <p14:creationId xmlns:p14="http://schemas.microsoft.com/office/powerpoint/2010/main" val="850457133"/>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849AC9D-62E9-4677-B844-157CA8EED64B}"/>
              </a:ext>
            </a:extLst>
          </p:cNvPr>
          <p:cNvSpPr>
            <a:spLocks noGrp="1"/>
          </p:cNvSpPr>
          <p:nvPr>
            <p:ph idx="1"/>
          </p:nvPr>
        </p:nvSpPr>
        <p:spPr/>
        <p:txBody>
          <a:bodyPr/>
          <a:lstStyle/>
          <a:p>
            <a:pPr marL="0" indent="0">
              <a:buNone/>
            </a:pPr>
            <a:r>
              <a:rPr lang="en-US" dirty="0">
                <a:solidFill>
                  <a:schemeClr val="accent5">
                    <a:lumMod val="60000"/>
                    <a:lumOff val="40000"/>
                  </a:schemeClr>
                </a:solidFill>
                <a:highlight>
                  <a:srgbClr val="000000"/>
                </a:highlight>
              </a:rPr>
              <a:t>Transferring a resident from bed to stretcher</a:t>
            </a:r>
          </a:p>
          <a:p>
            <a:pPr marL="0" indent="0">
              <a:buNone/>
            </a:pPr>
            <a:endParaRPr lang="en-US" dirty="0">
              <a:solidFill>
                <a:schemeClr val="accent5">
                  <a:lumMod val="60000"/>
                  <a:lumOff val="40000"/>
                </a:schemeClr>
              </a:solidFill>
              <a:highlight>
                <a:srgbClr val="000000"/>
              </a:highlight>
            </a:endParaRPr>
          </a:p>
          <a:p>
            <a:pPr marL="0" indent="0">
              <a:buNone/>
            </a:pPr>
            <a:r>
              <a:rPr lang="en-US" i="1" dirty="0"/>
              <a:t>Equipment: stretcher, blanket, draw sheet</a:t>
            </a:r>
          </a:p>
          <a:p>
            <a:pPr marL="457200" indent="-457200">
              <a:buFont typeface="+mj-lt"/>
              <a:buAutoNum type="arabicPeriod"/>
            </a:pPr>
            <a:r>
              <a:rPr lang="en-US" dirty="0"/>
              <a:t>Identify yourself by name. Identify the resident by name.</a:t>
            </a:r>
          </a:p>
          <a:p>
            <a:pPr marL="457200" indent="-457200">
              <a:buFont typeface="+mj-lt"/>
              <a:buAutoNum type="arabicPeriod"/>
            </a:pPr>
            <a:r>
              <a:rPr lang="en-US" dirty="0"/>
              <a:t>Wash your hands.</a:t>
            </a:r>
          </a:p>
          <a:p>
            <a:pPr marL="457200" indent="-457200">
              <a:buFont typeface="+mj-lt"/>
              <a:buAutoNum type="arabicPeriod"/>
            </a:pPr>
            <a:r>
              <a:rPr lang="en-US" dirty="0"/>
              <a:t>Explain procedure to the resident. Speak clearly, slowly, and directly. Maintain face-to-face contact whenever possible.</a:t>
            </a:r>
          </a:p>
          <a:p>
            <a:pPr marL="457200" indent="-457200">
              <a:buFont typeface="+mj-lt"/>
              <a:buAutoNum type="arabicPeriod"/>
            </a:pPr>
            <a:r>
              <a:rPr lang="en-US" dirty="0"/>
              <a:t>Provide for the resident’s privacy with curtain, screen, or door.</a:t>
            </a:r>
          </a:p>
          <a:p>
            <a:pPr marL="457200" indent="-457200">
              <a:buFont typeface="+mj-lt"/>
              <a:buAutoNum type="arabicPeriod"/>
            </a:pPr>
            <a:r>
              <a:rPr lang="en-US" dirty="0"/>
              <a:t>Lower the head of bed so that it is flat. Lock bed wheels.</a:t>
            </a:r>
          </a:p>
          <a:p>
            <a:pPr marL="457200" indent="-457200">
              <a:buFont typeface="+mj-lt"/>
              <a:buAutoNum type="arabicPeriod"/>
            </a:pPr>
            <a:r>
              <a:rPr lang="en-US" dirty="0"/>
              <a:t>Fold linens to the foot of the bed. Cover the resident with a blanket.</a:t>
            </a:r>
          </a:p>
          <a:p>
            <a:pPr marL="457200" indent="-457200">
              <a:buFont typeface="+mj-lt"/>
              <a:buAutoNum type="arabicPeriod"/>
            </a:pPr>
            <a:r>
              <a:rPr lang="en-US" dirty="0"/>
              <a:t>Move the resident to the side of the bed. Have your coworkers help you do this. Refer to the procedure Moving a resident to the side of the bed earlier in this chapter.</a:t>
            </a:r>
          </a:p>
          <a:p>
            <a:pPr marL="457200" indent="-457200">
              <a:buFont typeface="+mj-lt"/>
              <a:buAutoNum type="arabicPeriod" startAt="8"/>
            </a:pPr>
            <a:r>
              <a:rPr lang="en-US" dirty="0"/>
              <a:t>Place the stretcher solidly against the bed, and lock stretcher wheels. Bed height should be equal to or slightly above the height of the stretcher. Move the stretcher’s safety belts out of the way.</a:t>
            </a:r>
          </a:p>
          <a:p>
            <a:pPr marL="0" indent="0">
              <a:buNone/>
            </a:pPr>
            <a:endParaRPr lang="en-US" dirty="0">
              <a:highlight>
                <a:srgbClr val="000000"/>
              </a:highlight>
            </a:endParaRPr>
          </a:p>
        </p:txBody>
      </p:sp>
      <p:sp>
        <p:nvSpPr>
          <p:cNvPr id="3" name="Slide Number Placeholder 2">
            <a:extLst>
              <a:ext uri="{FF2B5EF4-FFF2-40B4-BE49-F238E27FC236}">
                <a16:creationId xmlns:a16="http://schemas.microsoft.com/office/drawing/2014/main" id="{46128118-C78C-4BBF-AACB-9A1414905B9B}"/>
              </a:ext>
            </a:extLst>
          </p:cNvPr>
          <p:cNvSpPr>
            <a:spLocks noGrp="1"/>
          </p:cNvSpPr>
          <p:nvPr>
            <p:ph type="sldNum" sz="quarter" idx="12"/>
          </p:nvPr>
        </p:nvSpPr>
        <p:spPr/>
        <p:txBody>
          <a:bodyPr/>
          <a:lstStyle/>
          <a:p>
            <a:pPr defTabSz="457200"/>
            <a:fld id="{1E19C8D7-53EE-4AF8-9E87-BBF55B67A655}" type="slidenum">
              <a:rPr lang="en-US" smtClean="0"/>
              <a:pPr defTabSz="457200"/>
              <a:t>52</a:t>
            </a:fld>
            <a:endParaRPr lang="en-US" dirty="0"/>
          </a:p>
        </p:txBody>
      </p:sp>
    </p:spTree>
    <p:extLst>
      <p:ext uri="{BB962C8B-B14F-4D97-AF65-F5344CB8AC3E}">
        <p14:creationId xmlns:p14="http://schemas.microsoft.com/office/powerpoint/2010/main" val="2652003526"/>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849AC9D-62E9-4677-B844-157CA8EED64B}"/>
              </a:ext>
            </a:extLst>
          </p:cNvPr>
          <p:cNvSpPr>
            <a:spLocks noGrp="1"/>
          </p:cNvSpPr>
          <p:nvPr>
            <p:ph idx="1"/>
          </p:nvPr>
        </p:nvSpPr>
        <p:spPr>
          <a:xfrm>
            <a:off x="635393" y="780226"/>
            <a:ext cx="4559177" cy="5396738"/>
          </a:xfrm>
        </p:spPr>
        <p:txBody>
          <a:bodyPr/>
          <a:lstStyle/>
          <a:p>
            <a:pPr marL="0" indent="0">
              <a:buNone/>
            </a:pPr>
            <a:r>
              <a:rPr lang="en-US" dirty="0">
                <a:solidFill>
                  <a:schemeClr val="accent5">
                    <a:lumMod val="60000"/>
                    <a:lumOff val="40000"/>
                  </a:schemeClr>
                </a:solidFill>
                <a:highlight>
                  <a:srgbClr val="000000"/>
                </a:highlight>
              </a:rPr>
              <a:t>Transferring a resident from bed to stretcher</a:t>
            </a:r>
          </a:p>
          <a:p>
            <a:pPr marL="0" indent="0">
              <a:buNone/>
            </a:pPr>
            <a:endParaRPr lang="en-US" dirty="0">
              <a:solidFill>
                <a:schemeClr val="accent5">
                  <a:lumMod val="60000"/>
                  <a:lumOff val="40000"/>
                </a:schemeClr>
              </a:solidFill>
              <a:highlight>
                <a:srgbClr val="000000"/>
              </a:highlight>
            </a:endParaRPr>
          </a:p>
          <a:p>
            <a:pPr marL="457200" indent="-457200">
              <a:buFont typeface="+mj-lt"/>
              <a:buAutoNum type="arabicPeriod" startAt="9"/>
            </a:pPr>
            <a:r>
              <a:rPr lang="en-US" dirty="0"/>
              <a:t>Two workers should be on one side of the bed opposite the stretcher. Two more workers should be on the other side of the stretcher.</a:t>
            </a:r>
          </a:p>
          <a:p>
            <a:pPr marL="457200" indent="-457200">
              <a:buFont typeface="+mj-lt"/>
              <a:buAutoNum type="arabicPeriod" startAt="9"/>
            </a:pPr>
            <a:r>
              <a:rPr lang="en-US" dirty="0"/>
              <a:t>Each worker should roll up the sides of the draw sheet and prepare to move the resident. Protect the resident’s arms and legs during the transfer.</a:t>
            </a:r>
          </a:p>
          <a:p>
            <a:pPr marL="0" indent="0">
              <a:buNone/>
            </a:pPr>
            <a:endParaRPr lang="en-US" dirty="0">
              <a:highlight>
                <a:srgbClr val="000000"/>
              </a:highlight>
            </a:endParaRPr>
          </a:p>
        </p:txBody>
      </p:sp>
      <p:sp>
        <p:nvSpPr>
          <p:cNvPr id="3" name="Slide Number Placeholder 2">
            <a:extLst>
              <a:ext uri="{FF2B5EF4-FFF2-40B4-BE49-F238E27FC236}">
                <a16:creationId xmlns:a16="http://schemas.microsoft.com/office/drawing/2014/main" id="{46128118-C78C-4BBF-AACB-9A1414905B9B}"/>
              </a:ext>
            </a:extLst>
          </p:cNvPr>
          <p:cNvSpPr>
            <a:spLocks noGrp="1"/>
          </p:cNvSpPr>
          <p:nvPr>
            <p:ph type="sldNum" sz="quarter" idx="12"/>
          </p:nvPr>
        </p:nvSpPr>
        <p:spPr/>
        <p:txBody>
          <a:bodyPr/>
          <a:lstStyle/>
          <a:p>
            <a:pPr defTabSz="457200"/>
            <a:fld id="{1E19C8D7-53EE-4AF8-9E87-BBF55B67A655}" type="slidenum">
              <a:rPr lang="en-US" smtClean="0"/>
              <a:pPr defTabSz="457200"/>
              <a:t>53</a:t>
            </a:fld>
            <a:endParaRPr lang="en-US" dirty="0"/>
          </a:p>
        </p:txBody>
      </p:sp>
      <p:pic>
        <p:nvPicPr>
          <p:cNvPr id="4" name="Picture 3">
            <a:extLst>
              <a:ext uri="{FF2B5EF4-FFF2-40B4-BE49-F238E27FC236}">
                <a16:creationId xmlns:a16="http://schemas.microsoft.com/office/drawing/2014/main" id="{34923231-FB9B-4DDD-893E-6B99106AF26E}"/>
              </a:ext>
            </a:extLst>
          </p:cNvPr>
          <p:cNvPicPr>
            <a:picLocks noChangeAspect="1"/>
          </p:cNvPicPr>
          <p:nvPr/>
        </p:nvPicPr>
        <p:blipFill>
          <a:blip r:embed="rId2"/>
          <a:stretch>
            <a:fillRect/>
          </a:stretch>
        </p:blipFill>
        <p:spPr>
          <a:xfrm>
            <a:off x="5359940" y="2021709"/>
            <a:ext cx="4721597" cy="4257746"/>
          </a:xfrm>
          <a:prstGeom prst="rect">
            <a:avLst/>
          </a:prstGeom>
        </p:spPr>
      </p:pic>
    </p:spTree>
    <p:extLst>
      <p:ext uri="{BB962C8B-B14F-4D97-AF65-F5344CB8AC3E}">
        <p14:creationId xmlns:p14="http://schemas.microsoft.com/office/powerpoint/2010/main" val="498817755"/>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849AC9D-62E9-4677-B844-157CA8EED64B}"/>
              </a:ext>
            </a:extLst>
          </p:cNvPr>
          <p:cNvSpPr>
            <a:spLocks noGrp="1"/>
          </p:cNvSpPr>
          <p:nvPr>
            <p:ph idx="1"/>
          </p:nvPr>
        </p:nvSpPr>
        <p:spPr>
          <a:xfrm>
            <a:off x="635393" y="780226"/>
            <a:ext cx="4559177" cy="5396738"/>
          </a:xfrm>
        </p:spPr>
        <p:txBody>
          <a:bodyPr/>
          <a:lstStyle/>
          <a:p>
            <a:pPr marL="0" indent="0">
              <a:buNone/>
            </a:pPr>
            <a:r>
              <a:rPr lang="en-US" dirty="0">
                <a:solidFill>
                  <a:schemeClr val="accent5">
                    <a:lumMod val="60000"/>
                    <a:lumOff val="40000"/>
                  </a:schemeClr>
                </a:solidFill>
                <a:highlight>
                  <a:srgbClr val="000000"/>
                </a:highlight>
              </a:rPr>
              <a:t>Transferring a resident from bed to stretcher</a:t>
            </a:r>
          </a:p>
          <a:p>
            <a:pPr marL="0" indent="0">
              <a:buNone/>
            </a:pPr>
            <a:endParaRPr lang="en-US" dirty="0">
              <a:solidFill>
                <a:schemeClr val="accent5">
                  <a:lumMod val="60000"/>
                  <a:lumOff val="40000"/>
                </a:schemeClr>
              </a:solidFill>
              <a:highlight>
                <a:srgbClr val="000000"/>
              </a:highlight>
            </a:endParaRPr>
          </a:p>
          <a:p>
            <a:pPr marL="457200" indent="-457200">
              <a:buFont typeface="+mj-lt"/>
              <a:buAutoNum type="arabicPeriod" startAt="11"/>
            </a:pPr>
            <a:r>
              <a:rPr lang="en-US" dirty="0"/>
              <a:t>On the count of three, the workers lift and move the resident to the stretcher. All should move at once. Make sure the resident is centered on the stretcher.</a:t>
            </a:r>
          </a:p>
          <a:p>
            <a:pPr marL="457200" indent="-457200">
              <a:buFont typeface="+mj-lt"/>
              <a:buAutoNum type="arabicPeriod" startAt="11"/>
            </a:pPr>
            <a:r>
              <a:rPr lang="en-US" dirty="0"/>
              <a:t>Raise the head of the stretcher or place a pillow under the resident’s head. Make sure resident is still covered with the blanket.</a:t>
            </a:r>
          </a:p>
          <a:p>
            <a:pPr marL="457200" indent="-457200">
              <a:buFont typeface="+mj-lt"/>
              <a:buAutoNum type="arabicPeriod" startAt="11"/>
            </a:pPr>
            <a:r>
              <a:rPr lang="en-US" dirty="0"/>
              <a:t>Secure the safety straps across the resident. Raise side rails on the stretcher.</a:t>
            </a:r>
          </a:p>
          <a:p>
            <a:pPr marL="0" indent="0">
              <a:buNone/>
            </a:pPr>
            <a:endParaRPr lang="en-US" dirty="0">
              <a:highlight>
                <a:srgbClr val="000000"/>
              </a:highlight>
            </a:endParaRPr>
          </a:p>
        </p:txBody>
      </p:sp>
      <p:sp>
        <p:nvSpPr>
          <p:cNvPr id="3" name="Slide Number Placeholder 2">
            <a:extLst>
              <a:ext uri="{FF2B5EF4-FFF2-40B4-BE49-F238E27FC236}">
                <a16:creationId xmlns:a16="http://schemas.microsoft.com/office/drawing/2014/main" id="{46128118-C78C-4BBF-AACB-9A1414905B9B}"/>
              </a:ext>
            </a:extLst>
          </p:cNvPr>
          <p:cNvSpPr>
            <a:spLocks noGrp="1"/>
          </p:cNvSpPr>
          <p:nvPr>
            <p:ph type="sldNum" sz="quarter" idx="12"/>
          </p:nvPr>
        </p:nvSpPr>
        <p:spPr/>
        <p:txBody>
          <a:bodyPr/>
          <a:lstStyle/>
          <a:p>
            <a:pPr defTabSz="457200"/>
            <a:fld id="{1E19C8D7-53EE-4AF8-9E87-BBF55B67A655}" type="slidenum">
              <a:rPr lang="en-US" smtClean="0"/>
              <a:pPr defTabSz="457200"/>
              <a:t>54</a:t>
            </a:fld>
            <a:endParaRPr lang="en-US" dirty="0"/>
          </a:p>
        </p:txBody>
      </p:sp>
      <p:pic>
        <p:nvPicPr>
          <p:cNvPr id="5" name="Picture 4">
            <a:extLst>
              <a:ext uri="{FF2B5EF4-FFF2-40B4-BE49-F238E27FC236}">
                <a16:creationId xmlns:a16="http://schemas.microsoft.com/office/drawing/2014/main" id="{6840A272-4FA2-4B6B-89AC-227A2C8C25A7}"/>
              </a:ext>
            </a:extLst>
          </p:cNvPr>
          <p:cNvPicPr>
            <a:picLocks noChangeAspect="1"/>
          </p:cNvPicPr>
          <p:nvPr/>
        </p:nvPicPr>
        <p:blipFill>
          <a:blip r:embed="rId2"/>
          <a:stretch>
            <a:fillRect/>
          </a:stretch>
        </p:blipFill>
        <p:spPr>
          <a:xfrm>
            <a:off x="5287224" y="2044587"/>
            <a:ext cx="5638802" cy="4132377"/>
          </a:xfrm>
          <a:prstGeom prst="rect">
            <a:avLst/>
          </a:prstGeom>
        </p:spPr>
      </p:pic>
    </p:spTree>
    <p:extLst>
      <p:ext uri="{BB962C8B-B14F-4D97-AF65-F5344CB8AC3E}">
        <p14:creationId xmlns:p14="http://schemas.microsoft.com/office/powerpoint/2010/main" val="1977291059"/>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849AC9D-62E9-4677-B844-157CA8EED64B}"/>
              </a:ext>
            </a:extLst>
          </p:cNvPr>
          <p:cNvSpPr>
            <a:spLocks noGrp="1"/>
          </p:cNvSpPr>
          <p:nvPr>
            <p:ph idx="1"/>
          </p:nvPr>
        </p:nvSpPr>
        <p:spPr/>
        <p:txBody>
          <a:bodyPr/>
          <a:lstStyle/>
          <a:p>
            <a:pPr marL="0" indent="0">
              <a:buNone/>
            </a:pPr>
            <a:r>
              <a:rPr lang="en-US" dirty="0">
                <a:solidFill>
                  <a:schemeClr val="accent5">
                    <a:lumMod val="60000"/>
                    <a:lumOff val="40000"/>
                  </a:schemeClr>
                </a:solidFill>
                <a:highlight>
                  <a:srgbClr val="000000"/>
                </a:highlight>
              </a:rPr>
              <a:t>Transferring a resident from bed to stretcher</a:t>
            </a:r>
          </a:p>
          <a:p>
            <a:pPr marL="0" indent="0">
              <a:buNone/>
            </a:pPr>
            <a:endParaRPr lang="en-US" dirty="0">
              <a:solidFill>
                <a:schemeClr val="accent5">
                  <a:lumMod val="60000"/>
                  <a:lumOff val="40000"/>
                </a:schemeClr>
              </a:solidFill>
              <a:highlight>
                <a:srgbClr val="000000"/>
              </a:highlight>
            </a:endParaRPr>
          </a:p>
          <a:p>
            <a:pPr marL="457200" indent="-457200">
              <a:buFont typeface="+mj-lt"/>
              <a:buAutoNum type="arabicPeriod" startAt="14"/>
            </a:pPr>
            <a:r>
              <a:rPr lang="en-US" dirty="0"/>
              <a:t>Unlock the stretcher’s wheels. Move resident to the proper place, staying with him until another staff member takes over. </a:t>
            </a:r>
          </a:p>
          <a:p>
            <a:pPr marL="457200" indent="-457200">
              <a:buFont typeface="+mj-lt"/>
              <a:buAutoNum type="arabicPeriod" startAt="14"/>
            </a:pPr>
            <a:r>
              <a:rPr lang="en-US" dirty="0"/>
              <a:t>Wash your hands.</a:t>
            </a:r>
          </a:p>
          <a:p>
            <a:pPr marL="457200" indent="-457200">
              <a:buFont typeface="+mj-lt"/>
              <a:buAutoNum type="arabicPeriod" startAt="14"/>
            </a:pPr>
            <a:r>
              <a:rPr lang="en-US" dirty="0"/>
              <a:t>Report any changes in resident to the nurse. Document procedure using facility guidelines.</a:t>
            </a:r>
          </a:p>
          <a:p>
            <a:pPr marL="0" indent="0">
              <a:buNone/>
            </a:pPr>
            <a:endParaRPr lang="en-US" dirty="0"/>
          </a:p>
          <a:p>
            <a:pPr marL="0" indent="0">
              <a:buNone/>
            </a:pPr>
            <a:r>
              <a:rPr lang="en-US" dirty="0"/>
              <a:t>To return the resident to bed, the bed height should be equal to or slightly below the stretcher. </a:t>
            </a:r>
          </a:p>
          <a:p>
            <a:pPr marL="0" indent="0">
              <a:buNone/>
            </a:pPr>
            <a:endParaRPr lang="en-US" dirty="0">
              <a:highlight>
                <a:srgbClr val="000000"/>
              </a:highlight>
            </a:endParaRPr>
          </a:p>
        </p:txBody>
      </p:sp>
      <p:sp>
        <p:nvSpPr>
          <p:cNvPr id="3" name="Slide Number Placeholder 2">
            <a:extLst>
              <a:ext uri="{FF2B5EF4-FFF2-40B4-BE49-F238E27FC236}">
                <a16:creationId xmlns:a16="http://schemas.microsoft.com/office/drawing/2014/main" id="{46128118-C78C-4BBF-AACB-9A1414905B9B}"/>
              </a:ext>
            </a:extLst>
          </p:cNvPr>
          <p:cNvSpPr>
            <a:spLocks noGrp="1"/>
          </p:cNvSpPr>
          <p:nvPr>
            <p:ph type="sldNum" sz="quarter" idx="12"/>
          </p:nvPr>
        </p:nvSpPr>
        <p:spPr/>
        <p:txBody>
          <a:bodyPr/>
          <a:lstStyle/>
          <a:p>
            <a:pPr defTabSz="457200"/>
            <a:fld id="{1E19C8D7-53EE-4AF8-9E87-BBF55B67A655}" type="slidenum">
              <a:rPr lang="en-US" smtClean="0"/>
              <a:pPr defTabSz="457200"/>
              <a:t>55</a:t>
            </a:fld>
            <a:endParaRPr lang="en-US" dirty="0"/>
          </a:p>
        </p:txBody>
      </p:sp>
    </p:spTree>
    <p:extLst>
      <p:ext uri="{BB962C8B-B14F-4D97-AF65-F5344CB8AC3E}">
        <p14:creationId xmlns:p14="http://schemas.microsoft.com/office/powerpoint/2010/main" val="2834798855"/>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7E202AD-1CAC-40D3-8F02-AAC3FCB94493}"/>
              </a:ext>
            </a:extLst>
          </p:cNvPr>
          <p:cNvSpPr>
            <a:spLocks noGrp="1"/>
          </p:cNvSpPr>
          <p:nvPr>
            <p:ph idx="1"/>
          </p:nvPr>
        </p:nvSpPr>
        <p:spPr/>
        <p:txBody>
          <a:bodyPr>
            <a:normAutofit lnSpcReduction="10000"/>
          </a:bodyPr>
          <a:lstStyle/>
          <a:p>
            <a:pPr marL="0" indent="0">
              <a:buNone/>
            </a:pPr>
            <a:r>
              <a:rPr lang="en-US" dirty="0">
                <a:solidFill>
                  <a:schemeClr val="accent5">
                    <a:lumMod val="60000"/>
                    <a:lumOff val="40000"/>
                  </a:schemeClr>
                </a:solidFill>
                <a:highlight>
                  <a:srgbClr val="000000"/>
                </a:highlight>
              </a:rPr>
              <a:t>Transferring a resident using a mechanical lift</a:t>
            </a:r>
          </a:p>
          <a:p>
            <a:pPr marL="0" indent="0">
              <a:buNone/>
            </a:pPr>
            <a:endParaRPr lang="en-US" dirty="0">
              <a:solidFill>
                <a:schemeClr val="accent5">
                  <a:lumMod val="60000"/>
                  <a:lumOff val="40000"/>
                </a:schemeClr>
              </a:solidFill>
              <a:highlight>
                <a:srgbClr val="000000"/>
              </a:highlight>
            </a:endParaRPr>
          </a:p>
          <a:p>
            <a:pPr marL="0" indent="0">
              <a:buNone/>
            </a:pPr>
            <a:r>
              <a:rPr lang="en-US" dirty="0"/>
              <a:t>Equipment: wheelchair or chair, coworker, mechanical or hydraulic lift</a:t>
            </a:r>
          </a:p>
          <a:p>
            <a:pPr marL="0" indent="0">
              <a:buNone/>
            </a:pPr>
            <a:endParaRPr lang="en-US" dirty="0"/>
          </a:p>
          <a:p>
            <a:pPr marL="0" indent="0">
              <a:buNone/>
            </a:pPr>
            <a:r>
              <a:rPr lang="en-US" dirty="0"/>
              <a:t>The following is a basic procedure for transferring using a mechanical lift. Ask someone to help you before starting.</a:t>
            </a:r>
          </a:p>
          <a:p>
            <a:pPr marL="457200" indent="-457200">
              <a:buFont typeface="+mj-lt"/>
              <a:buAutoNum type="arabicPeriod"/>
            </a:pPr>
            <a:r>
              <a:rPr lang="en-US" dirty="0"/>
              <a:t>Identify yourself by name. Identify the resident by name. </a:t>
            </a:r>
          </a:p>
          <a:p>
            <a:pPr marL="457200" indent="-457200">
              <a:buFont typeface="+mj-lt"/>
              <a:buAutoNum type="arabicPeriod"/>
            </a:pPr>
            <a:r>
              <a:rPr lang="en-US" dirty="0"/>
              <a:t>Wash your hands.</a:t>
            </a:r>
          </a:p>
          <a:p>
            <a:pPr marL="457200" indent="-457200">
              <a:buFont typeface="+mj-lt"/>
              <a:buAutoNum type="arabicPeriod"/>
            </a:pPr>
            <a:r>
              <a:rPr lang="en-US" dirty="0"/>
              <a:t>Explain procedure to the resident. Speak clearly, slowly, and directly. Maintain face-to-face contact whenever possible.</a:t>
            </a:r>
          </a:p>
          <a:p>
            <a:pPr marL="457200" indent="-457200">
              <a:buFont typeface="+mj-lt"/>
              <a:buAutoNum type="arabicPeriod"/>
            </a:pPr>
            <a:r>
              <a:rPr lang="en-US" dirty="0"/>
              <a:t>Provide for the resident’s privacy with curtain, screen, or door.</a:t>
            </a:r>
          </a:p>
          <a:p>
            <a:pPr marL="457200" indent="-457200">
              <a:buFont typeface="+mj-lt"/>
              <a:buAutoNum type="arabicPeriod"/>
            </a:pPr>
            <a:r>
              <a:rPr lang="en-US" dirty="0"/>
              <a:t>Lock bed wheels.</a:t>
            </a:r>
          </a:p>
          <a:p>
            <a:pPr marL="457200" indent="-457200">
              <a:buFont typeface="+mj-lt"/>
              <a:buAutoNum type="arabicPeriod"/>
            </a:pPr>
            <a:r>
              <a:rPr lang="en-US" dirty="0"/>
              <a:t>Position wheelchair next to bed. Lock brakes.</a:t>
            </a:r>
          </a:p>
          <a:p>
            <a:pPr marL="457200" indent="-457200">
              <a:buFont typeface="+mj-lt"/>
              <a:buAutoNum type="arabicPeriod"/>
            </a:pPr>
            <a:r>
              <a:rPr lang="en-US" altLang="en-US" dirty="0"/>
              <a:t>Help the resident turn to one side of the bed. Position the sling under the resident, with the edge next to the resident’s back. Fanfold if necessary. Adjust the bottom of the sling so that it is even with the resident’s knees. Help the resident roll back to the middle of the bed, and then spread out the </a:t>
            </a:r>
            <a:r>
              <a:rPr lang="en-US" altLang="en-US" dirty="0" err="1"/>
              <a:t>fanfolded</a:t>
            </a:r>
            <a:r>
              <a:rPr lang="en-US" altLang="en-US" dirty="0"/>
              <a:t> edge of the sling.</a:t>
            </a:r>
            <a:endParaRPr lang="en-US" dirty="0">
              <a:highlight>
                <a:srgbClr val="000000"/>
              </a:highlight>
            </a:endParaRPr>
          </a:p>
        </p:txBody>
      </p:sp>
      <p:sp>
        <p:nvSpPr>
          <p:cNvPr id="3" name="Slide Number Placeholder 2">
            <a:extLst>
              <a:ext uri="{FF2B5EF4-FFF2-40B4-BE49-F238E27FC236}">
                <a16:creationId xmlns:a16="http://schemas.microsoft.com/office/drawing/2014/main" id="{6758CFCB-A77A-4498-8D73-8D5D6CFD89A4}"/>
              </a:ext>
            </a:extLst>
          </p:cNvPr>
          <p:cNvSpPr>
            <a:spLocks noGrp="1"/>
          </p:cNvSpPr>
          <p:nvPr>
            <p:ph type="sldNum" sz="quarter" idx="12"/>
          </p:nvPr>
        </p:nvSpPr>
        <p:spPr/>
        <p:txBody>
          <a:bodyPr/>
          <a:lstStyle/>
          <a:p>
            <a:pPr defTabSz="457200"/>
            <a:fld id="{1E19C8D7-53EE-4AF8-9E87-BBF55B67A655}" type="slidenum">
              <a:rPr lang="en-US" smtClean="0"/>
              <a:pPr defTabSz="457200"/>
              <a:t>56</a:t>
            </a:fld>
            <a:endParaRPr lang="en-US" dirty="0"/>
          </a:p>
        </p:txBody>
      </p:sp>
    </p:spTree>
    <p:extLst>
      <p:ext uri="{BB962C8B-B14F-4D97-AF65-F5344CB8AC3E}">
        <p14:creationId xmlns:p14="http://schemas.microsoft.com/office/powerpoint/2010/main" val="212223386"/>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7E202AD-1CAC-40D3-8F02-AAC3FCB94493}"/>
              </a:ext>
            </a:extLst>
          </p:cNvPr>
          <p:cNvSpPr>
            <a:spLocks noGrp="1"/>
          </p:cNvSpPr>
          <p:nvPr>
            <p:ph idx="1"/>
          </p:nvPr>
        </p:nvSpPr>
        <p:spPr>
          <a:xfrm>
            <a:off x="635394" y="780226"/>
            <a:ext cx="4549450" cy="5396738"/>
          </a:xfrm>
        </p:spPr>
        <p:txBody>
          <a:bodyPr/>
          <a:lstStyle/>
          <a:p>
            <a:pPr marL="0" indent="0">
              <a:buNone/>
            </a:pPr>
            <a:r>
              <a:rPr lang="en-US" dirty="0">
                <a:solidFill>
                  <a:schemeClr val="accent5">
                    <a:lumMod val="60000"/>
                    <a:lumOff val="40000"/>
                  </a:schemeClr>
                </a:solidFill>
                <a:highlight>
                  <a:srgbClr val="000000"/>
                </a:highlight>
              </a:rPr>
              <a:t>Transferring a resident using a mechanical lift</a:t>
            </a:r>
          </a:p>
          <a:p>
            <a:pPr marL="0" indent="0">
              <a:buNone/>
            </a:pPr>
            <a:endParaRPr lang="en-US" dirty="0">
              <a:solidFill>
                <a:schemeClr val="accent5">
                  <a:lumMod val="60000"/>
                  <a:lumOff val="40000"/>
                </a:schemeClr>
              </a:solidFill>
              <a:highlight>
                <a:srgbClr val="000000"/>
              </a:highlight>
            </a:endParaRPr>
          </a:p>
          <a:p>
            <a:pPr marL="457200" indent="-457200">
              <a:buFont typeface="+mj-lt"/>
              <a:buAutoNum type="arabicPeriod" startAt="8"/>
            </a:pPr>
            <a:r>
              <a:rPr lang="en-US" dirty="0"/>
              <a:t>Roll the mechanical lift to bedside. Make sure the base is opened to its widest point. Push the base of the lift under the bed.</a:t>
            </a:r>
          </a:p>
          <a:p>
            <a:pPr marL="457200" indent="-457200">
              <a:buFont typeface="+mj-lt"/>
              <a:buAutoNum type="arabicPeriod" startAt="8"/>
            </a:pPr>
            <a:r>
              <a:rPr lang="en-US" dirty="0"/>
              <a:t>Position the overhead bar directly over the resident.</a:t>
            </a:r>
          </a:p>
          <a:p>
            <a:pPr marL="0" indent="0">
              <a:buNone/>
            </a:pPr>
            <a:endParaRPr lang="en-US" dirty="0">
              <a:highlight>
                <a:srgbClr val="000000"/>
              </a:highlight>
            </a:endParaRPr>
          </a:p>
        </p:txBody>
      </p:sp>
      <p:sp>
        <p:nvSpPr>
          <p:cNvPr id="3" name="Slide Number Placeholder 2">
            <a:extLst>
              <a:ext uri="{FF2B5EF4-FFF2-40B4-BE49-F238E27FC236}">
                <a16:creationId xmlns:a16="http://schemas.microsoft.com/office/drawing/2014/main" id="{6758CFCB-A77A-4498-8D73-8D5D6CFD89A4}"/>
              </a:ext>
            </a:extLst>
          </p:cNvPr>
          <p:cNvSpPr>
            <a:spLocks noGrp="1"/>
          </p:cNvSpPr>
          <p:nvPr>
            <p:ph type="sldNum" sz="quarter" idx="12"/>
          </p:nvPr>
        </p:nvSpPr>
        <p:spPr/>
        <p:txBody>
          <a:bodyPr/>
          <a:lstStyle/>
          <a:p>
            <a:pPr defTabSz="457200"/>
            <a:fld id="{1E19C8D7-53EE-4AF8-9E87-BBF55B67A655}" type="slidenum">
              <a:rPr lang="en-US" smtClean="0"/>
              <a:pPr defTabSz="457200"/>
              <a:t>57</a:t>
            </a:fld>
            <a:endParaRPr lang="en-US" dirty="0"/>
          </a:p>
        </p:txBody>
      </p:sp>
      <p:pic>
        <p:nvPicPr>
          <p:cNvPr id="4" name="Picture 3">
            <a:extLst>
              <a:ext uri="{FF2B5EF4-FFF2-40B4-BE49-F238E27FC236}">
                <a16:creationId xmlns:a16="http://schemas.microsoft.com/office/drawing/2014/main" id="{C2C76EF2-358D-424A-9677-3592D3D17C3F}"/>
              </a:ext>
            </a:extLst>
          </p:cNvPr>
          <p:cNvPicPr>
            <a:picLocks noChangeAspect="1"/>
          </p:cNvPicPr>
          <p:nvPr/>
        </p:nvPicPr>
        <p:blipFill>
          <a:blip r:embed="rId2"/>
          <a:stretch>
            <a:fillRect/>
          </a:stretch>
        </p:blipFill>
        <p:spPr>
          <a:xfrm>
            <a:off x="5583676" y="1892325"/>
            <a:ext cx="4916348" cy="4284639"/>
          </a:xfrm>
          <a:prstGeom prst="rect">
            <a:avLst/>
          </a:prstGeom>
        </p:spPr>
      </p:pic>
    </p:spTree>
    <p:extLst>
      <p:ext uri="{BB962C8B-B14F-4D97-AF65-F5344CB8AC3E}">
        <p14:creationId xmlns:p14="http://schemas.microsoft.com/office/powerpoint/2010/main" val="1110138092"/>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7E202AD-1CAC-40D3-8F02-AAC3FCB94493}"/>
              </a:ext>
            </a:extLst>
          </p:cNvPr>
          <p:cNvSpPr>
            <a:spLocks noGrp="1"/>
          </p:cNvSpPr>
          <p:nvPr>
            <p:ph idx="1"/>
          </p:nvPr>
        </p:nvSpPr>
        <p:spPr>
          <a:xfrm>
            <a:off x="635394" y="780226"/>
            <a:ext cx="4588360" cy="5396738"/>
          </a:xfrm>
        </p:spPr>
        <p:txBody>
          <a:bodyPr/>
          <a:lstStyle/>
          <a:p>
            <a:pPr marL="0" indent="0">
              <a:buNone/>
            </a:pPr>
            <a:r>
              <a:rPr lang="en-US" dirty="0">
                <a:solidFill>
                  <a:schemeClr val="accent5">
                    <a:lumMod val="60000"/>
                    <a:lumOff val="40000"/>
                  </a:schemeClr>
                </a:solidFill>
                <a:highlight>
                  <a:srgbClr val="000000"/>
                </a:highlight>
              </a:rPr>
              <a:t>Transferring a resident using a mechanical lift</a:t>
            </a:r>
          </a:p>
          <a:p>
            <a:pPr marL="0" indent="0">
              <a:buNone/>
            </a:pPr>
            <a:endParaRPr lang="en-US" dirty="0">
              <a:solidFill>
                <a:schemeClr val="accent5">
                  <a:lumMod val="60000"/>
                  <a:lumOff val="40000"/>
                </a:schemeClr>
              </a:solidFill>
              <a:highlight>
                <a:srgbClr val="000000"/>
              </a:highlight>
            </a:endParaRPr>
          </a:p>
          <a:p>
            <a:pPr marL="457200" indent="-457200">
              <a:buFont typeface="+mj-lt"/>
              <a:buAutoNum type="arabicPeriod" startAt="10"/>
            </a:pPr>
            <a:r>
              <a:rPr lang="en-US" dirty="0"/>
              <a:t>With the resident lying on his back, attach one set of straps to each side of the sling. Attach one set of straps to the overhead bar. If available, have a co-worker support the resident’s head, shoulders, and knees while being lifted. The resident’s arms should be folded across his chest. If the device has S hooks, they should face away from resident. Make sure all straps are connected properly and are smooth and straight.</a:t>
            </a:r>
            <a:endParaRPr lang="en-US" dirty="0">
              <a:highlight>
                <a:srgbClr val="000000"/>
              </a:highlight>
            </a:endParaRPr>
          </a:p>
        </p:txBody>
      </p:sp>
      <p:sp>
        <p:nvSpPr>
          <p:cNvPr id="3" name="Slide Number Placeholder 2">
            <a:extLst>
              <a:ext uri="{FF2B5EF4-FFF2-40B4-BE49-F238E27FC236}">
                <a16:creationId xmlns:a16="http://schemas.microsoft.com/office/drawing/2014/main" id="{6758CFCB-A77A-4498-8D73-8D5D6CFD89A4}"/>
              </a:ext>
            </a:extLst>
          </p:cNvPr>
          <p:cNvSpPr>
            <a:spLocks noGrp="1"/>
          </p:cNvSpPr>
          <p:nvPr>
            <p:ph type="sldNum" sz="quarter" idx="12"/>
          </p:nvPr>
        </p:nvSpPr>
        <p:spPr/>
        <p:txBody>
          <a:bodyPr/>
          <a:lstStyle/>
          <a:p>
            <a:pPr defTabSz="457200"/>
            <a:fld id="{1E19C8D7-53EE-4AF8-9E87-BBF55B67A655}" type="slidenum">
              <a:rPr lang="en-US" smtClean="0"/>
              <a:pPr defTabSz="457200"/>
              <a:t>58</a:t>
            </a:fld>
            <a:endParaRPr lang="en-US" dirty="0"/>
          </a:p>
        </p:txBody>
      </p:sp>
      <p:pic>
        <p:nvPicPr>
          <p:cNvPr id="4" name="Picture 3">
            <a:extLst>
              <a:ext uri="{FF2B5EF4-FFF2-40B4-BE49-F238E27FC236}">
                <a16:creationId xmlns:a16="http://schemas.microsoft.com/office/drawing/2014/main" id="{5C1847D1-ABB9-40F2-83EC-496C5DD58C39}"/>
              </a:ext>
            </a:extLst>
          </p:cNvPr>
          <p:cNvPicPr>
            <a:picLocks noChangeAspect="1"/>
          </p:cNvPicPr>
          <p:nvPr/>
        </p:nvPicPr>
        <p:blipFill>
          <a:blip r:embed="rId2"/>
          <a:stretch>
            <a:fillRect/>
          </a:stretch>
        </p:blipFill>
        <p:spPr>
          <a:xfrm>
            <a:off x="5414747" y="2217905"/>
            <a:ext cx="5141831" cy="3876373"/>
          </a:xfrm>
          <a:prstGeom prst="rect">
            <a:avLst/>
          </a:prstGeom>
        </p:spPr>
      </p:pic>
    </p:spTree>
    <p:extLst>
      <p:ext uri="{BB962C8B-B14F-4D97-AF65-F5344CB8AC3E}">
        <p14:creationId xmlns:p14="http://schemas.microsoft.com/office/powerpoint/2010/main" val="1385358518"/>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7E202AD-1CAC-40D3-8F02-AAC3FCB94493}"/>
              </a:ext>
            </a:extLst>
          </p:cNvPr>
          <p:cNvSpPr>
            <a:spLocks noGrp="1"/>
          </p:cNvSpPr>
          <p:nvPr>
            <p:ph idx="1"/>
          </p:nvPr>
        </p:nvSpPr>
        <p:spPr>
          <a:xfrm>
            <a:off x="635394" y="780226"/>
            <a:ext cx="4539722" cy="5396738"/>
          </a:xfrm>
        </p:spPr>
        <p:txBody>
          <a:bodyPr/>
          <a:lstStyle/>
          <a:p>
            <a:pPr marL="0" indent="0">
              <a:buNone/>
            </a:pPr>
            <a:r>
              <a:rPr lang="en-US" dirty="0">
                <a:solidFill>
                  <a:schemeClr val="accent5">
                    <a:lumMod val="60000"/>
                    <a:lumOff val="40000"/>
                  </a:schemeClr>
                </a:solidFill>
                <a:highlight>
                  <a:srgbClr val="000000"/>
                </a:highlight>
              </a:rPr>
              <a:t>Transferring a resident using a mechanical lift</a:t>
            </a:r>
          </a:p>
          <a:p>
            <a:pPr marL="0" indent="0">
              <a:buNone/>
            </a:pPr>
            <a:endParaRPr lang="en-US" dirty="0">
              <a:solidFill>
                <a:schemeClr val="accent5">
                  <a:lumMod val="60000"/>
                  <a:lumOff val="40000"/>
                </a:schemeClr>
              </a:solidFill>
              <a:highlight>
                <a:srgbClr val="000000"/>
              </a:highlight>
            </a:endParaRPr>
          </a:p>
          <a:p>
            <a:pPr marL="457200" indent="-457200">
              <a:buFont typeface="+mj-lt"/>
              <a:buAutoNum type="arabicPeriod" startAt="11"/>
            </a:pPr>
            <a:r>
              <a:rPr lang="en-US" dirty="0"/>
              <a:t>Following manufacturer’s instructions, raise the resident two inches above the bed. Pause a moment for the resident to gain balance.</a:t>
            </a:r>
          </a:p>
          <a:p>
            <a:pPr marL="457200" indent="-457200">
              <a:buFont typeface="+mj-lt"/>
              <a:buAutoNum type="arabicPeriod" startAt="11"/>
            </a:pPr>
            <a:r>
              <a:rPr lang="en-US" dirty="0"/>
              <a:t>If available, a lifting partner can help support and guide the resident’s body while you roll the lift so that the resident is positioned over the chair or wheelchair.</a:t>
            </a:r>
          </a:p>
          <a:p>
            <a:pPr marL="0" indent="0">
              <a:buNone/>
            </a:pPr>
            <a:endParaRPr lang="en-US" dirty="0">
              <a:highlight>
                <a:srgbClr val="000000"/>
              </a:highlight>
            </a:endParaRPr>
          </a:p>
        </p:txBody>
      </p:sp>
      <p:sp>
        <p:nvSpPr>
          <p:cNvPr id="3" name="Slide Number Placeholder 2">
            <a:extLst>
              <a:ext uri="{FF2B5EF4-FFF2-40B4-BE49-F238E27FC236}">
                <a16:creationId xmlns:a16="http://schemas.microsoft.com/office/drawing/2014/main" id="{6758CFCB-A77A-4498-8D73-8D5D6CFD89A4}"/>
              </a:ext>
            </a:extLst>
          </p:cNvPr>
          <p:cNvSpPr>
            <a:spLocks noGrp="1"/>
          </p:cNvSpPr>
          <p:nvPr>
            <p:ph type="sldNum" sz="quarter" idx="12"/>
          </p:nvPr>
        </p:nvSpPr>
        <p:spPr/>
        <p:txBody>
          <a:bodyPr/>
          <a:lstStyle/>
          <a:p>
            <a:pPr defTabSz="457200"/>
            <a:fld id="{1E19C8D7-53EE-4AF8-9E87-BBF55B67A655}" type="slidenum">
              <a:rPr lang="en-US" smtClean="0"/>
              <a:pPr defTabSz="457200"/>
              <a:t>59</a:t>
            </a:fld>
            <a:endParaRPr lang="en-US" dirty="0"/>
          </a:p>
        </p:txBody>
      </p:sp>
      <p:pic>
        <p:nvPicPr>
          <p:cNvPr id="4" name="Picture 3">
            <a:extLst>
              <a:ext uri="{FF2B5EF4-FFF2-40B4-BE49-F238E27FC236}">
                <a16:creationId xmlns:a16="http://schemas.microsoft.com/office/drawing/2014/main" id="{DFECA57F-3F38-423F-B222-606199DF4B38}"/>
              </a:ext>
            </a:extLst>
          </p:cNvPr>
          <p:cNvPicPr>
            <a:picLocks noChangeAspect="1"/>
          </p:cNvPicPr>
          <p:nvPr/>
        </p:nvPicPr>
        <p:blipFill>
          <a:blip r:embed="rId2"/>
          <a:stretch>
            <a:fillRect/>
          </a:stretch>
        </p:blipFill>
        <p:spPr>
          <a:xfrm>
            <a:off x="5583677" y="1666578"/>
            <a:ext cx="4806488" cy="4510386"/>
          </a:xfrm>
          <a:prstGeom prst="rect">
            <a:avLst/>
          </a:prstGeom>
        </p:spPr>
      </p:pic>
    </p:spTree>
    <p:extLst>
      <p:ext uri="{BB962C8B-B14F-4D97-AF65-F5344CB8AC3E}">
        <p14:creationId xmlns:p14="http://schemas.microsoft.com/office/powerpoint/2010/main" val="321364503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69CC4F4D-A75C-4B2A-A772-7F94702470B1}"/>
              </a:ext>
            </a:extLst>
          </p:cNvPr>
          <p:cNvSpPr>
            <a:spLocks noGrp="1"/>
          </p:cNvSpPr>
          <p:nvPr>
            <p:ph idx="1"/>
          </p:nvPr>
        </p:nvSpPr>
        <p:spPr/>
        <p:txBody>
          <a:bodyPr/>
          <a:lstStyle/>
          <a:p>
            <a:pPr marL="457200" indent="-457200">
              <a:buFont typeface="+mj-lt"/>
              <a:buAutoNum type="arabicPeriod" startAt="2"/>
            </a:pPr>
            <a:r>
              <a:rPr lang="en-US" dirty="0">
                <a:solidFill>
                  <a:srgbClr val="FF0000"/>
                </a:solidFill>
              </a:rPr>
              <a:t>Explain positioning and describe how to safely position residents</a:t>
            </a:r>
          </a:p>
          <a:p>
            <a:pPr marL="457200" indent="-457200">
              <a:buFont typeface="+mj-lt"/>
              <a:buAutoNum type="arabicPeriod" startAt="2"/>
            </a:pPr>
            <a:endParaRPr lang="en-US" dirty="0">
              <a:solidFill>
                <a:srgbClr val="FF0000"/>
              </a:solidFill>
            </a:endParaRPr>
          </a:p>
          <a:p>
            <a:pPr marL="0" indent="0">
              <a:buNone/>
            </a:pPr>
            <a:r>
              <a:rPr lang="en-US" dirty="0"/>
              <a:t>Define the following terms:</a:t>
            </a:r>
          </a:p>
          <a:p>
            <a:pPr marL="0" indent="0">
              <a:buNone/>
            </a:pPr>
            <a:endParaRPr lang="en-US" dirty="0"/>
          </a:p>
          <a:p>
            <a:pPr marL="0" indent="0">
              <a:buNone/>
            </a:pPr>
            <a:r>
              <a:rPr lang="en-US" b="1" dirty="0"/>
              <a:t>shearing</a:t>
            </a:r>
          </a:p>
          <a:p>
            <a:pPr marL="457200" lvl="1" indent="0">
              <a:buNone/>
            </a:pPr>
            <a:r>
              <a:rPr lang="en-US" dirty="0"/>
              <a:t>rubbing or friction that results from the skin moving one way and the bone underneath it remaining fixed or moving in the opposite direction.</a:t>
            </a:r>
          </a:p>
          <a:p>
            <a:pPr marL="0" indent="0">
              <a:buNone/>
            </a:pPr>
            <a:r>
              <a:rPr lang="en-US" b="1" dirty="0"/>
              <a:t>logrolling</a:t>
            </a:r>
          </a:p>
          <a:p>
            <a:pPr marL="457200" lvl="1" indent="0">
              <a:buNone/>
            </a:pPr>
            <a:r>
              <a:rPr lang="en-US" dirty="0"/>
              <a:t>moving a person as a unit, without disturbing the alignment of the body.</a:t>
            </a:r>
          </a:p>
          <a:p>
            <a:pPr marL="0" indent="0">
              <a:buNone/>
            </a:pPr>
            <a:r>
              <a:rPr lang="en-US" b="1" dirty="0"/>
              <a:t>dangle</a:t>
            </a:r>
          </a:p>
          <a:p>
            <a:pPr marL="457200" lvl="1" indent="0">
              <a:buNone/>
            </a:pPr>
            <a:r>
              <a:rPr lang="en-US" dirty="0"/>
              <a:t>to sit up with the legs hanging over the side of the bed in order to regain balance and stabilize blood pressure.</a:t>
            </a:r>
          </a:p>
          <a:p>
            <a:pPr marL="0" indent="0">
              <a:buNone/>
            </a:pPr>
            <a:endParaRPr lang="en-US" dirty="0"/>
          </a:p>
        </p:txBody>
      </p:sp>
      <p:sp>
        <p:nvSpPr>
          <p:cNvPr id="3" name="Slide Number Placeholder 2">
            <a:extLst>
              <a:ext uri="{FF2B5EF4-FFF2-40B4-BE49-F238E27FC236}">
                <a16:creationId xmlns:a16="http://schemas.microsoft.com/office/drawing/2014/main" id="{C81C1710-0040-4620-AA02-A373562D222B}"/>
              </a:ext>
            </a:extLst>
          </p:cNvPr>
          <p:cNvSpPr>
            <a:spLocks noGrp="1"/>
          </p:cNvSpPr>
          <p:nvPr>
            <p:ph type="sldNum" sz="quarter" idx="12"/>
          </p:nvPr>
        </p:nvSpPr>
        <p:spPr/>
        <p:txBody>
          <a:bodyPr/>
          <a:lstStyle/>
          <a:p>
            <a:pPr defTabSz="457200"/>
            <a:fld id="{1E19C8D7-53EE-4AF8-9E87-BBF55B67A655}" type="slidenum">
              <a:rPr lang="en-US" smtClean="0"/>
              <a:pPr defTabSz="457200"/>
              <a:t>6</a:t>
            </a:fld>
            <a:endParaRPr lang="en-US" dirty="0"/>
          </a:p>
        </p:txBody>
      </p:sp>
    </p:spTree>
    <p:extLst>
      <p:ext uri="{BB962C8B-B14F-4D97-AF65-F5344CB8AC3E}">
        <p14:creationId xmlns:p14="http://schemas.microsoft.com/office/powerpoint/2010/main" val="1119181566"/>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7E202AD-1CAC-40D3-8F02-AAC3FCB94493}"/>
              </a:ext>
            </a:extLst>
          </p:cNvPr>
          <p:cNvSpPr>
            <a:spLocks noGrp="1"/>
          </p:cNvSpPr>
          <p:nvPr>
            <p:ph idx="1"/>
          </p:nvPr>
        </p:nvSpPr>
        <p:spPr/>
        <p:txBody>
          <a:bodyPr/>
          <a:lstStyle/>
          <a:p>
            <a:pPr marL="0" indent="0">
              <a:buNone/>
            </a:pPr>
            <a:r>
              <a:rPr lang="en-US" dirty="0">
                <a:solidFill>
                  <a:schemeClr val="accent5">
                    <a:lumMod val="60000"/>
                    <a:lumOff val="40000"/>
                  </a:schemeClr>
                </a:solidFill>
                <a:highlight>
                  <a:srgbClr val="000000"/>
                </a:highlight>
              </a:rPr>
              <a:t>Transferring a resident using a mechanical lift</a:t>
            </a:r>
          </a:p>
          <a:p>
            <a:pPr marL="0" indent="0">
              <a:buNone/>
            </a:pPr>
            <a:endParaRPr lang="en-US" dirty="0">
              <a:solidFill>
                <a:schemeClr val="accent5">
                  <a:lumMod val="60000"/>
                  <a:lumOff val="40000"/>
                </a:schemeClr>
              </a:solidFill>
              <a:highlight>
                <a:srgbClr val="000000"/>
              </a:highlight>
            </a:endParaRPr>
          </a:p>
          <a:p>
            <a:pPr marL="457200" indent="-457200">
              <a:buFont typeface="+mj-lt"/>
              <a:buAutoNum type="arabicPeriod" startAt="13"/>
            </a:pPr>
            <a:r>
              <a:rPr lang="en-US" dirty="0"/>
              <a:t>Slowly lower the resident into the chair or wheelchair. Push down gently on the resident’s knees to help the resident into a sitting, rather than reclining, position.</a:t>
            </a:r>
          </a:p>
          <a:p>
            <a:pPr marL="457200" indent="-457200">
              <a:buFont typeface="+mj-lt"/>
              <a:buAutoNum type="arabicPeriod" startAt="13"/>
            </a:pPr>
            <a:r>
              <a:rPr lang="en-US" dirty="0"/>
              <a:t>Undo the straps from the overhead bar to the sling. Remove sling or leave in place for transfer back to bed.</a:t>
            </a:r>
          </a:p>
          <a:p>
            <a:pPr marL="457200" indent="-457200">
              <a:buFont typeface="+mj-lt"/>
              <a:buAutoNum type="arabicPeriod" startAt="13"/>
            </a:pPr>
            <a:r>
              <a:rPr lang="en-US" dirty="0"/>
              <a:t>Be sure the resident is seated comfortably and correctly in the chair or wheelchair. Remove privacy measures.</a:t>
            </a:r>
          </a:p>
          <a:p>
            <a:pPr marL="457200" indent="-457200">
              <a:buFont typeface="+mj-lt"/>
              <a:buAutoNum type="arabicPeriod" startAt="13"/>
            </a:pPr>
            <a:r>
              <a:rPr lang="en-US" dirty="0"/>
              <a:t>Place call light within resident’s reach.</a:t>
            </a:r>
          </a:p>
          <a:p>
            <a:pPr marL="457200" indent="-457200">
              <a:buFont typeface="+mj-lt"/>
              <a:buAutoNum type="arabicPeriod" startAt="13"/>
            </a:pPr>
            <a:r>
              <a:rPr lang="en-US" dirty="0"/>
              <a:t>Wash your hands.</a:t>
            </a:r>
          </a:p>
          <a:p>
            <a:pPr marL="457200" indent="-457200">
              <a:buFont typeface="+mj-lt"/>
              <a:buAutoNum type="arabicPeriod" startAt="13"/>
            </a:pPr>
            <a:r>
              <a:rPr lang="en-US" dirty="0"/>
              <a:t>Report any changes in resident to the nurse. Document procedure using facility guidelines.</a:t>
            </a:r>
          </a:p>
          <a:p>
            <a:pPr marL="0" indent="0">
              <a:buNone/>
            </a:pPr>
            <a:endParaRPr lang="en-US" dirty="0">
              <a:highlight>
                <a:srgbClr val="000000"/>
              </a:highlight>
            </a:endParaRPr>
          </a:p>
        </p:txBody>
      </p:sp>
      <p:sp>
        <p:nvSpPr>
          <p:cNvPr id="3" name="Slide Number Placeholder 2">
            <a:extLst>
              <a:ext uri="{FF2B5EF4-FFF2-40B4-BE49-F238E27FC236}">
                <a16:creationId xmlns:a16="http://schemas.microsoft.com/office/drawing/2014/main" id="{6758CFCB-A77A-4498-8D73-8D5D6CFD89A4}"/>
              </a:ext>
            </a:extLst>
          </p:cNvPr>
          <p:cNvSpPr>
            <a:spLocks noGrp="1"/>
          </p:cNvSpPr>
          <p:nvPr>
            <p:ph type="sldNum" sz="quarter" idx="12"/>
          </p:nvPr>
        </p:nvSpPr>
        <p:spPr/>
        <p:txBody>
          <a:bodyPr/>
          <a:lstStyle/>
          <a:p>
            <a:pPr defTabSz="457200"/>
            <a:fld id="{1E19C8D7-53EE-4AF8-9E87-BBF55B67A655}" type="slidenum">
              <a:rPr lang="en-US" smtClean="0"/>
              <a:pPr defTabSz="457200"/>
              <a:t>60</a:t>
            </a:fld>
            <a:endParaRPr lang="en-US" dirty="0"/>
          </a:p>
        </p:txBody>
      </p:sp>
    </p:spTree>
    <p:extLst>
      <p:ext uri="{BB962C8B-B14F-4D97-AF65-F5344CB8AC3E}">
        <p14:creationId xmlns:p14="http://schemas.microsoft.com/office/powerpoint/2010/main" val="963611201"/>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7E202AD-1CAC-40D3-8F02-AAC3FCB94493}"/>
              </a:ext>
            </a:extLst>
          </p:cNvPr>
          <p:cNvSpPr>
            <a:spLocks noGrp="1"/>
          </p:cNvSpPr>
          <p:nvPr>
            <p:ph idx="1"/>
          </p:nvPr>
        </p:nvSpPr>
        <p:spPr/>
        <p:txBody>
          <a:bodyPr/>
          <a:lstStyle/>
          <a:p>
            <a:pPr marL="0" indent="0">
              <a:buNone/>
            </a:pPr>
            <a:r>
              <a:rPr lang="en-US" dirty="0">
                <a:solidFill>
                  <a:schemeClr val="accent5">
                    <a:lumMod val="60000"/>
                    <a:lumOff val="40000"/>
                  </a:schemeClr>
                </a:solidFill>
                <a:highlight>
                  <a:srgbClr val="000000"/>
                </a:highlight>
              </a:rPr>
              <a:t>Transferring a resident onto and off a toilet</a:t>
            </a:r>
          </a:p>
          <a:p>
            <a:pPr marL="0" indent="0">
              <a:buNone/>
            </a:pPr>
            <a:endParaRPr lang="en-US" dirty="0">
              <a:solidFill>
                <a:schemeClr val="accent5">
                  <a:lumMod val="60000"/>
                  <a:lumOff val="40000"/>
                </a:schemeClr>
              </a:solidFill>
              <a:highlight>
                <a:srgbClr val="000000"/>
              </a:highlight>
            </a:endParaRPr>
          </a:p>
          <a:p>
            <a:pPr marL="0" indent="0">
              <a:buNone/>
            </a:pPr>
            <a:r>
              <a:rPr lang="en-US" dirty="0"/>
              <a:t>Equipment: 2 pairs of gloves, toilet paper or disposable wipes, wheelchair</a:t>
            </a:r>
          </a:p>
          <a:p>
            <a:pPr marL="0" indent="0">
              <a:buNone/>
            </a:pPr>
            <a:endParaRPr lang="en-US" dirty="0"/>
          </a:p>
          <a:p>
            <a:pPr marL="457200" indent="-457200">
              <a:buFont typeface="+mj-lt"/>
              <a:buAutoNum type="arabicPeriod"/>
            </a:pPr>
            <a:r>
              <a:rPr lang="en-US" dirty="0"/>
              <a:t>Identify yourself by name. Identify the resident by name.</a:t>
            </a:r>
          </a:p>
          <a:p>
            <a:pPr marL="457200" indent="-457200">
              <a:buFont typeface="+mj-lt"/>
              <a:buAutoNum type="arabicPeriod"/>
            </a:pPr>
            <a:r>
              <a:rPr lang="en-US" dirty="0"/>
              <a:t>Wash your hands.</a:t>
            </a:r>
          </a:p>
          <a:p>
            <a:pPr marL="457200" indent="-457200">
              <a:buFont typeface="+mj-lt"/>
              <a:buAutoNum type="arabicPeriod"/>
            </a:pPr>
            <a:r>
              <a:rPr lang="en-US" dirty="0"/>
              <a:t>Explain procedure to the resident. Speak clearly, slowly, and directly. Maintain face-to-face contact whenever possible. Make sure the resident is wearing nonskid shoes.</a:t>
            </a:r>
          </a:p>
          <a:p>
            <a:pPr marL="457200" indent="-457200">
              <a:buFont typeface="+mj-lt"/>
              <a:buAutoNum type="arabicPeriod"/>
            </a:pPr>
            <a:r>
              <a:rPr lang="en-US" dirty="0"/>
              <a:t>Provide for the resident’s privacy with curtain, screen, or door. </a:t>
            </a:r>
          </a:p>
          <a:p>
            <a:pPr marL="457200" indent="-457200">
              <a:buFont typeface="+mj-lt"/>
              <a:buAutoNum type="arabicPeriod"/>
            </a:pPr>
            <a:r>
              <a:rPr lang="en-US" dirty="0"/>
              <a:t>Position the wheelchair at a right angle to the toilet to face the hand bar/wall rail. Place wheelchair on the resident’s stronger side.</a:t>
            </a:r>
          </a:p>
          <a:p>
            <a:pPr marL="457200" indent="-457200">
              <a:buFont typeface="+mj-lt"/>
              <a:buAutoNum type="arabicPeriod"/>
            </a:pPr>
            <a:r>
              <a:rPr lang="en-US" dirty="0"/>
              <a:t>Remove wheelchair footrests. Lock wheels.</a:t>
            </a:r>
          </a:p>
          <a:p>
            <a:pPr marL="457200" indent="-457200">
              <a:buFont typeface="+mj-lt"/>
              <a:buAutoNum type="arabicPeriod"/>
            </a:pPr>
            <a:r>
              <a:rPr lang="en-US" dirty="0"/>
              <a:t>Put on gloves.</a:t>
            </a:r>
          </a:p>
          <a:p>
            <a:pPr marL="457200" indent="-457200">
              <a:buFont typeface="+mj-lt"/>
              <a:buAutoNum type="arabicPeriod"/>
            </a:pPr>
            <a:endParaRPr lang="en-US" dirty="0">
              <a:highlight>
                <a:srgbClr val="000000"/>
              </a:highlight>
            </a:endParaRPr>
          </a:p>
          <a:p>
            <a:pPr marL="457200" indent="-457200">
              <a:buFont typeface="+mj-lt"/>
              <a:buAutoNum type="arabicPeriod"/>
            </a:pPr>
            <a:endParaRPr lang="en-US" dirty="0">
              <a:solidFill>
                <a:schemeClr val="accent5">
                  <a:lumMod val="60000"/>
                  <a:lumOff val="40000"/>
                </a:schemeClr>
              </a:solidFill>
              <a:highlight>
                <a:srgbClr val="000000"/>
              </a:highlight>
            </a:endParaRPr>
          </a:p>
          <a:p>
            <a:pPr marL="0" indent="0">
              <a:buNone/>
            </a:pPr>
            <a:endParaRPr lang="en-US" dirty="0">
              <a:highlight>
                <a:srgbClr val="000000"/>
              </a:highlight>
            </a:endParaRPr>
          </a:p>
        </p:txBody>
      </p:sp>
      <p:sp>
        <p:nvSpPr>
          <p:cNvPr id="3" name="Slide Number Placeholder 2">
            <a:extLst>
              <a:ext uri="{FF2B5EF4-FFF2-40B4-BE49-F238E27FC236}">
                <a16:creationId xmlns:a16="http://schemas.microsoft.com/office/drawing/2014/main" id="{6758CFCB-A77A-4498-8D73-8D5D6CFD89A4}"/>
              </a:ext>
            </a:extLst>
          </p:cNvPr>
          <p:cNvSpPr>
            <a:spLocks noGrp="1"/>
          </p:cNvSpPr>
          <p:nvPr>
            <p:ph type="sldNum" sz="quarter" idx="12"/>
          </p:nvPr>
        </p:nvSpPr>
        <p:spPr/>
        <p:txBody>
          <a:bodyPr/>
          <a:lstStyle/>
          <a:p>
            <a:pPr defTabSz="457200"/>
            <a:fld id="{1E19C8D7-53EE-4AF8-9E87-BBF55B67A655}" type="slidenum">
              <a:rPr lang="en-US" smtClean="0"/>
              <a:pPr defTabSz="457200"/>
              <a:t>61</a:t>
            </a:fld>
            <a:endParaRPr lang="en-US" dirty="0"/>
          </a:p>
        </p:txBody>
      </p:sp>
    </p:spTree>
    <p:extLst>
      <p:ext uri="{BB962C8B-B14F-4D97-AF65-F5344CB8AC3E}">
        <p14:creationId xmlns:p14="http://schemas.microsoft.com/office/powerpoint/2010/main" val="49631151"/>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7E202AD-1CAC-40D3-8F02-AAC3FCB94493}"/>
              </a:ext>
            </a:extLst>
          </p:cNvPr>
          <p:cNvSpPr>
            <a:spLocks noGrp="1"/>
          </p:cNvSpPr>
          <p:nvPr>
            <p:ph idx="1"/>
          </p:nvPr>
        </p:nvSpPr>
        <p:spPr>
          <a:xfrm>
            <a:off x="635394" y="780226"/>
            <a:ext cx="4529994" cy="5396738"/>
          </a:xfrm>
        </p:spPr>
        <p:txBody>
          <a:bodyPr/>
          <a:lstStyle/>
          <a:p>
            <a:pPr marL="0" indent="0">
              <a:buNone/>
            </a:pPr>
            <a:r>
              <a:rPr lang="en-US" dirty="0">
                <a:solidFill>
                  <a:schemeClr val="accent5">
                    <a:lumMod val="60000"/>
                    <a:lumOff val="40000"/>
                  </a:schemeClr>
                </a:solidFill>
                <a:highlight>
                  <a:srgbClr val="000000"/>
                </a:highlight>
              </a:rPr>
              <a:t>Transferring a resident onto and off a toilet</a:t>
            </a:r>
          </a:p>
          <a:p>
            <a:pPr marL="0" indent="0">
              <a:buNone/>
            </a:pPr>
            <a:endParaRPr lang="en-US" dirty="0">
              <a:solidFill>
                <a:schemeClr val="accent5">
                  <a:lumMod val="60000"/>
                  <a:lumOff val="40000"/>
                </a:schemeClr>
              </a:solidFill>
              <a:highlight>
                <a:srgbClr val="000000"/>
              </a:highlight>
            </a:endParaRPr>
          </a:p>
          <a:p>
            <a:pPr marL="457200" indent="-457200">
              <a:buFont typeface="+mj-lt"/>
              <a:buAutoNum type="arabicPeriod" startAt="8"/>
            </a:pPr>
            <a:r>
              <a:rPr lang="en-US" dirty="0"/>
              <a:t>Apply a transfer belt around the resident’s waist over clothing (not on bare skin). Grasp belt securely on both sides, with hands in an upward position.</a:t>
            </a:r>
          </a:p>
          <a:p>
            <a:pPr marL="457200" indent="-457200">
              <a:buFont typeface="+mj-lt"/>
              <a:buAutoNum type="arabicPeriod" startAt="8"/>
            </a:pPr>
            <a:r>
              <a:rPr lang="en-US" dirty="0"/>
              <a:t>Ask the resident to push against the armrests of the wheelchair and stand, reaching for and grasping the hand bar with her stronger arm. Move wheelchair out of the way.</a:t>
            </a:r>
          </a:p>
          <a:p>
            <a:pPr marL="0" indent="0">
              <a:buNone/>
            </a:pPr>
            <a:endParaRPr lang="en-US" dirty="0">
              <a:highlight>
                <a:srgbClr val="000000"/>
              </a:highlight>
            </a:endParaRPr>
          </a:p>
          <a:p>
            <a:pPr marL="0" indent="0">
              <a:buNone/>
            </a:pPr>
            <a:endParaRPr lang="en-US" dirty="0">
              <a:solidFill>
                <a:schemeClr val="accent5">
                  <a:lumMod val="60000"/>
                  <a:lumOff val="40000"/>
                </a:schemeClr>
              </a:solidFill>
              <a:highlight>
                <a:srgbClr val="000000"/>
              </a:highlight>
            </a:endParaRPr>
          </a:p>
          <a:p>
            <a:pPr marL="0" indent="0">
              <a:buNone/>
            </a:pPr>
            <a:endParaRPr lang="en-US" dirty="0">
              <a:highlight>
                <a:srgbClr val="000000"/>
              </a:highlight>
            </a:endParaRPr>
          </a:p>
        </p:txBody>
      </p:sp>
      <p:sp>
        <p:nvSpPr>
          <p:cNvPr id="3" name="Slide Number Placeholder 2">
            <a:extLst>
              <a:ext uri="{FF2B5EF4-FFF2-40B4-BE49-F238E27FC236}">
                <a16:creationId xmlns:a16="http://schemas.microsoft.com/office/drawing/2014/main" id="{6758CFCB-A77A-4498-8D73-8D5D6CFD89A4}"/>
              </a:ext>
            </a:extLst>
          </p:cNvPr>
          <p:cNvSpPr>
            <a:spLocks noGrp="1"/>
          </p:cNvSpPr>
          <p:nvPr>
            <p:ph type="sldNum" sz="quarter" idx="12"/>
          </p:nvPr>
        </p:nvSpPr>
        <p:spPr/>
        <p:txBody>
          <a:bodyPr/>
          <a:lstStyle/>
          <a:p>
            <a:pPr defTabSz="457200"/>
            <a:fld id="{1E19C8D7-53EE-4AF8-9E87-BBF55B67A655}" type="slidenum">
              <a:rPr lang="en-US" smtClean="0"/>
              <a:pPr defTabSz="457200"/>
              <a:t>62</a:t>
            </a:fld>
            <a:endParaRPr lang="en-US" dirty="0"/>
          </a:p>
        </p:txBody>
      </p:sp>
      <p:pic>
        <p:nvPicPr>
          <p:cNvPr id="4" name="Picture 3">
            <a:extLst>
              <a:ext uri="{FF2B5EF4-FFF2-40B4-BE49-F238E27FC236}">
                <a16:creationId xmlns:a16="http://schemas.microsoft.com/office/drawing/2014/main" id="{3CF374FE-9E66-4440-9CCA-3E3A4845F894}"/>
              </a:ext>
            </a:extLst>
          </p:cNvPr>
          <p:cNvPicPr>
            <a:picLocks noChangeAspect="1"/>
          </p:cNvPicPr>
          <p:nvPr/>
        </p:nvPicPr>
        <p:blipFill>
          <a:blip r:embed="rId2"/>
          <a:stretch>
            <a:fillRect/>
          </a:stretch>
        </p:blipFill>
        <p:spPr>
          <a:xfrm>
            <a:off x="5870110" y="1348251"/>
            <a:ext cx="4578480" cy="4931203"/>
          </a:xfrm>
          <a:prstGeom prst="rect">
            <a:avLst/>
          </a:prstGeom>
        </p:spPr>
      </p:pic>
    </p:spTree>
    <p:extLst>
      <p:ext uri="{BB962C8B-B14F-4D97-AF65-F5344CB8AC3E}">
        <p14:creationId xmlns:p14="http://schemas.microsoft.com/office/powerpoint/2010/main" val="2681440945"/>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7E202AD-1CAC-40D3-8F02-AAC3FCB94493}"/>
              </a:ext>
            </a:extLst>
          </p:cNvPr>
          <p:cNvSpPr>
            <a:spLocks noGrp="1"/>
          </p:cNvSpPr>
          <p:nvPr>
            <p:ph idx="1"/>
          </p:nvPr>
        </p:nvSpPr>
        <p:spPr>
          <a:xfrm>
            <a:off x="635393" y="780226"/>
            <a:ext cx="4568905" cy="5396738"/>
          </a:xfrm>
        </p:spPr>
        <p:txBody>
          <a:bodyPr/>
          <a:lstStyle/>
          <a:p>
            <a:pPr marL="0" indent="0">
              <a:buNone/>
            </a:pPr>
            <a:r>
              <a:rPr lang="en-US" dirty="0">
                <a:solidFill>
                  <a:schemeClr val="accent5">
                    <a:lumMod val="60000"/>
                    <a:lumOff val="40000"/>
                  </a:schemeClr>
                </a:solidFill>
                <a:highlight>
                  <a:srgbClr val="000000"/>
                </a:highlight>
              </a:rPr>
              <a:t>Transferring a resident onto and off a toilet</a:t>
            </a:r>
          </a:p>
          <a:p>
            <a:pPr marL="0" indent="0">
              <a:buNone/>
            </a:pPr>
            <a:endParaRPr lang="en-US" dirty="0">
              <a:solidFill>
                <a:schemeClr val="accent5">
                  <a:lumMod val="60000"/>
                  <a:lumOff val="40000"/>
                </a:schemeClr>
              </a:solidFill>
              <a:highlight>
                <a:srgbClr val="000000"/>
              </a:highlight>
            </a:endParaRPr>
          </a:p>
          <a:p>
            <a:pPr marL="457200" indent="-457200">
              <a:buFont typeface="+mj-lt"/>
              <a:buAutoNum type="arabicPeriod" startAt="10"/>
            </a:pPr>
            <a:r>
              <a:rPr lang="en-US" dirty="0"/>
              <a:t>Ask the resident to pivot her foot and back up so that she can feel the front of the toilet with the back of her legs.</a:t>
            </a:r>
          </a:p>
          <a:p>
            <a:pPr marL="457200" indent="-457200">
              <a:buFont typeface="+mj-lt"/>
              <a:buAutoNum type="arabicPeriod" startAt="10"/>
            </a:pPr>
            <a:r>
              <a:rPr lang="en-US" dirty="0"/>
              <a:t>Help resident to pull down pants and underwear. You may need to keep one hand on the transfer belt while helping to remove clothing.</a:t>
            </a:r>
          </a:p>
          <a:p>
            <a:pPr marL="457200" indent="-457200">
              <a:buFont typeface="+mj-lt"/>
              <a:buAutoNum type="arabicPeriod" startAt="10"/>
            </a:pPr>
            <a:endParaRPr lang="en-US" dirty="0">
              <a:highlight>
                <a:srgbClr val="000000"/>
              </a:highlight>
            </a:endParaRPr>
          </a:p>
          <a:p>
            <a:pPr marL="457200" indent="-457200">
              <a:buFont typeface="+mj-lt"/>
              <a:buAutoNum type="arabicPeriod" startAt="10"/>
            </a:pPr>
            <a:endParaRPr lang="en-US" dirty="0">
              <a:solidFill>
                <a:schemeClr val="accent5">
                  <a:lumMod val="60000"/>
                  <a:lumOff val="40000"/>
                </a:schemeClr>
              </a:solidFill>
              <a:highlight>
                <a:srgbClr val="000000"/>
              </a:highlight>
            </a:endParaRPr>
          </a:p>
          <a:p>
            <a:pPr marL="0" indent="0">
              <a:buNone/>
            </a:pPr>
            <a:endParaRPr lang="en-US" dirty="0">
              <a:highlight>
                <a:srgbClr val="000000"/>
              </a:highlight>
            </a:endParaRPr>
          </a:p>
        </p:txBody>
      </p:sp>
      <p:sp>
        <p:nvSpPr>
          <p:cNvPr id="3" name="Slide Number Placeholder 2">
            <a:extLst>
              <a:ext uri="{FF2B5EF4-FFF2-40B4-BE49-F238E27FC236}">
                <a16:creationId xmlns:a16="http://schemas.microsoft.com/office/drawing/2014/main" id="{6758CFCB-A77A-4498-8D73-8D5D6CFD89A4}"/>
              </a:ext>
            </a:extLst>
          </p:cNvPr>
          <p:cNvSpPr>
            <a:spLocks noGrp="1"/>
          </p:cNvSpPr>
          <p:nvPr>
            <p:ph type="sldNum" sz="quarter" idx="12"/>
          </p:nvPr>
        </p:nvSpPr>
        <p:spPr/>
        <p:txBody>
          <a:bodyPr/>
          <a:lstStyle/>
          <a:p>
            <a:pPr defTabSz="457200"/>
            <a:fld id="{1E19C8D7-53EE-4AF8-9E87-BBF55B67A655}" type="slidenum">
              <a:rPr lang="en-US" smtClean="0"/>
              <a:pPr defTabSz="457200"/>
              <a:t>63</a:t>
            </a:fld>
            <a:endParaRPr lang="en-US" dirty="0"/>
          </a:p>
        </p:txBody>
      </p:sp>
      <p:pic>
        <p:nvPicPr>
          <p:cNvPr id="4" name="Picture 3">
            <a:extLst>
              <a:ext uri="{FF2B5EF4-FFF2-40B4-BE49-F238E27FC236}">
                <a16:creationId xmlns:a16="http://schemas.microsoft.com/office/drawing/2014/main" id="{E195829F-C6A8-41CC-B65B-BB55E26F0A18}"/>
              </a:ext>
            </a:extLst>
          </p:cNvPr>
          <p:cNvPicPr>
            <a:picLocks noChangeAspect="1"/>
          </p:cNvPicPr>
          <p:nvPr/>
        </p:nvPicPr>
        <p:blipFill>
          <a:blip r:embed="rId2"/>
          <a:stretch>
            <a:fillRect/>
          </a:stretch>
        </p:blipFill>
        <p:spPr>
          <a:xfrm>
            <a:off x="5823181" y="1350576"/>
            <a:ext cx="4568904" cy="4928878"/>
          </a:xfrm>
          <a:prstGeom prst="rect">
            <a:avLst/>
          </a:prstGeom>
        </p:spPr>
      </p:pic>
    </p:spTree>
    <p:extLst>
      <p:ext uri="{BB962C8B-B14F-4D97-AF65-F5344CB8AC3E}">
        <p14:creationId xmlns:p14="http://schemas.microsoft.com/office/powerpoint/2010/main" val="1257875142"/>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7E202AD-1CAC-40D3-8F02-AAC3FCB94493}"/>
              </a:ext>
            </a:extLst>
          </p:cNvPr>
          <p:cNvSpPr>
            <a:spLocks noGrp="1"/>
          </p:cNvSpPr>
          <p:nvPr>
            <p:ph idx="1"/>
          </p:nvPr>
        </p:nvSpPr>
        <p:spPr/>
        <p:txBody>
          <a:bodyPr/>
          <a:lstStyle/>
          <a:p>
            <a:pPr marL="0" indent="0">
              <a:buNone/>
            </a:pPr>
            <a:r>
              <a:rPr lang="en-US" dirty="0">
                <a:solidFill>
                  <a:schemeClr val="accent5">
                    <a:lumMod val="60000"/>
                    <a:lumOff val="40000"/>
                  </a:schemeClr>
                </a:solidFill>
                <a:highlight>
                  <a:srgbClr val="000000"/>
                </a:highlight>
              </a:rPr>
              <a:t>Transferring a resident onto and off a toilet</a:t>
            </a:r>
          </a:p>
          <a:p>
            <a:pPr marL="0" indent="0">
              <a:buNone/>
            </a:pPr>
            <a:endParaRPr lang="en-US" dirty="0">
              <a:solidFill>
                <a:schemeClr val="accent5">
                  <a:lumMod val="60000"/>
                  <a:lumOff val="40000"/>
                </a:schemeClr>
              </a:solidFill>
              <a:highlight>
                <a:srgbClr val="000000"/>
              </a:highlight>
            </a:endParaRPr>
          </a:p>
          <a:p>
            <a:pPr marL="457200" indent="-457200">
              <a:buFont typeface="+mj-lt"/>
              <a:buAutoNum type="arabicPeriod" startAt="12"/>
            </a:pPr>
            <a:r>
              <a:rPr lang="en-US" dirty="0"/>
              <a:t>Help resident slowly sit down onto the toilet. Ask resident to pull on the emergency cord if she needs help. Remove and discard gloves. Wash your hands. Leave the bathroom and close the door.</a:t>
            </a:r>
          </a:p>
          <a:p>
            <a:pPr marL="457200" indent="-457200">
              <a:buFont typeface="+mj-lt"/>
              <a:buAutoNum type="arabicPeriod" startAt="12"/>
            </a:pPr>
            <a:r>
              <a:rPr lang="en-US" dirty="0"/>
              <a:t>When called, return and wash your hands. Don clean gloves. Assist with perineal care as necessary (see Chapter 13). Ask the resident to stand and reach for the hand bar.</a:t>
            </a:r>
          </a:p>
          <a:p>
            <a:pPr marL="457200" indent="-457200">
              <a:buFont typeface="+mj-lt"/>
              <a:buAutoNum type="arabicPeriod" startAt="12"/>
            </a:pPr>
            <a:r>
              <a:rPr lang="en-US" dirty="0"/>
              <a:t>Use disposable wipes to clean the resident. Make sure she is clean and dry before pulling up clothing. Remove and discard gloves. </a:t>
            </a:r>
          </a:p>
          <a:p>
            <a:pPr marL="457200" indent="-457200">
              <a:buFont typeface="+mj-lt"/>
              <a:buAutoNum type="arabicPeriod" startAt="12"/>
            </a:pPr>
            <a:r>
              <a:rPr lang="en-US" dirty="0"/>
              <a:t>Help resident to the sink to wash her hands. </a:t>
            </a:r>
          </a:p>
          <a:p>
            <a:pPr marL="457200" indent="-457200">
              <a:buFont typeface="+mj-lt"/>
              <a:buAutoNum type="arabicPeriod" startAt="12"/>
            </a:pPr>
            <a:r>
              <a:rPr lang="en-US" dirty="0"/>
              <a:t>Wash your hands. </a:t>
            </a:r>
          </a:p>
          <a:p>
            <a:pPr marL="457200" indent="-457200">
              <a:buFont typeface="+mj-lt"/>
              <a:buAutoNum type="arabicPeriod" startAt="12"/>
            </a:pPr>
            <a:r>
              <a:rPr lang="en-US" dirty="0"/>
              <a:t>Help the resident back into the wheelchair. Be sure the resident is seated comfortably and correctly in the wheelchair. Remove the transfer belt. Replace footrests.</a:t>
            </a:r>
          </a:p>
          <a:p>
            <a:pPr marL="457200" indent="-457200">
              <a:buFont typeface="+mj-lt"/>
              <a:buAutoNum type="arabicPeriod" startAt="12"/>
            </a:pPr>
            <a:endParaRPr lang="en-US" dirty="0">
              <a:highlight>
                <a:srgbClr val="000000"/>
              </a:highlight>
            </a:endParaRPr>
          </a:p>
          <a:p>
            <a:pPr marL="0" indent="0">
              <a:buNone/>
            </a:pPr>
            <a:endParaRPr lang="en-US" dirty="0">
              <a:solidFill>
                <a:schemeClr val="accent5">
                  <a:lumMod val="60000"/>
                  <a:lumOff val="40000"/>
                </a:schemeClr>
              </a:solidFill>
              <a:highlight>
                <a:srgbClr val="000000"/>
              </a:highlight>
            </a:endParaRPr>
          </a:p>
          <a:p>
            <a:pPr marL="0" indent="0">
              <a:buNone/>
            </a:pPr>
            <a:endParaRPr lang="en-US" dirty="0">
              <a:highlight>
                <a:srgbClr val="000000"/>
              </a:highlight>
            </a:endParaRPr>
          </a:p>
        </p:txBody>
      </p:sp>
      <p:sp>
        <p:nvSpPr>
          <p:cNvPr id="3" name="Slide Number Placeholder 2">
            <a:extLst>
              <a:ext uri="{FF2B5EF4-FFF2-40B4-BE49-F238E27FC236}">
                <a16:creationId xmlns:a16="http://schemas.microsoft.com/office/drawing/2014/main" id="{6758CFCB-A77A-4498-8D73-8D5D6CFD89A4}"/>
              </a:ext>
            </a:extLst>
          </p:cNvPr>
          <p:cNvSpPr>
            <a:spLocks noGrp="1"/>
          </p:cNvSpPr>
          <p:nvPr>
            <p:ph type="sldNum" sz="quarter" idx="12"/>
          </p:nvPr>
        </p:nvSpPr>
        <p:spPr/>
        <p:txBody>
          <a:bodyPr/>
          <a:lstStyle/>
          <a:p>
            <a:pPr defTabSz="457200"/>
            <a:fld id="{1E19C8D7-53EE-4AF8-9E87-BBF55B67A655}" type="slidenum">
              <a:rPr lang="en-US" smtClean="0"/>
              <a:pPr defTabSz="457200"/>
              <a:t>64</a:t>
            </a:fld>
            <a:endParaRPr lang="en-US" dirty="0"/>
          </a:p>
        </p:txBody>
      </p:sp>
    </p:spTree>
    <p:extLst>
      <p:ext uri="{BB962C8B-B14F-4D97-AF65-F5344CB8AC3E}">
        <p14:creationId xmlns:p14="http://schemas.microsoft.com/office/powerpoint/2010/main" val="2083014654"/>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7E202AD-1CAC-40D3-8F02-AAC3FCB94493}"/>
              </a:ext>
            </a:extLst>
          </p:cNvPr>
          <p:cNvSpPr>
            <a:spLocks noGrp="1"/>
          </p:cNvSpPr>
          <p:nvPr>
            <p:ph idx="1"/>
          </p:nvPr>
        </p:nvSpPr>
        <p:spPr/>
        <p:txBody>
          <a:bodyPr/>
          <a:lstStyle/>
          <a:p>
            <a:pPr marL="0" indent="0">
              <a:buNone/>
            </a:pPr>
            <a:r>
              <a:rPr lang="en-US" dirty="0">
                <a:solidFill>
                  <a:schemeClr val="accent5">
                    <a:lumMod val="60000"/>
                    <a:lumOff val="40000"/>
                  </a:schemeClr>
                </a:solidFill>
                <a:highlight>
                  <a:srgbClr val="000000"/>
                </a:highlight>
              </a:rPr>
              <a:t>Transferring a resident onto and off a toilet</a:t>
            </a:r>
          </a:p>
          <a:p>
            <a:pPr marL="0" indent="0">
              <a:buNone/>
            </a:pPr>
            <a:endParaRPr lang="en-US" dirty="0">
              <a:solidFill>
                <a:schemeClr val="accent5">
                  <a:lumMod val="60000"/>
                  <a:lumOff val="40000"/>
                </a:schemeClr>
              </a:solidFill>
              <a:highlight>
                <a:srgbClr val="000000"/>
              </a:highlight>
            </a:endParaRPr>
          </a:p>
          <a:p>
            <a:pPr marL="457200" indent="-457200">
              <a:buFont typeface="+mj-lt"/>
              <a:buAutoNum type="arabicPeriod" startAt="18"/>
            </a:pPr>
            <a:r>
              <a:rPr lang="en-US" dirty="0"/>
              <a:t>Help the resident to leave the bathroom. Make sure resident is comfortable. Remove privacy measures.</a:t>
            </a:r>
          </a:p>
          <a:p>
            <a:pPr marL="457200" indent="-457200">
              <a:buFont typeface="+mj-lt"/>
              <a:buAutoNum type="arabicPeriod" startAt="18"/>
            </a:pPr>
            <a:r>
              <a:rPr lang="en-US" dirty="0"/>
              <a:t>Place call light within resident’s reach.</a:t>
            </a:r>
          </a:p>
          <a:p>
            <a:pPr marL="457200" indent="-457200">
              <a:buFont typeface="+mj-lt"/>
              <a:buAutoNum type="arabicPeriod" startAt="18"/>
            </a:pPr>
            <a:r>
              <a:rPr lang="en-US" dirty="0"/>
              <a:t>Wash your hands again.</a:t>
            </a:r>
          </a:p>
          <a:p>
            <a:pPr marL="457200" indent="-457200">
              <a:buFont typeface="+mj-lt"/>
              <a:buAutoNum type="arabicPeriod" startAt="18"/>
            </a:pPr>
            <a:r>
              <a:rPr lang="en-US" dirty="0"/>
              <a:t>Report any changes in resident to the nurse. Document procedure using facility guidelines.</a:t>
            </a:r>
          </a:p>
          <a:p>
            <a:pPr marL="0" indent="0">
              <a:buNone/>
            </a:pPr>
            <a:endParaRPr lang="en-US" dirty="0">
              <a:highlight>
                <a:srgbClr val="000000"/>
              </a:highlight>
            </a:endParaRPr>
          </a:p>
          <a:p>
            <a:pPr marL="0" indent="0">
              <a:buNone/>
            </a:pPr>
            <a:endParaRPr lang="en-US" dirty="0">
              <a:solidFill>
                <a:schemeClr val="accent5">
                  <a:lumMod val="60000"/>
                  <a:lumOff val="40000"/>
                </a:schemeClr>
              </a:solidFill>
              <a:highlight>
                <a:srgbClr val="000000"/>
              </a:highlight>
            </a:endParaRPr>
          </a:p>
          <a:p>
            <a:pPr marL="0" indent="0">
              <a:buNone/>
            </a:pPr>
            <a:endParaRPr lang="en-US" dirty="0">
              <a:highlight>
                <a:srgbClr val="000000"/>
              </a:highlight>
            </a:endParaRPr>
          </a:p>
        </p:txBody>
      </p:sp>
      <p:sp>
        <p:nvSpPr>
          <p:cNvPr id="3" name="Slide Number Placeholder 2">
            <a:extLst>
              <a:ext uri="{FF2B5EF4-FFF2-40B4-BE49-F238E27FC236}">
                <a16:creationId xmlns:a16="http://schemas.microsoft.com/office/drawing/2014/main" id="{6758CFCB-A77A-4498-8D73-8D5D6CFD89A4}"/>
              </a:ext>
            </a:extLst>
          </p:cNvPr>
          <p:cNvSpPr>
            <a:spLocks noGrp="1"/>
          </p:cNvSpPr>
          <p:nvPr>
            <p:ph type="sldNum" sz="quarter" idx="12"/>
          </p:nvPr>
        </p:nvSpPr>
        <p:spPr/>
        <p:txBody>
          <a:bodyPr/>
          <a:lstStyle/>
          <a:p>
            <a:pPr defTabSz="457200"/>
            <a:fld id="{1E19C8D7-53EE-4AF8-9E87-BBF55B67A655}" type="slidenum">
              <a:rPr lang="en-US" smtClean="0"/>
              <a:pPr defTabSz="457200"/>
              <a:t>65</a:t>
            </a:fld>
            <a:endParaRPr lang="en-US" dirty="0"/>
          </a:p>
        </p:txBody>
      </p:sp>
    </p:spTree>
    <p:extLst>
      <p:ext uri="{BB962C8B-B14F-4D97-AF65-F5344CB8AC3E}">
        <p14:creationId xmlns:p14="http://schemas.microsoft.com/office/powerpoint/2010/main" val="3805190843"/>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04DCC09-4792-4C1A-BCA8-838D8C9B1BEB}"/>
              </a:ext>
            </a:extLst>
          </p:cNvPr>
          <p:cNvSpPr>
            <a:spLocks noGrp="1"/>
          </p:cNvSpPr>
          <p:nvPr>
            <p:ph idx="1"/>
          </p:nvPr>
        </p:nvSpPr>
        <p:spPr/>
        <p:txBody>
          <a:bodyPr/>
          <a:lstStyle/>
          <a:p>
            <a:pPr marL="0" indent="0">
              <a:buNone/>
            </a:pPr>
            <a:r>
              <a:rPr lang="en-US" dirty="0">
                <a:solidFill>
                  <a:schemeClr val="accent5">
                    <a:lumMod val="60000"/>
                    <a:lumOff val="40000"/>
                  </a:schemeClr>
                </a:solidFill>
                <a:highlight>
                  <a:srgbClr val="000000"/>
                </a:highlight>
              </a:rPr>
              <a:t>Transferring a resident into a vehicle</a:t>
            </a:r>
          </a:p>
          <a:p>
            <a:pPr marL="0" indent="0">
              <a:buNone/>
            </a:pPr>
            <a:endParaRPr lang="en-US" dirty="0">
              <a:solidFill>
                <a:schemeClr val="accent5">
                  <a:lumMod val="60000"/>
                  <a:lumOff val="40000"/>
                </a:schemeClr>
              </a:solidFill>
              <a:highlight>
                <a:srgbClr val="000000"/>
              </a:highlight>
            </a:endParaRPr>
          </a:p>
          <a:p>
            <a:pPr marL="0" indent="0">
              <a:buNone/>
            </a:pPr>
            <a:r>
              <a:rPr lang="en-US" dirty="0"/>
              <a:t>Equipment: wheelchair</a:t>
            </a:r>
          </a:p>
          <a:p>
            <a:pPr marL="0" indent="0">
              <a:buNone/>
            </a:pPr>
            <a:endParaRPr lang="en-US" dirty="0"/>
          </a:p>
          <a:p>
            <a:pPr marL="457200" indent="-457200">
              <a:buFont typeface="+mj-lt"/>
              <a:buAutoNum type="arabicPeriod"/>
            </a:pPr>
            <a:r>
              <a:rPr lang="en-US" dirty="0"/>
              <a:t>Identify yourself by name. Identify the resident by name. </a:t>
            </a:r>
          </a:p>
          <a:p>
            <a:pPr marL="457200" indent="-457200">
              <a:buFont typeface="+mj-lt"/>
              <a:buAutoNum type="arabicPeriod"/>
            </a:pPr>
            <a:r>
              <a:rPr lang="en-US" dirty="0"/>
              <a:t>Wash your hands.</a:t>
            </a:r>
          </a:p>
          <a:p>
            <a:pPr marL="457200" indent="-457200">
              <a:buFont typeface="+mj-lt"/>
              <a:buAutoNum type="arabicPeriod"/>
            </a:pPr>
            <a:r>
              <a:rPr lang="en-US" dirty="0"/>
              <a:t>Explain procedure to the resident. Speak clearly, slowly, and directly. Maintain face-to-face contact whenever possible.</a:t>
            </a:r>
          </a:p>
          <a:p>
            <a:pPr marL="457200" indent="-457200">
              <a:buFont typeface="+mj-lt"/>
              <a:buAutoNum type="arabicPeriod"/>
            </a:pPr>
            <a:r>
              <a:rPr lang="en-US" dirty="0"/>
              <a:t>Place wheelchair close to the vehicle at a 45-degree angle. Open the door on the resident’s stronger side if possible.</a:t>
            </a:r>
          </a:p>
          <a:p>
            <a:pPr marL="457200" indent="-457200">
              <a:buFont typeface="+mj-lt"/>
              <a:buAutoNum type="arabicPeriod"/>
            </a:pPr>
            <a:r>
              <a:rPr lang="en-US" dirty="0"/>
              <a:t>Lock wheelchair wheels.</a:t>
            </a:r>
          </a:p>
          <a:p>
            <a:pPr marL="0" indent="0">
              <a:buNone/>
            </a:pPr>
            <a:endParaRPr lang="en-US" dirty="0">
              <a:highlight>
                <a:srgbClr val="000000"/>
              </a:highlight>
            </a:endParaRPr>
          </a:p>
        </p:txBody>
      </p:sp>
      <p:sp>
        <p:nvSpPr>
          <p:cNvPr id="3" name="Slide Number Placeholder 2">
            <a:extLst>
              <a:ext uri="{FF2B5EF4-FFF2-40B4-BE49-F238E27FC236}">
                <a16:creationId xmlns:a16="http://schemas.microsoft.com/office/drawing/2014/main" id="{6C223290-6DFF-4BB3-9A40-8785FCE216AD}"/>
              </a:ext>
            </a:extLst>
          </p:cNvPr>
          <p:cNvSpPr>
            <a:spLocks noGrp="1"/>
          </p:cNvSpPr>
          <p:nvPr>
            <p:ph type="sldNum" sz="quarter" idx="12"/>
          </p:nvPr>
        </p:nvSpPr>
        <p:spPr/>
        <p:txBody>
          <a:bodyPr/>
          <a:lstStyle/>
          <a:p>
            <a:pPr defTabSz="457200"/>
            <a:fld id="{1E19C8D7-53EE-4AF8-9E87-BBF55B67A655}" type="slidenum">
              <a:rPr lang="en-US" smtClean="0"/>
              <a:pPr defTabSz="457200"/>
              <a:t>66</a:t>
            </a:fld>
            <a:endParaRPr lang="en-US" dirty="0"/>
          </a:p>
        </p:txBody>
      </p:sp>
    </p:spTree>
    <p:extLst>
      <p:ext uri="{BB962C8B-B14F-4D97-AF65-F5344CB8AC3E}">
        <p14:creationId xmlns:p14="http://schemas.microsoft.com/office/powerpoint/2010/main" val="1155869774"/>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04DCC09-4792-4C1A-BCA8-838D8C9B1BEB}"/>
              </a:ext>
            </a:extLst>
          </p:cNvPr>
          <p:cNvSpPr>
            <a:spLocks noGrp="1"/>
          </p:cNvSpPr>
          <p:nvPr>
            <p:ph idx="1"/>
          </p:nvPr>
        </p:nvSpPr>
        <p:spPr>
          <a:xfrm>
            <a:off x="635394" y="780226"/>
            <a:ext cx="4549450" cy="5396738"/>
          </a:xfrm>
        </p:spPr>
        <p:txBody>
          <a:bodyPr/>
          <a:lstStyle/>
          <a:p>
            <a:pPr marL="0" indent="0">
              <a:buNone/>
            </a:pPr>
            <a:r>
              <a:rPr lang="en-US" dirty="0">
                <a:solidFill>
                  <a:schemeClr val="accent5">
                    <a:lumMod val="60000"/>
                    <a:lumOff val="40000"/>
                  </a:schemeClr>
                </a:solidFill>
                <a:highlight>
                  <a:srgbClr val="000000"/>
                </a:highlight>
              </a:rPr>
              <a:t>Transferring a resident into a vehicle</a:t>
            </a:r>
          </a:p>
          <a:p>
            <a:pPr marL="0" indent="0">
              <a:buNone/>
            </a:pPr>
            <a:endParaRPr lang="en-US" dirty="0">
              <a:solidFill>
                <a:schemeClr val="accent5">
                  <a:lumMod val="60000"/>
                  <a:lumOff val="40000"/>
                </a:schemeClr>
              </a:solidFill>
              <a:highlight>
                <a:srgbClr val="000000"/>
              </a:highlight>
            </a:endParaRPr>
          </a:p>
          <a:p>
            <a:pPr marL="457200" indent="-457200">
              <a:buFont typeface="+mj-lt"/>
              <a:buAutoNum type="arabicPeriod" startAt="6"/>
            </a:pPr>
            <a:r>
              <a:rPr lang="en-US" dirty="0"/>
              <a:t>Ask the resident to push against the armrests of the wheelchair and stand, grasp the vehicle, and pivot his food so the side of the seat touches the back of his legs.</a:t>
            </a:r>
          </a:p>
          <a:p>
            <a:pPr marL="457200" indent="-457200">
              <a:buFont typeface="+mj-lt"/>
              <a:buAutoNum type="arabicPeriod" startAt="6"/>
            </a:pPr>
            <a:r>
              <a:rPr lang="en-US" dirty="0"/>
              <a:t>The resident should then sit in the seat and lift one leg, and then the other, into the vehicle. Assist as needed.</a:t>
            </a:r>
          </a:p>
          <a:p>
            <a:pPr marL="0" indent="0">
              <a:buNone/>
            </a:pPr>
            <a:endParaRPr lang="en-US" dirty="0">
              <a:highlight>
                <a:srgbClr val="000000"/>
              </a:highlight>
            </a:endParaRPr>
          </a:p>
        </p:txBody>
      </p:sp>
      <p:sp>
        <p:nvSpPr>
          <p:cNvPr id="3" name="Slide Number Placeholder 2">
            <a:extLst>
              <a:ext uri="{FF2B5EF4-FFF2-40B4-BE49-F238E27FC236}">
                <a16:creationId xmlns:a16="http://schemas.microsoft.com/office/drawing/2014/main" id="{6C223290-6DFF-4BB3-9A40-8785FCE216AD}"/>
              </a:ext>
            </a:extLst>
          </p:cNvPr>
          <p:cNvSpPr>
            <a:spLocks noGrp="1"/>
          </p:cNvSpPr>
          <p:nvPr>
            <p:ph type="sldNum" sz="quarter" idx="12"/>
          </p:nvPr>
        </p:nvSpPr>
        <p:spPr/>
        <p:txBody>
          <a:bodyPr/>
          <a:lstStyle/>
          <a:p>
            <a:pPr defTabSz="457200"/>
            <a:fld id="{1E19C8D7-53EE-4AF8-9E87-BBF55B67A655}" type="slidenum">
              <a:rPr lang="en-US" smtClean="0"/>
              <a:pPr defTabSz="457200"/>
              <a:t>67</a:t>
            </a:fld>
            <a:endParaRPr lang="en-US" dirty="0"/>
          </a:p>
        </p:txBody>
      </p:sp>
      <p:pic>
        <p:nvPicPr>
          <p:cNvPr id="4" name="Picture 3">
            <a:extLst>
              <a:ext uri="{FF2B5EF4-FFF2-40B4-BE49-F238E27FC236}">
                <a16:creationId xmlns:a16="http://schemas.microsoft.com/office/drawing/2014/main" id="{F08397BB-E5DC-4448-A359-34419B887F43}"/>
              </a:ext>
            </a:extLst>
          </p:cNvPr>
          <p:cNvPicPr>
            <a:picLocks noChangeAspect="1"/>
          </p:cNvPicPr>
          <p:nvPr/>
        </p:nvPicPr>
        <p:blipFill>
          <a:blip r:embed="rId2"/>
          <a:stretch>
            <a:fillRect/>
          </a:stretch>
        </p:blipFill>
        <p:spPr>
          <a:xfrm>
            <a:off x="5603132" y="1462710"/>
            <a:ext cx="4865629" cy="4714254"/>
          </a:xfrm>
          <a:prstGeom prst="rect">
            <a:avLst/>
          </a:prstGeom>
        </p:spPr>
      </p:pic>
    </p:spTree>
    <p:extLst>
      <p:ext uri="{BB962C8B-B14F-4D97-AF65-F5344CB8AC3E}">
        <p14:creationId xmlns:p14="http://schemas.microsoft.com/office/powerpoint/2010/main" val="3180202677"/>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04DCC09-4792-4C1A-BCA8-838D8C9B1BEB}"/>
              </a:ext>
            </a:extLst>
          </p:cNvPr>
          <p:cNvSpPr>
            <a:spLocks noGrp="1"/>
          </p:cNvSpPr>
          <p:nvPr>
            <p:ph idx="1"/>
          </p:nvPr>
        </p:nvSpPr>
        <p:spPr/>
        <p:txBody>
          <a:bodyPr/>
          <a:lstStyle/>
          <a:p>
            <a:pPr marL="0" indent="0">
              <a:buNone/>
            </a:pPr>
            <a:r>
              <a:rPr lang="en-US" dirty="0">
                <a:solidFill>
                  <a:schemeClr val="accent5">
                    <a:lumMod val="60000"/>
                    <a:lumOff val="40000"/>
                  </a:schemeClr>
                </a:solidFill>
                <a:highlight>
                  <a:srgbClr val="000000"/>
                </a:highlight>
              </a:rPr>
              <a:t>Transferring a resident into a vehicle</a:t>
            </a:r>
          </a:p>
          <a:p>
            <a:pPr marL="0" indent="0">
              <a:buNone/>
            </a:pPr>
            <a:endParaRPr lang="en-US" dirty="0">
              <a:solidFill>
                <a:schemeClr val="accent5">
                  <a:lumMod val="60000"/>
                  <a:lumOff val="40000"/>
                </a:schemeClr>
              </a:solidFill>
              <a:highlight>
                <a:srgbClr val="000000"/>
              </a:highlight>
            </a:endParaRPr>
          </a:p>
          <a:p>
            <a:pPr marL="457200" indent="-457200">
              <a:buFont typeface="+mj-lt"/>
              <a:buAutoNum type="arabicPeriod" startAt="8"/>
            </a:pPr>
            <a:r>
              <a:rPr lang="en-US" dirty="0"/>
              <a:t>Carefully position the resident comfortably in the vehicle. Help fasten seat belt.</a:t>
            </a:r>
          </a:p>
          <a:p>
            <a:pPr marL="457200" indent="-457200">
              <a:buFont typeface="+mj-lt"/>
              <a:buAutoNum type="arabicPeriod" startAt="8"/>
            </a:pPr>
            <a:r>
              <a:rPr lang="en-US" dirty="0"/>
              <a:t>Safely shut the door.</a:t>
            </a:r>
          </a:p>
          <a:p>
            <a:pPr marL="457200" indent="-457200">
              <a:buFont typeface="+mj-lt"/>
              <a:buAutoNum type="arabicPeriod" startAt="8"/>
            </a:pPr>
            <a:r>
              <a:rPr lang="en-US" dirty="0"/>
              <a:t>Return the wheelchair to the appropriate place for cleaning. </a:t>
            </a:r>
          </a:p>
          <a:p>
            <a:pPr marL="457200" indent="-457200">
              <a:buFont typeface="+mj-lt"/>
              <a:buAutoNum type="arabicPeriod" startAt="8"/>
            </a:pPr>
            <a:r>
              <a:rPr lang="en-US" dirty="0"/>
              <a:t>Wash your hands.</a:t>
            </a:r>
          </a:p>
          <a:p>
            <a:pPr marL="457200" indent="-457200">
              <a:buFont typeface="+mj-lt"/>
              <a:buAutoNum type="arabicPeriod" startAt="8"/>
            </a:pPr>
            <a:r>
              <a:rPr lang="en-US" dirty="0"/>
              <a:t>Document procedure using facility guidelines.</a:t>
            </a:r>
          </a:p>
          <a:p>
            <a:pPr marL="0" indent="0">
              <a:buNone/>
            </a:pPr>
            <a:endParaRPr lang="en-US" dirty="0">
              <a:highlight>
                <a:srgbClr val="000000"/>
              </a:highlight>
            </a:endParaRPr>
          </a:p>
        </p:txBody>
      </p:sp>
      <p:sp>
        <p:nvSpPr>
          <p:cNvPr id="3" name="Slide Number Placeholder 2">
            <a:extLst>
              <a:ext uri="{FF2B5EF4-FFF2-40B4-BE49-F238E27FC236}">
                <a16:creationId xmlns:a16="http://schemas.microsoft.com/office/drawing/2014/main" id="{6C223290-6DFF-4BB3-9A40-8785FCE216AD}"/>
              </a:ext>
            </a:extLst>
          </p:cNvPr>
          <p:cNvSpPr>
            <a:spLocks noGrp="1"/>
          </p:cNvSpPr>
          <p:nvPr>
            <p:ph type="sldNum" sz="quarter" idx="12"/>
          </p:nvPr>
        </p:nvSpPr>
        <p:spPr/>
        <p:txBody>
          <a:bodyPr/>
          <a:lstStyle/>
          <a:p>
            <a:pPr defTabSz="457200"/>
            <a:fld id="{1E19C8D7-53EE-4AF8-9E87-BBF55B67A655}" type="slidenum">
              <a:rPr lang="en-US" smtClean="0"/>
              <a:pPr defTabSz="457200"/>
              <a:t>68</a:t>
            </a:fld>
            <a:endParaRPr lang="en-US" dirty="0"/>
          </a:p>
        </p:txBody>
      </p:sp>
    </p:spTree>
    <p:extLst>
      <p:ext uri="{BB962C8B-B14F-4D97-AF65-F5344CB8AC3E}">
        <p14:creationId xmlns:p14="http://schemas.microsoft.com/office/powerpoint/2010/main" val="2944942772"/>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69CC4F4D-A75C-4B2A-A772-7F94702470B1}"/>
              </a:ext>
            </a:extLst>
          </p:cNvPr>
          <p:cNvSpPr>
            <a:spLocks noGrp="1"/>
          </p:cNvSpPr>
          <p:nvPr>
            <p:ph idx="1"/>
          </p:nvPr>
        </p:nvSpPr>
        <p:spPr/>
        <p:txBody>
          <a:bodyPr/>
          <a:lstStyle/>
          <a:p>
            <a:pPr marL="457200" indent="-457200">
              <a:buFont typeface="+mj-lt"/>
              <a:buAutoNum type="arabicPeriod" startAt="3"/>
            </a:pPr>
            <a:r>
              <a:rPr lang="en-US" dirty="0">
                <a:solidFill>
                  <a:srgbClr val="FF0000"/>
                </a:solidFill>
              </a:rPr>
              <a:t>Describe how to safely transfer residents</a:t>
            </a:r>
          </a:p>
          <a:p>
            <a:pPr marL="457200" indent="-457200">
              <a:buFont typeface="+mj-lt"/>
              <a:buAutoNum type="arabicPeriod" startAt="3"/>
            </a:pPr>
            <a:endParaRPr lang="en-US" dirty="0">
              <a:solidFill>
                <a:srgbClr val="FF0000"/>
              </a:solidFill>
            </a:endParaRPr>
          </a:p>
          <a:p>
            <a:pPr marL="0" indent="0">
              <a:buNone/>
            </a:pPr>
            <a:r>
              <a:rPr lang="en-US" dirty="0"/>
              <a:t>NAs should know these guidelines for stand-up lifts:</a:t>
            </a:r>
          </a:p>
          <a:p>
            <a:pPr marL="0" indent="0">
              <a:buNone/>
            </a:pPr>
            <a:endParaRPr lang="en-US" dirty="0"/>
          </a:p>
          <a:p>
            <a:pPr lvl="1"/>
            <a:r>
              <a:rPr lang="en-US" dirty="0"/>
              <a:t>Used when resident can bear some weight on his legs but has poor leg strength and/or balance</a:t>
            </a:r>
          </a:p>
          <a:p>
            <a:pPr lvl="1"/>
            <a:r>
              <a:rPr lang="en-US" dirty="0"/>
              <a:t>Resident must be able to stand and have some arm strength.</a:t>
            </a:r>
          </a:p>
          <a:p>
            <a:pPr lvl="1"/>
            <a:r>
              <a:rPr lang="en-US" dirty="0"/>
              <a:t>Manual and battery-powered lifts are different types.</a:t>
            </a:r>
          </a:p>
          <a:p>
            <a:pPr lvl="1"/>
            <a:r>
              <a:rPr lang="en-US" dirty="0"/>
              <a:t>Brakes must be locked before using.</a:t>
            </a:r>
          </a:p>
          <a:p>
            <a:pPr lvl="1"/>
            <a:r>
              <a:rPr lang="en-US" dirty="0"/>
              <a:t>Resident in sitting position, with feet on foot plate and knees against knee pads</a:t>
            </a:r>
          </a:p>
          <a:p>
            <a:pPr lvl="1"/>
            <a:r>
              <a:rPr lang="en-US" dirty="0"/>
              <a:t>Resident grasps support bar and pulls himself up.</a:t>
            </a:r>
          </a:p>
          <a:p>
            <a:pPr lvl="1"/>
            <a:r>
              <a:rPr lang="en-US" dirty="0"/>
              <a:t>Lower sides of seat into position, adjust straps, and resident lowers himself into seat while holding bars.</a:t>
            </a:r>
          </a:p>
          <a:p>
            <a:pPr marL="0" indent="0">
              <a:buNone/>
            </a:pPr>
            <a:endParaRPr lang="en-US" dirty="0"/>
          </a:p>
        </p:txBody>
      </p:sp>
      <p:sp>
        <p:nvSpPr>
          <p:cNvPr id="3" name="Slide Number Placeholder 2">
            <a:extLst>
              <a:ext uri="{FF2B5EF4-FFF2-40B4-BE49-F238E27FC236}">
                <a16:creationId xmlns:a16="http://schemas.microsoft.com/office/drawing/2014/main" id="{C81C1710-0040-4620-AA02-A373562D222B}"/>
              </a:ext>
            </a:extLst>
          </p:cNvPr>
          <p:cNvSpPr>
            <a:spLocks noGrp="1"/>
          </p:cNvSpPr>
          <p:nvPr>
            <p:ph type="sldNum" sz="quarter" idx="12"/>
          </p:nvPr>
        </p:nvSpPr>
        <p:spPr/>
        <p:txBody>
          <a:bodyPr/>
          <a:lstStyle/>
          <a:p>
            <a:pPr defTabSz="457200"/>
            <a:fld id="{1E19C8D7-53EE-4AF8-9E87-BBF55B67A655}" type="slidenum">
              <a:rPr lang="en-US" smtClean="0"/>
              <a:pPr defTabSz="457200"/>
              <a:t>69</a:t>
            </a:fld>
            <a:endParaRPr lang="en-US" dirty="0"/>
          </a:p>
        </p:txBody>
      </p:sp>
    </p:spTree>
    <p:extLst>
      <p:ext uri="{BB962C8B-B14F-4D97-AF65-F5344CB8AC3E}">
        <p14:creationId xmlns:p14="http://schemas.microsoft.com/office/powerpoint/2010/main" val="374943797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6FD06089-36DC-4FD5-9BA2-EB745C5D7476}"/>
              </a:ext>
            </a:extLst>
          </p:cNvPr>
          <p:cNvSpPr>
            <a:spLocks noGrp="1"/>
          </p:cNvSpPr>
          <p:nvPr>
            <p:ph idx="1"/>
          </p:nvPr>
        </p:nvSpPr>
        <p:spPr/>
        <p:txBody>
          <a:bodyPr/>
          <a:lstStyle/>
          <a:p>
            <a:pPr marL="0" indent="0">
              <a:buNone/>
            </a:pPr>
            <a:r>
              <a:rPr lang="en-US" dirty="0"/>
              <a:t>Transparency 10-1: Five Basic Positions</a:t>
            </a:r>
          </a:p>
        </p:txBody>
      </p:sp>
      <p:sp>
        <p:nvSpPr>
          <p:cNvPr id="3" name="Slide Number Placeholder 2">
            <a:extLst>
              <a:ext uri="{FF2B5EF4-FFF2-40B4-BE49-F238E27FC236}">
                <a16:creationId xmlns:a16="http://schemas.microsoft.com/office/drawing/2014/main" id="{B1CEEF99-CBAF-45F1-ABC7-B4BE157D11F2}"/>
              </a:ext>
            </a:extLst>
          </p:cNvPr>
          <p:cNvSpPr>
            <a:spLocks noGrp="1"/>
          </p:cNvSpPr>
          <p:nvPr>
            <p:ph type="sldNum" sz="quarter" idx="12"/>
          </p:nvPr>
        </p:nvSpPr>
        <p:spPr/>
        <p:txBody>
          <a:bodyPr/>
          <a:lstStyle/>
          <a:p>
            <a:pPr defTabSz="457200"/>
            <a:fld id="{1E19C8D7-53EE-4AF8-9E87-BBF55B67A655}" type="slidenum">
              <a:rPr lang="en-US" smtClean="0"/>
              <a:pPr defTabSz="457200"/>
              <a:t>7</a:t>
            </a:fld>
            <a:endParaRPr lang="en-US" dirty="0"/>
          </a:p>
        </p:txBody>
      </p:sp>
      <p:pic>
        <p:nvPicPr>
          <p:cNvPr id="5" name="Picture 4">
            <a:extLst>
              <a:ext uri="{FF2B5EF4-FFF2-40B4-BE49-F238E27FC236}">
                <a16:creationId xmlns:a16="http://schemas.microsoft.com/office/drawing/2014/main" id="{0CF6683B-3B4D-459D-ABB8-E7CDB0905ECB}"/>
              </a:ext>
            </a:extLst>
          </p:cNvPr>
          <p:cNvPicPr>
            <a:picLocks noChangeAspect="1"/>
          </p:cNvPicPr>
          <p:nvPr/>
        </p:nvPicPr>
        <p:blipFill>
          <a:blip r:embed="rId2"/>
          <a:stretch>
            <a:fillRect/>
          </a:stretch>
        </p:blipFill>
        <p:spPr>
          <a:xfrm>
            <a:off x="5032607" y="748504"/>
            <a:ext cx="3115326" cy="5828281"/>
          </a:xfrm>
          <a:prstGeom prst="rect">
            <a:avLst/>
          </a:prstGeom>
        </p:spPr>
      </p:pic>
    </p:spTree>
    <p:extLst>
      <p:ext uri="{BB962C8B-B14F-4D97-AF65-F5344CB8AC3E}">
        <p14:creationId xmlns:p14="http://schemas.microsoft.com/office/powerpoint/2010/main" val="2565708322"/>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83E0242-5D9E-4D86-9D5C-0E290E812216}"/>
              </a:ext>
            </a:extLst>
          </p:cNvPr>
          <p:cNvSpPr>
            <a:spLocks noGrp="1"/>
          </p:cNvSpPr>
          <p:nvPr>
            <p:ph idx="1"/>
          </p:nvPr>
        </p:nvSpPr>
        <p:spPr/>
        <p:txBody>
          <a:bodyPr>
            <a:normAutofit fontScale="92500" lnSpcReduction="20000"/>
          </a:bodyPr>
          <a:lstStyle/>
          <a:p>
            <a:pPr marL="0" indent="0">
              <a:buNone/>
            </a:pPr>
            <a:r>
              <a:rPr lang="en-US" dirty="0"/>
              <a:t>Handout 10:1: Transferring a Resident to Bed from Wheelchair</a:t>
            </a:r>
          </a:p>
          <a:p>
            <a:pPr marL="0" indent="0">
              <a:buNone/>
            </a:pPr>
            <a:endParaRPr lang="en-US" dirty="0"/>
          </a:p>
          <a:p>
            <a:pPr marL="0" indent="0">
              <a:buNone/>
            </a:pPr>
            <a:r>
              <a:rPr lang="en-US" dirty="0">
                <a:solidFill>
                  <a:schemeClr val="accent5">
                    <a:lumMod val="60000"/>
                    <a:lumOff val="40000"/>
                  </a:schemeClr>
                </a:solidFill>
                <a:highlight>
                  <a:srgbClr val="000000"/>
                </a:highlight>
              </a:rPr>
              <a:t>Transferring a resident to bed from wheelchair</a:t>
            </a:r>
          </a:p>
          <a:p>
            <a:pPr marL="457200" indent="-457200">
              <a:buFont typeface="+mj-lt"/>
              <a:buAutoNum type="arabicPeriod"/>
            </a:pPr>
            <a:r>
              <a:rPr lang="en-US" dirty="0"/>
              <a:t>Identify yourself by name. Identify the resident by name.</a:t>
            </a:r>
          </a:p>
          <a:p>
            <a:pPr marL="457200" indent="-457200">
              <a:buFont typeface="+mj-lt"/>
              <a:buAutoNum type="arabicPeriod"/>
            </a:pPr>
            <a:r>
              <a:rPr lang="en-US" dirty="0"/>
              <a:t>Wash your hands.</a:t>
            </a:r>
          </a:p>
          <a:p>
            <a:pPr marL="457200" indent="-457200">
              <a:buFont typeface="+mj-lt"/>
              <a:buAutoNum type="arabicPeriod"/>
            </a:pPr>
            <a:r>
              <a:rPr lang="en-US" dirty="0"/>
              <a:t>Explain procedure to the resident. Speak clearly, slowly, and directly. Maintain face-to-face contact whenever possible.</a:t>
            </a:r>
          </a:p>
          <a:p>
            <a:pPr marL="457200" indent="-457200">
              <a:buFont typeface="+mj-lt"/>
              <a:buAutoNum type="arabicPeriod"/>
            </a:pPr>
            <a:r>
              <a:rPr lang="en-US" dirty="0"/>
              <a:t>Provide for the resident’s privacy with curtain, screen, or door. Check the area to be certain it is uncluttered and safe.</a:t>
            </a:r>
          </a:p>
          <a:p>
            <a:pPr marL="457200" indent="-457200">
              <a:buFont typeface="+mj-lt"/>
              <a:buAutoNum type="arabicPeriod"/>
            </a:pPr>
            <a:r>
              <a:rPr lang="en-US" dirty="0"/>
              <a:t>Remove both wheelchair footrests close to the bed.</a:t>
            </a:r>
          </a:p>
          <a:p>
            <a:pPr marL="457200" indent="-457200">
              <a:buFont typeface="+mj-lt"/>
              <a:buAutoNum type="arabicPeriod"/>
            </a:pPr>
            <a:r>
              <a:rPr lang="en-US" dirty="0"/>
              <a:t>Place wheelchair near the head of the bed with arm of the wheelchair almost touching the bed. Wheelchair should be facing the foot of the bed. The wheelchair should be placed on resident’s stronger, or unaffected, side.</a:t>
            </a:r>
          </a:p>
          <a:p>
            <a:pPr marL="457200" indent="-457200">
              <a:buFont typeface="+mj-lt"/>
              <a:buAutoNum type="arabicPeriod"/>
            </a:pPr>
            <a:r>
              <a:rPr lang="en-US" dirty="0"/>
              <a:t>Lock wheelchair wheels.</a:t>
            </a:r>
          </a:p>
          <a:p>
            <a:pPr marL="457200" indent="-457200">
              <a:buFont typeface="+mj-lt"/>
              <a:buAutoNum type="arabicPeriod"/>
            </a:pPr>
            <a:r>
              <a:rPr lang="en-US" dirty="0"/>
              <a:t>Adjust bed level. The height of the bed should be equal to or slightly lower than the chair. Lock bed wheels.</a:t>
            </a:r>
          </a:p>
          <a:p>
            <a:pPr marL="457200" indent="-457200">
              <a:buFont typeface="+mj-lt"/>
              <a:buAutoNum type="arabicPeriod"/>
            </a:pPr>
            <a:r>
              <a:rPr lang="en-US" dirty="0"/>
              <a:t>Stand in front of resident with your feet about shoulder-width apart. Bend your knees.</a:t>
            </a:r>
          </a:p>
          <a:p>
            <a:pPr marL="457200" indent="-457200">
              <a:buFont typeface="+mj-lt"/>
              <a:buAutoNum type="arabicPeriod"/>
            </a:pPr>
            <a:r>
              <a:rPr lang="en-US" dirty="0"/>
              <a:t>Place the transfer belt around resident’s waist over clothing (not on bare skin). Grasp belt securely on both sides.</a:t>
            </a:r>
          </a:p>
          <a:p>
            <a:pPr marL="457200" indent="-457200">
              <a:buFont typeface="+mj-lt"/>
              <a:buAutoNum type="arabicPeriod"/>
            </a:pPr>
            <a:r>
              <a:rPr lang="en-US" dirty="0"/>
              <a:t>Provide instructions to allow resident to help with transfer.</a:t>
            </a:r>
          </a:p>
        </p:txBody>
      </p:sp>
      <p:sp>
        <p:nvSpPr>
          <p:cNvPr id="3" name="Slide Number Placeholder 2">
            <a:extLst>
              <a:ext uri="{FF2B5EF4-FFF2-40B4-BE49-F238E27FC236}">
                <a16:creationId xmlns:a16="http://schemas.microsoft.com/office/drawing/2014/main" id="{FA63F43D-EE05-4314-8CE6-3BB63CCCA493}"/>
              </a:ext>
            </a:extLst>
          </p:cNvPr>
          <p:cNvSpPr>
            <a:spLocks noGrp="1"/>
          </p:cNvSpPr>
          <p:nvPr>
            <p:ph type="sldNum" sz="quarter" idx="12"/>
          </p:nvPr>
        </p:nvSpPr>
        <p:spPr/>
        <p:txBody>
          <a:bodyPr/>
          <a:lstStyle/>
          <a:p>
            <a:pPr defTabSz="457200"/>
            <a:fld id="{1E19C8D7-53EE-4AF8-9E87-BBF55B67A655}" type="slidenum">
              <a:rPr lang="en-US" smtClean="0"/>
              <a:pPr defTabSz="457200"/>
              <a:t>70</a:t>
            </a:fld>
            <a:endParaRPr lang="en-US" dirty="0"/>
          </a:p>
        </p:txBody>
      </p:sp>
    </p:spTree>
    <p:extLst>
      <p:ext uri="{BB962C8B-B14F-4D97-AF65-F5344CB8AC3E}">
        <p14:creationId xmlns:p14="http://schemas.microsoft.com/office/powerpoint/2010/main" val="3858776161"/>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83E0242-5D9E-4D86-9D5C-0E290E812216}"/>
              </a:ext>
            </a:extLst>
          </p:cNvPr>
          <p:cNvSpPr>
            <a:spLocks noGrp="1"/>
          </p:cNvSpPr>
          <p:nvPr>
            <p:ph idx="1"/>
          </p:nvPr>
        </p:nvSpPr>
        <p:spPr/>
        <p:txBody>
          <a:bodyPr>
            <a:normAutofit/>
          </a:bodyPr>
          <a:lstStyle/>
          <a:p>
            <a:pPr marL="0" indent="0">
              <a:buNone/>
            </a:pPr>
            <a:r>
              <a:rPr lang="en-US" dirty="0"/>
              <a:t>Handout 10:1: Transferring a Resident to Bed from Wheelchair (cont’d)</a:t>
            </a:r>
          </a:p>
          <a:p>
            <a:pPr marL="0" indent="0">
              <a:buNone/>
            </a:pPr>
            <a:endParaRPr lang="en-US" dirty="0"/>
          </a:p>
          <a:p>
            <a:pPr marL="457200" indent="-457200">
              <a:buFont typeface="+mj-lt"/>
              <a:buAutoNum type="arabicPeriod" startAt="12"/>
            </a:pPr>
            <a:r>
              <a:rPr lang="en-US" dirty="0"/>
              <a:t>With your legs, brace resident’s lower legs to prevent slipping. This can be done by placing one or both of your knees in front of the resident’s knees.</a:t>
            </a:r>
          </a:p>
          <a:p>
            <a:pPr marL="457200" indent="-457200">
              <a:buFont typeface="+mj-lt"/>
              <a:buAutoNum type="arabicPeriod" startAt="12"/>
            </a:pPr>
            <a:r>
              <a:rPr lang="en-US" dirty="0"/>
              <a:t>13.	Count to three to alert resident. On three, with hands still grasping the transfer belt on both sides and moving upward, slowly help resident stand.</a:t>
            </a:r>
          </a:p>
          <a:p>
            <a:pPr marL="457200" indent="-457200">
              <a:buFont typeface="+mj-lt"/>
              <a:buAutoNum type="arabicPeriod" startAt="12"/>
            </a:pPr>
            <a:r>
              <a:rPr lang="en-US" dirty="0"/>
              <a:t>14.	Tell the resident to take small steps in the direction of the bed while turning his back toward the bed. Or, if more assistance is needed, help the resident pivot to stand in front of bed with back of resident’s legs against bed. When he feels the bed, help him sit down on the side of the bed.</a:t>
            </a:r>
          </a:p>
          <a:p>
            <a:pPr marL="457200" indent="-457200">
              <a:buFont typeface="+mj-lt"/>
              <a:buAutoNum type="arabicPeriod" startAt="12"/>
            </a:pPr>
            <a:r>
              <a:rPr lang="en-US" dirty="0"/>
              <a:t>15.	Make resident comfortable. Remove transfer belt.</a:t>
            </a:r>
          </a:p>
          <a:p>
            <a:pPr marL="457200" indent="-457200">
              <a:buFont typeface="+mj-lt"/>
              <a:buAutoNum type="arabicPeriod" startAt="12"/>
            </a:pPr>
            <a:r>
              <a:rPr lang="en-US" dirty="0"/>
              <a:t>16.	Return bed to lowest position. Remove privacy measures.</a:t>
            </a:r>
          </a:p>
          <a:p>
            <a:pPr marL="457200" indent="-457200">
              <a:buFont typeface="+mj-lt"/>
              <a:buAutoNum type="arabicPeriod" startAt="12"/>
            </a:pPr>
            <a:r>
              <a:rPr lang="en-US" dirty="0"/>
              <a:t>17.	Place call light within resident’s reach.</a:t>
            </a:r>
          </a:p>
          <a:p>
            <a:pPr marL="457200" indent="-457200">
              <a:buFont typeface="+mj-lt"/>
              <a:buAutoNum type="arabicPeriod" startAt="12"/>
            </a:pPr>
            <a:r>
              <a:rPr lang="en-US" dirty="0"/>
              <a:t>18.	Wash your hands.</a:t>
            </a:r>
          </a:p>
          <a:p>
            <a:pPr marL="457200" indent="-457200">
              <a:buFont typeface="+mj-lt"/>
              <a:buAutoNum type="arabicPeriod" startAt="12"/>
            </a:pPr>
            <a:r>
              <a:rPr lang="en-US" dirty="0"/>
              <a:t>19.	Report any changes in resident to the nurse. Document procedure using facility guidelines.</a:t>
            </a:r>
          </a:p>
          <a:p>
            <a:pPr marL="457200" indent="-457200">
              <a:buFont typeface="+mj-lt"/>
              <a:buAutoNum type="arabicPeriod" startAt="12"/>
            </a:pPr>
            <a:endParaRPr lang="en-US" dirty="0"/>
          </a:p>
        </p:txBody>
      </p:sp>
      <p:sp>
        <p:nvSpPr>
          <p:cNvPr id="3" name="Slide Number Placeholder 2">
            <a:extLst>
              <a:ext uri="{FF2B5EF4-FFF2-40B4-BE49-F238E27FC236}">
                <a16:creationId xmlns:a16="http://schemas.microsoft.com/office/drawing/2014/main" id="{FA63F43D-EE05-4314-8CE6-3BB63CCCA493}"/>
              </a:ext>
            </a:extLst>
          </p:cNvPr>
          <p:cNvSpPr>
            <a:spLocks noGrp="1"/>
          </p:cNvSpPr>
          <p:nvPr>
            <p:ph type="sldNum" sz="quarter" idx="12"/>
          </p:nvPr>
        </p:nvSpPr>
        <p:spPr/>
        <p:txBody>
          <a:bodyPr/>
          <a:lstStyle/>
          <a:p>
            <a:pPr defTabSz="457200"/>
            <a:fld id="{1E19C8D7-53EE-4AF8-9E87-BBF55B67A655}" type="slidenum">
              <a:rPr lang="en-US" smtClean="0"/>
              <a:pPr defTabSz="457200"/>
              <a:t>71</a:t>
            </a:fld>
            <a:endParaRPr lang="en-US" dirty="0"/>
          </a:p>
        </p:txBody>
      </p:sp>
    </p:spTree>
    <p:extLst>
      <p:ext uri="{BB962C8B-B14F-4D97-AF65-F5344CB8AC3E}">
        <p14:creationId xmlns:p14="http://schemas.microsoft.com/office/powerpoint/2010/main" val="3206231943"/>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08DEE8A-E28E-49FB-979A-C083801F0087}"/>
              </a:ext>
            </a:extLst>
          </p:cNvPr>
          <p:cNvSpPr>
            <a:spLocks noGrp="1"/>
          </p:cNvSpPr>
          <p:nvPr>
            <p:ph idx="1"/>
          </p:nvPr>
        </p:nvSpPr>
        <p:spPr/>
        <p:txBody>
          <a:bodyPr/>
          <a:lstStyle/>
          <a:p>
            <a:pPr marL="457200" indent="-457200">
              <a:buFont typeface="+mj-lt"/>
              <a:buAutoNum type="arabicPeriod" startAt="4"/>
            </a:pPr>
            <a:r>
              <a:rPr lang="en-US" dirty="0">
                <a:solidFill>
                  <a:srgbClr val="FF0000"/>
                </a:solidFill>
              </a:rPr>
              <a:t>Discuss how to safely ambulate residents</a:t>
            </a:r>
          </a:p>
          <a:p>
            <a:pPr marL="457200" indent="-457200">
              <a:buFont typeface="+mj-lt"/>
              <a:buAutoNum type="arabicPeriod" startAt="4"/>
            </a:pPr>
            <a:endParaRPr lang="en-US" dirty="0">
              <a:solidFill>
                <a:srgbClr val="FF0000"/>
              </a:solidFill>
            </a:endParaRPr>
          </a:p>
          <a:p>
            <a:pPr marL="0" indent="0">
              <a:buNone/>
            </a:pPr>
            <a:r>
              <a:rPr lang="en-US" dirty="0"/>
              <a:t>Define the following terms:</a:t>
            </a:r>
          </a:p>
          <a:p>
            <a:pPr marL="0" indent="0">
              <a:buNone/>
            </a:pPr>
            <a:endParaRPr lang="en-US" dirty="0"/>
          </a:p>
          <a:p>
            <a:pPr marL="0" indent="0">
              <a:buNone/>
            </a:pPr>
            <a:r>
              <a:rPr lang="en-US" b="1" dirty="0"/>
              <a:t>ambulation</a:t>
            </a:r>
          </a:p>
          <a:p>
            <a:pPr marL="457200" lvl="1" indent="0">
              <a:buNone/>
            </a:pPr>
            <a:r>
              <a:rPr lang="en-US" dirty="0"/>
              <a:t>walking.</a:t>
            </a:r>
          </a:p>
          <a:p>
            <a:pPr marL="0" indent="0">
              <a:buNone/>
            </a:pPr>
            <a:r>
              <a:rPr lang="en-US" b="1" dirty="0"/>
              <a:t>ambulatory</a:t>
            </a:r>
          </a:p>
          <a:p>
            <a:pPr marL="457200" lvl="1" indent="0">
              <a:buNone/>
            </a:pPr>
            <a:r>
              <a:rPr lang="en-US" dirty="0"/>
              <a:t>capable of walking.</a:t>
            </a:r>
          </a:p>
          <a:p>
            <a:pPr marL="0" indent="0">
              <a:buNone/>
            </a:pPr>
            <a:endParaRPr lang="en-US" dirty="0"/>
          </a:p>
          <a:p>
            <a:pPr marL="0" indent="0">
              <a:buNone/>
            </a:pPr>
            <a:endParaRPr lang="en-US" dirty="0"/>
          </a:p>
        </p:txBody>
      </p:sp>
      <p:sp>
        <p:nvSpPr>
          <p:cNvPr id="3" name="Slide Number Placeholder 2">
            <a:extLst>
              <a:ext uri="{FF2B5EF4-FFF2-40B4-BE49-F238E27FC236}">
                <a16:creationId xmlns:a16="http://schemas.microsoft.com/office/drawing/2014/main" id="{0D009E52-4833-4560-9F71-2379DBB0EC6D}"/>
              </a:ext>
            </a:extLst>
          </p:cNvPr>
          <p:cNvSpPr>
            <a:spLocks noGrp="1"/>
          </p:cNvSpPr>
          <p:nvPr>
            <p:ph type="sldNum" sz="quarter" idx="12"/>
          </p:nvPr>
        </p:nvSpPr>
        <p:spPr/>
        <p:txBody>
          <a:bodyPr/>
          <a:lstStyle/>
          <a:p>
            <a:pPr defTabSz="457200"/>
            <a:fld id="{1E19C8D7-53EE-4AF8-9E87-BBF55B67A655}" type="slidenum">
              <a:rPr lang="en-US" smtClean="0"/>
              <a:pPr defTabSz="457200"/>
              <a:t>72</a:t>
            </a:fld>
            <a:endParaRPr lang="en-US" dirty="0"/>
          </a:p>
        </p:txBody>
      </p:sp>
    </p:spTree>
    <p:extLst>
      <p:ext uri="{BB962C8B-B14F-4D97-AF65-F5344CB8AC3E}">
        <p14:creationId xmlns:p14="http://schemas.microsoft.com/office/powerpoint/2010/main" val="37155393"/>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08DEE8A-E28E-49FB-979A-C083801F0087}"/>
              </a:ext>
            </a:extLst>
          </p:cNvPr>
          <p:cNvSpPr>
            <a:spLocks noGrp="1"/>
          </p:cNvSpPr>
          <p:nvPr>
            <p:ph idx="1"/>
          </p:nvPr>
        </p:nvSpPr>
        <p:spPr/>
        <p:txBody>
          <a:bodyPr/>
          <a:lstStyle/>
          <a:p>
            <a:pPr marL="457200" indent="-457200">
              <a:buFont typeface="+mj-lt"/>
              <a:buAutoNum type="arabicPeriod" startAt="4"/>
            </a:pPr>
            <a:r>
              <a:rPr lang="en-US" dirty="0">
                <a:solidFill>
                  <a:srgbClr val="FF0000"/>
                </a:solidFill>
              </a:rPr>
              <a:t>Discuss how to safely ambulate residents</a:t>
            </a:r>
          </a:p>
          <a:p>
            <a:pPr marL="457200" indent="-457200">
              <a:buFont typeface="+mj-lt"/>
              <a:buAutoNum type="arabicPeriod" startAt="4"/>
            </a:pPr>
            <a:endParaRPr lang="en-US" dirty="0">
              <a:solidFill>
                <a:srgbClr val="FF0000"/>
              </a:solidFill>
            </a:endParaRPr>
          </a:p>
          <a:p>
            <a:pPr marL="0" indent="0">
              <a:buNone/>
            </a:pPr>
            <a:r>
              <a:rPr lang="en-US" dirty="0"/>
              <a:t>Remember:</a:t>
            </a:r>
          </a:p>
          <a:p>
            <a:pPr marL="0" indent="0">
              <a:buNone/>
            </a:pPr>
            <a:endParaRPr lang="en-US" dirty="0"/>
          </a:p>
          <a:p>
            <a:pPr marL="0" indent="0">
              <a:buNone/>
            </a:pPr>
            <a:r>
              <a:rPr lang="en-US" dirty="0"/>
              <a:t>NAs should check the care plan before helping a resident to ambulate and must always keep the resident’s abilities, limitations, and disabilities in mind.</a:t>
            </a:r>
          </a:p>
          <a:p>
            <a:pPr marL="0" indent="0">
              <a:buNone/>
            </a:pPr>
            <a:endParaRPr lang="en-US" dirty="0"/>
          </a:p>
          <a:p>
            <a:pPr marL="0" indent="0">
              <a:buNone/>
            </a:pPr>
            <a:endParaRPr lang="en-US" dirty="0"/>
          </a:p>
        </p:txBody>
      </p:sp>
      <p:sp>
        <p:nvSpPr>
          <p:cNvPr id="3" name="Slide Number Placeholder 2">
            <a:extLst>
              <a:ext uri="{FF2B5EF4-FFF2-40B4-BE49-F238E27FC236}">
                <a16:creationId xmlns:a16="http://schemas.microsoft.com/office/drawing/2014/main" id="{0D009E52-4833-4560-9F71-2379DBB0EC6D}"/>
              </a:ext>
            </a:extLst>
          </p:cNvPr>
          <p:cNvSpPr>
            <a:spLocks noGrp="1"/>
          </p:cNvSpPr>
          <p:nvPr>
            <p:ph type="sldNum" sz="quarter" idx="12"/>
          </p:nvPr>
        </p:nvSpPr>
        <p:spPr/>
        <p:txBody>
          <a:bodyPr/>
          <a:lstStyle/>
          <a:p>
            <a:pPr defTabSz="457200"/>
            <a:fld id="{1E19C8D7-53EE-4AF8-9E87-BBF55B67A655}" type="slidenum">
              <a:rPr lang="en-US" smtClean="0"/>
              <a:pPr defTabSz="457200"/>
              <a:t>73</a:t>
            </a:fld>
            <a:endParaRPr lang="en-US" dirty="0"/>
          </a:p>
        </p:txBody>
      </p:sp>
    </p:spTree>
    <p:extLst>
      <p:ext uri="{BB962C8B-B14F-4D97-AF65-F5344CB8AC3E}">
        <p14:creationId xmlns:p14="http://schemas.microsoft.com/office/powerpoint/2010/main" val="1460893719"/>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2F7DAC6-723B-4655-BB3C-BECB2A597609}"/>
              </a:ext>
            </a:extLst>
          </p:cNvPr>
          <p:cNvSpPr>
            <a:spLocks noGrp="1"/>
          </p:cNvSpPr>
          <p:nvPr>
            <p:ph idx="1"/>
          </p:nvPr>
        </p:nvSpPr>
        <p:spPr/>
        <p:txBody>
          <a:bodyPr/>
          <a:lstStyle/>
          <a:p>
            <a:pPr marL="0" indent="0">
              <a:buNone/>
            </a:pPr>
            <a:r>
              <a:rPr lang="en-US" dirty="0">
                <a:solidFill>
                  <a:schemeClr val="accent5">
                    <a:lumMod val="60000"/>
                    <a:lumOff val="40000"/>
                  </a:schemeClr>
                </a:solidFill>
                <a:highlight>
                  <a:srgbClr val="000000"/>
                </a:highlight>
              </a:rPr>
              <a:t>Assisting a resident to ambulate</a:t>
            </a:r>
          </a:p>
          <a:p>
            <a:pPr marL="0" indent="0">
              <a:buNone/>
            </a:pPr>
            <a:endParaRPr lang="en-US" dirty="0">
              <a:solidFill>
                <a:schemeClr val="accent5">
                  <a:lumMod val="60000"/>
                  <a:lumOff val="40000"/>
                </a:schemeClr>
              </a:solidFill>
              <a:highlight>
                <a:srgbClr val="000000"/>
              </a:highlight>
            </a:endParaRPr>
          </a:p>
          <a:p>
            <a:pPr marL="0" indent="0">
              <a:buNone/>
            </a:pPr>
            <a:r>
              <a:rPr lang="en-US" dirty="0"/>
              <a:t>Equipment: gait belt, nonskid shoes for resident</a:t>
            </a:r>
          </a:p>
          <a:p>
            <a:pPr marL="0" indent="0">
              <a:buNone/>
            </a:pPr>
            <a:endParaRPr lang="en-US" dirty="0"/>
          </a:p>
          <a:p>
            <a:pPr marL="457200" indent="-457200">
              <a:buFont typeface="+mj-lt"/>
              <a:buAutoNum type="arabicPeriod"/>
            </a:pPr>
            <a:r>
              <a:rPr lang="en-US" dirty="0"/>
              <a:t>Identify yourself by name. Identify the resident by name.</a:t>
            </a:r>
          </a:p>
          <a:p>
            <a:pPr marL="457200" indent="-457200">
              <a:buFont typeface="+mj-lt"/>
              <a:buAutoNum type="arabicPeriod"/>
            </a:pPr>
            <a:r>
              <a:rPr lang="en-US" dirty="0"/>
              <a:t>Wash your hands.</a:t>
            </a:r>
          </a:p>
          <a:p>
            <a:pPr marL="457200" indent="-457200">
              <a:buFont typeface="+mj-lt"/>
              <a:buAutoNum type="arabicPeriod"/>
            </a:pPr>
            <a:r>
              <a:rPr lang="en-US" dirty="0"/>
              <a:t>Explain procedure to resident. Speak clearly, slowly, and directly. Maintain face-to-face contact whenever possible.</a:t>
            </a:r>
          </a:p>
          <a:p>
            <a:pPr marL="457200" indent="-457200">
              <a:buFont typeface="+mj-lt"/>
              <a:buAutoNum type="arabicPeriod"/>
            </a:pPr>
            <a:r>
              <a:rPr lang="en-US" dirty="0"/>
              <a:t>Provide for resident’s privacy with curtain, screen, or door.</a:t>
            </a:r>
          </a:p>
          <a:p>
            <a:pPr marL="457200" indent="-457200">
              <a:buFont typeface="+mj-lt"/>
              <a:buAutoNum type="arabicPeriod"/>
            </a:pPr>
            <a:r>
              <a:rPr lang="en-US" dirty="0"/>
              <a:t>Adjust bed to its lowest position so that the feet are flat on the floor. Lock bed wheels.</a:t>
            </a:r>
          </a:p>
          <a:p>
            <a:pPr marL="457200" indent="-457200">
              <a:buFont typeface="+mj-lt"/>
              <a:buAutoNum type="arabicPeriod"/>
            </a:pPr>
            <a:r>
              <a:rPr lang="en-US" dirty="0"/>
              <a:t>Before ambulating, put nonskid footwear on the resident and fasten securely.</a:t>
            </a:r>
          </a:p>
          <a:p>
            <a:pPr marL="457200" indent="-457200">
              <a:buFont typeface="+mj-lt"/>
              <a:buAutoNum type="arabicPeriod"/>
            </a:pPr>
            <a:r>
              <a:rPr lang="en-US" dirty="0"/>
              <a:t>Stand in front of and face the resident. Stand with your feet about shoulder-width apart. Bend your knees. Keep your back straight.</a:t>
            </a:r>
          </a:p>
          <a:p>
            <a:pPr marL="457200" indent="-457200">
              <a:buFont typeface="+mj-lt"/>
              <a:buAutoNum type="arabicPeriod"/>
            </a:pPr>
            <a:r>
              <a:rPr lang="en-US" dirty="0"/>
              <a:t>Place gait belt around the resident’s waist over clothing (not on bare skin). Grasp belt securely on both sides, with hands in an upward position. </a:t>
            </a:r>
          </a:p>
          <a:p>
            <a:pPr marL="0" indent="0">
              <a:buNone/>
            </a:pPr>
            <a:endParaRPr lang="en-US" dirty="0">
              <a:highlight>
                <a:srgbClr val="000000"/>
              </a:highlight>
            </a:endParaRPr>
          </a:p>
        </p:txBody>
      </p:sp>
      <p:sp>
        <p:nvSpPr>
          <p:cNvPr id="3" name="Slide Number Placeholder 2">
            <a:extLst>
              <a:ext uri="{FF2B5EF4-FFF2-40B4-BE49-F238E27FC236}">
                <a16:creationId xmlns:a16="http://schemas.microsoft.com/office/drawing/2014/main" id="{6E84DFD2-9159-4A64-942C-E4D3027C7A9B}"/>
              </a:ext>
            </a:extLst>
          </p:cNvPr>
          <p:cNvSpPr>
            <a:spLocks noGrp="1"/>
          </p:cNvSpPr>
          <p:nvPr>
            <p:ph type="sldNum" sz="quarter" idx="12"/>
          </p:nvPr>
        </p:nvSpPr>
        <p:spPr/>
        <p:txBody>
          <a:bodyPr/>
          <a:lstStyle/>
          <a:p>
            <a:pPr defTabSz="457200"/>
            <a:fld id="{1E19C8D7-53EE-4AF8-9E87-BBF55B67A655}" type="slidenum">
              <a:rPr lang="en-US" smtClean="0"/>
              <a:pPr defTabSz="457200"/>
              <a:t>74</a:t>
            </a:fld>
            <a:endParaRPr lang="en-US" dirty="0"/>
          </a:p>
        </p:txBody>
      </p:sp>
    </p:spTree>
    <p:extLst>
      <p:ext uri="{BB962C8B-B14F-4D97-AF65-F5344CB8AC3E}">
        <p14:creationId xmlns:p14="http://schemas.microsoft.com/office/powerpoint/2010/main" val="2736525430"/>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2F7DAC6-723B-4655-BB3C-BECB2A597609}"/>
              </a:ext>
            </a:extLst>
          </p:cNvPr>
          <p:cNvSpPr>
            <a:spLocks noGrp="1"/>
          </p:cNvSpPr>
          <p:nvPr>
            <p:ph idx="1"/>
          </p:nvPr>
        </p:nvSpPr>
        <p:spPr>
          <a:xfrm>
            <a:off x="635393" y="780226"/>
            <a:ext cx="4568905" cy="5396738"/>
          </a:xfrm>
        </p:spPr>
        <p:txBody>
          <a:bodyPr/>
          <a:lstStyle/>
          <a:p>
            <a:pPr marL="0" indent="0">
              <a:buNone/>
            </a:pPr>
            <a:r>
              <a:rPr lang="en-US" dirty="0">
                <a:solidFill>
                  <a:schemeClr val="accent5">
                    <a:lumMod val="60000"/>
                    <a:lumOff val="40000"/>
                  </a:schemeClr>
                </a:solidFill>
                <a:highlight>
                  <a:srgbClr val="000000"/>
                </a:highlight>
              </a:rPr>
              <a:t>Assisting a resident to ambulate</a:t>
            </a:r>
          </a:p>
          <a:p>
            <a:pPr marL="0" indent="0">
              <a:buNone/>
            </a:pPr>
            <a:endParaRPr lang="en-US" dirty="0">
              <a:solidFill>
                <a:schemeClr val="accent5">
                  <a:lumMod val="60000"/>
                  <a:lumOff val="40000"/>
                </a:schemeClr>
              </a:solidFill>
              <a:highlight>
                <a:srgbClr val="000000"/>
              </a:highlight>
            </a:endParaRPr>
          </a:p>
          <a:p>
            <a:pPr marL="457200" indent="-457200">
              <a:buFont typeface="+mj-lt"/>
              <a:buAutoNum type="arabicPeriod" startAt="9"/>
            </a:pPr>
            <a:r>
              <a:rPr lang="en-US" dirty="0"/>
              <a:t>Always allow resident to do whatever he is able to do for himself. If the resident is unable to stand without help, brace (support) the resident’s lower extremities. This can be done by placing one of your knees against the resident’s knee, or it can also be done by placing both of your knees against both of the resident’s knees. Bend your knees. Keep your back straight.</a:t>
            </a:r>
          </a:p>
          <a:p>
            <a:pPr marL="0" indent="0">
              <a:buNone/>
            </a:pPr>
            <a:endParaRPr lang="en-US" dirty="0">
              <a:highlight>
                <a:srgbClr val="000000"/>
              </a:highlight>
            </a:endParaRPr>
          </a:p>
        </p:txBody>
      </p:sp>
      <p:sp>
        <p:nvSpPr>
          <p:cNvPr id="3" name="Slide Number Placeholder 2">
            <a:extLst>
              <a:ext uri="{FF2B5EF4-FFF2-40B4-BE49-F238E27FC236}">
                <a16:creationId xmlns:a16="http://schemas.microsoft.com/office/drawing/2014/main" id="{6E84DFD2-9159-4A64-942C-E4D3027C7A9B}"/>
              </a:ext>
            </a:extLst>
          </p:cNvPr>
          <p:cNvSpPr>
            <a:spLocks noGrp="1"/>
          </p:cNvSpPr>
          <p:nvPr>
            <p:ph type="sldNum" sz="quarter" idx="12"/>
          </p:nvPr>
        </p:nvSpPr>
        <p:spPr/>
        <p:txBody>
          <a:bodyPr/>
          <a:lstStyle/>
          <a:p>
            <a:pPr defTabSz="457200"/>
            <a:fld id="{1E19C8D7-53EE-4AF8-9E87-BBF55B67A655}" type="slidenum">
              <a:rPr lang="en-US" smtClean="0"/>
              <a:pPr defTabSz="457200"/>
              <a:t>75</a:t>
            </a:fld>
            <a:endParaRPr lang="en-US" dirty="0"/>
          </a:p>
        </p:txBody>
      </p:sp>
      <p:pic>
        <p:nvPicPr>
          <p:cNvPr id="4" name="Picture 3">
            <a:extLst>
              <a:ext uri="{FF2B5EF4-FFF2-40B4-BE49-F238E27FC236}">
                <a16:creationId xmlns:a16="http://schemas.microsoft.com/office/drawing/2014/main" id="{B884CC87-4EB4-4913-A66E-DE3FC4B57752}"/>
              </a:ext>
            </a:extLst>
          </p:cNvPr>
          <p:cNvPicPr>
            <a:picLocks noChangeAspect="1"/>
          </p:cNvPicPr>
          <p:nvPr/>
        </p:nvPicPr>
        <p:blipFill>
          <a:blip r:embed="rId2"/>
          <a:stretch>
            <a:fillRect/>
          </a:stretch>
        </p:blipFill>
        <p:spPr>
          <a:xfrm>
            <a:off x="6095999" y="866207"/>
            <a:ext cx="3641387" cy="5504258"/>
          </a:xfrm>
          <a:prstGeom prst="rect">
            <a:avLst/>
          </a:prstGeom>
        </p:spPr>
      </p:pic>
    </p:spTree>
    <p:extLst>
      <p:ext uri="{BB962C8B-B14F-4D97-AF65-F5344CB8AC3E}">
        <p14:creationId xmlns:p14="http://schemas.microsoft.com/office/powerpoint/2010/main" val="365728397"/>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2F7DAC6-723B-4655-BB3C-BECB2A597609}"/>
              </a:ext>
            </a:extLst>
          </p:cNvPr>
          <p:cNvSpPr>
            <a:spLocks noGrp="1"/>
          </p:cNvSpPr>
          <p:nvPr>
            <p:ph idx="1"/>
          </p:nvPr>
        </p:nvSpPr>
        <p:spPr/>
        <p:txBody>
          <a:bodyPr/>
          <a:lstStyle/>
          <a:p>
            <a:pPr marL="0" indent="0">
              <a:buNone/>
            </a:pPr>
            <a:r>
              <a:rPr lang="en-US" dirty="0">
                <a:solidFill>
                  <a:schemeClr val="accent5">
                    <a:lumMod val="60000"/>
                    <a:lumOff val="40000"/>
                  </a:schemeClr>
                </a:solidFill>
                <a:highlight>
                  <a:srgbClr val="000000"/>
                </a:highlight>
              </a:rPr>
              <a:t>Assisting a resident to ambulate</a:t>
            </a:r>
          </a:p>
          <a:p>
            <a:pPr marL="0" indent="0">
              <a:buNone/>
            </a:pPr>
            <a:endParaRPr lang="en-US" dirty="0">
              <a:solidFill>
                <a:schemeClr val="accent5">
                  <a:lumMod val="60000"/>
                  <a:lumOff val="40000"/>
                </a:schemeClr>
              </a:solidFill>
              <a:highlight>
                <a:srgbClr val="000000"/>
              </a:highlight>
            </a:endParaRPr>
          </a:p>
          <a:p>
            <a:pPr marL="457200" indent="-457200">
              <a:buFont typeface="+mj-lt"/>
              <a:buAutoNum type="arabicPeriod" startAt="10"/>
            </a:pPr>
            <a:r>
              <a:rPr lang="en-US" dirty="0"/>
              <a:t>Hold the resident close to your center of gravity. Provide instructions to allow the resident to help with standing. Tell the resident to lean forward, push down on the bed with his hands, and stand on the count of three. When you count, begin to rock. On three, with hands still grasping the gait belt on both sides and moving upward, rock your weight onto your back foot and slowly help the resident to stand.</a:t>
            </a:r>
            <a:endParaRPr lang="en-US" dirty="0">
              <a:highlight>
                <a:srgbClr val="000000"/>
              </a:highlight>
            </a:endParaRPr>
          </a:p>
        </p:txBody>
      </p:sp>
      <p:sp>
        <p:nvSpPr>
          <p:cNvPr id="3" name="Slide Number Placeholder 2">
            <a:extLst>
              <a:ext uri="{FF2B5EF4-FFF2-40B4-BE49-F238E27FC236}">
                <a16:creationId xmlns:a16="http://schemas.microsoft.com/office/drawing/2014/main" id="{6E84DFD2-9159-4A64-942C-E4D3027C7A9B}"/>
              </a:ext>
            </a:extLst>
          </p:cNvPr>
          <p:cNvSpPr>
            <a:spLocks noGrp="1"/>
          </p:cNvSpPr>
          <p:nvPr>
            <p:ph type="sldNum" sz="quarter" idx="12"/>
          </p:nvPr>
        </p:nvSpPr>
        <p:spPr/>
        <p:txBody>
          <a:bodyPr/>
          <a:lstStyle/>
          <a:p>
            <a:pPr defTabSz="457200"/>
            <a:fld id="{1E19C8D7-53EE-4AF8-9E87-BBF55B67A655}" type="slidenum">
              <a:rPr lang="en-US" smtClean="0"/>
              <a:pPr defTabSz="457200"/>
              <a:t>76</a:t>
            </a:fld>
            <a:endParaRPr lang="en-US" dirty="0"/>
          </a:p>
        </p:txBody>
      </p:sp>
    </p:spTree>
    <p:extLst>
      <p:ext uri="{BB962C8B-B14F-4D97-AF65-F5344CB8AC3E}">
        <p14:creationId xmlns:p14="http://schemas.microsoft.com/office/powerpoint/2010/main" val="4234879063"/>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2F7DAC6-723B-4655-BB3C-BECB2A597609}"/>
              </a:ext>
            </a:extLst>
          </p:cNvPr>
          <p:cNvSpPr>
            <a:spLocks noGrp="1"/>
          </p:cNvSpPr>
          <p:nvPr>
            <p:ph idx="1"/>
          </p:nvPr>
        </p:nvSpPr>
        <p:spPr>
          <a:xfrm>
            <a:off x="635393" y="780226"/>
            <a:ext cx="4559177" cy="5396738"/>
          </a:xfrm>
        </p:spPr>
        <p:txBody>
          <a:bodyPr/>
          <a:lstStyle/>
          <a:p>
            <a:pPr marL="0" indent="0">
              <a:buNone/>
            </a:pPr>
            <a:r>
              <a:rPr lang="en-US" dirty="0">
                <a:solidFill>
                  <a:schemeClr val="accent5">
                    <a:lumMod val="60000"/>
                    <a:lumOff val="40000"/>
                  </a:schemeClr>
                </a:solidFill>
                <a:highlight>
                  <a:srgbClr val="000000"/>
                </a:highlight>
              </a:rPr>
              <a:t>Assisting a resident to ambulate</a:t>
            </a:r>
          </a:p>
          <a:p>
            <a:pPr marL="0" indent="0">
              <a:buNone/>
            </a:pPr>
            <a:endParaRPr lang="en-US" dirty="0">
              <a:solidFill>
                <a:schemeClr val="accent5">
                  <a:lumMod val="60000"/>
                  <a:lumOff val="40000"/>
                </a:schemeClr>
              </a:solidFill>
              <a:highlight>
                <a:srgbClr val="000000"/>
              </a:highlight>
            </a:endParaRPr>
          </a:p>
          <a:p>
            <a:pPr marL="457200" indent="-457200">
              <a:buFont typeface="+mj-lt"/>
              <a:buAutoNum type="arabicPeriod" startAt="11"/>
            </a:pPr>
            <a:r>
              <a:rPr lang="en-US" dirty="0"/>
              <a:t>Walk slightly behind and to one side of the resident for the full ordered distance, while holding on to the gait belt. If the resident has a weaker side, stand on the weaker side. Use the hand that is not holding the belt to offer support on the weak side. Ask the resident to look forward, not down at the floor, during ambulation.</a:t>
            </a:r>
            <a:endParaRPr lang="en-US" dirty="0">
              <a:highlight>
                <a:srgbClr val="000000"/>
              </a:highlight>
            </a:endParaRPr>
          </a:p>
        </p:txBody>
      </p:sp>
      <p:sp>
        <p:nvSpPr>
          <p:cNvPr id="3" name="Slide Number Placeholder 2">
            <a:extLst>
              <a:ext uri="{FF2B5EF4-FFF2-40B4-BE49-F238E27FC236}">
                <a16:creationId xmlns:a16="http://schemas.microsoft.com/office/drawing/2014/main" id="{6E84DFD2-9159-4A64-942C-E4D3027C7A9B}"/>
              </a:ext>
            </a:extLst>
          </p:cNvPr>
          <p:cNvSpPr>
            <a:spLocks noGrp="1"/>
          </p:cNvSpPr>
          <p:nvPr>
            <p:ph type="sldNum" sz="quarter" idx="12"/>
          </p:nvPr>
        </p:nvSpPr>
        <p:spPr/>
        <p:txBody>
          <a:bodyPr/>
          <a:lstStyle/>
          <a:p>
            <a:pPr defTabSz="457200"/>
            <a:fld id="{1E19C8D7-53EE-4AF8-9E87-BBF55B67A655}" type="slidenum">
              <a:rPr lang="en-US" smtClean="0"/>
              <a:pPr defTabSz="457200"/>
              <a:t>77</a:t>
            </a:fld>
            <a:endParaRPr lang="en-US" dirty="0"/>
          </a:p>
        </p:txBody>
      </p:sp>
      <p:pic>
        <p:nvPicPr>
          <p:cNvPr id="4" name="Picture 3">
            <a:extLst>
              <a:ext uri="{FF2B5EF4-FFF2-40B4-BE49-F238E27FC236}">
                <a16:creationId xmlns:a16="http://schemas.microsoft.com/office/drawing/2014/main" id="{BBBA3658-20F3-4090-9B56-5EB71BA7FA82}"/>
              </a:ext>
            </a:extLst>
          </p:cNvPr>
          <p:cNvPicPr>
            <a:picLocks noChangeAspect="1"/>
          </p:cNvPicPr>
          <p:nvPr/>
        </p:nvPicPr>
        <p:blipFill>
          <a:blip r:embed="rId2"/>
          <a:stretch>
            <a:fillRect/>
          </a:stretch>
        </p:blipFill>
        <p:spPr>
          <a:xfrm>
            <a:off x="6225380" y="408562"/>
            <a:ext cx="3290796" cy="6288147"/>
          </a:xfrm>
          <a:prstGeom prst="rect">
            <a:avLst/>
          </a:prstGeom>
        </p:spPr>
      </p:pic>
    </p:spTree>
    <p:extLst>
      <p:ext uri="{BB962C8B-B14F-4D97-AF65-F5344CB8AC3E}">
        <p14:creationId xmlns:p14="http://schemas.microsoft.com/office/powerpoint/2010/main" val="460687511"/>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2F7DAC6-723B-4655-BB3C-BECB2A597609}"/>
              </a:ext>
            </a:extLst>
          </p:cNvPr>
          <p:cNvSpPr>
            <a:spLocks noGrp="1"/>
          </p:cNvSpPr>
          <p:nvPr>
            <p:ph idx="1"/>
          </p:nvPr>
        </p:nvSpPr>
        <p:spPr/>
        <p:txBody>
          <a:bodyPr/>
          <a:lstStyle/>
          <a:p>
            <a:pPr marL="0" indent="0">
              <a:buNone/>
            </a:pPr>
            <a:r>
              <a:rPr lang="en-US" dirty="0">
                <a:solidFill>
                  <a:schemeClr val="accent5">
                    <a:lumMod val="60000"/>
                    <a:lumOff val="40000"/>
                  </a:schemeClr>
                </a:solidFill>
                <a:highlight>
                  <a:srgbClr val="000000"/>
                </a:highlight>
              </a:rPr>
              <a:t>Assisting a resident to ambulate</a:t>
            </a:r>
          </a:p>
          <a:p>
            <a:pPr marL="0" indent="0">
              <a:buNone/>
            </a:pPr>
            <a:endParaRPr lang="en-US" dirty="0">
              <a:solidFill>
                <a:schemeClr val="accent5">
                  <a:lumMod val="60000"/>
                  <a:lumOff val="40000"/>
                </a:schemeClr>
              </a:solidFill>
              <a:highlight>
                <a:srgbClr val="000000"/>
              </a:highlight>
            </a:endParaRPr>
          </a:p>
          <a:p>
            <a:pPr marL="457200" indent="-457200">
              <a:buFont typeface="+mj-lt"/>
              <a:buAutoNum type="arabicPeriod" startAt="12"/>
            </a:pPr>
            <a:r>
              <a:rPr lang="en-US" dirty="0"/>
              <a:t>Observe the resident’s strength while you walk together. Provide a chair if the resident becomes dizzy or tired.</a:t>
            </a:r>
          </a:p>
          <a:p>
            <a:pPr marL="457200" indent="-457200">
              <a:buFont typeface="+mj-lt"/>
              <a:buAutoNum type="arabicPeriod" startAt="12"/>
            </a:pPr>
            <a:r>
              <a:rPr lang="en-US" dirty="0"/>
              <a:t>After ambulation, remove gait belt. Help resident to the bed or chair and check that the resident is in proper alignment. Make resident comfortable. </a:t>
            </a:r>
          </a:p>
          <a:p>
            <a:pPr marL="457200" indent="-457200">
              <a:buFont typeface="+mj-lt"/>
              <a:buAutoNum type="arabicPeriod" startAt="12"/>
            </a:pPr>
            <a:r>
              <a:rPr lang="en-US" dirty="0"/>
              <a:t>Leave bed in lowest position. Remove privacy measures. </a:t>
            </a:r>
          </a:p>
          <a:p>
            <a:pPr marL="457200" indent="-457200">
              <a:buFont typeface="+mj-lt"/>
              <a:buAutoNum type="arabicPeriod" startAt="12"/>
            </a:pPr>
            <a:r>
              <a:rPr lang="en-US" dirty="0"/>
              <a:t>Place call light within resident’s reach.</a:t>
            </a:r>
          </a:p>
          <a:p>
            <a:pPr marL="457200" indent="-457200">
              <a:buFont typeface="+mj-lt"/>
              <a:buAutoNum type="arabicPeriod" startAt="12"/>
            </a:pPr>
            <a:r>
              <a:rPr lang="en-US" dirty="0"/>
              <a:t>Wash your hands.</a:t>
            </a:r>
          </a:p>
          <a:p>
            <a:pPr marL="457200" indent="-457200">
              <a:buFont typeface="+mj-lt"/>
              <a:buAutoNum type="arabicPeriod" startAt="12"/>
            </a:pPr>
            <a:r>
              <a:rPr lang="en-US" dirty="0"/>
              <a:t>Report any changes in resident to nurse. Document procedure using facility guidelines.</a:t>
            </a:r>
          </a:p>
          <a:p>
            <a:pPr marL="0" indent="0">
              <a:buNone/>
            </a:pPr>
            <a:endParaRPr lang="en-US" dirty="0">
              <a:highlight>
                <a:srgbClr val="000000"/>
              </a:highlight>
            </a:endParaRPr>
          </a:p>
        </p:txBody>
      </p:sp>
      <p:sp>
        <p:nvSpPr>
          <p:cNvPr id="3" name="Slide Number Placeholder 2">
            <a:extLst>
              <a:ext uri="{FF2B5EF4-FFF2-40B4-BE49-F238E27FC236}">
                <a16:creationId xmlns:a16="http://schemas.microsoft.com/office/drawing/2014/main" id="{6E84DFD2-9159-4A64-942C-E4D3027C7A9B}"/>
              </a:ext>
            </a:extLst>
          </p:cNvPr>
          <p:cNvSpPr>
            <a:spLocks noGrp="1"/>
          </p:cNvSpPr>
          <p:nvPr>
            <p:ph type="sldNum" sz="quarter" idx="12"/>
          </p:nvPr>
        </p:nvSpPr>
        <p:spPr/>
        <p:txBody>
          <a:bodyPr/>
          <a:lstStyle/>
          <a:p>
            <a:pPr defTabSz="457200"/>
            <a:fld id="{1E19C8D7-53EE-4AF8-9E87-BBF55B67A655}" type="slidenum">
              <a:rPr lang="en-US" smtClean="0"/>
              <a:pPr defTabSz="457200"/>
              <a:t>78</a:t>
            </a:fld>
            <a:endParaRPr lang="en-US" dirty="0"/>
          </a:p>
        </p:txBody>
      </p:sp>
    </p:spTree>
    <p:extLst>
      <p:ext uri="{BB962C8B-B14F-4D97-AF65-F5344CB8AC3E}">
        <p14:creationId xmlns:p14="http://schemas.microsoft.com/office/powerpoint/2010/main" val="2687762669"/>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08DEE8A-E28E-49FB-979A-C083801F0087}"/>
              </a:ext>
            </a:extLst>
          </p:cNvPr>
          <p:cNvSpPr>
            <a:spLocks noGrp="1"/>
          </p:cNvSpPr>
          <p:nvPr>
            <p:ph idx="1"/>
          </p:nvPr>
        </p:nvSpPr>
        <p:spPr/>
        <p:txBody>
          <a:bodyPr/>
          <a:lstStyle/>
          <a:p>
            <a:pPr marL="457200" indent="-457200">
              <a:buFont typeface="+mj-lt"/>
              <a:buAutoNum type="arabicPeriod" startAt="4"/>
            </a:pPr>
            <a:r>
              <a:rPr lang="en-US" dirty="0">
                <a:solidFill>
                  <a:srgbClr val="FF0000"/>
                </a:solidFill>
              </a:rPr>
              <a:t>Discuss how to safely ambulate residents</a:t>
            </a:r>
          </a:p>
          <a:p>
            <a:pPr marL="457200" indent="-457200">
              <a:buFont typeface="+mj-lt"/>
              <a:buAutoNum type="arabicPeriod" startAt="4"/>
            </a:pPr>
            <a:endParaRPr lang="en-US" dirty="0">
              <a:solidFill>
                <a:srgbClr val="FF0000"/>
              </a:solidFill>
            </a:endParaRPr>
          </a:p>
          <a:p>
            <a:pPr marL="0" indent="0">
              <a:buNone/>
            </a:pPr>
            <a:r>
              <a:rPr lang="en-US" dirty="0"/>
              <a:t>Remember:</a:t>
            </a:r>
          </a:p>
          <a:p>
            <a:pPr marL="0" indent="0">
              <a:buNone/>
            </a:pPr>
            <a:endParaRPr lang="en-US" dirty="0"/>
          </a:p>
          <a:p>
            <a:pPr marL="0" indent="0">
              <a:buNone/>
            </a:pPr>
            <a:r>
              <a:rPr lang="en-US" dirty="0"/>
              <a:t>When an NA assists a visually-impaired resident with ambulation, the resident should walk beside and slightly behind him. The NA should warm the resident when approaching corners or steps.</a:t>
            </a:r>
          </a:p>
          <a:p>
            <a:pPr marL="0" indent="0">
              <a:buNone/>
            </a:pPr>
            <a:endParaRPr lang="en-US" dirty="0"/>
          </a:p>
        </p:txBody>
      </p:sp>
      <p:sp>
        <p:nvSpPr>
          <p:cNvPr id="3" name="Slide Number Placeholder 2">
            <a:extLst>
              <a:ext uri="{FF2B5EF4-FFF2-40B4-BE49-F238E27FC236}">
                <a16:creationId xmlns:a16="http://schemas.microsoft.com/office/drawing/2014/main" id="{0D009E52-4833-4560-9F71-2379DBB0EC6D}"/>
              </a:ext>
            </a:extLst>
          </p:cNvPr>
          <p:cNvSpPr>
            <a:spLocks noGrp="1"/>
          </p:cNvSpPr>
          <p:nvPr>
            <p:ph type="sldNum" sz="quarter" idx="12"/>
          </p:nvPr>
        </p:nvSpPr>
        <p:spPr/>
        <p:txBody>
          <a:bodyPr/>
          <a:lstStyle/>
          <a:p>
            <a:pPr defTabSz="457200"/>
            <a:fld id="{1E19C8D7-53EE-4AF8-9E87-BBF55B67A655}" type="slidenum">
              <a:rPr lang="en-US" smtClean="0"/>
              <a:pPr defTabSz="457200"/>
              <a:t>79</a:t>
            </a:fld>
            <a:endParaRPr lang="en-US" dirty="0"/>
          </a:p>
        </p:txBody>
      </p:sp>
    </p:spTree>
    <p:extLst>
      <p:ext uri="{BB962C8B-B14F-4D97-AF65-F5344CB8AC3E}">
        <p14:creationId xmlns:p14="http://schemas.microsoft.com/office/powerpoint/2010/main" val="110241514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69CC4F4D-A75C-4B2A-A772-7F94702470B1}"/>
              </a:ext>
            </a:extLst>
          </p:cNvPr>
          <p:cNvSpPr>
            <a:spLocks noGrp="1"/>
          </p:cNvSpPr>
          <p:nvPr>
            <p:ph idx="1"/>
          </p:nvPr>
        </p:nvSpPr>
        <p:spPr/>
        <p:txBody>
          <a:bodyPr/>
          <a:lstStyle/>
          <a:p>
            <a:pPr marL="457200" indent="-457200">
              <a:buFont typeface="+mj-lt"/>
              <a:buAutoNum type="arabicPeriod" startAt="2"/>
            </a:pPr>
            <a:r>
              <a:rPr lang="en-US" dirty="0">
                <a:solidFill>
                  <a:srgbClr val="FF0000"/>
                </a:solidFill>
              </a:rPr>
              <a:t>Explain positioning and describe how to safely position residents</a:t>
            </a:r>
          </a:p>
          <a:p>
            <a:pPr marL="457200" indent="-457200">
              <a:buFont typeface="+mj-lt"/>
              <a:buAutoNum type="arabicPeriod" startAt="2"/>
            </a:pPr>
            <a:endParaRPr lang="en-US" dirty="0">
              <a:solidFill>
                <a:srgbClr val="FF0000"/>
              </a:solidFill>
            </a:endParaRPr>
          </a:p>
          <a:p>
            <a:pPr marL="0" indent="0">
              <a:buNone/>
            </a:pPr>
            <a:r>
              <a:rPr lang="en-US" dirty="0"/>
              <a:t>NAs should know the following facts about the five basic body positions:</a:t>
            </a:r>
          </a:p>
          <a:p>
            <a:pPr marL="0" indent="0">
              <a:buNone/>
            </a:pPr>
            <a:endParaRPr lang="en-US" dirty="0"/>
          </a:p>
          <a:p>
            <a:pPr lvl="1"/>
            <a:r>
              <a:rPr lang="en-US" dirty="0"/>
              <a:t>Supine Position</a:t>
            </a:r>
          </a:p>
          <a:p>
            <a:pPr lvl="2"/>
            <a:r>
              <a:rPr lang="en-US" dirty="0"/>
              <a:t>Resident lying flat on back </a:t>
            </a:r>
          </a:p>
          <a:p>
            <a:pPr lvl="2"/>
            <a:r>
              <a:rPr lang="en-US" dirty="0"/>
              <a:t>Pillows under head and shoulders</a:t>
            </a:r>
          </a:p>
          <a:p>
            <a:pPr lvl="2"/>
            <a:r>
              <a:rPr lang="en-US" dirty="0"/>
              <a:t>Pillow under calves so heels are elevated; pillows or other support can also be used to properly position arms, hands, and feet</a:t>
            </a:r>
          </a:p>
          <a:p>
            <a:pPr lvl="1"/>
            <a:r>
              <a:rPr lang="en-US" dirty="0"/>
              <a:t>Lateral Position </a:t>
            </a:r>
          </a:p>
          <a:p>
            <a:pPr lvl="2"/>
            <a:r>
              <a:rPr lang="en-US" dirty="0"/>
              <a:t>Resident lying on either side </a:t>
            </a:r>
          </a:p>
          <a:p>
            <a:pPr lvl="2"/>
            <a:r>
              <a:rPr lang="en-US" dirty="0"/>
              <a:t>Pillows support head, arm, and leg on upper side, back and head. Upper knee on pillow. </a:t>
            </a:r>
          </a:p>
          <a:p>
            <a:pPr marL="0" indent="0">
              <a:buNone/>
            </a:pPr>
            <a:endParaRPr lang="en-US" dirty="0"/>
          </a:p>
        </p:txBody>
      </p:sp>
      <p:sp>
        <p:nvSpPr>
          <p:cNvPr id="3" name="Slide Number Placeholder 2">
            <a:extLst>
              <a:ext uri="{FF2B5EF4-FFF2-40B4-BE49-F238E27FC236}">
                <a16:creationId xmlns:a16="http://schemas.microsoft.com/office/drawing/2014/main" id="{C81C1710-0040-4620-AA02-A373562D222B}"/>
              </a:ext>
            </a:extLst>
          </p:cNvPr>
          <p:cNvSpPr>
            <a:spLocks noGrp="1"/>
          </p:cNvSpPr>
          <p:nvPr>
            <p:ph type="sldNum" sz="quarter" idx="12"/>
          </p:nvPr>
        </p:nvSpPr>
        <p:spPr/>
        <p:txBody>
          <a:bodyPr/>
          <a:lstStyle/>
          <a:p>
            <a:pPr defTabSz="457200"/>
            <a:fld id="{1E19C8D7-53EE-4AF8-9E87-BBF55B67A655}" type="slidenum">
              <a:rPr lang="en-US" smtClean="0"/>
              <a:pPr defTabSz="457200"/>
              <a:t>8</a:t>
            </a:fld>
            <a:endParaRPr lang="en-US" dirty="0"/>
          </a:p>
        </p:txBody>
      </p:sp>
    </p:spTree>
    <p:extLst>
      <p:ext uri="{BB962C8B-B14F-4D97-AF65-F5344CB8AC3E}">
        <p14:creationId xmlns:p14="http://schemas.microsoft.com/office/powerpoint/2010/main" val="1421913820"/>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08DEE8A-E28E-49FB-979A-C083801F0087}"/>
              </a:ext>
            </a:extLst>
          </p:cNvPr>
          <p:cNvSpPr>
            <a:spLocks noGrp="1"/>
          </p:cNvSpPr>
          <p:nvPr>
            <p:ph idx="1"/>
          </p:nvPr>
        </p:nvSpPr>
        <p:spPr/>
        <p:txBody>
          <a:bodyPr/>
          <a:lstStyle/>
          <a:p>
            <a:pPr marL="457200" indent="-457200">
              <a:buFont typeface="+mj-lt"/>
              <a:buAutoNum type="arabicPeriod" startAt="4"/>
            </a:pPr>
            <a:r>
              <a:rPr lang="en-US" dirty="0">
                <a:solidFill>
                  <a:srgbClr val="FF0000"/>
                </a:solidFill>
              </a:rPr>
              <a:t>Discuss how to safely ambulate residents</a:t>
            </a:r>
          </a:p>
          <a:p>
            <a:pPr marL="457200" indent="-457200">
              <a:buFont typeface="+mj-lt"/>
              <a:buAutoNum type="arabicPeriod" startAt="4"/>
            </a:pPr>
            <a:endParaRPr lang="en-US" dirty="0">
              <a:solidFill>
                <a:srgbClr val="FF0000"/>
              </a:solidFill>
            </a:endParaRPr>
          </a:p>
          <a:p>
            <a:pPr marL="0" indent="0">
              <a:buNone/>
            </a:pPr>
            <a:r>
              <a:rPr lang="en-US" dirty="0"/>
              <a:t>Define the following terms:</a:t>
            </a:r>
          </a:p>
          <a:p>
            <a:pPr marL="0" indent="0">
              <a:buNone/>
            </a:pPr>
            <a:endParaRPr lang="en-US" dirty="0"/>
          </a:p>
          <a:p>
            <a:pPr marL="0" indent="0">
              <a:buNone/>
            </a:pPr>
            <a:r>
              <a:rPr lang="en-US" b="1" dirty="0"/>
              <a:t>C cane</a:t>
            </a:r>
          </a:p>
          <a:p>
            <a:pPr marL="457200" lvl="1" indent="0">
              <a:buNone/>
            </a:pPr>
            <a:r>
              <a:rPr lang="en-US" dirty="0"/>
              <a:t>a straight cane with a curved handle at the top.</a:t>
            </a:r>
          </a:p>
          <a:p>
            <a:pPr marL="0" indent="0">
              <a:buNone/>
            </a:pPr>
            <a:r>
              <a:rPr lang="en-US" b="1" dirty="0"/>
              <a:t>functional grip cane</a:t>
            </a:r>
          </a:p>
          <a:p>
            <a:pPr marL="457200" lvl="1" indent="0">
              <a:buNone/>
            </a:pPr>
            <a:r>
              <a:rPr lang="en-US" dirty="0"/>
              <a:t>cane that has a straight grip handle.</a:t>
            </a:r>
          </a:p>
          <a:p>
            <a:pPr marL="0" indent="0">
              <a:buNone/>
            </a:pPr>
            <a:r>
              <a:rPr lang="en-US" b="1" dirty="0"/>
              <a:t>quad cane</a:t>
            </a:r>
          </a:p>
          <a:p>
            <a:pPr marL="457200" lvl="1" indent="0">
              <a:buNone/>
            </a:pPr>
            <a:r>
              <a:rPr lang="en-US" dirty="0"/>
              <a:t>cane that has four rubber-tipped feet and a rectangular base.</a:t>
            </a:r>
          </a:p>
          <a:p>
            <a:pPr marL="0" indent="0">
              <a:buNone/>
            </a:pPr>
            <a:r>
              <a:rPr lang="en-US" b="1" dirty="0"/>
              <a:t>walker</a:t>
            </a:r>
          </a:p>
          <a:p>
            <a:pPr marL="457200" lvl="1" indent="0">
              <a:buNone/>
            </a:pPr>
            <a:r>
              <a:rPr lang="en-US" dirty="0"/>
              <a:t>a type of walking aid with four rubber-tipped feet and/or wheels that provides stability when a person is unsteady or lacks balance.</a:t>
            </a:r>
          </a:p>
          <a:p>
            <a:pPr marL="0" indent="0">
              <a:buNone/>
            </a:pPr>
            <a:endParaRPr lang="en-US" dirty="0"/>
          </a:p>
        </p:txBody>
      </p:sp>
      <p:sp>
        <p:nvSpPr>
          <p:cNvPr id="3" name="Slide Number Placeholder 2">
            <a:extLst>
              <a:ext uri="{FF2B5EF4-FFF2-40B4-BE49-F238E27FC236}">
                <a16:creationId xmlns:a16="http://schemas.microsoft.com/office/drawing/2014/main" id="{0D009E52-4833-4560-9F71-2379DBB0EC6D}"/>
              </a:ext>
            </a:extLst>
          </p:cNvPr>
          <p:cNvSpPr>
            <a:spLocks noGrp="1"/>
          </p:cNvSpPr>
          <p:nvPr>
            <p:ph type="sldNum" sz="quarter" idx="12"/>
          </p:nvPr>
        </p:nvSpPr>
        <p:spPr/>
        <p:txBody>
          <a:bodyPr/>
          <a:lstStyle/>
          <a:p>
            <a:pPr defTabSz="457200"/>
            <a:fld id="{1E19C8D7-53EE-4AF8-9E87-BBF55B67A655}" type="slidenum">
              <a:rPr lang="en-US" smtClean="0"/>
              <a:pPr defTabSz="457200"/>
              <a:t>80</a:t>
            </a:fld>
            <a:endParaRPr lang="en-US" dirty="0"/>
          </a:p>
        </p:txBody>
      </p:sp>
    </p:spTree>
    <p:extLst>
      <p:ext uri="{BB962C8B-B14F-4D97-AF65-F5344CB8AC3E}">
        <p14:creationId xmlns:p14="http://schemas.microsoft.com/office/powerpoint/2010/main" val="3026865200"/>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08DEE8A-E28E-49FB-979A-C083801F0087}"/>
              </a:ext>
            </a:extLst>
          </p:cNvPr>
          <p:cNvSpPr>
            <a:spLocks noGrp="1"/>
          </p:cNvSpPr>
          <p:nvPr>
            <p:ph idx="1"/>
          </p:nvPr>
        </p:nvSpPr>
        <p:spPr/>
        <p:txBody>
          <a:bodyPr/>
          <a:lstStyle/>
          <a:p>
            <a:pPr marL="457200" indent="-457200">
              <a:buFont typeface="+mj-lt"/>
              <a:buAutoNum type="arabicPeriod" startAt="4"/>
            </a:pPr>
            <a:r>
              <a:rPr lang="en-US" dirty="0">
                <a:solidFill>
                  <a:srgbClr val="FF0000"/>
                </a:solidFill>
              </a:rPr>
              <a:t>Discuss how to safely ambulate residents</a:t>
            </a:r>
          </a:p>
          <a:p>
            <a:pPr marL="457200" indent="-457200">
              <a:buFont typeface="+mj-lt"/>
              <a:buAutoNum type="arabicPeriod" startAt="4"/>
            </a:pPr>
            <a:endParaRPr lang="en-US" dirty="0">
              <a:solidFill>
                <a:srgbClr val="FF0000"/>
              </a:solidFill>
            </a:endParaRPr>
          </a:p>
          <a:p>
            <a:pPr marL="0" indent="0">
              <a:buNone/>
            </a:pPr>
            <a:r>
              <a:rPr lang="en-US" dirty="0"/>
              <a:t>NAs should remember the following guidelines for cane or walker use: </a:t>
            </a:r>
          </a:p>
          <a:p>
            <a:pPr marL="0" indent="0">
              <a:buNone/>
            </a:pPr>
            <a:endParaRPr lang="en-US" dirty="0"/>
          </a:p>
          <a:p>
            <a:pPr lvl="1"/>
            <a:r>
              <a:rPr lang="en-US" dirty="0"/>
              <a:t>Make sure cane or walker is in good condition.</a:t>
            </a:r>
          </a:p>
          <a:p>
            <a:pPr lvl="1"/>
            <a:r>
              <a:rPr lang="en-US" dirty="0"/>
              <a:t>Make sure resident is wearing securely fastened nonskid footwear.</a:t>
            </a:r>
          </a:p>
          <a:p>
            <a:pPr lvl="1"/>
            <a:r>
              <a:rPr lang="en-US" dirty="0"/>
              <a:t>Resident should place cane on stronger side.</a:t>
            </a:r>
          </a:p>
          <a:p>
            <a:pPr lvl="1"/>
            <a:r>
              <a:rPr lang="en-US" dirty="0"/>
              <a:t>Resident should place both hands on the walker, and walker should be placed no more than six inches in front of resident.</a:t>
            </a:r>
          </a:p>
          <a:p>
            <a:pPr lvl="1"/>
            <a:r>
              <a:rPr lang="en-US" dirty="0"/>
              <a:t>Stay near resident on weaker side.</a:t>
            </a:r>
          </a:p>
          <a:p>
            <a:pPr lvl="1"/>
            <a:r>
              <a:rPr lang="en-US" dirty="0"/>
              <a:t>Do not hang purses or clothing on walker.</a:t>
            </a:r>
          </a:p>
          <a:p>
            <a:pPr lvl="1"/>
            <a:r>
              <a:rPr lang="en-US" dirty="0"/>
              <a:t>Report to nurse if cane or walker seems to be the wrong height.</a:t>
            </a:r>
          </a:p>
          <a:p>
            <a:pPr marL="0" indent="0">
              <a:buNone/>
            </a:pPr>
            <a:endParaRPr lang="en-US" dirty="0"/>
          </a:p>
        </p:txBody>
      </p:sp>
      <p:sp>
        <p:nvSpPr>
          <p:cNvPr id="3" name="Slide Number Placeholder 2">
            <a:extLst>
              <a:ext uri="{FF2B5EF4-FFF2-40B4-BE49-F238E27FC236}">
                <a16:creationId xmlns:a16="http://schemas.microsoft.com/office/drawing/2014/main" id="{0D009E52-4833-4560-9F71-2379DBB0EC6D}"/>
              </a:ext>
            </a:extLst>
          </p:cNvPr>
          <p:cNvSpPr>
            <a:spLocks noGrp="1"/>
          </p:cNvSpPr>
          <p:nvPr>
            <p:ph type="sldNum" sz="quarter" idx="12"/>
          </p:nvPr>
        </p:nvSpPr>
        <p:spPr/>
        <p:txBody>
          <a:bodyPr/>
          <a:lstStyle/>
          <a:p>
            <a:pPr defTabSz="457200"/>
            <a:fld id="{1E19C8D7-53EE-4AF8-9E87-BBF55B67A655}" type="slidenum">
              <a:rPr lang="en-US" smtClean="0"/>
              <a:pPr defTabSz="457200"/>
              <a:t>81</a:t>
            </a:fld>
            <a:endParaRPr lang="en-US" dirty="0"/>
          </a:p>
        </p:txBody>
      </p:sp>
    </p:spTree>
    <p:extLst>
      <p:ext uri="{BB962C8B-B14F-4D97-AF65-F5344CB8AC3E}">
        <p14:creationId xmlns:p14="http://schemas.microsoft.com/office/powerpoint/2010/main" val="1012627171"/>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DF9A8A2-F906-4B8D-A1BE-74B447C03175}"/>
              </a:ext>
            </a:extLst>
          </p:cNvPr>
          <p:cNvSpPr>
            <a:spLocks noGrp="1"/>
          </p:cNvSpPr>
          <p:nvPr>
            <p:ph idx="1"/>
          </p:nvPr>
        </p:nvSpPr>
        <p:spPr>
          <a:xfrm>
            <a:off x="581708" y="799681"/>
            <a:ext cx="10234377" cy="5396738"/>
          </a:xfrm>
        </p:spPr>
        <p:txBody>
          <a:bodyPr/>
          <a:lstStyle/>
          <a:p>
            <a:pPr marL="0" indent="0">
              <a:buNone/>
            </a:pPr>
            <a:r>
              <a:rPr lang="en-US" dirty="0">
                <a:solidFill>
                  <a:schemeClr val="accent5">
                    <a:lumMod val="60000"/>
                    <a:lumOff val="40000"/>
                  </a:schemeClr>
                </a:solidFill>
                <a:highlight>
                  <a:srgbClr val="000000"/>
                </a:highlight>
              </a:rPr>
              <a:t>Assisting with ambulation for a resident using a cane, walker, or crutches</a:t>
            </a:r>
          </a:p>
          <a:p>
            <a:pPr marL="0" indent="0">
              <a:buNone/>
            </a:pPr>
            <a:endParaRPr lang="en-US" dirty="0">
              <a:solidFill>
                <a:schemeClr val="accent5">
                  <a:lumMod val="60000"/>
                  <a:lumOff val="40000"/>
                </a:schemeClr>
              </a:solidFill>
              <a:highlight>
                <a:srgbClr val="000000"/>
              </a:highlight>
            </a:endParaRPr>
          </a:p>
          <a:p>
            <a:pPr marL="0" indent="0">
              <a:buNone/>
            </a:pPr>
            <a:r>
              <a:rPr lang="en-US" dirty="0"/>
              <a:t>Equipment: gait belt, non-skid shoes, cane, walker, or crutches</a:t>
            </a:r>
          </a:p>
          <a:p>
            <a:pPr marL="0" indent="0">
              <a:buNone/>
            </a:pPr>
            <a:endParaRPr lang="en-US" dirty="0"/>
          </a:p>
          <a:p>
            <a:pPr marL="457200" indent="-457200">
              <a:buFont typeface="+mj-lt"/>
              <a:buAutoNum type="arabicPeriod"/>
            </a:pPr>
            <a:r>
              <a:rPr lang="en-US" dirty="0"/>
              <a:t>Identify yourself by name. Identify resident by name.</a:t>
            </a:r>
          </a:p>
          <a:p>
            <a:pPr marL="457200" indent="-457200">
              <a:buFont typeface="+mj-lt"/>
              <a:buAutoNum type="arabicPeriod"/>
            </a:pPr>
            <a:r>
              <a:rPr lang="en-US" dirty="0"/>
              <a:t>Wash your hands.</a:t>
            </a:r>
          </a:p>
          <a:p>
            <a:pPr marL="457200" indent="-457200">
              <a:buFont typeface="+mj-lt"/>
              <a:buAutoNum type="arabicPeriod"/>
            </a:pPr>
            <a:r>
              <a:rPr lang="en-US" dirty="0"/>
              <a:t>Explain procedure to resident. Speak clearly, slowly, and directly. Maintain face-to-face contact whenever possible.</a:t>
            </a:r>
          </a:p>
          <a:p>
            <a:pPr marL="457200" indent="-457200">
              <a:buFont typeface="+mj-lt"/>
              <a:buAutoNum type="arabicPeriod"/>
            </a:pPr>
            <a:r>
              <a:rPr lang="en-US" dirty="0"/>
              <a:t>Provide for resident’s privacy with curtain, screen, or door.</a:t>
            </a:r>
          </a:p>
          <a:p>
            <a:pPr marL="457200" indent="-457200">
              <a:buFont typeface="+mj-lt"/>
              <a:buAutoNum type="arabicPeriod"/>
            </a:pPr>
            <a:r>
              <a:rPr lang="en-US" dirty="0"/>
              <a:t>Adjust bed to lowest position so that the feet are flat on the floor. Lock bed wheels.</a:t>
            </a:r>
          </a:p>
          <a:p>
            <a:pPr marL="457200" indent="-457200">
              <a:buFont typeface="+mj-lt"/>
              <a:buAutoNum type="arabicPeriod"/>
            </a:pPr>
            <a:r>
              <a:rPr lang="en-US" dirty="0"/>
              <a:t>Before ambulating, put nonskid footwear on the resident and fasten securely.</a:t>
            </a:r>
          </a:p>
          <a:p>
            <a:pPr marL="457200" indent="-457200">
              <a:buFont typeface="+mj-lt"/>
              <a:buAutoNum type="arabicPeriod"/>
            </a:pPr>
            <a:r>
              <a:rPr lang="en-US" dirty="0"/>
              <a:t>Stand in front of and face the resident. Stand with your feet about shoulder-width apart. Bend your knees. Keep your back straight.</a:t>
            </a:r>
          </a:p>
          <a:p>
            <a:pPr marL="0" indent="0">
              <a:buNone/>
            </a:pPr>
            <a:endParaRPr lang="en-US" dirty="0">
              <a:highlight>
                <a:srgbClr val="000000"/>
              </a:highlight>
            </a:endParaRPr>
          </a:p>
        </p:txBody>
      </p:sp>
      <p:sp>
        <p:nvSpPr>
          <p:cNvPr id="3" name="Slide Number Placeholder 2">
            <a:extLst>
              <a:ext uri="{FF2B5EF4-FFF2-40B4-BE49-F238E27FC236}">
                <a16:creationId xmlns:a16="http://schemas.microsoft.com/office/drawing/2014/main" id="{43704CFD-D82B-4451-9CEA-E95A0C3337CA}"/>
              </a:ext>
            </a:extLst>
          </p:cNvPr>
          <p:cNvSpPr>
            <a:spLocks noGrp="1"/>
          </p:cNvSpPr>
          <p:nvPr>
            <p:ph type="sldNum" sz="quarter" idx="12"/>
          </p:nvPr>
        </p:nvSpPr>
        <p:spPr/>
        <p:txBody>
          <a:bodyPr/>
          <a:lstStyle/>
          <a:p>
            <a:pPr defTabSz="457200"/>
            <a:fld id="{1E19C8D7-53EE-4AF8-9E87-BBF55B67A655}" type="slidenum">
              <a:rPr lang="en-US" smtClean="0"/>
              <a:pPr defTabSz="457200"/>
              <a:t>82</a:t>
            </a:fld>
            <a:endParaRPr lang="en-US" dirty="0"/>
          </a:p>
        </p:txBody>
      </p:sp>
    </p:spTree>
    <p:extLst>
      <p:ext uri="{BB962C8B-B14F-4D97-AF65-F5344CB8AC3E}">
        <p14:creationId xmlns:p14="http://schemas.microsoft.com/office/powerpoint/2010/main" val="1387049747"/>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DF9A8A2-F906-4B8D-A1BE-74B447C03175}"/>
              </a:ext>
            </a:extLst>
          </p:cNvPr>
          <p:cNvSpPr>
            <a:spLocks noGrp="1"/>
          </p:cNvSpPr>
          <p:nvPr>
            <p:ph idx="1"/>
          </p:nvPr>
        </p:nvSpPr>
        <p:spPr>
          <a:xfrm>
            <a:off x="581708" y="799681"/>
            <a:ext cx="10234377" cy="5396738"/>
          </a:xfrm>
        </p:spPr>
        <p:txBody>
          <a:bodyPr/>
          <a:lstStyle/>
          <a:p>
            <a:pPr marL="0" indent="0">
              <a:buNone/>
            </a:pPr>
            <a:r>
              <a:rPr lang="en-US" dirty="0">
                <a:solidFill>
                  <a:schemeClr val="accent5">
                    <a:lumMod val="60000"/>
                    <a:lumOff val="40000"/>
                  </a:schemeClr>
                </a:solidFill>
                <a:highlight>
                  <a:srgbClr val="000000"/>
                </a:highlight>
              </a:rPr>
              <a:t>Assisting with ambulation for a resident using a cane, walker, or crutches</a:t>
            </a:r>
          </a:p>
          <a:p>
            <a:pPr marL="0" indent="0">
              <a:buNone/>
            </a:pPr>
            <a:endParaRPr lang="en-US" dirty="0">
              <a:solidFill>
                <a:schemeClr val="accent5">
                  <a:lumMod val="60000"/>
                  <a:lumOff val="40000"/>
                </a:schemeClr>
              </a:solidFill>
              <a:highlight>
                <a:srgbClr val="000000"/>
              </a:highlight>
            </a:endParaRPr>
          </a:p>
          <a:p>
            <a:pPr marL="457200" indent="-457200">
              <a:buFont typeface="+mj-lt"/>
              <a:buAutoNum type="arabicPeriod" startAt="8"/>
            </a:pPr>
            <a:r>
              <a:rPr lang="en-US" dirty="0"/>
              <a:t>Place gait belt around resident’s waist over clothing (not on bare skin). Grasp belt securely on both sides, with hands in an upward position. </a:t>
            </a:r>
          </a:p>
          <a:p>
            <a:pPr marL="457200" indent="-457200">
              <a:buFont typeface="+mj-lt"/>
              <a:buAutoNum type="arabicPeriod" startAt="8"/>
            </a:pPr>
            <a:r>
              <a:rPr lang="en-US" dirty="0"/>
              <a:t>If the resident is unable to stand without help, brace (support) the resident’s lower extremities. This can be done by placing one of your knees against the resident’s knee or by placing both of your knees against both of the resident’s knees. Bend your knees. Keep your back straight. Help the resident to stand as described in the previous procedure.</a:t>
            </a:r>
          </a:p>
          <a:p>
            <a:pPr marL="0" indent="0">
              <a:buNone/>
            </a:pPr>
            <a:endParaRPr lang="en-US" dirty="0">
              <a:highlight>
                <a:srgbClr val="000000"/>
              </a:highlight>
            </a:endParaRPr>
          </a:p>
        </p:txBody>
      </p:sp>
      <p:sp>
        <p:nvSpPr>
          <p:cNvPr id="3" name="Slide Number Placeholder 2">
            <a:extLst>
              <a:ext uri="{FF2B5EF4-FFF2-40B4-BE49-F238E27FC236}">
                <a16:creationId xmlns:a16="http://schemas.microsoft.com/office/drawing/2014/main" id="{43704CFD-D82B-4451-9CEA-E95A0C3337CA}"/>
              </a:ext>
            </a:extLst>
          </p:cNvPr>
          <p:cNvSpPr>
            <a:spLocks noGrp="1"/>
          </p:cNvSpPr>
          <p:nvPr>
            <p:ph type="sldNum" sz="quarter" idx="12"/>
          </p:nvPr>
        </p:nvSpPr>
        <p:spPr/>
        <p:txBody>
          <a:bodyPr/>
          <a:lstStyle/>
          <a:p>
            <a:pPr defTabSz="457200"/>
            <a:fld id="{1E19C8D7-53EE-4AF8-9E87-BBF55B67A655}" type="slidenum">
              <a:rPr lang="en-US" smtClean="0"/>
              <a:pPr defTabSz="457200"/>
              <a:t>83</a:t>
            </a:fld>
            <a:endParaRPr lang="en-US" dirty="0"/>
          </a:p>
        </p:txBody>
      </p:sp>
    </p:spTree>
    <p:extLst>
      <p:ext uri="{BB962C8B-B14F-4D97-AF65-F5344CB8AC3E}">
        <p14:creationId xmlns:p14="http://schemas.microsoft.com/office/powerpoint/2010/main" val="1648997253"/>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DF9A8A2-F906-4B8D-A1BE-74B447C03175}"/>
              </a:ext>
            </a:extLst>
          </p:cNvPr>
          <p:cNvSpPr>
            <a:spLocks noGrp="1"/>
          </p:cNvSpPr>
          <p:nvPr>
            <p:ph idx="1"/>
          </p:nvPr>
        </p:nvSpPr>
        <p:spPr>
          <a:xfrm>
            <a:off x="581708" y="799681"/>
            <a:ext cx="4593407" cy="5396738"/>
          </a:xfrm>
        </p:spPr>
        <p:txBody>
          <a:bodyPr/>
          <a:lstStyle/>
          <a:p>
            <a:pPr marL="0" indent="0">
              <a:buNone/>
            </a:pPr>
            <a:r>
              <a:rPr lang="en-US" dirty="0">
                <a:solidFill>
                  <a:schemeClr val="accent5">
                    <a:lumMod val="60000"/>
                    <a:lumOff val="40000"/>
                  </a:schemeClr>
                </a:solidFill>
                <a:highlight>
                  <a:srgbClr val="000000"/>
                </a:highlight>
              </a:rPr>
              <a:t>Assisting with ambulation for a resident using a cane, walker, or crutches</a:t>
            </a:r>
          </a:p>
          <a:p>
            <a:pPr marL="0" indent="0">
              <a:buNone/>
            </a:pPr>
            <a:endParaRPr lang="en-US" dirty="0">
              <a:solidFill>
                <a:schemeClr val="accent5">
                  <a:lumMod val="60000"/>
                  <a:lumOff val="40000"/>
                </a:schemeClr>
              </a:solidFill>
              <a:highlight>
                <a:srgbClr val="000000"/>
              </a:highlight>
            </a:endParaRPr>
          </a:p>
          <a:p>
            <a:pPr marL="457200" indent="-457200">
              <a:buFont typeface="+mj-lt"/>
              <a:buAutoNum type="arabicPeriod" startAt="10"/>
            </a:pPr>
            <a:r>
              <a:rPr lang="en-US" dirty="0"/>
              <a:t>Help as needed with ambulation.</a:t>
            </a:r>
          </a:p>
          <a:p>
            <a:pPr marL="457200" indent="-457200">
              <a:buFont typeface="+mj-lt"/>
              <a:buAutoNum type="alphaLcPeriod"/>
            </a:pPr>
            <a:r>
              <a:rPr lang="en-US" b="1" dirty="0"/>
              <a:t>Cane: </a:t>
            </a:r>
            <a:r>
              <a:rPr lang="en-US" dirty="0"/>
              <a:t>Resident places cane about six inches, or a comfortable distance, in front of his stronger leg. He brings his weaker leg even with the cane. He then brings his stronger leg forward slightly ahead of the cane. Repeat.</a:t>
            </a:r>
          </a:p>
          <a:p>
            <a:pPr marL="0" indent="0">
              <a:buNone/>
            </a:pPr>
            <a:endParaRPr lang="en-US" dirty="0">
              <a:highlight>
                <a:srgbClr val="000000"/>
              </a:highlight>
            </a:endParaRPr>
          </a:p>
        </p:txBody>
      </p:sp>
      <p:sp>
        <p:nvSpPr>
          <p:cNvPr id="3" name="Slide Number Placeholder 2">
            <a:extLst>
              <a:ext uri="{FF2B5EF4-FFF2-40B4-BE49-F238E27FC236}">
                <a16:creationId xmlns:a16="http://schemas.microsoft.com/office/drawing/2014/main" id="{43704CFD-D82B-4451-9CEA-E95A0C3337CA}"/>
              </a:ext>
            </a:extLst>
          </p:cNvPr>
          <p:cNvSpPr>
            <a:spLocks noGrp="1"/>
          </p:cNvSpPr>
          <p:nvPr>
            <p:ph type="sldNum" sz="quarter" idx="12"/>
          </p:nvPr>
        </p:nvSpPr>
        <p:spPr/>
        <p:txBody>
          <a:bodyPr/>
          <a:lstStyle/>
          <a:p>
            <a:pPr defTabSz="457200"/>
            <a:fld id="{1E19C8D7-53EE-4AF8-9E87-BBF55B67A655}" type="slidenum">
              <a:rPr lang="en-US" smtClean="0"/>
              <a:pPr defTabSz="457200"/>
              <a:t>84</a:t>
            </a:fld>
            <a:endParaRPr lang="en-US" dirty="0"/>
          </a:p>
        </p:txBody>
      </p:sp>
      <p:pic>
        <p:nvPicPr>
          <p:cNvPr id="4" name="Picture 3">
            <a:extLst>
              <a:ext uri="{FF2B5EF4-FFF2-40B4-BE49-F238E27FC236}">
                <a16:creationId xmlns:a16="http://schemas.microsoft.com/office/drawing/2014/main" id="{EECEB058-CD41-4F39-A2E2-D2A4BD4DD067}"/>
              </a:ext>
            </a:extLst>
          </p:cNvPr>
          <p:cNvPicPr>
            <a:picLocks noChangeAspect="1"/>
          </p:cNvPicPr>
          <p:nvPr/>
        </p:nvPicPr>
        <p:blipFill>
          <a:blip r:embed="rId2"/>
          <a:stretch>
            <a:fillRect/>
          </a:stretch>
        </p:blipFill>
        <p:spPr>
          <a:xfrm>
            <a:off x="5356483" y="273142"/>
            <a:ext cx="4161969" cy="6311716"/>
          </a:xfrm>
          <a:prstGeom prst="rect">
            <a:avLst/>
          </a:prstGeom>
        </p:spPr>
      </p:pic>
    </p:spTree>
    <p:extLst>
      <p:ext uri="{BB962C8B-B14F-4D97-AF65-F5344CB8AC3E}">
        <p14:creationId xmlns:p14="http://schemas.microsoft.com/office/powerpoint/2010/main" val="2117234921"/>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DF9A8A2-F906-4B8D-A1BE-74B447C03175}"/>
              </a:ext>
            </a:extLst>
          </p:cNvPr>
          <p:cNvSpPr>
            <a:spLocks noGrp="1"/>
          </p:cNvSpPr>
          <p:nvPr>
            <p:ph idx="1"/>
          </p:nvPr>
        </p:nvSpPr>
        <p:spPr>
          <a:xfrm>
            <a:off x="581709" y="799681"/>
            <a:ext cx="4612862" cy="5396738"/>
          </a:xfrm>
        </p:spPr>
        <p:txBody>
          <a:bodyPr/>
          <a:lstStyle/>
          <a:p>
            <a:pPr marL="0" indent="0">
              <a:buNone/>
            </a:pPr>
            <a:r>
              <a:rPr lang="en-US" dirty="0">
                <a:solidFill>
                  <a:schemeClr val="accent5">
                    <a:lumMod val="60000"/>
                    <a:lumOff val="40000"/>
                  </a:schemeClr>
                </a:solidFill>
                <a:highlight>
                  <a:srgbClr val="000000"/>
                </a:highlight>
              </a:rPr>
              <a:t>Assisting with ambulation for a resident using a cane, walker, or crutches</a:t>
            </a:r>
          </a:p>
          <a:p>
            <a:pPr marL="0" indent="0">
              <a:buNone/>
            </a:pPr>
            <a:endParaRPr lang="en-US" dirty="0">
              <a:solidFill>
                <a:schemeClr val="accent5">
                  <a:lumMod val="60000"/>
                  <a:lumOff val="40000"/>
                </a:schemeClr>
              </a:solidFill>
              <a:highlight>
                <a:srgbClr val="000000"/>
              </a:highlight>
            </a:endParaRPr>
          </a:p>
          <a:p>
            <a:pPr marL="457200" indent="-457200">
              <a:buFont typeface="+mj-lt"/>
              <a:buAutoNum type="alphaLcPeriod" startAt="2"/>
            </a:pPr>
            <a:r>
              <a:rPr lang="en-US" b="1" dirty="0"/>
              <a:t>Walker: </a:t>
            </a:r>
            <a:r>
              <a:rPr lang="en-US" dirty="0"/>
              <a:t>Resident picks up or rolls the walker and places it about six inches, or a comfortable distance, in front of him. All four feet or wheels of the walker should be on the ground before the resident steps forward to the walker. The walker should not be moved again until the resident has moved both feet forward and is steady. The resident should never put his feet ahead of the walker.</a:t>
            </a:r>
          </a:p>
          <a:p>
            <a:pPr marL="0" indent="0">
              <a:buNone/>
            </a:pPr>
            <a:endParaRPr lang="en-US" dirty="0">
              <a:highlight>
                <a:srgbClr val="000000"/>
              </a:highlight>
            </a:endParaRPr>
          </a:p>
        </p:txBody>
      </p:sp>
      <p:sp>
        <p:nvSpPr>
          <p:cNvPr id="3" name="Slide Number Placeholder 2">
            <a:extLst>
              <a:ext uri="{FF2B5EF4-FFF2-40B4-BE49-F238E27FC236}">
                <a16:creationId xmlns:a16="http://schemas.microsoft.com/office/drawing/2014/main" id="{43704CFD-D82B-4451-9CEA-E95A0C3337CA}"/>
              </a:ext>
            </a:extLst>
          </p:cNvPr>
          <p:cNvSpPr>
            <a:spLocks noGrp="1"/>
          </p:cNvSpPr>
          <p:nvPr>
            <p:ph type="sldNum" sz="quarter" idx="12"/>
          </p:nvPr>
        </p:nvSpPr>
        <p:spPr/>
        <p:txBody>
          <a:bodyPr/>
          <a:lstStyle/>
          <a:p>
            <a:pPr defTabSz="457200"/>
            <a:fld id="{1E19C8D7-53EE-4AF8-9E87-BBF55B67A655}" type="slidenum">
              <a:rPr lang="en-US" smtClean="0"/>
              <a:pPr defTabSz="457200"/>
              <a:t>85</a:t>
            </a:fld>
            <a:endParaRPr lang="en-US" dirty="0"/>
          </a:p>
        </p:txBody>
      </p:sp>
      <p:pic>
        <p:nvPicPr>
          <p:cNvPr id="4" name="Picture 3">
            <a:extLst>
              <a:ext uri="{FF2B5EF4-FFF2-40B4-BE49-F238E27FC236}">
                <a16:creationId xmlns:a16="http://schemas.microsoft.com/office/drawing/2014/main" id="{108E11A5-588E-4AAA-99C1-0C7AACF3D85F}"/>
              </a:ext>
            </a:extLst>
          </p:cNvPr>
          <p:cNvPicPr>
            <a:picLocks noChangeAspect="1"/>
          </p:cNvPicPr>
          <p:nvPr/>
        </p:nvPicPr>
        <p:blipFill>
          <a:blip r:embed="rId2"/>
          <a:stretch>
            <a:fillRect/>
          </a:stretch>
        </p:blipFill>
        <p:spPr>
          <a:xfrm>
            <a:off x="5896705" y="927713"/>
            <a:ext cx="4919380" cy="5534303"/>
          </a:xfrm>
          <a:prstGeom prst="rect">
            <a:avLst/>
          </a:prstGeom>
        </p:spPr>
      </p:pic>
    </p:spTree>
    <p:extLst>
      <p:ext uri="{BB962C8B-B14F-4D97-AF65-F5344CB8AC3E}">
        <p14:creationId xmlns:p14="http://schemas.microsoft.com/office/powerpoint/2010/main" val="3004546298"/>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DF9A8A2-F906-4B8D-A1BE-74B447C03175}"/>
              </a:ext>
            </a:extLst>
          </p:cNvPr>
          <p:cNvSpPr>
            <a:spLocks noGrp="1"/>
          </p:cNvSpPr>
          <p:nvPr>
            <p:ph idx="1"/>
          </p:nvPr>
        </p:nvSpPr>
        <p:spPr>
          <a:xfrm>
            <a:off x="581709" y="799681"/>
            <a:ext cx="4622590" cy="5396738"/>
          </a:xfrm>
        </p:spPr>
        <p:txBody>
          <a:bodyPr/>
          <a:lstStyle/>
          <a:p>
            <a:pPr marL="0" indent="0">
              <a:buNone/>
            </a:pPr>
            <a:r>
              <a:rPr lang="en-US" dirty="0">
                <a:solidFill>
                  <a:schemeClr val="accent5">
                    <a:lumMod val="60000"/>
                    <a:lumOff val="40000"/>
                  </a:schemeClr>
                </a:solidFill>
                <a:highlight>
                  <a:srgbClr val="000000"/>
                </a:highlight>
              </a:rPr>
              <a:t>Assisting with ambulation for a resident using a cane, walker, or crutches</a:t>
            </a:r>
          </a:p>
          <a:p>
            <a:pPr marL="0" indent="0">
              <a:buNone/>
            </a:pPr>
            <a:endParaRPr lang="en-US" dirty="0">
              <a:solidFill>
                <a:schemeClr val="accent5">
                  <a:lumMod val="60000"/>
                  <a:lumOff val="40000"/>
                </a:schemeClr>
              </a:solidFill>
              <a:highlight>
                <a:srgbClr val="000000"/>
              </a:highlight>
            </a:endParaRPr>
          </a:p>
          <a:p>
            <a:pPr marL="457200" indent="-457200">
              <a:buFont typeface="+mj-lt"/>
              <a:buAutoNum type="alphaLcPeriod" startAt="3"/>
            </a:pPr>
            <a:r>
              <a:rPr lang="en-US" b="1" dirty="0"/>
              <a:t>Crutches</a:t>
            </a:r>
            <a:r>
              <a:rPr lang="en-US" dirty="0"/>
              <a:t>: Resident should be fitted for crutches and taught to use them correctly by a physical therapist or a nurse. The resident may use the crutches several different ways, depending on his weakness. No matter how they are used, the resident’s weight should be on his hands and arms. Weight should not be on the underarm area.</a:t>
            </a:r>
          </a:p>
          <a:p>
            <a:pPr marL="0" indent="0">
              <a:buNone/>
            </a:pPr>
            <a:endParaRPr lang="en-US" dirty="0">
              <a:highlight>
                <a:srgbClr val="000000"/>
              </a:highlight>
            </a:endParaRPr>
          </a:p>
        </p:txBody>
      </p:sp>
      <p:sp>
        <p:nvSpPr>
          <p:cNvPr id="3" name="Slide Number Placeholder 2">
            <a:extLst>
              <a:ext uri="{FF2B5EF4-FFF2-40B4-BE49-F238E27FC236}">
                <a16:creationId xmlns:a16="http://schemas.microsoft.com/office/drawing/2014/main" id="{43704CFD-D82B-4451-9CEA-E95A0C3337CA}"/>
              </a:ext>
            </a:extLst>
          </p:cNvPr>
          <p:cNvSpPr>
            <a:spLocks noGrp="1"/>
          </p:cNvSpPr>
          <p:nvPr>
            <p:ph type="sldNum" sz="quarter" idx="12"/>
          </p:nvPr>
        </p:nvSpPr>
        <p:spPr/>
        <p:txBody>
          <a:bodyPr/>
          <a:lstStyle/>
          <a:p>
            <a:pPr defTabSz="457200"/>
            <a:fld id="{1E19C8D7-53EE-4AF8-9E87-BBF55B67A655}" type="slidenum">
              <a:rPr lang="en-US" smtClean="0"/>
              <a:pPr defTabSz="457200"/>
              <a:t>86</a:t>
            </a:fld>
            <a:endParaRPr lang="en-US" dirty="0"/>
          </a:p>
        </p:txBody>
      </p:sp>
      <p:pic>
        <p:nvPicPr>
          <p:cNvPr id="4" name="Picture 3">
            <a:extLst>
              <a:ext uri="{FF2B5EF4-FFF2-40B4-BE49-F238E27FC236}">
                <a16:creationId xmlns:a16="http://schemas.microsoft.com/office/drawing/2014/main" id="{8C1BDF56-20C2-4E3B-8908-80A492866D44}"/>
              </a:ext>
            </a:extLst>
          </p:cNvPr>
          <p:cNvPicPr>
            <a:picLocks noChangeAspect="1"/>
          </p:cNvPicPr>
          <p:nvPr/>
        </p:nvPicPr>
        <p:blipFill>
          <a:blip r:embed="rId2"/>
          <a:stretch>
            <a:fillRect/>
          </a:stretch>
        </p:blipFill>
        <p:spPr>
          <a:xfrm>
            <a:off x="6021422" y="394049"/>
            <a:ext cx="3788150" cy="6069901"/>
          </a:xfrm>
          <a:prstGeom prst="rect">
            <a:avLst/>
          </a:prstGeom>
        </p:spPr>
      </p:pic>
    </p:spTree>
    <p:extLst>
      <p:ext uri="{BB962C8B-B14F-4D97-AF65-F5344CB8AC3E}">
        <p14:creationId xmlns:p14="http://schemas.microsoft.com/office/powerpoint/2010/main" val="3913820834"/>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DF9A8A2-F906-4B8D-A1BE-74B447C03175}"/>
              </a:ext>
            </a:extLst>
          </p:cNvPr>
          <p:cNvSpPr>
            <a:spLocks noGrp="1"/>
          </p:cNvSpPr>
          <p:nvPr>
            <p:ph idx="1"/>
          </p:nvPr>
        </p:nvSpPr>
        <p:spPr>
          <a:xfrm>
            <a:off x="581708" y="799681"/>
            <a:ext cx="10234377" cy="5396738"/>
          </a:xfrm>
        </p:spPr>
        <p:txBody>
          <a:bodyPr/>
          <a:lstStyle/>
          <a:p>
            <a:pPr marL="0" indent="0">
              <a:buNone/>
            </a:pPr>
            <a:r>
              <a:rPr lang="en-US" dirty="0">
                <a:solidFill>
                  <a:schemeClr val="accent5">
                    <a:lumMod val="60000"/>
                    <a:lumOff val="40000"/>
                  </a:schemeClr>
                </a:solidFill>
                <a:highlight>
                  <a:srgbClr val="000000"/>
                </a:highlight>
              </a:rPr>
              <a:t>Assisting with ambulation for a resident using a cane, walker, or crutches</a:t>
            </a:r>
          </a:p>
          <a:p>
            <a:pPr marL="0" indent="0">
              <a:buNone/>
            </a:pPr>
            <a:endParaRPr lang="en-US" dirty="0">
              <a:solidFill>
                <a:schemeClr val="accent5">
                  <a:lumMod val="60000"/>
                  <a:lumOff val="40000"/>
                </a:schemeClr>
              </a:solidFill>
              <a:highlight>
                <a:srgbClr val="000000"/>
              </a:highlight>
            </a:endParaRPr>
          </a:p>
          <a:p>
            <a:pPr marL="457200" indent="-457200">
              <a:buFont typeface="+mj-lt"/>
              <a:buAutoNum type="arabicPeriod" startAt="11"/>
            </a:pPr>
            <a:r>
              <a:rPr lang="en-US" dirty="0"/>
              <a:t>Walk slightly behind and to one side of the resident for the full distance, while holding on to the gait belt. If the resident has a weaker side, stand on the weaker side. </a:t>
            </a:r>
          </a:p>
          <a:p>
            <a:pPr marL="457200" indent="-457200">
              <a:buFont typeface="+mj-lt"/>
              <a:buAutoNum type="arabicPeriod" startAt="11"/>
            </a:pPr>
            <a:r>
              <a:rPr lang="en-US" dirty="0"/>
              <a:t>Watch for obstacles in the resident’s path. Ask the resident to look forward, not down at the floor, during ambulation.</a:t>
            </a:r>
          </a:p>
          <a:p>
            <a:pPr marL="457200" indent="-457200">
              <a:buFont typeface="+mj-lt"/>
              <a:buAutoNum type="arabicPeriod" startAt="11"/>
            </a:pPr>
            <a:r>
              <a:rPr lang="en-US" dirty="0"/>
              <a:t>Encourage the resident to rest if he is tired. When a person is tired, it increases the chance of a fall. Let the resident set the pace. Discuss how far he plans to go based on the care plan.</a:t>
            </a:r>
          </a:p>
          <a:p>
            <a:pPr marL="0" indent="0">
              <a:buNone/>
            </a:pPr>
            <a:endParaRPr lang="en-US" dirty="0">
              <a:highlight>
                <a:srgbClr val="000000"/>
              </a:highlight>
            </a:endParaRPr>
          </a:p>
        </p:txBody>
      </p:sp>
      <p:sp>
        <p:nvSpPr>
          <p:cNvPr id="3" name="Slide Number Placeholder 2">
            <a:extLst>
              <a:ext uri="{FF2B5EF4-FFF2-40B4-BE49-F238E27FC236}">
                <a16:creationId xmlns:a16="http://schemas.microsoft.com/office/drawing/2014/main" id="{43704CFD-D82B-4451-9CEA-E95A0C3337CA}"/>
              </a:ext>
            </a:extLst>
          </p:cNvPr>
          <p:cNvSpPr>
            <a:spLocks noGrp="1"/>
          </p:cNvSpPr>
          <p:nvPr>
            <p:ph type="sldNum" sz="quarter" idx="12"/>
          </p:nvPr>
        </p:nvSpPr>
        <p:spPr/>
        <p:txBody>
          <a:bodyPr/>
          <a:lstStyle/>
          <a:p>
            <a:pPr defTabSz="457200"/>
            <a:fld id="{1E19C8D7-53EE-4AF8-9E87-BBF55B67A655}" type="slidenum">
              <a:rPr lang="en-US" smtClean="0"/>
              <a:pPr defTabSz="457200"/>
              <a:t>87</a:t>
            </a:fld>
            <a:endParaRPr lang="en-US" dirty="0"/>
          </a:p>
        </p:txBody>
      </p:sp>
    </p:spTree>
    <p:extLst>
      <p:ext uri="{BB962C8B-B14F-4D97-AF65-F5344CB8AC3E}">
        <p14:creationId xmlns:p14="http://schemas.microsoft.com/office/powerpoint/2010/main" val="783610930"/>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DF9A8A2-F906-4B8D-A1BE-74B447C03175}"/>
              </a:ext>
            </a:extLst>
          </p:cNvPr>
          <p:cNvSpPr>
            <a:spLocks noGrp="1"/>
          </p:cNvSpPr>
          <p:nvPr>
            <p:ph idx="1"/>
          </p:nvPr>
        </p:nvSpPr>
        <p:spPr>
          <a:xfrm>
            <a:off x="581708" y="799681"/>
            <a:ext cx="10234377" cy="5396738"/>
          </a:xfrm>
        </p:spPr>
        <p:txBody>
          <a:bodyPr/>
          <a:lstStyle/>
          <a:p>
            <a:pPr marL="0" indent="0">
              <a:buNone/>
            </a:pPr>
            <a:r>
              <a:rPr lang="en-US" dirty="0">
                <a:solidFill>
                  <a:schemeClr val="accent5">
                    <a:lumMod val="60000"/>
                    <a:lumOff val="40000"/>
                  </a:schemeClr>
                </a:solidFill>
                <a:highlight>
                  <a:srgbClr val="000000"/>
                </a:highlight>
              </a:rPr>
              <a:t>Assisting with ambulation for a resident using a cane, walker, or crutches</a:t>
            </a:r>
          </a:p>
          <a:p>
            <a:pPr marL="0" indent="0">
              <a:buNone/>
            </a:pPr>
            <a:endParaRPr lang="en-US" dirty="0">
              <a:solidFill>
                <a:schemeClr val="accent5">
                  <a:lumMod val="60000"/>
                  <a:lumOff val="40000"/>
                </a:schemeClr>
              </a:solidFill>
              <a:highlight>
                <a:srgbClr val="000000"/>
              </a:highlight>
            </a:endParaRPr>
          </a:p>
          <a:p>
            <a:pPr marL="457200" indent="-457200">
              <a:buFont typeface="+mj-lt"/>
              <a:buAutoNum type="arabicPeriod" startAt="14"/>
            </a:pPr>
            <a:r>
              <a:rPr lang="en-US" dirty="0"/>
              <a:t>After ambulation, remove the gait belt. Help the resident to the bed or chair and check that the resident is in proper alignment. Make resident comfortable. </a:t>
            </a:r>
          </a:p>
          <a:p>
            <a:pPr marL="457200" indent="-457200">
              <a:buFont typeface="+mj-lt"/>
              <a:buAutoNum type="arabicPeriod" startAt="14"/>
            </a:pPr>
            <a:r>
              <a:rPr lang="en-US" dirty="0"/>
              <a:t>Leave bed in its lowest position. Remove privacy measures.</a:t>
            </a:r>
          </a:p>
          <a:p>
            <a:pPr marL="457200" indent="-457200">
              <a:buFont typeface="+mj-lt"/>
              <a:buAutoNum type="arabicPeriod" startAt="14"/>
            </a:pPr>
            <a:r>
              <a:rPr lang="en-US" dirty="0"/>
              <a:t>Place call light within resident’s reach.</a:t>
            </a:r>
          </a:p>
          <a:p>
            <a:pPr marL="457200" indent="-457200">
              <a:buFont typeface="+mj-lt"/>
              <a:buAutoNum type="arabicPeriod" startAt="14"/>
            </a:pPr>
            <a:r>
              <a:rPr lang="en-US" dirty="0"/>
              <a:t>Wash your hands.</a:t>
            </a:r>
          </a:p>
          <a:p>
            <a:pPr marL="457200" indent="-457200">
              <a:buFont typeface="+mj-lt"/>
              <a:buAutoNum type="arabicPeriod" startAt="14"/>
            </a:pPr>
            <a:r>
              <a:rPr lang="en-US" dirty="0"/>
              <a:t>Report any changes in resident to nurse. Document procedure using facility guidelines.</a:t>
            </a:r>
          </a:p>
          <a:p>
            <a:pPr marL="0" indent="0">
              <a:buNone/>
            </a:pPr>
            <a:endParaRPr lang="en-US" dirty="0">
              <a:highlight>
                <a:srgbClr val="000000"/>
              </a:highlight>
            </a:endParaRPr>
          </a:p>
        </p:txBody>
      </p:sp>
      <p:sp>
        <p:nvSpPr>
          <p:cNvPr id="3" name="Slide Number Placeholder 2">
            <a:extLst>
              <a:ext uri="{FF2B5EF4-FFF2-40B4-BE49-F238E27FC236}">
                <a16:creationId xmlns:a16="http://schemas.microsoft.com/office/drawing/2014/main" id="{43704CFD-D82B-4451-9CEA-E95A0C3337CA}"/>
              </a:ext>
            </a:extLst>
          </p:cNvPr>
          <p:cNvSpPr>
            <a:spLocks noGrp="1"/>
          </p:cNvSpPr>
          <p:nvPr>
            <p:ph type="sldNum" sz="quarter" idx="12"/>
          </p:nvPr>
        </p:nvSpPr>
        <p:spPr/>
        <p:txBody>
          <a:bodyPr/>
          <a:lstStyle/>
          <a:p>
            <a:pPr defTabSz="457200"/>
            <a:fld id="{1E19C8D7-53EE-4AF8-9E87-BBF55B67A655}" type="slidenum">
              <a:rPr lang="en-US" smtClean="0"/>
              <a:pPr defTabSz="457200"/>
              <a:t>88</a:t>
            </a:fld>
            <a:endParaRPr lang="en-US" dirty="0"/>
          </a:p>
        </p:txBody>
      </p:sp>
    </p:spTree>
    <p:extLst>
      <p:ext uri="{BB962C8B-B14F-4D97-AF65-F5344CB8AC3E}">
        <p14:creationId xmlns:p14="http://schemas.microsoft.com/office/powerpoint/2010/main" val="1666020756"/>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40382097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69CC4F4D-A75C-4B2A-A772-7F94702470B1}"/>
              </a:ext>
            </a:extLst>
          </p:cNvPr>
          <p:cNvSpPr>
            <a:spLocks noGrp="1"/>
          </p:cNvSpPr>
          <p:nvPr>
            <p:ph idx="1"/>
          </p:nvPr>
        </p:nvSpPr>
        <p:spPr/>
        <p:txBody>
          <a:bodyPr/>
          <a:lstStyle/>
          <a:p>
            <a:pPr marL="457200" indent="-457200">
              <a:buFont typeface="+mj-lt"/>
              <a:buAutoNum type="arabicPeriod" startAt="2"/>
            </a:pPr>
            <a:r>
              <a:rPr lang="en-US" dirty="0">
                <a:solidFill>
                  <a:srgbClr val="FF0000"/>
                </a:solidFill>
              </a:rPr>
              <a:t>Explain positioning and describe how to safely position residents</a:t>
            </a:r>
          </a:p>
          <a:p>
            <a:pPr marL="457200" indent="-457200">
              <a:buFont typeface="+mj-lt"/>
              <a:buAutoNum type="arabicPeriod" startAt="2"/>
            </a:pPr>
            <a:endParaRPr lang="en-US" dirty="0">
              <a:solidFill>
                <a:srgbClr val="FF0000"/>
              </a:solidFill>
            </a:endParaRPr>
          </a:p>
          <a:p>
            <a:pPr marL="0" indent="0">
              <a:buNone/>
            </a:pPr>
            <a:r>
              <a:rPr lang="en-US" dirty="0"/>
              <a:t>Facts about the five basic body positions (cont’d):</a:t>
            </a:r>
          </a:p>
          <a:p>
            <a:pPr marL="0" indent="0">
              <a:buNone/>
            </a:pPr>
            <a:endParaRPr lang="en-US" dirty="0"/>
          </a:p>
          <a:p>
            <a:pPr lvl="1"/>
            <a:r>
              <a:rPr lang="en-US" dirty="0"/>
              <a:t>Prone Position </a:t>
            </a:r>
          </a:p>
          <a:p>
            <a:pPr lvl="2"/>
            <a:r>
              <a:rPr lang="en-US" dirty="0"/>
              <a:t>Resident lying on stomach </a:t>
            </a:r>
          </a:p>
          <a:p>
            <a:pPr lvl="2"/>
            <a:r>
              <a:rPr lang="en-US" dirty="0"/>
              <a:t>Small pillow under head and to keep feet off bed </a:t>
            </a:r>
          </a:p>
          <a:p>
            <a:pPr lvl="1"/>
            <a:r>
              <a:rPr lang="en-US" dirty="0"/>
              <a:t>Fowler’s Position </a:t>
            </a:r>
          </a:p>
          <a:p>
            <a:pPr lvl="2"/>
            <a:r>
              <a:rPr lang="en-US" dirty="0"/>
              <a:t>Semi-sitting, head and shoulders elevated </a:t>
            </a:r>
          </a:p>
          <a:p>
            <a:pPr lvl="2"/>
            <a:r>
              <a:rPr lang="en-US" dirty="0"/>
              <a:t>Pillows at flexed knees, at flexed feet, and under head </a:t>
            </a:r>
          </a:p>
          <a:p>
            <a:pPr lvl="1"/>
            <a:r>
              <a:rPr lang="en-US" dirty="0"/>
              <a:t>Sims’ Position </a:t>
            </a:r>
          </a:p>
          <a:p>
            <a:pPr lvl="2"/>
            <a:r>
              <a:rPr lang="en-US" dirty="0"/>
              <a:t>Variation on lateral side position, left side-lying position </a:t>
            </a:r>
          </a:p>
          <a:p>
            <a:pPr lvl="2"/>
            <a:r>
              <a:rPr lang="en-US" dirty="0"/>
              <a:t>Lower arm behind the back, upper knee flexed </a:t>
            </a:r>
          </a:p>
          <a:p>
            <a:pPr lvl="2"/>
            <a:r>
              <a:rPr lang="en-US" dirty="0"/>
              <a:t>Pillows under head, arms, flexed knee, and bottom foot </a:t>
            </a:r>
          </a:p>
          <a:p>
            <a:pPr marL="0" indent="0">
              <a:buNone/>
            </a:pPr>
            <a:endParaRPr lang="en-US" dirty="0"/>
          </a:p>
        </p:txBody>
      </p:sp>
      <p:sp>
        <p:nvSpPr>
          <p:cNvPr id="3" name="Slide Number Placeholder 2">
            <a:extLst>
              <a:ext uri="{FF2B5EF4-FFF2-40B4-BE49-F238E27FC236}">
                <a16:creationId xmlns:a16="http://schemas.microsoft.com/office/drawing/2014/main" id="{C81C1710-0040-4620-AA02-A373562D222B}"/>
              </a:ext>
            </a:extLst>
          </p:cNvPr>
          <p:cNvSpPr>
            <a:spLocks noGrp="1"/>
          </p:cNvSpPr>
          <p:nvPr>
            <p:ph type="sldNum" sz="quarter" idx="12"/>
          </p:nvPr>
        </p:nvSpPr>
        <p:spPr/>
        <p:txBody>
          <a:bodyPr/>
          <a:lstStyle/>
          <a:p>
            <a:pPr defTabSz="457200"/>
            <a:fld id="{1E19C8D7-53EE-4AF8-9E87-BBF55B67A655}" type="slidenum">
              <a:rPr lang="en-US" smtClean="0"/>
              <a:pPr defTabSz="457200"/>
              <a:t>9</a:t>
            </a:fld>
            <a:endParaRPr lang="en-US" dirty="0"/>
          </a:p>
        </p:txBody>
      </p:sp>
    </p:spTree>
    <p:extLst>
      <p:ext uri="{BB962C8B-B14F-4D97-AF65-F5344CB8AC3E}">
        <p14:creationId xmlns:p14="http://schemas.microsoft.com/office/powerpoint/2010/main" val="2369575289"/>
      </p:ext>
    </p:extLst>
  </p:cSld>
  <p:clrMapOvr>
    <a:masterClrMapping/>
  </p:clrMapOvr>
</p:sld>
</file>

<file path=ppt/theme/theme1.xml><?xml version="1.0" encoding="utf-8"?>
<a:theme xmlns:a="http://schemas.openxmlformats.org/drawingml/2006/main" name="1_Office Theme">
  <a:themeElements>
    <a:clrScheme name="Custom 1">
      <a:dk1>
        <a:sysClr val="windowText" lastClr="000000"/>
      </a:dk1>
      <a:lt1>
        <a:sysClr val="window" lastClr="FFFFFF"/>
      </a:lt1>
      <a:dk2>
        <a:srgbClr val="44546A"/>
      </a:dk2>
      <a:lt2>
        <a:srgbClr val="E7E6E6"/>
      </a:lt2>
      <a:accent1>
        <a:srgbClr val="329C76"/>
      </a:accent1>
      <a:accent2>
        <a:srgbClr val="B37924"/>
      </a:accent2>
      <a:accent3>
        <a:srgbClr val="E3567D"/>
      </a:accent3>
      <a:accent4>
        <a:srgbClr val="0091B9"/>
      </a:accent4>
      <a:accent5>
        <a:srgbClr val="D6BF00"/>
      </a:accent5>
      <a:accent6>
        <a:srgbClr val="934C93"/>
      </a:accent6>
      <a:hlink>
        <a:srgbClr val="0563C1"/>
      </a:hlink>
      <a:folHlink>
        <a:srgbClr val="954F72"/>
      </a:folHlink>
    </a:clrScheme>
    <a:fontScheme name="Susan Hedman - Hartman Publishing">
      <a:majorFont>
        <a:latin typeface="Scala Sans"/>
        <a:ea typeface=""/>
        <a:cs typeface=""/>
      </a:majorFont>
      <a:minorFont>
        <a:latin typeface="Scala Sans"/>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2227</TotalTime>
  <Words>7447</Words>
  <Application>Microsoft Office PowerPoint</Application>
  <PresentationFormat>Widescreen</PresentationFormat>
  <Paragraphs>732</Paragraphs>
  <Slides>89</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89</vt:i4>
      </vt:variant>
    </vt:vector>
  </HeadingPairs>
  <TitlesOfParts>
    <vt:vector size="92" baseType="lpstr">
      <vt:lpstr>Arial</vt:lpstr>
      <vt:lpstr>Scala Sans</vt: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Editorial</dc:creator>
  <cp:lastModifiedBy>Angela Storey</cp:lastModifiedBy>
  <cp:revision>28</cp:revision>
  <dcterms:created xsi:type="dcterms:W3CDTF">2018-11-15T17:56:30Z</dcterms:created>
  <dcterms:modified xsi:type="dcterms:W3CDTF">2019-05-13T16:42:36Z</dcterms:modified>
</cp:coreProperties>
</file>