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78" r:id="rId2"/>
    <p:sldId id="257" r:id="rId3"/>
    <p:sldId id="272" r:id="rId4"/>
    <p:sldId id="271" r:id="rId5"/>
    <p:sldId id="273" r:id="rId6"/>
    <p:sldId id="270" r:id="rId7"/>
    <p:sldId id="277" r:id="rId8"/>
    <p:sldId id="276" r:id="rId9"/>
    <p:sldId id="278" r:id="rId10"/>
    <p:sldId id="285" r:id="rId11"/>
    <p:sldId id="286" r:id="rId12"/>
    <p:sldId id="284" r:id="rId13"/>
    <p:sldId id="283" r:id="rId14"/>
    <p:sldId id="282" r:id="rId15"/>
    <p:sldId id="281" r:id="rId16"/>
    <p:sldId id="288" r:id="rId17"/>
    <p:sldId id="289" r:id="rId18"/>
    <p:sldId id="275" r:id="rId19"/>
    <p:sldId id="274" r:id="rId20"/>
    <p:sldId id="279" r:id="rId21"/>
    <p:sldId id="291" r:id="rId22"/>
    <p:sldId id="295" r:id="rId23"/>
    <p:sldId id="294" r:id="rId24"/>
    <p:sldId id="293" r:id="rId25"/>
    <p:sldId id="292" r:id="rId26"/>
    <p:sldId id="296" r:id="rId27"/>
    <p:sldId id="280" r:id="rId28"/>
    <p:sldId id="298" r:id="rId29"/>
    <p:sldId id="297" r:id="rId30"/>
    <p:sldId id="290" r:id="rId31"/>
    <p:sldId id="302" r:id="rId32"/>
    <p:sldId id="301" r:id="rId33"/>
    <p:sldId id="300" r:id="rId34"/>
    <p:sldId id="299" r:id="rId35"/>
    <p:sldId id="306" r:id="rId36"/>
    <p:sldId id="305" r:id="rId37"/>
    <p:sldId id="310" r:id="rId38"/>
    <p:sldId id="311" r:id="rId39"/>
    <p:sldId id="312" r:id="rId40"/>
    <p:sldId id="304" r:id="rId41"/>
    <p:sldId id="303" r:id="rId42"/>
    <p:sldId id="308" r:id="rId43"/>
    <p:sldId id="309" r:id="rId44"/>
    <p:sldId id="313" r:id="rId45"/>
    <p:sldId id="316" r:id="rId46"/>
    <p:sldId id="315" r:id="rId47"/>
    <p:sldId id="314" r:id="rId48"/>
    <p:sldId id="266" r:id="rId49"/>
    <p:sldId id="307" r:id="rId50"/>
    <p:sldId id="265" r:id="rId51"/>
    <p:sldId id="320" r:id="rId52"/>
    <p:sldId id="319" r:id="rId53"/>
    <p:sldId id="321" r:id="rId54"/>
    <p:sldId id="322" r:id="rId55"/>
    <p:sldId id="323" r:id="rId56"/>
    <p:sldId id="324" r:id="rId57"/>
    <p:sldId id="325" r:id="rId58"/>
    <p:sldId id="326" r:id="rId59"/>
    <p:sldId id="318" r:id="rId60"/>
    <p:sldId id="328" r:id="rId61"/>
    <p:sldId id="264" r:id="rId62"/>
    <p:sldId id="327" r:id="rId63"/>
    <p:sldId id="329" r:id="rId64"/>
    <p:sldId id="263" r:id="rId65"/>
    <p:sldId id="331" r:id="rId66"/>
    <p:sldId id="332" r:id="rId67"/>
    <p:sldId id="333" r:id="rId68"/>
    <p:sldId id="334" r:id="rId69"/>
    <p:sldId id="335" r:id="rId70"/>
    <p:sldId id="336" r:id="rId71"/>
    <p:sldId id="337" r:id="rId72"/>
    <p:sldId id="339" r:id="rId73"/>
    <p:sldId id="343" r:id="rId74"/>
    <p:sldId id="340" r:id="rId75"/>
    <p:sldId id="342" r:id="rId76"/>
    <p:sldId id="352" r:id="rId77"/>
    <p:sldId id="330" r:id="rId78"/>
    <p:sldId id="341" r:id="rId79"/>
    <p:sldId id="344" r:id="rId80"/>
    <p:sldId id="346" r:id="rId81"/>
    <p:sldId id="345" r:id="rId82"/>
    <p:sldId id="347" r:id="rId83"/>
    <p:sldId id="348" r:id="rId84"/>
    <p:sldId id="349" r:id="rId85"/>
    <p:sldId id="350" r:id="rId86"/>
    <p:sldId id="351" r:id="rId87"/>
    <p:sldId id="262" r:id="rId88"/>
    <p:sldId id="358" r:id="rId89"/>
    <p:sldId id="359" r:id="rId90"/>
    <p:sldId id="361" r:id="rId91"/>
    <p:sldId id="360" r:id="rId92"/>
    <p:sldId id="357" r:id="rId93"/>
    <p:sldId id="356" r:id="rId94"/>
    <p:sldId id="355" r:id="rId95"/>
    <p:sldId id="354" r:id="rId96"/>
    <p:sldId id="260" r:id="rId97"/>
    <p:sldId id="363" r:id="rId98"/>
    <p:sldId id="362" r:id="rId99"/>
    <p:sldId id="261" r:id="rId100"/>
    <p:sldId id="367" r:id="rId101"/>
    <p:sldId id="366" r:id="rId102"/>
    <p:sldId id="365" r:id="rId103"/>
    <p:sldId id="364" r:id="rId104"/>
    <p:sldId id="368" r:id="rId105"/>
    <p:sldId id="372" r:id="rId106"/>
    <p:sldId id="371" r:id="rId107"/>
    <p:sldId id="370" r:id="rId108"/>
    <p:sldId id="369" r:id="rId109"/>
    <p:sldId id="377" r:id="rId110"/>
    <p:sldId id="373" r:id="rId111"/>
    <p:sldId id="267" r:id="rId112"/>
    <p:sldId id="376" r:id="rId113"/>
    <p:sldId id="375" r:id="rId114"/>
    <p:sldId id="374" r:id="rId115"/>
    <p:sldId id="268" r:id="rId1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5796" autoAdjust="0"/>
    <p:restoredTop sz="94660"/>
  </p:normalViewPr>
  <p:slideViewPr>
    <p:cSldViewPr snapToGrid="0">
      <p:cViewPr varScale="1">
        <p:scale>
          <a:sx n="56" d="100"/>
          <a:sy n="56" d="100"/>
        </p:scale>
        <p:origin x="28" y="6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presProps" Target="presProp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slide" Target="slides/slide114.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2"/>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75C2F09-6D1A-4A21-97DF-F888DD13FD39}"/>
              </a:ext>
            </a:extLst>
          </p:cNvPr>
          <p:cNvSpPr txBox="1"/>
          <p:nvPr userDrawn="1"/>
        </p:nvSpPr>
        <p:spPr>
          <a:xfrm>
            <a:off x="1142997" y="539293"/>
            <a:ext cx="1816272" cy="1862048"/>
          </a:xfrm>
          <a:prstGeom prst="rect">
            <a:avLst/>
          </a:prstGeom>
          <a:solidFill>
            <a:schemeClr val="accent2"/>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500" b="0" i="0" u="none" strike="noStrike" kern="1200" cap="none" spc="0" normalizeH="0" baseline="0" noProof="0" dirty="0">
                <a:ln>
                  <a:noFill/>
                </a:ln>
                <a:solidFill>
                  <a:prstClr val="white"/>
                </a:solidFill>
                <a:effectLst/>
                <a:uLnTx/>
                <a:uFillTx/>
                <a:latin typeface="Scala Sans" panose="02000503060000020003" pitchFamily="2" charset="0"/>
                <a:ea typeface="+mn-ea"/>
                <a:cs typeface="+mn-cs"/>
              </a:rPr>
              <a:t>14</a:t>
            </a:r>
          </a:p>
        </p:txBody>
      </p:sp>
      <p:sp>
        <p:nvSpPr>
          <p:cNvPr id="8" name="TextBox 7">
            <a:extLst>
              <a:ext uri="{FF2B5EF4-FFF2-40B4-BE49-F238E27FC236}">
                <a16:creationId xmlns:a16="http://schemas.microsoft.com/office/drawing/2014/main" id="{F1FEBFBB-1425-4277-8500-4300AD017EDA}"/>
              </a:ext>
            </a:extLst>
          </p:cNvPr>
          <p:cNvSpPr txBox="1"/>
          <p:nvPr userDrawn="1"/>
        </p:nvSpPr>
        <p:spPr>
          <a:xfrm>
            <a:off x="1150229" y="2062986"/>
            <a:ext cx="8717075" cy="707886"/>
          </a:xfrm>
          <a:prstGeom prst="rect">
            <a:avLst/>
          </a:prstGeom>
          <a:solidFill>
            <a:schemeClr val="accent2"/>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white"/>
                </a:solidFill>
                <a:effectLst/>
                <a:uLnTx/>
                <a:uFillTx/>
                <a:latin typeface="Scala Sans" panose="02000503060000020003" pitchFamily="2" charset="0"/>
                <a:ea typeface="+mn-ea"/>
                <a:cs typeface="+mn-cs"/>
              </a:rPr>
              <a:t>Basic Nursing Skills</a:t>
            </a:r>
          </a:p>
        </p:txBody>
      </p:sp>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1325043" y="4825851"/>
            <a:ext cx="1236907" cy="1282700"/>
          </a:xfrm>
          <a:prstGeom prst="rect">
            <a:avLst/>
          </a:prstGeom>
        </p:spPr>
      </p:pic>
    </p:spTree>
    <p:extLst>
      <p:ext uri="{BB962C8B-B14F-4D97-AF65-F5344CB8AC3E}">
        <p14:creationId xmlns:p14="http://schemas.microsoft.com/office/powerpoint/2010/main" val="17183705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35393" y="780226"/>
            <a:ext cx="10234377" cy="5396738"/>
          </a:xfrm>
        </p:spPr>
        <p:txBody>
          <a:bodyPr>
            <a:normAutofit/>
          </a:bodyPr>
          <a:lstStyle>
            <a:lvl1pPr>
              <a:spcBef>
                <a:spcPts val="0"/>
              </a:spcBef>
              <a:spcAft>
                <a:spcPts val="600"/>
              </a:spcAft>
              <a:defRPr sz="2000">
                <a:latin typeface="+mn-lt"/>
              </a:defRPr>
            </a:lvl1pPr>
            <a:lvl2pPr>
              <a:spcBef>
                <a:spcPts val="0"/>
              </a:spcBef>
              <a:spcAft>
                <a:spcPts val="600"/>
              </a:spcAft>
              <a:defRPr sz="2000">
                <a:latin typeface="+mn-lt"/>
              </a:defRPr>
            </a:lvl2pPr>
            <a:lvl3pPr>
              <a:spcBef>
                <a:spcPts val="0"/>
              </a:spcBef>
              <a:spcAft>
                <a:spcPts val="600"/>
              </a:spcAft>
              <a:defRPr sz="2000">
                <a:latin typeface="+mn-lt"/>
              </a:defRPr>
            </a:lvl3pPr>
            <a:lvl4pPr>
              <a:spcBef>
                <a:spcPts val="0"/>
              </a:spcBef>
              <a:spcAft>
                <a:spcPts val="600"/>
              </a:spcAft>
              <a:defRPr sz="2000">
                <a:latin typeface="+mn-lt"/>
              </a:defRPr>
            </a:lvl4pPr>
            <a:lvl5pPr>
              <a:spcBef>
                <a:spcPts val="0"/>
              </a:spcBef>
              <a:spcAft>
                <a:spcPts val="600"/>
              </a:spcAft>
              <a:defRPr sz="20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5">
            <a:extLst>
              <a:ext uri="{FF2B5EF4-FFF2-40B4-BE49-F238E27FC236}">
                <a16:creationId xmlns:a16="http://schemas.microsoft.com/office/drawing/2014/main" id="{A4F5F491-9531-4861-B658-DB5FE7E2FEAE}"/>
              </a:ext>
            </a:extLst>
          </p:cNvPr>
          <p:cNvSpPr/>
          <p:nvPr userDrawn="1"/>
        </p:nvSpPr>
        <p:spPr>
          <a:xfrm>
            <a:off x="11328400" y="0"/>
            <a:ext cx="863600" cy="1606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Scala Sans"/>
              <a:ea typeface="+mn-ea"/>
              <a:cs typeface="+mn-cs"/>
            </a:endParaRPr>
          </a:p>
        </p:txBody>
      </p:sp>
      <p:sp>
        <p:nvSpPr>
          <p:cNvPr id="7" name="TextBox 6">
            <a:extLst>
              <a:ext uri="{FF2B5EF4-FFF2-40B4-BE49-F238E27FC236}">
                <a16:creationId xmlns:a16="http://schemas.microsoft.com/office/drawing/2014/main" id="{2328F0E1-C264-477A-8C68-5954EE75A404}"/>
              </a:ext>
            </a:extLst>
          </p:cNvPr>
          <p:cNvSpPr txBox="1"/>
          <p:nvPr userDrawn="1"/>
        </p:nvSpPr>
        <p:spPr>
          <a:xfrm>
            <a:off x="11506200" y="1752600"/>
            <a:ext cx="369332" cy="3321050"/>
          </a:xfrm>
          <a:prstGeom prst="rect">
            <a:avLst/>
          </a:prstGeom>
          <a:noFill/>
        </p:spPr>
        <p:txBody>
          <a:bodyPr vert="vert270"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rPr>
              <a:t>Basic Nursing Skills</a:t>
            </a:r>
          </a:p>
        </p:txBody>
      </p:sp>
      <p:sp>
        <p:nvSpPr>
          <p:cNvPr id="9" name="TextBox 8">
            <a:extLst>
              <a:ext uri="{FF2B5EF4-FFF2-40B4-BE49-F238E27FC236}">
                <a16:creationId xmlns:a16="http://schemas.microsoft.com/office/drawing/2014/main" id="{31CA6800-7865-48FF-933D-2164FAE0ACC9}"/>
              </a:ext>
            </a:extLst>
          </p:cNvPr>
          <p:cNvSpPr txBox="1"/>
          <p:nvPr userDrawn="1"/>
        </p:nvSpPr>
        <p:spPr>
          <a:xfrm>
            <a:off x="11506197" y="101143"/>
            <a:ext cx="1816272" cy="70788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Scala Sans"/>
                <a:ea typeface="+mn-ea"/>
                <a:cs typeface="+mn-cs"/>
              </a:rPr>
              <a:t>14</a:t>
            </a:r>
          </a:p>
        </p:txBody>
      </p:sp>
      <p:cxnSp>
        <p:nvCxnSpPr>
          <p:cNvPr id="13" name="Straight Connector 12">
            <a:extLst>
              <a:ext uri="{FF2B5EF4-FFF2-40B4-BE49-F238E27FC236}">
                <a16:creationId xmlns:a16="http://schemas.microsoft.com/office/drawing/2014/main" id="{685C658E-B179-4C5F-B3AF-13638309A3D4}"/>
              </a:ext>
            </a:extLst>
          </p:cNvPr>
          <p:cNvCxnSpPr>
            <a:cxnSpLocks/>
          </p:cNvCxnSpPr>
          <p:nvPr userDrawn="1"/>
        </p:nvCxnSpPr>
        <p:spPr>
          <a:xfrm flipH="1">
            <a:off x="745067" y="6629400"/>
            <a:ext cx="1000760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Date Placeholder 16">
            <a:extLst>
              <a:ext uri="{FF2B5EF4-FFF2-40B4-BE49-F238E27FC236}">
                <a16:creationId xmlns:a16="http://schemas.microsoft.com/office/drawing/2014/main" id="{C71CCBE0-D1B9-42FA-8DAC-87EEE4FE9F42}"/>
              </a:ext>
            </a:extLst>
          </p:cNvPr>
          <p:cNvSpPr>
            <a:spLocks noGrp="1"/>
          </p:cNvSpPr>
          <p:nvPr>
            <p:ph type="dt" sz="half" idx="10"/>
          </p:nvPr>
        </p:nvSpPr>
        <p:spPr>
          <a:xfrm>
            <a:off x="838200" y="6279454"/>
            <a:ext cx="2743200" cy="365125"/>
          </a:xfrm>
          <a:ln>
            <a:solidFill>
              <a:schemeClr val="accent6"/>
            </a:solidFill>
          </a:ln>
        </p:spPr>
        <p:txBody>
          <a:bodyPr/>
          <a:lstStyle>
            <a:lvl1pPr>
              <a:defRPr>
                <a:solidFill>
                  <a:sysClr val="windowText" lastClr="000000"/>
                </a:solidFill>
                <a:latin typeface="+mn-l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BC1E1F3-686D-4F52-826D-70A4F80E72A5}" type="datetime1">
              <a:rPr kumimoji="0" lang="en-US" sz="1200" b="0" i="0" u="none" strike="noStrike" kern="1200" cap="none" spc="0" normalizeH="0" baseline="0" noProof="0" smtClean="0">
                <a:ln>
                  <a:noFill/>
                </a:ln>
                <a:solidFill>
                  <a:sysClr val="windowText" lastClr="000000"/>
                </a:solidFill>
                <a:effectLst/>
                <a:uLnTx/>
                <a:uFillTx/>
                <a:latin typeface="Scala Sans"/>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5/13/2019</a:t>
            </a:fld>
            <a:endParaRPr kumimoji="0" lang="en-US" sz="1200" b="0" i="0" u="none" strike="noStrike" kern="1200" cap="none" spc="0" normalizeH="0" baseline="0" noProof="0" dirty="0">
              <a:ln>
                <a:noFill/>
              </a:ln>
              <a:solidFill>
                <a:sysClr val="windowText" lastClr="000000"/>
              </a:solidFill>
              <a:effectLst/>
              <a:uLnTx/>
              <a:uFillTx/>
              <a:latin typeface="Scala Sans"/>
              <a:ea typeface="+mn-ea"/>
              <a:cs typeface="+mn-cs"/>
            </a:endParaRPr>
          </a:p>
        </p:txBody>
      </p:sp>
      <p:sp>
        <p:nvSpPr>
          <p:cNvPr id="18" name="Footer Placeholder 17">
            <a:extLst>
              <a:ext uri="{FF2B5EF4-FFF2-40B4-BE49-F238E27FC236}">
                <a16:creationId xmlns:a16="http://schemas.microsoft.com/office/drawing/2014/main" id="{33E0703D-A83A-40F4-A8D2-8D56B297D859}"/>
              </a:ext>
            </a:extLst>
          </p:cNvPr>
          <p:cNvSpPr>
            <a:spLocks noGrp="1"/>
          </p:cNvSpPr>
          <p:nvPr>
            <p:ph type="ftr" sz="quarter" idx="11"/>
          </p:nvPr>
        </p:nvSpPr>
        <p:spPr>
          <a:xfrm>
            <a:off x="4038599" y="6279454"/>
            <a:ext cx="4993783" cy="365125"/>
          </a:xfrm>
        </p:spPr>
        <p:txBody>
          <a:bodyPr/>
          <a:lstStyle>
            <a:lvl1pPr>
              <a:defRPr>
                <a:solidFill>
                  <a:sysClr val="windowText" lastClr="000000"/>
                </a:solidFill>
                <a:latin typeface="+mn-l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ysClr val="windowText" lastClr="000000"/>
              </a:solidFill>
              <a:effectLst/>
              <a:uLnTx/>
              <a:uFillTx/>
              <a:latin typeface="Scala Sans"/>
              <a:ea typeface="+mn-ea"/>
              <a:cs typeface="+mn-cs"/>
            </a:endParaRPr>
          </a:p>
        </p:txBody>
      </p:sp>
      <p:sp>
        <p:nvSpPr>
          <p:cNvPr id="19" name="Slide Number Placeholder 18">
            <a:extLst>
              <a:ext uri="{FF2B5EF4-FFF2-40B4-BE49-F238E27FC236}">
                <a16:creationId xmlns:a16="http://schemas.microsoft.com/office/drawing/2014/main" id="{DE03F057-80E6-4933-B039-F692BF84B8A2}"/>
              </a:ext>
            </a:extLst>
          </p:cNvPr>
          <p:cNvSpPr>
            <a:spLocks noGrp="1"/>
          </p:cNvSpPr>
          <p:nvPr>
            <p:ph type="sldNum" sz="quarter" idx="12"/>
          </p:nvPr>
        </p:nvSpPr>
        <p:spPr>
          <a:xfrm>
            <a:off x="9518452" y="6279454"/>
            <a:ext cx="1297633" cy="365125"/>
          </a:xfrm>
        </p:spPr>
        <p:txBody>
          <a:bodyPr/>
          <a:lstStyle>
            <a:lvl1pPr>
              <a:defRPr>
                <a:solidFill>
                  <a:schemeClr val="accent2"/>
                </a:solidFill>
                <a:latin typeface="+mn-lt"/>
              </a:defRPr>
            </a:lvl1pPr>
          </a:lstStyle>
          <a:p>
            <a:pPr defTabSz="457200"/>
            <a:fld id="{1E19C8D7-53EE-4AF8-9E87-BBF55B67A655}" type="slidenum">
              <a:rPr lang="en-US" smtClean="0"/>
              <a:pPr defTabSz="457200"/>
              <a:t>‹#›</a:t>
            </a:fld>
            <a:endParaRPr lang="en-US" dirty="0"/>
          </a:p>
        </p:txBody>
      </p:sp>
      <p:pic>
        <p:nvPicPr>
          <p:cNvPr id="63" name="Graphic 62">
            <a:extLst>
              <a:ext uri="{FF2B5EF4-FFF2-40B4-BE49-F238E27FC236}">
                <a16:creationId xmlns:a16="http://schemas.microsoft.com/office/drawing/2014/main" id="{A0274B49-780C-479A-B0DB-0F3EABBF8D8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041641" y="5924550"/>
            <a:ext cx="719715" cy="744742"/>
          </a:xfrm>
          <a:prstGeom prst="rect">
            <a:avLst/>
          </a:prstGeom>
        </p:spPr>
      </p:pic>
    </p:spTree>
    <p:extLst>
      <p:ext uri="{BB962C8B-B14F-4D97-AF65-F5344CB8AC3E}">
        <p14:creationId xmlns:p14="http://schemas.microsoft.com/office/powerpoint/2010/main" val="3996370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accent2"/>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4798611" y="2338649"/>
            <a:ext cx="2539591" cy="2633613"/>
          </a:xfrm>
          <a:prstGeom prst="rect">
            <a:avLst/>
          </a:prstGeom>
        </p:spPr>
      </p:pic>
    </p:spTree>
    <p:extLst>
      <p:ext uri="{BB962C8B-B14F-4D97-AF65-F5344CB8AC3E}">
        <p14:creationId xmlns:p14="http://schemas.microsoft.com/office/powerpoint/2010/main" val="243272704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b="0">
                <a:solidFill>
                  <a:schemeClr val="tx1"/>
                </a:solidFill>
                <a:latin typeface="Scala Sans" panose="02000503060000020003" pitchFamily="2" charset="0"/>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3182F9F-E9DB-44F9-8F4D-A11E49818C55}" type="datetime1">
              <a:rPr kumimoji="0" lang="en-US" sz="1200" b="0" i="0" u="none" strike="noStrike" kern="1200" cap="none" spc="0" normalizeH="0" baseline="0" noProof="0" smtClean="0">
                <a:ln>
                  <a:noFill/>
                </a:ln>
                <a:solidFill>
                  <a:prstClr val="black"/>
                </a:solidFill>
                <a:effectLst/>
                <a:uLnTx/>
                <a:uFillTx/>
                <a:latin typeface="Scala Sans" panose="02000503060000020003" pitchFamily="2" charset="0"/>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5/13/2019</a:t>
            </a:fld>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b="0">
                <a:solidFill>
                  <a:schemeClr val="tx1"/>
                </a:solidFill>
                <a:latin typeface="Scala Sans" panose="02000503060000020003" pitchFamily="2" charset="0"/>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b="0">
                <a:solidFill>
                  <a:schemeClr val="tx1"/>
                </a:solidFill>
                <a:latin typeface="Scala Sans" panose="02000503060000020003" pitchFamily="2" charset="0"/>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1E19C8D7-53EE-4AF8-9E87-BBF55B67A655}" type="slidenum">
              <a:rPr kumimoji="0" lang="en-US" sz="1200" b="0" i="0" u="none" strike="noStrike" kern="1200" cap="none" spc="0" normalizeH="0" baseline="0" noProof="0" smtClean="0">
                <a:ln>
                  <a:noFill/>
                </a:ln>
                <a:solidFill>
                  <a:prstClr val="black"/>
                </a:solidFill>
                <a:effectLst/>
                <a:uLnTx/>
                <a:uFillTx/>
                <a:latin typeface="Scala Sans" panose="02000503060000020003" pitchFamily="2"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Tree>
    <p:extLst>
      <p:ext uri="{BB962C8B-B14F-4D97-AF65-F5344CB8AC3E}">
        <p14:creationId xmlns:p14="http://schemas.microsoft.com/office/powerpoint/2010/main" val="38565053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89414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2632B2-5488-4053-9E06-32F50730C9A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Measuring and recording an oral temperature</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6"/>
            </a:pPr>
            <a:r>
              <a:rPr lang="en-US" b="1" dirty="0"/>
              <a:t>Digital thermometer</a:t>
            </a:r>
            <a:r>
              <a:rPr lang="en-US" dirty="0"/>
              <a:t>: Put on the disposable sheath. Turn on thermometer and wait until ready sign appears.</a:t>
            </a:r>
          </a:p>
          <a:p>
            <a:pPr marL="457200" indent="0">
              <a:buNone/>
            </a:pPr>
            <a:r>
              <a:rPr lang="en-US" b="1" dirty="0"/>
              <a:t>Electronic thermometer</a:t>
            </a:r>
            <a:r>
              <a:rPr lang="en-US" dirty="0"/>
              <a:t>: Remove the probe from base unit. Put on probe cover.</a:t>
            </a:r>
          </a:p>
          <a:p>
            <a:pPr marL="0" indent="0">
              <a:buNone/>
            </a:pPr>
            <a:r>
              <a:rPr lang="en-US" dirty="0"/>
              <a:t>	</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7D2BFC4F-64AA-4D38-BC0B-A3DFA067BDA3}"/>
              </a:ext>
            </a:extLst>
          </p:cNvPr>
          <p:cNvSpPr>
            <a:spLocks noGrp="1"/>
          </p:cNvSpPr>
          <p:nvPr>
            <p:ph type="sldNum" sz="quarter" idx="12"/>
          </p:nvPr>
        </p:nvSpPr>
        <p:spPr/>
        <p:txBody>
          <a:bodyPr/>
          <a:lstStyle/>
          <a:p>
            <a:pPr defTabSz="457200"/>
            <a:fld id="{1E19C8D7-53EE-4AF8-9E87-BBF55B67A655}" type="slidenum">
              <a:rPr lang="en-US" smtClean="0"/>
              <a:pPr defTabSz="457200"/>
              <a:t>10</a:t>
            </a:fld>
            <a:endParaRPr lang="en-US" dirty="0"/>
          </a:p>
        </p:txBody>
      </p:sp>
    </p:spTree>
    <p:extLst>
      <p:ext uri="{BB962C8B-B14F-4D97-AF65-F5344CB8AC3E}">
        <p14:creationId xmlns:p14="http://schemas.microsoft.com/office/powerpoint/2010/main" val="354207270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List care guidelines for intravenous (IV) therapy</a:t>
            </a:r>
          </a:p>
          <a:p>
            <a:pPr marL="457200" indent="-457200">
              <a:buFont typeface="+mj-lt"/>
              <a:buAutoNum type="arabicPeriod" startAt="9"/>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NAs never insert or remove IV lines. NAs do not provide care for the IV site.</a:t>
            </a:r>
          </a:p>
          <a:p>
            <a:pPr marL="0" indent="0">
              <a:buNone/>
            </a:pPr>
            <a:endParaRPr lang="en-US" dirty="0"/>
          </a:p>
          <a:p>
            <a:pPr marL="457200" indent="-457200">
              <a:buFont typeface="+mj-lt"/>
              <a:buAutoNum type="arabicPeriod" startAt="9"/>
            </a:pPr>
            <a:endParaRPr lang="en-US" dirty="0">
              <a:solidFill>
                <a:srgbClr val="FF0000"/>
              </a:solidFill>
            </a:endParaRPr>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100</a:t>
            </a:fld>
            <a:endParaRPr lang="en-US" dirty="0"/>
          </a:p>
        </p:txBody>
      </p:sp>
    </p:spTree>
    <p:extLst>
      <p:ext uri="{BB962C8B-B14F-4D97-AF65-F5344CB8AC3E}">
        <p14:creationId xmlns:p14="http://schemas.microsoft.com/office/powerpoint/2010/main" val="381017149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List care guidelines for intravenous (IV) therapy</a:t>
            </a:r>
          </a:p>
          <a:p>
            <a:pPr marL="457200" indent="-457200">
              <a:buFont typeface="+mj-lt"/>
              <a:buAutoNum type="arabicPeriod" startAt="9"/>
            </a:pPr>
            <a:endParaRPr lang="en-US" dirty="0">
              <a:solidFill>
                <a:srgbClr val="FF0000"/>
              </a:solidFill>
            </a:endParaRPr>
          </a:p>
          <a:p>
            <a:pPr marL="0" indent="0">
              <a:buNone/>
            </a:pPr>
            <a:r>
              <a:rPr lang="en-US" dirty="0"/>
              <a:t>NAs only observe a resident’s IV site for changes or problems and report if any of the following happens:</a:t>
            </a:r>
          </a:p>
          <a:p>
            <a:pPr marL="0" indent="0">
              <a:buNone/>
            </a:pPr>
            <a:endParaRPr lang="en-US" dirty="0"/>
          </a:p>
          <a:p>
            <a:pPr lvl="1"/>
            <a:r>
              <a:rPr lang="en-US" dirty="0"/>
              <a:t>Needle falls out </a:t>
            </a:r>
          </a:p>
          <a:p>
            <a:pPr lvl="1"/>
            <a:r>
              <a:rPr lang="en-US" dirty="0"/>
              <a:t>Tubing disconnects </a:t>
            </a:r>
          </a:p>
          <a:p>
            <a:pPr lvl="1"/>
            <a:r>
              <a:rPr lang="en-US" dirty="0"/>
              <a:t>Dressing is loose </a:t>
            </a:r>
          </a:p>
          <a:p>
            <a:pPr lvl="1"/>
            <a:r>
              <a:rPr lang="en-US" dirty="0"/>
              <a:t>Blood is in tubing or around IV site</a:t>
            </a:r>
          </a:p>
          <a:p>
            <a:pPr lvl="1"/>
            <a:r>
              <a:rPr lang="en-US" dirty="0"/>
              <a:t>Site is swollen or discolored </a:t>
            </a:r>
          </a:p>
          <a:p>
            <a:pPr marL="0" indent="0">
              <a:buNone/>
            </a:pPr>
            <a:endParaRPr lang="en-US" dirty="0"/>
          </a:p>
          <a:p>
            <a:pPr marL="457200" indent="-457200">
              <a:buFont typeface="+mj-lt"/>
              <a:buAutoNum type="arabicPeriod" startAt="9"/>
            </a:pPr>
            <a:endParaRPr lang="en-US" dirty="0">
              <a:solidFill>
                <a:srgbClr val="FF0000"/>
              </a:solidFill>
            </a:endParaRPr>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101</a:t>
            </a:fld>
            <a:endParaRPr lang="en-US" dirty="0"/>
          </a:p>
        </p:txBody>
      </p:sp>
    </p:spTree>
    <p:extLst>
      <p:ext uri="{BB962C8B-B14F-4D97-AF65-F5344CB8AC3E}">
        <p14:creationId xmlns:p14="http://schemas.microsoft.com/office/powerpoint/2010/main" val="273135605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List care guidelines for intravenous (IV) therapy</a:t>
            </a:r>
          </a:p>
          <a:p>
            <a:pPr marL="457200" indent="-457200">
              <a:buFont typeface="+mj-lt"/>
              <a:buAutoNum type="arabicPeriod" startAt="9"/>
            </a:pPr>
            <a:endParaRPr lang="en-US" dirty="0">
              <a:solidFill>
                <a:srgbClr val="FF0000"/>
              </a:solidFill>
            </a:endParaRPr>
          </a:p>
          <a:p>
            <a:pPr marL="0" indent="0">
              <a:buNone/>
            </a:pPr>
            <a:r>
              <a:rPr lang="en-US" dirty="0"/>
              <a:t>Observe and report, IV site (cont’d):</a:t>
            </a:r>
          </a:p>
          <a:p>
            <a:pPr marL="0" indent="0">
              <a:buNone/>
            </a:pPr>
            <a:endParaRPr lang="en-US" dirty="0"/>
          </a:p>
          <a:p>
            <a:pPr lvl="1"/>
            <a:r>
              <a:rPr lang="en-US" dirty="0"/>
              <a:t>Resident complains of pain</a:t>
            </a:r>
          </a:p>
          <a:p>
            <a:pPr lvl="1"/>
            <a:r>
              <a:rPr lang="en-US" dirty="0"/>
              <a:t>IV bag is broken or fluid level does not seem to decrease </a:t>
            </a:r>
          </a:p>
          <a:p>
            <a:pPr lvl="1"/>
            <a:r>
              <a:rPr lang="en-US" dirty="0"/>
              <a:t>IV fluid is not dripping or is leaking</a:t>
            </a:r>
          </a:p>
          <a:p>
            <a:pPr lvl="1"/>
            <a:r>
              <a:rPr lang="en-US" dirty="0"/>
              <a:t>IV fluid is nearly gone </a:t>
            </a:r>
          </a:p>
          <a:p>
            <a:pPr lvl="1"/>
            <a:r>
              <a:rPr lang="en-US" dirty="0"/>
              <a:t>Pump beeps</a:t>
            </a:r>
          </a:p>
          <a:p>
            <a:pPr lvl="1"/>
            <a:r>
              <a:rPr lang="en-US" dirty="0"/>
              <a:t>Pump is dropped </a:t>
            </a:r>
          </a:p>
          <a:p>
            <a:pPr lvl="1"/>
            <a:r>
              <a:rPr lang="en-US" dirty="0"/>
              <a:t>Resident has difficulty breathing</a:t>
            </a:r>
          </a:p>
          <a:p>
            <a:pPr marL="457200" indent="-457200">
              <a:buFont typeface="+mj-lt"/>
              <a:buAutoNum type="arabicPeriod" startAt="9"/>
            </a:pPr>
            <a:endParaRPr lang="en-US" dirty="0">
              <a:solidFill>
                <a:srgbClr val="FF0000"/>
              </a:solidFill>
            </a:endParaRPr>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102</a:t>
            </a:fld>
            <a:endParaRPr lang="en-US" dirty="0"/>
          </a:p>
        </p:txBody>
      </p:sp>
    </p:spTree>
    <p:extLst>
      <p:ext uri="{BB962C8B-B14F-4D97-AF65-F5344CB8AC3E}">
        <p14:creationId xmlns:p14="http://schemas.microsoft.com/office/powerpoint/2010/main" val="425496130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List care guidelines for intravenous (IV) therapy</a:t>
            </a:r>
          </a:p>
          <a:p>
            <a:pPr marL="457200" indent="-457200">
              <a:buFont typeface="+mj-lt"/>
              <a:buAutoNum type="arabicPeriod" startAt="9"/>
            </a:pPr>
            <a:endParaRPr lang="en-US" dirty="0">
              <a:solidFill>
                <a:srgbClr val="FF0000"/>
              </a:solidFill>
            </a:endParaRPr>
          </a:p>
          <a:p>
            <a:pPr marL="0" indent="0">
              <a:buNone/>
            </a:pPr>
            <a:r>
              <a:rPr lang="en-US" dirty="0"/>
              <a:t>It is important that NAs never do any of the following:</a:t>
            </a:r>
          </a:p>
          <a:p>
            <a:pPr marL="0" indent="0">
              <a:buNone/>
            </a:pPr>
            <a:endParaRPr lang="en-US" dirty="0"/>
          </a:p>
          <a:p>
            <a:pPr lvl="1"/>
            <a:r>
              <a:rPr lang="en-US" dirty="0"/>
              <a:t>Measure blood pressure on an arm with an IV </a:t>
            </a:r>
          </a:p>
          <a:p>
            <a:pPr lvl="1"/>
            <a:r>
              <a:rPr lang="en-US" dirty="0"/>
              <a:t>Get the site wet </a:t>
            </a:r>
          </a:p>
          <a:p>
            <a:pPr lvl="1"/>
            <a:r>
              <a:rPr lang="en-US" dirty="0"/>
              <a:t>Pull or catch the tubing on anything, such as clothing</a:t>
            </a:r>
          </a:p>
          <a:p>
            <a:pPr lvl="1"/>
            <a:r>
              <a:rPr lang="en-US" dirty="0"/>
              <a:t>Leave the tubing kinked </a:t>
            </a:r>
          </a:p>
          <a:p>
            <a:pPr lvl="1"/>
            <a:r>
              <a:rPr lang="en-US" dirty="0"/>
              <a:t>Lower the IV bag below the IV site</a:t>
            </a:r>
          </a:p>
          <a:p>
            <a:pPr lvl="1"/>
            <a:r>
              <a:rPr lang="en-US" dirty="0"/>
              <a:t>Touch the clamp </a:t>
            </a:r>
          </a:p>
          <a:p>
            <a:pPr lvl="1"/>
            <a:r>
              <a:rPr lang="en-US" dirty="0"/>
              <a:t>Disconnect IV from pump or turn off alarm </a:t>
            </a:r>
          </a:p>
          <a:p>
            <a:pPr marL="0" indent="0">
              <a:buNone/>
            </a:pPr>
            <a:endParaRPr lang="en-US" dirty="0"/>
          </a:p>
          <a:p>
            <a:pPr marL="457200" indent="-457200">
              <a:buFont typeface="+mj-lt"/>
              <a:buAutoNum type="arabicPeriod" startAt="9"/>
            </a:pPr>
            <a:endParaRPr lang="en-US" dirty="0">
              <a:solidFill>
                <a:srgbClr val="FF0000"/>
              </a:solidFill>
            </a:endParaRPr>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103</a:t>
            </a:fld>
            <a:endParaRPr lang="en-US" dirty="0"/>
          </a:p>
        </p:txBody>
      </p:sp>
    </p:spTree>
    <p:extLst>
      <p:ext uri="{BB962C8B-B14F-4D97-AF65-F5344CB8AC3E}">
        <p14:creationId xmlns:p14="http://schemas.microsoft.com/office/powerpoint/2010/main" val="3108102620"/>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F8F9B7A-D059-43D4-867D-B289DA4A771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Assisting in changing clothes for a resident who has an IV</a:t>
            </a:r>
          </a:p>
          <a:p>
            <a:pPr marL="0" indent="0">
              <a:buNone/>
            </a:pPr>
            <a:endParaRPr lang="en-US" dirty="0">
              <a:solidFill>
                <a:schemeClr val="accent5">
                  <a:lumMod val="60000"/>
                  <a:lumOff val="40000"/>
                </a:schemeClr>
              </a:solidFill>
              <a:highlight>
                <a:srgbClr val="000000"/>
              </a:highlight>
            </a:endParaRPr>
          </a:p>
          <a:p>
            <a:pPr marL="0" indent="0">
              <a:buNone/>
            </a:pPr>
            <a:r>
              <a:rPr lang="en-US" i="1" dirty="0"/>
              <a:t>Equipment: clean clothes</a:t>
            </a:r>
          </a:p>
          <a:p>
            <a:pPr marL="0" indent="0">
              <a:buNone/>
            </a:pPr>
            <a:endParaRPr lang="en-US" i="1" dirty="0"/>
          </a:p>
          <a:p>
            <a:pPr marL="457200" indent="-457200">
              <a:buFont typeface="+mj-lt"/>
              <a:buAutoNum type="arabicPeriod"/>
            </a:pPr>
            <a:r>
              <a:rPr lang="en-US" dirty="0"/>
              <a:t>Identify yourself by name. Identify the resident by name. </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resident’s privacy with curtain, screen, or door.</a:t>
            </a:r>
          </a:p>
          <a:p>
            <a:pPr marL="457200" indent="-457200">
              <a:buFont typeface="+mj-lt"/>
              <a:buAutoNum type="arabicPeriod"/>
            </a:pPr>
            <a:r>
              <a:rPr lang="en-US" dirty="0"/>
              <a:t>Adjust bed to lowest position. Lock bed wheels.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3BA0E34A-2BC0-4CCF-B741-E18E58B96261}"/>
              </a:ext>
            </a:extLst>
          </p:cNvPr>
          <p:cNvSpPr>
            <a:spLocks noGrp="1"/>
          </p:cNvSpPr>
          <p:nvPr>
            <p:ph type="sldNum" sz="quarter" idx="12"/>
          </p:nvPr>
        </p:nvSpPr>
        <p:spPr/>
        <p:txBody>
          <a:bodyPr/>
          <a:lstStyle/>
          <a:p>
            <a:pPr defTabSz="457200"/>
            <a:fld id="{1E19C8D7-53EE-4AF8-9E87-BBF55B67A655}" type="slidenum">
              <a:rPr lang="en-US" smtClean="0"/>
              <a:pPr defTabSz="457200"/>
              <a:t>104</a:t>
            </a:fld>
            <a:endParaRPr lang="en-US" dirty="0"/>
          </a:p>
        </p:txBody>
      </p:sp>
    </p:spTree>
    <p:extLst>
      <p:ext uri="{BB962C8B-B14F-4D97-AF65-F5344CB8AC3E}">
        <p14:creationId xmlns:p14="http://schemas.microsoft.com/office/powerpoint/2010/main" val="3256551191"/>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F8F9B7A-D059-43D4-867D-B289DA4A7710}"/>
              </a:ext>
            </a:extLst>
          </p:cNvPr>
          <p:cNvSpPr>
            <a:spLocks noGrp="1"/>
          </p:cNvSpPr>
          <p:nvPr>
            <p:ph idx="1"/>
          </p:nvPr>
        </p:nvSpPr>
        <p:spPr>
          <a:xfrm>
            <a:off x="635394" y="780226"/>
            <a:ext cx="4582650" cy="5396738"/>
          </a:xfrm>
        </p:spPr>
        <p:txBody>
          <a:bodyPr/>
          <a:lstStyle/>
          <a:p>
            <a:pPr marL="0" indent="0">
              <a:buNone/>
            </a:pPr>
            <a:r>
              <a:rPr lang="en-US" dirty="0">
                <a:solidFill>
                  <a:schemeClr val="accent5">
                    <a:lumMod val="60000"/>
                    <a:lumOff val="40000"/>
                  </a:schemeClr>
                </a:solidFill>
                <a:highlight>
                  <a:srgbClr val="000000"/>
                </a:highlight>
              </a:rPr>
              <a:t>Assisting in changing clothes for a resident who has an IV</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6"/>
            </a:pPr>
            <a:r>
              <a:rPr lang="en-US" dirty="0"/>
              <a:t>Assist the resident to sitting position with feet flat on the floor.</a:t>
            </a:r>
          </a:p>
          <a:p>
            <a:pPr marL="457200" indent="-457200">
              <a:buFont typeface="+mj-lt"/>
              <a:buAutoNum type="arabicPeriod" startAt="6"/>
            </a:pPr>
            <a:r>
              <a:rPr lang="en-US" dirty="0"/>
              <a:t>Ask the resident to remove the arm without the IV from clothing. Assist as necessary.</a:t>
            </a:r>
          </a:p>
          <a:p>
            <a:pPr marL="457200" indent="-457200">
              <a:buFont typeface="+mj-lt"/>
              <a:buAutoNum type="arabicPeriod" startAt="6"/>
            </a:pPr>
            <a:r>
              <a:rPr lang="en-US" dirty="0"/>
              <a:t>Help the resident gather the clothing on the arm with the IV. Carefully lift the clothing over the IV site and move it up the tubing toward the IV bag.</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3BA0E34A-2BC0-4CCF-B741-E18E58B96261}"/>
              </a:ext>
            </a:extLst>
          </p:cNvPr>
          <p:cNvSpPr>
            <a:spLocks noGrp="1"/>
          </p:cNvSpPr>
          <p:nvPr>
            <p:ph type="sldNum" sz="quarter" idx="12"/>
          </p:nvPr>
        </p:nvSpPr>
        <p:spPr/>
        <p:txBody>
          <a:bodyPr/>
          <a:lstStyle/>
          <a:p>
            <a:pPr defTabSz="457200"/>
            <a:fld id="{1E19C8D7-53EE-4AF8-9E87-BBF55B67A655}" type="slidenum">
              <a:rPr lang="en-US" smtClean="0"/>
              <a:pPr defTabSz="457200"/>
              <a:t>105</a:t>
            </a:fld>
            <a:endParaRPr lang="en-US" dirty="0"/>
          </a:p>
        </p:txBody>
      </p:sp>
      <p:pic>
        <p:nvPicPr>
          <p:cNvPr id="4" name="Picture 3">
            <a:extLst>
              <a:ext uri="{FF2B5EF4-FFF2-40B4-BE49-F238E27FC236}">
                <a16:creationId xmlns:a16="http://schemas.microsoft.com/office/drawing/2014/main" id="{584802FB-1BEC-4587-ACAF-2A931A797CA5}"/>
              </a:ext>
            </a:extLst>
          </p:cNvPr>
          <p:cNvPicPr>
            <a:picLocks noChangeAspect="1"/>
          </p:cNvPicPr>
          <p:nvPr/>
        </p:nvPicPr>
        <p:blipFill>
          <a:blip r:embed="rId2"/>
          <a:stretch>
            <a:fillRect/>
          </a:stretch>
        </p:blipFill>
        <p:spPr>
          <a:xfrm>
            <a:off x="5741095" y="2055166"/>
            <a:ext cx="4582649" cy="3539502"/>
          </a:xfrm>
          <a:prstGeom prst="rect">
            <a:avLst/>
          </a:prstGeom>
        </p:spPr>
      </p:pic>
    </p:spTree>
    <p:extLst>
      <p:ext uri="{BB962C8B-B14F-4D97-AF65-F5344CB8AC3E}">
        <p14:creationId xmlns:p14="http://schemas.microsoft.com/office/powerpoint/2010/main" val="504795511"/>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F8F9B7A-D059-43D4-867D-B289DA4A7710}"/>
              </a:ext>
            </a:extLst>
          </p:cNvPr>
          <p:cNvSpPr>
            <a:spLocks noGrp="1"/>
          </p:cNvSpPr>
          <p:nvPr>
            <p:ph idx="1"/>
          </p:nvPr>
        </p:nvSpPr>
        <p:spPr>
          <a:xfrm>
            <a:off x="635393" y="780226"/>
            <a:ext cx="4552833" cy="5396738"/>
          </a:xfrm>
        </p:spPr>
        <p:txBody>
          <a:bodyPr/>
          <a:lstStyle/>
          <a:p>
            <a:pPr marL="0" indent="0">
              <a:buNone/>
            </a:pPr>
            <a:r>
              <a:rPr lang="en-US" dirty="0">
                <a:solidFill>
                  <a:schemeClr val="accent5">
                    <a:lumMod val="60000"/>
                    <a:lumOff val="40000"/>
                  </a:schemeClr>
                </a:solidFill>
                <a:highlight>
                  <a:srgbClr val="000000"/>
                </a:highlight>
              </a:rPr>
              <a:t>Assisting in changing clothes for a resident who has an IV</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9"/>
            </a:pPr>
            <a:r>
              <a:rPr lang="en-US" dirty="0"/>
              <a:t>Lift the IV bag off of its pole, keeping it higher than the IV site. Carefully slide clothing over the bag. Place bag back on the pole.</a:t>
            </a:r>
          </a:p>
          <a:p>
            <a:pPr marL="457200" indent="-457200">
              <a:buFont typeface="+mj-lt"/>
              <a:buAutoNum type="arabicPeriod" startAt="9"/>
            </a:pPr>
            <a:r>
              <a:rPr lang="en-US" dirty="0"/>
              <a:t>Set the used clothing aside to be placed with the soiled laundry.</a:t>
            </a:r>
          </a:p>
          <a:p>
            <a:pPr marL="457200" indent="-457200">
              <a:buFont typeface="+mj-lt"/>
              <a:buAutoNum type="arabicPeriod" startAt="9"/>
            </a:pPr>
            <a:r>
              <a:rPr lang="en-US" dirty="0"/>
              <a:t>Gather the sleeve of the clean clothing.</a:t>
            </a:r>
          </a:p>
          <a:p>
            <a:pPr marL="457200" indent="-457200">
              <a:buFont typeface="+mj-lt"/>
              <a:buAutoNum type="arabicPeriod" startAt="9"/>
            </a:pPr>
            <a:r>
              <a:rPr lang="en-US" dirty="0"/>
              <a:t>Lift the IV bag off its pole and, keeping it higher than the IV site, carefully slide the clothing over the bag. Place the IV bag back on the pole.</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3BA0E34A-2BC0-4CCF-B741-E18E58B96261}"/>
              </a:ext>
            </a:extLst>
          </p:cNvPr>
          <p:cNvSpPr>
            <a:spLocks noGrp="1"/>
          </p:cNvSpPr>
          <p:nvPr>
            <p:ph type="sldNum" sz="quarter" idx="12"/>
          </p:nvPr>
        </p:nvSpPr>
        <p:spPr/>
        <p:txBody>
          <a:bodyPr/>
          <a:lstStyle/>
          <a:p>
            <a:pPr defTabSz="457200"/>
            <a:fld id="{1E19C8D7-53EE-4AF8-9E87-BBF55B67A655}" type="slidenum">
              <a:rPr lang="en-US" smtClean="0"/>
              <a:pPr defTabSz="457200"/>
              <a:t>106</a:t>
            </a:fld>
            <a:endParaRPr lang="en-US" dirty="0"/>
          </a:p>
        </p:txBody>
      </p:sp>
      <p:pic>
        <p:nvPicPr>
          <p:cNvPr id="4" name="Picture 3">
            <a:extLst>
              <a:ext uri="{FF2B5EF4-FFF2-40B4-BE49-F238E27FC236}">
                <a16:creationId xmlns:a16="http://schemas.microsoft.com/office/drawing/2014/main" id="{10978130-2BF5-4B86-AAC4-CADB2E199E94}"/>
              </a:ext>
            </a:extLst>
          </p:cNvPr>
          <p:cNvPicPr>
            <a:picLocks noChangeAspect="1"/>
          </p:cNvPicPr>
          <p:nvPr/>
        </p:nvPicPr>
        <p:blipFill>
          <a:blip r:embed="rId2"/>
          <a:stretch>
            <a:fillRect/>
          </a:stretch>
        </p:blipFill>
        <p:spPr>
          <a:xfrm>
            <a:off x="5835360" y="2288563"/>
            <a:ext cx="4331908" cy="3430548"/>
          </a:xfrm>
          <a:prstGeom prst="rect">
            <a:avLst/>
          </a:prstGeom>
        </p:spPr>
      </p:pic>
    </p:spTree>
    <p:extLst>
      <p:ext uri="{BB962C8B-B14F-4D97-AF65-F5344CB8AC3E}">
        <p14:creationId xmlns:p14="http://schemas.microsoft.com/office/powerpoint/2010/main" val="2525657746"/>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F8F9B7A-D059-43D4-867D-B289DA4A771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Assisting in changing clothes for a resident who has an IV</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3"/>
            </a:pPr>
            <a:r>
              <a:rPr lang="en-US" dirty="0"/>
              <a:t>Carefully move the clean clothing down the IV tubing, over the IV site, and onto the resident’s arm.</a:t>
            </a:r>
          </a:p>
          <a:p>
            <a:pPr marL="457200" indent="-457200">
              <a:buFont typeface="+mj-lt"/>
              <a:buAutoNum type="arabicPeriod" startAt="13"/>
            </a:pPr>
            <a:r>
              <a:rPr lang="en-US" dirty="0"/>
              <a:t>Have the resident put her other arm in the clothing. Assist as necessary.</a:t>
            </a:r>
          </a:p>
          <a:p>
            <a:pPr marL="457200" indent="-457200">
              <a:buFont typeface="+mj-lt"/>
              <a:buAutoNum type="arabicPeriod" startAt="13"/>
            </a:pPr>
            <a:r>
              <a:rPr lang="en-US" dirty="0"/>
              <a:t>Observe the IV line for one minute to make sure it is dripping properly. If it is not dripping at all or if the drops are coming too slowly or too rapidly, notify the nurse. Make sure none of the tubing is dislodged and that the IV site dressing is in place. Make sure the tubing is not kinked.</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3BA0E34A-2BC0-4CCF-B741-E18E58B96261}"/>
              </a:ext>
            </a:extLst>
          </p:cNvPr>
          <p:cNvSpPr>
            <a:spLocks noGrp="1"/>
          </p:cNvSpPr>
          <p:nvPr>
            <p:ph type="sldNum" sz="quarter" idx="12"/>
          </p:nvPr>
        </p:nvSpPr>
        <p:spPr/>
        <p:txBody>
          <a:bodyPr/>
          <a:lstStyle/>
          <a:p>
            <a:pPr defTabSz="457200"/>
            <a:fld id="{1E19C8D7-53EE-4AF8-9E87-BBF55B67A655}" type="slidenum">
              <a:rPr lang="en-US" smtClean="0"/>
              <a:pPr defTabSz="457200"/>
              <a:t>107</a:t>
            </a:fld>
            <a:endParaRPr lang="en-US" dirty="0"/>
          </a:p>
        </p:txBody>
      </p:sp>
    </p:spTree>
    <p:extLst>
      <p:ext uri="{BB962C8B-B14F-4D97-AF65-F5344CB8AC3E}">
        <p14:creationId xmlns:p14="http://schemas.microsoft.com/office/powerpoint/2010/main" val="149716474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F8F9B7A-D059-43D4-867D-B289DA4A771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Assisting in changing clothes for a resident who has an IV</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6"/>
            </a:pPr>
            <a:r>
              <a:rPr lang="en-US" dirty="0"/>
              <a:t>Assist the resident with changing the rest of her clothing as necessary.</a:t>
            </a:r>
          </a:p>
          <a:p>
            <a:pPr marL="457200" indent="-457200">
              <a:buFont typeface="+mj-lt"/>
              <a:buAutoNum type="arabicPeriod" startAt="16"/>
            </a:pPr>
            <a:r>
              <a:rPr lang="en-US" dirty="0"/>
              <a:t>Place soiled clothes in proper container.</a:t>
            </a:r>
          </a:p>
          <a:p>
            <a:pPr marL="457200" indent="-457200">
              <a:buFont typeface="+mj-lt"/>
              <a:buAutoNum type="arabicPeriod" startAt="16"/>
            </a:pPr>
            <a:r>
              <a:rPr lang="en-US" dirty="0"/>
              <a:t>Make resident comfortable. </a:t>
            </a:r>
          </a:p>
          <a:p>
            <a:pPr marL="457200" indent="-457200">
              <a:buFont typeface="+mj-lt"/>
              <a:buAutoNum type="arabicPeriod" startAt="16"/>
            </a:pPr>
            <a:r>
              <a:rPr lang="en-US" dirty="0"/>
              <a:t>Place call light within resident’s reach. </a:t>
            </a:r>
          </a:p>
          <a:p>
            <a:pPr marL="457200" indent="-457200">
              <a:buFont typeface="+mj-lt"/>
              <a:buAutoNum type="arabicPeriod" startAt="16"/>
            </a:pPr>
            <a:r>
              <a:rPr lang="en-US" dirty="0"/>
              <a:t>Wash your hands.</a:t>
            </a:r>
          </a:p>
          <a:p>
            <a:pPr marL="457200" indent="-457200">
              <a:buFont typeface="+mj-lt"/>
              <a:buAutoNum type="arabicPeriod" startAt="16"/>
            </a:pPr>
            <a:r>
              <a:rPr lang="en-US" dirty="0"/>
              <a:t>Report any changes in resident to the nurse.</a:t>
            </a:r>
          </a:p>
          <a:p>
            <a:pPr marL="457200" indent="-457200">
              <a:buFont typeface="+mj-lt"/>
              <a:buAutoNum type="arabicPeriod" startAt="16"/>
            </a:pPr>
            <a:r>
              <a:rPr lang="en-US" dirty="0"/>
              <a:t>Document procedure using facility guidelines.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3BA0E34A-2BC0-4CCF-B741-E18E58B96261}"/>
              </a:ext>
            </a:extLst>
          </p:cNvPr>
          <p:cNvSpPr>
            <a:spLocks noGrp="1"/>
          </p:cNvSpPr>
          <p:nvPr>
            <p:ph type="sldNum" sz="quarter" idx="12"/>
          </p:nvPr>
        </p:nvSpPr>
        <p:spPr/>
        <p:txBody>
          <a:bodyPr/>
          <a:lstStyle/>
          <a:p>
            <a:pPr defTabSz="457200"/>
            <a:fld id="{1E19C8D7-53EE-4AF8-9E87-BBF55B67A655}" type="slidenum">
              <a:rPr lang="en-US" smtClean="0"/>
              <a:pPr defTabSz="457200"/>
              <a:t>108</a:t>
            </a:fld>
            <a:endParaRPr lang="en-US" dirty="0"/>
          </a:p>
        </p:txBody>
      </p:sp>
    </p:spTree>
    <p:extLst>
      <p:ext uri="{BB962C8B-B14F-4D97-AF65-F5344CB8AC3E}">
        <p14:creationId xmlns:p14="http://schemas.microsoft.com/office/powerpoint/2010/main" val="34373612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Discuss oxygen therapy and explain related care guidelines</a:t>
            </a:r>
          </a:p>
          <a:p>
            <a:pPr marL="457200" indent="-457200">
              <a:buFont typeface="+mj-lt"/>
              <a:buAutoNum type="arabicPeriod" startAt="10"/>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oxygen therapy</a:t>
            </a:r>
          </a:p>
          <a:p>
            <a:pPr lvl="1"/>
            <a:r>
              <a:rPr lang="en-US" dirty="0"/>
              <a:t>the administration of oxygen to increase the supply of oxygen to a person’s lungs.</a:t>
            </a:r>
          </a:p>
          <a:p>
            <a:pPr marL="0" indent="0">
              <a:buNone/>
            </a:pPr>
            <a:r>
              <a:rPr lang="en-US" b="1" dirty="0"/>
              <a:t>nasal cannula</a:t>
            </a:r>
          </a:p>
          <a:p>
            <a:pPr lvl="1"/>
            <a:r>
              <a:rPr lang="en-US" dirty="0"/>
              <a:t>an oxygen delivery device that consists of a piece of plastic tubing that fits around the face and two prongs that fit inside the nose.</a:t>
            </a:r>
          </a:p>
          <a:p>
            <a:pPr marL="0" indent="0">
              <a:buNone/>
            </a:pPr>
            <a:r>
              <a:rPr lang="en-US" b="1" dirty="0"/>
              <a:t>oxygen concentrator</a:t>
            </a:r>
          </a:p>
          <a:p>
            <a:pPr lvl="1"/>
            <a:r>
              <a:rPr lang="en-US" dirty="0"/>
              <a:t>a box-like device that changes air in the room into air with more oxygen.</a:t>
            </a:r>
          </a:p>
          <a:p>
            <a:pPr marL="0" indent="0">
              <a:buNone/>
            </a:pPr>
            <a:endParaRPr lang="en-US" dirty="0"/>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109</a:t>
            </a:fld>
            <a:endParaRPr lang="en-US" dirty="0"/>
          </a:p>
        </p:txBody>
      </p:sp>
    </p:spTree>
    <p:extLst>
      <p:ext uri="{BB962C8B-B14F-4D97-AF65-F5344CB8AC3E}">
        <p14:creationId xmlns:p14="http://schemas.microsoft.com/office/powerpoint/2010/main" val="11444851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2632B2-5488-4053-9E06-32F50730C9A0}"/>
              </a:ext>
            </a:extLst>
          </p:cNvPr>
          <p:cNvSpPr>
            <a:spLocks noGrp="1"/>
          </p:cNvSpPr>
          <p:nvPr>
            <p:ph idx="1"/>
          </p:nvPr>
        </p:nvSpPr>
        <p:spPr>
          <a:xfrm>
            <a:off x="635393" y="780226"/>
            <a:ext cx="4593099" cy="5396738"/>
          </a:xfrm>
        </p:spPr>
        <p:txBody>
          <a:bodyPr/>
          <a:lstStyle/>
          <a:p>
            <a:pPr marL="0" indent="0">
              <a:buNone/>
            </a:pPr>
            <a:r>
              <a:rPr lang="en-US" dirty="0">
                <a:solidFill>
                  <a:schemeClr val="accent5">
                    <a:lumMod val="60000"/>
                    <a:lumOff val="40000"/>
                  </a:schemeClr>
                </a:solidFill>
                <a:highlight>
                  <a:srgbClr val="000000"/>
                </a:highlight>
              </a:rPr>
              <a:t>Measuring and recording an oral temperature</a:t>
            </a:r>
          </a:p>
          <a:p>
            <a:pPr marL="0" indent="0">
              <a:buNone/>
            </a:pPr>
            <a:endParaRPr lang="en-US" dirty="0">
              <a:solidFill>
                <a:schemeClr val="accent5">
                  <a:lumMod val="60000"/>
                  <a:lumOff val="40000"/>
                </a:schemeClr>
              </a:solidFill>
              <a:highlight>
                <a:srgbClr val="000000"/>
              </a:highlight>
            </a:endParaRPr>
          </a:p>
          <a:p>
            <a:pPr marL="457200" lvl="1" indent="0">
              <a:buNone/>
            </a:pPr>
            <a:r>
              <a:rPr lang="en-US" b="1" dirty="0"/>
              <a:t>Mercury-free thermometer</a:t>
            </a:r>
            <a:r>
              <a:rPr lang="en-US" dirty="0"/>
              <a:t>: Hold the thermometer by the stem. Before inserting it in the resident’s mouth, shake thermometer down to below the lowest number (at least below 96°F or 35°C). To shake the thermometer down, hold it at the end opposite the bulb with the thumb and two fingers. With a snapping motion of the wrist, shake the thermometer. Stand away from furniture and walls while doing so. </a:t>
            </a:r>
            <a:endParaRPr lang="en-US" dirty="0">
              <a:highlight>
                <a:srgbClr val="000000"/>
              </a:highlight>
            </a:endParaRPr>
          </a:p>
        </p:txBody>
      </p:sp>
      <p:sp>
        <p:nvSpPr>
          <p:cNvPr id="3" name="Slide Number Placeholder 2">
            <a:extLst>
              <a:ext uri="{FF2B5EF4-FFF2-40B4-BE49-F238E27FC236}">
                <a16:creationId xmlns:a16="http://schemas.microsoft.com/office/drawing/2014/main" id="{7D2BFC4F-64AA-4D38-BC0B-A3DFA067BDA3}"/>
              </a:ext>
            </a:extLst>
          </p:cNvPr>
          <p:cNvSpPr>
            <a:spLocks noGrp="1"/>
          </p:cNvSpPr>
          <p:nvPr>
            <p:ph type="sldNum" sz="quarter" idx="12"/>
          </p:nvPr>
        </p:nvSpPr>
        <p:spPr/>
        <p:txBody>
          <a:bodyPr/>
          <a:lstStyle/>
          <a:p>
            <a:pPr defTabSz="457200"/>
            <a:fld id="{1E19C8D7-53EE-4AF8-9E87-BBF55B67A655}" type="slidenum">
              <a:rPr lang="en-US" smtClean="0"/>
              <a:pPr defTabSz="457200"/>
              <a:t>11</a:t>
            </a:fld>
            <a:endParaRPr lang="en-US" dirty="0"/>
          </a:p>
        </p:txBody>
      </p:sp>
      <p:pic>
        <p:nvPicPr>
          <p:cNvPr id="4" name="Picture 3">
            <a:extLst>
              <a:ext uri="{FF2B5EF4-FFF2-40B4-BE49-F238E27FC236}">
                <a16:creationId xmlns:a16="http://schemas.microsoft.com/office/drawing/2014/main" id="{E68B4AC5-F4A8-4A4D-8C39-C284041BAC76}"/>
              </a:ext>
            </a:extLst>
          </p:cNvPr>
          <p:cNvPicPr>
            <a:picLocks noChangeAspect="1"/>
          </p:cNvPicPr>
          <p:nvPr/>
        </p:nvPicPr>
        <p:blipFill>
          <a:blip r:embed="rId2"/>
          <a:stretch>
            <a:fillRect/>
          </a:stretch>
        </p:blipFill>
        <p:spPr>
          <a:xfrm>
            <a:off x="6527161" y="2138781"/>
            <a:ext cx="4288924" cy="3488422"/>
          </a:xfrm>
          <a:prstGeom prst="rect">
            <a:avLst/>
          </a:prstGeom>
        </p:spPr>
      </p:pic>
    </p:spTree>
    <p:extLst>
      <p:ext uri="{BB962C8B-B14F-4D97-AF65-F5344CB8AC3E}">
        <p14:creationId xmlns:p14="http://schemas.microsoft.com/office/powerpoint/2010/main" val="141372267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Discuss oxygen therapy and explain related care guidelines</a:t>
            </a:r>
          </a:p>
          <a:p>
            <a:pPr marL="457200" indent="-457200">
              <a:buFont typeface="+mj-lt"/>
              <a:buAutoNum type="arabicPeriod" startAt="10"/>
            </a:pPr>
            <a:endParaRPr lang="en-US" dirty="0">
              <a:solidFill>
                <a:srgbClr val="FF0000"/>
              </a:solidFill>
            </a:endParaRPr>
          </a:p>
          <a:p>
            <a:pPr marL="0" indent="0">
              <a:buNone/>
            </a:pPr>
            <a:r>
              <a:rPr lang="en-US" dirty="0"/>
              <a:t>NAs should follow these guidelines when caring for residents using oxygen tanks:</a:t>
            </a:r>
          </a:p>
          <a:p>
            <a:pPr marL="0" indent="0">
              <a:buNone/>
            </a:pPr>
            <a:endParaRPr lang="en-US" dirty="0"/>
          </a:p>
          <a:p>
            <a:pPr lvl="1"/>
            <a:r>
              <a:rPr lang="en-US" dirty="0"/>
              <a:t>Count and record pulse and respirations before and after oxygen use to see if there are changes.</a:t>
            </a:r>
          </a:p>
          <a:p>
            <a:pPr lvl="1"/>
            <a:r>
              <a:rPr lang="en-US" dirty="0"/>
              <a:t>Flow meter should be set at amount stated in care plan. Report to nurse if it is not. Do not adjust the level yourself.</a:t>
            </a:r>
          </a:p>
          <a:p>
            <a:pPr lvl="1"/>
            <a:r>
              <a:rPr lang="en-US" dirty="0"/>
              <a:t>Make sure humidifying bottle is filled with distilled water and attached correctly. Wash according to care plan or equipment supplier’s instructions.</a:t>
            </a:r>
          </a:p>
          <a:p>
            <a:pPr lvl="1"/>
            <a:r>
              <a:rPr lang="en-US" dirty="0"/>
              <a:t>Change nasal cannula when ordered.</a:t>
            </a:r>
          </a:p>
          <a:p>
            <a:pPr lvl="1"/>
            <a:r>
              <a:rPr lang="en-US" dirty="0"/>
              <a:t>Make sure tank is secured and will not tip.</a:t>
            </a:r>
          </a:p>
          <a:p>
            <a:pPr marL="0" indent="0">
              <a:buNone/>
            </a:pPr>
            <a:endParaRPr lang="en-US" dirty="0"/>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110</a:t>
            </a:fld>
            <a:endParaRPr lang="en-US" dirty="0"/>
          </a:p>
        </p:txBody>
      </p:sp>
    </p:spTree>
    <p:extLst>
      <p:ext uri="{BB962C8B-B14F-4D97-AF65-F5344CB8AC3E}">
        <p14:creationId xmlns:p14="http://schemas.microsoft.com/office/powerpoint/2010/main" val="20302181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Discuss oxygen therapy and explain related care guidelines</a:t>
            </a:r>
          </a:p>
          <a:p>
            <a:pPr marL="457200" indent="-457200">
              <a:buFont typeface="+mj-lt"/>
              <a:buAutoNum type="arabicPeriod" startAt="10"/>
            </a:pPr>
            <a:endParaRPr lang="en-US" dirty="0">
              <a:solidFill>
                <a:srgbClr val="FF0000"/>
              </a:solidFill>
            </a:endParaRPr>
          </a:p>
          <a:p>
            <a:pPr marL="0" indent="0">
              <a:buNone/>
            </a:pPr>
            <a:r>
              <a:rPr lang="en-US" dirty="0"/>
              <a:t>NAs should follow these guidelines when caring for residents using liquid oxygen:</a:t>
            </a:r>
          </a:p>
          <a:p>
            <a:pPr marL="0" indent="0">
              <a:buNone/>
            </a:pPr>
            <a:endParaRPr lang="en-US" dirty="0"/>
          </a:p>
          <a:p>
            <a:pPr lvl="1"/>
            <a:r>
              <a:rPr lang="en-US" dirty="0"/>
              <a:t>Turn off supply valves when reservoir is not in use.</a:t>
            </a:r>
          </a:p>
          <a:p>
            <a:pPr lvl="1"/>
            <a:r>
              <a:rPr lang="en-US" dirty="0"/>
              <a:t>Do not tip reservoir on its side.</a:t>
            </a:r>
          </a:p>
          <a:p>
            <a:pPr lvl="1"/>
            <a:r>
              <a:rPr lang="en-US" dirty="0"/>
              <a:t>Make sure reservoir is not in a closet, cupboard, or closed-in space.</a:t>
            </a:r>
          </a:p>
          <a:p>
            <a:pPr lvl="1"/>
            <a:r>
              <a:rPr lang="en-US" dirty="0"/>
              <a:t>Do not cover reservoir with anything.</a:t>
            </a:r>
          </a:p>
          <a:p>
            <a:pPr lvl="1"/>
            <a:r>
              <a:rPr lang="en-US" dirty="0"/>
              <a:t>When lifting, use both hands. Do not roll it or walk it on edge.</a:t>
            </a:r>
          </a:p>
          <a:p>
            <a:pPr lvl="1"/>
            <a:r>
              <a:rPr lang="en-US" dirty="0"/>
              <a:t>Do not touch frosted parts of equipment. Liquid oxygen can cause frostbite. Report leaks. </a:t>
            </a:r>
          </a:p>
          <a:p>
            <a:pPr marL="0" indent="0">
              <a:buNone/>
            </a:pPr>
            <a:endParaRPr lang="en-US" dirty="0"/>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111</a:t>
            </a:fld>
            <a:endParaRPr lang="en-US" dirty="0"/>
          </a:p>
        </p:txBody>
      </p:sp>
    </p:spTree>
    <p:extLst>
      <p:ext uri="{BB962C8B-B14F-4D97-AF65-F5344CB8AC3E}">
        <p14:creationId xmlns:p14="http://schemas.microsoft.com/office/powerpoint/2010/main" val="2522204633"/>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Discuss oxygen therapy and explain related care guidelines</a:t>
            </a:r>
          </a:p>
          <a:p>
            <a:pPr marL="457200" indent="-457200">
              <a:buFont typeface="+mj-lt"/>
              <a:buAutoNum type="arabicPeriod" startAt="10"/>
            </a:pPr>
            <a:endParaRPr lang="en-US" dirty="0">
              <a:solidFill>
                <a:srgbClr val="FF0000"/>
              </a:solidFill>
            </a:endParaRPr>
          </a:p>
          <a:p>
            <a:pPr marL="0" indent="0">
              <a:buNone/>
            </a:pPr>
            <a:r>
              <a:rPr lang="en-US" dirty="0"/>
              <a:t>NAs should follow these guidelines when caring for residents using oxygen concentrators:</a:t>
            </a:r>
          </a:p>
          <a:p>
            <a:pPr marL="0" indent="0">
              <a:buNone/>
            </a:pPr>
            <a:endParaRPr lang="en-US" dirty="0"/>
          </a:p>
          <a:p>
            <a:pPr lvl="1"/>
            <a:r>
              <a:rPr lang="en-US" dirty="0"/>
              <a:t>Count and record pulse and respirations before and after oxygen use to see if there are changes.</a:t>
            </a:r>
          </a:p>
          <a:p>
            <a:pPr lvl="1"/>
            <a:r>
              <a:rPr lang="en-US" dirty="0"/>
              <a:t>Concentrator dial must be set at rate indicated in care plan. Report to nurse if it is not. Do not adjust the level yourself.</a:t>
            </a:r>
          </a:p>
          <a:p>
            <a:pPr lvl="1"/>
            <a:r>
              <a:rPr lang="en-US" dirty="0"/>
              <a:t>Check humidifying bottle is filled with sterile water and is screwed on tightly.</a:t>
            </a:r>
          </a:p>
          <a:p>
            <a:pPr lvl="1"/>
            <a:r>
              <a:rPr lang="en-US" dirty="0"/>
              <a:t>Make sure concentrator is in a well-ventilated area, at least six inches from a wall. Brush off filter daily. </a:t>
            </a:r>
          </a:p>
          <a:p>
            <a:pPr marL="0" indent="0">
              <a:buNone/>
            </a:pPr>
            <a:endParaRPr lang="en-US" dirty="0"/>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112</a:t>
            </a:fld>
            <a:endParaRPr lang="en-US" dirty="0"/>
          </a:p>
        </p:txBody>
      </p:sp>
    </p:spTree>
    <p:extLst>
      <p:ext uri="{BB962C8B-B14F-4D97-AF65-F5344CB8AC3E}">
        <p14:creationId xmlns:p14="http://schemas.microsoft.com/office/powerpoint/2010/main" val="3562950948"/>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Discuss oxygen therapy and explain related care guidelines</a:t>
            </a:r>
          </a:p>
          <a:p>
            <a:pPr marL="457200" indent="-457200">
              <a:buFont typeface="+mj-lt"/>
              <a:buAutoNum type="arabicPeriod" startAt="10"/>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Some residents who use oxygen may also use a humidifier. NAs should follow the care plan’s instructions for cleaning and care of the humidifier.</a:t>
            </a:r>
          </a:p>
          <a:p>
            <a:pPr marL="0" indent="0">
              <a:buNone/>
            </a:pPr>
            <a:endParaRPr lang="en-US" dirty="0"/>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113</a:t>
            </a:fld>
            <a:endParaRPr lang="en-US" dirty="0"/>
          </a:p>
        </p:txBody>
      </p:sp>
    </p:spTree>
    <p:extLst>
      <p:ext uri="{BB962C8B-B14F-4D97-AF65-F5344CB8AC3E}">
        <p14:creationId xmlns:p14="http://schemas.microsoft.com/office/powerpoint/2010/main" val="3688659480"/>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p:txBody>
          <a:bodyPr/>
          <a:lstStyle/>
          <a:p>
            <a:pPr marL="0" indent="0">
              <a:buNone/>
            </a:pPr>
            <a:r>
              <a:rPr lang="en-US" dirty="0">
                <a:solidFill>
                  <a:srgbClr val="FF0000"/>
                </a:solidFill>
              </a:rPr>
              <a:t>Game</a:t>
            </a:r>
          </a:p>
          <a:p>
            <a:pPr marL="0" indent="0">
              <a:buNone/>
            </a:pPr>
            <a:endParaRPr lang="en-US" dirty="0">
              <a:solidFill>
                <a:srgbClr val="FF0000"/>
              </a:solidFill>
            </a:endParaRPr>
          </a:p>
          <a:p>
            <a:pPr marL="0" indent="0">
              <a:buNone/>
            </a:pPr>
            <a:r>
              <a:rPr lang="en-US" dirty="0"/>
              <a:t>With the class divided into two teams, each student chooses a procedure from Chapter 13 or Chapter 14, then writes down the name of the procedure and a clue. The clue should be one of the most important points about that procedure. </a:t>
            </a:r>
          </a:p>
          <a:p>
            <a:pPr marL="0" indent="0">
              <a:buNone/>
            </a:pPr>
            <a:endParaRPr lang="en-US" dirty="0"/>
          </a:p>
          <a:p>
            <a:pPr marL="0" indent="0">
              <a:buNone/>
            </a:pPr>
            <a:r>
              <a:rPr lang="en-US" dirty="0"/>
              <a:t>The two teams alternate giving clues and asking the other team “What procedure is this?”</a:t>
            </a:r>
          </a:p>
          <a:p>
            <a:pPr marL="0" indent="0">
              <a:buNone/>
            </a:pPr>
            <a:endParaRPr lang="en-US" dirty="0"/>
          </a:p>
          <a:p>
            <a:pPr marL="0" indent="0">
              <a:buNone/>
            </a:pPr>
            <a:r>
              <a:rPr lang="en-US" dirty="0"/>
              <a:t>The team with the highest number of successful guesses wins.</a:t>
            </a:r>
          </a:p>
          <a:p>
            <a:pPr marL="0" indent="0">
              <a:buNone/>
            </a:pPr>
            <a:endParaRPr lang="en-US" dirty="0"/>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114</a:t>
            </a:fld>
            <a:endParaRPr lang="en-US" dirty="0"/>
          </a:p>
        </p:txBody>
      </p:sp>
    </p:spTree>
    <p:extLst>
      <p:ext uri="{BB962C8B-B14F-4D97-AF65-F5344CB8AC3E}">
        <p14:creationId xmlns:p14="http://schemas.microsoft.com/office/powerpoint/2010/main" val="42972279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94330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2632B2-5488-4053-9E06-32F50730C9A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Measuring and recording an oral temperature</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7"/>
            </a:pPr>
            <a:r>
              <a:rPr lang="en-US" dirty="0"/>
              <a:t>Digital thermometer: Insert the end of digital thermometer into the resident’s mouth, under the tongue and to one side. </a:t>
            </a:r>
          </a:p>
          <a:p>
            <a:pPr marL="457200" indent="0">
              <a:buNone/>
            </a:pPr>
            <a:r>
              <a:rPr lang="en-US" b="1" dirty="0"/>
              <a:t>Electronic thermometer</a:t>
            </a:r>
            <a:r>
              <a:rPr lang="en-US" dirty="0"/>
              <a:t>: Insert the end of electronic thermometer into resident’s mouth, under tongue and to one side.</a:t>
            </a:r>
          </a:p>
          <a:p>
            <a:pPr marL="457200" indent="0">
              <a:buNone/>
            </a:pPr>
            <a:r>
              <a:rPr lang="en-US" b="1" dirty="0"/>
              <a:t>Mercury-free thermometer</a:t>
            </a:r>
            <a:r>
              <a:rPr lang="en-US" dirty="0"/>
              <a:t>: Put on disposable sheath if available. Insert bulb end of the thermometer into resident’s mouth, under tongue and to one side.</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7D2BFC4F-64AA-4D38-BC0B-A3DFA067BDA3}"/>
              </a:ext>
            </a:extLst>
          </p:cNvPr>
          <p:cNvSpPr>
            <a:spLocks noGrp="1"/>
          </p:cNvSpPr>
          <p:nvPr>
            <p:ph type="sldNum" sz="quarter" idx="12"/>
          </p:nvPr>
        </p:nvSpPr>
        <p:spPr/>
        <p:txBody>
          <a:bodyPr/>
          <a:lstStyle/>
          <a:p>
            <a:pPr defTabSz="457200"/>
            <a:fld id="{1E19C8D7-53EE-4AF8-9E87-BBF55B67A655}" type="slidenum">
              <a:rPr lang="en-US" smtClean="0"/>
              <a:pPr defTabSz="457200"/>
              <a:t>12</a:t>
            </a:fld>
            <a:endParaRPr lang="en-US" dirty="0"/>
          </a:p>
        </p:txBody>
      </p:sp>
    </p:spTree>
    <p:extLst>
      <p:ext uri="{BB962C8B-B14F-4D97-AF65-F5344CB8AC3E}">
        <p14:creationId xmlns:p14="http://schemas.microsoft.com/office/powerpoint/2010/main" val="36583308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2632B2-5488-4053-9E06-32F50730C9A0}"/>
              </a:ext>
            </a:extLst>
          </p:cNvPr>
          <p:cNvSpPr>
            <a:spLocks noGrp="1"/>
          </p:cNvSpPr>
          <p:nvPr>
            <p:ph idx="1"/>
          </p:nvPr>
        </p:nvSpPr>
        <p:spPr>
          <a:xfrm>
            <a:off x="635393" y="780226"/>
            <a:ext cx="4546207" cy="5396738"/>
          </a:xfrm>
        </p:spPr>
        <p:txBody>
          <a:bodyPr/>
          <a:lstStyle/>
          <a:p>
            <a:pPr marL="0" indent="0">
              <a:buNone/>
            </a:pPr>
            <a:r>
              <a:rPr lang="en-US" dirty="0">
                <a:solidFill>
                  <a:schemeClr val="accent5">
                    <a:lumMod val="60000"/>
                    <a:lumOff val="40000"/>
                  </a:schemeClr>
                </a:solidFill>
                <a:highlight>
                  <a:srgbClr val="000000"/>
                </a:highlight>
              </a:rPr>
              <a:t>Measuring and recording an oral temperature</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8"/>
            </a:pPr>
            <a:r>
              <a:rPr lang="en-US" b="1" dirty="0"/>
              <a:t>For all thermometers: </a:t>
            </a:r>
            <a:r>
              <a:rPr lang="en-US" dirty="0"/>
              <a:t>Tell the resident to hold the thermometer in her mouth with her lips closed. Assist as necessary. The resident should breathe through her nose. Ask the resident not to bite down or talk. </a:t>
            </a:r>
          </a:p>
          <a:p>
            <a:pPr marL="457200" indent="0">
              <a:buNone/>
            </a:pPr>
            <a:r>
              <a:rPr lang="en-US" b="1" dirty="0"/>
              <a:t>Digital thermometer: </a:t>
            </a:r>
            <a:r>
              <a:rPr lang="en-US" dirty="0"/>
              <a:t>Leave in place until thermometer blinks or beeps.</a:t>
            </a:r>
          </a:p>
          <a:p>
            <a:pPr marL="457200" indent="0">
              <a:buNone/>
            </a:pPr>
            <a:r>
              <a:rPr lang="en-US" b="1" dirty="0"/>
              <a:t>Electronic thermometer: </a:t>
            </a:r>
            <a:r>
              <a:rPr lang="en-US" dirty="0"/>
              <a:t>Leave in place until you hear a tone or see a flashing or steady light.</a:t>
            </a:r>
          </a:p>
          <a:p>
            <a:pPr marL="457200" indent="-457200">
              <a:buFont typeface="+mj-lt"/>
              <a:buAutoNum type="arabicPeriod" startAt="8"/>
            </a:pPr>
            <a:endParaRPr lang="en-US" dirty="0">
              <a:highlight>
                <a:srgbClr val="000000"/>
              </a:highlight>
            </a:endParaRPr>
          </a:p>
        </p:txBody>
      </p:sp>
      <p:sp>
        <p:nvSpPr>
          <p:cNvPr id="3" name="Slide Number Placeholder 2">
            <a:extLst>
              <a:ext uri="{FF2B5EF4-FFF2-40B4-BE49-F238E27FC236}">
                <a16:creationId xmlns:a16="http://schemas.microsoft.com/office/drawing/2014/main" id="{7D2BFC4F-64AA-4D38-BC0B-A3DFA067BDA3}"/>
              </a:ext>
            </a:extLst>
          </p:cNvPr>
          <p:cNvSpPr>
            <a:spLocks noGrp="1"/>
          </p:cNvSpPr>
          <p:nvPr>
            <p:ph type="sldNum" sz="quarter" idx="12"/>
          </p:nvPr>
        </p:nvSpPr>
        <p:spPr/>
        <p:txBody>
          <a:bodyPr/>
          <a:lstStyle/>
          <a:p>
            <a:pPr defTabSz="457200"/>
            <a:fld id="{1E19C8D7-53EE-4AF8-9E87-BBF55B67A655}" type="slidenum">
              <a:rPr lang="en-US" smtClean="0"/>
              <a:pPr defTabSz="457200"/>
              <a:t>13</a:t>
            </a:fld>
            <a:endParaRPr lang="en-US" dirty="0"/>
          </a:p>
        </p:txBody>
      </p:sp>
      <p:pic>
        <p:nvPicPr>
          <p:cNvPr id="4" name="Picture 3">
            <a:extLst>
              <a:ext uri="{FF2B5EF4-FFF2-40B4-BE49-F238E27FC236}">
                <a16:creationId xmlns:a16="http://schemas.microsoft.com/office/drawing/2014/main" id="{B6E0EC72-A2A8-4016-B529-363BEF309B09}"/>
              </a:ext>
            </a:extLst>
          </p:cNvPr>
          <p:cNvPicPr>
            <a:picLocks noChangeAspect="1"/>
          </p:cNvPicPr>
          <p:nvPr/>
        </p:nvPicPr>
        <p:blipFill>
          <a:blip r:embed="rId2"/>
          <a:stretch>
            <a:fillRect/>
          </a:stretch>
        </p:blipFill>
        <p:spPr>
          <a:xfrm>
            <a:off x="5181600" y="2773963"/>
            <a:ext cx="5253292" cy="3052277"/>
          </a:xfrm>
          <a:prstGeom prst="rect">
            <a:avLst/>
          </a:prstGeom>
        </p:spPr>
      </p:pic>
    </p:spTree>
    <p:extLst>
      <p:ext uri="{BB962C8B-B14F-4D97-AF65-F5344CB8AC3E}">
        <p14:creationId xmlns:p14="http://schemas.microsoft.com/office/powerpoint/2010/main" val="2911082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2632B2-5488-4053-9E06-32F50730C9A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Measuring and recording an oral temperature</a:t>
            </a:r>
          </a:p>
          <a:p>
            <a:pPr marL="0" indent="0">
              <a:buNone/>
            </a:pPr>
            <a:endParaRPr lang="en-US" dirty="0">
              <a:solidFill>
                <a:schemeClr val="accent5">
                  <a:lumMod val="60000"/>
                  <a:lumOff val="40000"/>
                </a:schemeClr>
              </a:solidFill>
              <a:highlight>
                <a:srgbClr val="000000"/>
              </a:highlight>
            </a:endParaRPr>
          </a:p>
          <a:p>
            <a:pPr marL="457200" lvl="1" indent="0">
              <a:buNone/>
            </a:pPr>
            <a:r>
              <a:rPr lang="en-US" b="1" dirty="0"/>
              <a:t>Mercury-free thermometer</a:t>
            </a:r>
            <a:r>
              <a:rPr lang="en-US" dirty="0"/>
              <a:t>: Leave the thermometer in place for at least three minutes.</a:t>
            </a:r>
          </a:p>
          <a:p>
            <a:pPr marL="457200" indent="-457200">
              <a:buFont typeface="+mj-lt"/>
              <a:buAutoNum type="arabicPeriod" startAt="9"/>
            </a:pPr>
            <a:r>
              <a:rPr lang="en-US" b="1" dirty="0"/>
              <a:t>Digital thermometer</a:t>
            </a:r>
            <a:r>
              <a:rPr lang="en-US" dirty="0"/>
              <a:t>: Remove the thermometer. Read temperature on display screen. Remember the temperature reading.</a:t>
            </a:r>
          </a:p>
          <a:p>
            <a:pPr marL="457200" indent="0">
              <a:buNone/>
            </a:pPr>
            <a:r>
              <a:rPr lang="en-US" b="1" dirty="0"/>
              <a:t>Electronic thermometer</a:t>
            </a:r>
            <a:r>
              <a:rPr lang="en-US" dirty="0"/>
              <a:t>: Read the temperature on the display screen. Remember the temperature reading. Remove the probe.</a:t>
            </a:r>
          </a:p>
          <a:p>
            <a:pPr marL="457200" indent="0">
              <a:buNone/>
            </a:pPr>
            <a:r>
              <a:rPr lang="en-US" b="1" dirty="0"/>
              <a:t>Mercury-free thermometer</a:t>
            </a:r>
            <a:r>
              <a:rPr lang="en-US" dirty="0"/>
              <a:t>: Remove the thermometer. Wipe with a tissue from the stem to bulb or remove sheath. Discard the tissue or sheath. Hold the thermometer at eye level. Hold the thermometer at eye level. Rotate until the line appears, rolling the thermometer between your thumb and forefinger. Read the temperature. Remember the temperature reading.</a:t>
            </a:r>
          </a:p>
          <a:p>
            <a:pPr marL="457200" indent="0">
              <a:buNone/>
            </a:pPr>
            <a:endParaRPr lang="en-US" dirty="0"/>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7D2BFC4F-64AA-4D38-BC0B-A3DFA067BDA3}"/>
              </a:ext>
            </a:extLst>
          </p:cNvPr>
          <p:cNvSpPr>
            <a:spLocks noGrp="1"/>
          </p:cNvSpPr>
          <p:nvPr>
            <p:ph type="sldNum" sz="quarter" idx="12"/>
          </p:nvPr>
        </p:nvSpPr>
        <p:spPr/>
        <p:txBody>
          <a:bodyPr/>
          <a:lstStyle/>
          <a:p>
            <a:pPr defTabSz="457200"/>
            <a:fld id="{1E19C8D7-53EE-4AF8-9E87-BBF55B67A655}" type="slidenum">
              <a:rPr lang="en-US" smtClean="0"/>
              <a:pPr defTabSz="457200"/>
              <a:t>14</a:t>
            </a:fld>
            <a:endParaRPr lang="en-US" dirty="0"/>
          </a:p>
        </p:txBody>
      </p:sp>
    </p:spTree>
    <p:extLst>
      <p:ext uri="{BB962C8B-B14F-4D97-AF65-F5344CB8AC3E}">
        <p14:creationId xmlns:p14="http://schemas.microsoft.com/office/powerpoint/2010/main" val="4540424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2632B2-5488-4053-9E06-32F50730C9A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Measuring and recording an oral temperature</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0"/>
            </a:pPr>
            <a:r>
              <a:rPr lang="en-US" dirty="0"/>
              <a:t>Digital thermometer: Using a tissue, remove and discard the sheath. Replace the thermometer in case.</a:t>
            </a:r>
          </a:p>
          <a:p>
            <a:pPr marL="457200" indent="0">
              <a:buNone/>
            </a:pPr>
            <a:r>
              <a:rPr lang="en-US" b="1" dirty="0"/>
              <a:t>Electronic thermometer</a:t>
            </a:r>
            <a:r>
              <a:rPr lang="en-US" dirty="0"/>
              <a:t>: Press the eject button to discard the cover. Return the probe to the holder. </a:t>
            </a:r>
          </a:p>
          <a:p>
            <a:pPr marL="457200" indent="0">
              <a:buNone/>
            </a:pPr>
            <a:r>
              <a:rPr lang="en-US" b="1" dirty="0"/>
              <a:t>Mercury-free thermometer</a:t>
            </a:r>
            <a:r>
              <a:rPr lang="en-US" dirty="0"/>
              <a:t>: Clean thermometer according to facility guidelines. Rinse with clean water and dry. Return it to case.</a:t>
            </a:r>
          </a:p>
          <a:p>
            <a:pPr marL="457200" indent="-457200">
              <a:buFont typeface="+mj-lt"/>
              <a:buAutoNum type="arabicPeriod" startAt="11"/>
            </a:pPr>
            <a:r>
              <a:rPr lang="en-US" dirty="0"/>
              <a:t>Remove and discard gloves.</a:t>
            </a:r>
          </a:p>
          <a:p>
            <a:pPr marL="457200" indent="-457200">
              <a:buFont typeface="+mj-lt"/>
              <a:buAutoNum type="arabicPeriod" startAt="11"/>
            </a:pPr>
            <a:r>
              <a:rPr lang="en-US" dirty="0"/>
              <a:t>Wash your hands.</a:t>
            </a:r>
          </a:p>
          <a:p>
            <a:pPr marL="457200" indent="-457200">
              <a:buFont typeface="+mj-lt"/>
              <a:buAutoNum type="arabicPeriod" startAt="11"/>
            </a:pPr>
            <a:r>
              <a:rPr lang="en-US" dirty="0"/>
              <a:t>Immediately record the temperature, date, time, and method used (oral). </a:t>
            </a:r>
          </a:p>
          <a:p>
            <a:pPr marL="457200" indent="-457200">
              <a:buFont typeface="+mj-lt"/>
              <a:buAutoNum type="arabicPeriod" startAt="11"/>
            </a:pPr>
            <a:r>
              <a:rPr lang="en-US" dirty="0"/>
              <a:t>Place call light within resident’s reach. </a:t>
            </a:r>
          </a:p>
          <a:p>
            <a:pPr marL="457200" indent="-457200">
              <a:buFont typeface="+mj-lt"/>
              <a:buAutoNum type="arabicPeriod" startAt="11"/>
            </a:pPr>
            <a:r>
              <a:rPr lang="en-US" dirty="0"/>
              <a:t>Report any changes in resident to the nurse.</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7D2BFC4F-64AA-4D38-BC0B-A3DFA067BDA3}"/>
              </a:ext>
            </a:extLst>
          </p:cNvPr>
          <p:cNvSpPr>
            <a:spLocks noGrp="1"/>
          </p:cNvSpPr>
          <p:nvPr>
            <p:ph type="sldNum" sz="quarter" idx="12"/>
          </p:nvPr>
        </p:nvSpPr>
        <p:spPr/>
        <p:txBody>
          <a:bodyPr/>
          <a:lstStyle/>
          <a:p>
            <a:pPr defTabSz="457200"/>
            <a:fld id="{1E19C8D7-53EE-4AF8-9E87-BBF55B67A655}" type="slidenum">
              <a:rPr lang="en-US" smtClean="0"/>
              <a:pPr defTabSz="457200"/>
              <a:t>15</a:t>
            </a:fld>
            <a:endParaRPr lang="en-US" dirty="0"/>
          </a:p>
        </p:txBody>
      </p:sp>
    </p:spTree>
    <p:extLst>
      <p:ext uri="{BB962C8B-B14F-4D97-AF65-F5344CB8AC3E}">
        <p14:creationId xmlns:p14="http://schemas.microsoft.com/office/powerpoint/2010/main" val="2768206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53C49E-F302-42BF-9F87-9EFBBD83F049}"/>
              </a:ext>
            </a:extLst>
          </p:cNvPr>
          <p:cNvSpPr>
            <a:spLocks noGrp="1"/>
          </p:cNvSpPr>
          <p:nvPr>
            <p:ph idx="1"/>
          </p:nvPr>
        </p:nvSpPr>
        <p:spPr>
          <a:xfrm>
            <a:off x="635393" y="369870"/>
            <a:ext cx="10234377" cy="5807094"/>
          </a:xfrm>
        </p:spPr>
        <p:txBody>
          <a:bodyPr/>
          <a:lstStyle/>
          <a:p>
            <a:pPr marL="0" indent="0">
              <a:buNone/>
            </a:pPr>
            <a:r>
              <a:rPr lang="en-US" dirty="0"/>
              <a:t>Handout 10-1: Thermometer Worksheet</a:t>
            </a:r>
          </a:p>
          <a:p>
            <a:pPr marL="0" indent="0">
              <a:buNone/>
            </a:pPr>
            <a:r>
              <a:rPr lang="en-US" sz="1600" dirty="0"/>
              <a:t>Write the temperature reading to the nearest tenth degree underneath each of the examples below</a:t>
            </a:r>
          </a:p>
        </p:txBody>
      </p:sp>
      <p:sp>
        <p:nvSpPr>
          <p:cNvPr id="3" name="Slide Number Placeholder 2">
            <a:extLst>
              <a:ext uri="{FF2B5EF4-FFF2-40B4-BE49-F238E27FC236}">
                <a16:creationId xmlns:a16="http://schemas.microsoft.com/office/drawing/2014/main" id="{9CAF7D1A-6B62-476F-B9D1-8D4D13DFEFDF}"/>
              </a:ext>
            </a:extLst>
          </p:cNvPr>
          <p:cNvSpPr>
            <a:spLocks noGrp="1"/>
          </p:cNvSpPr>
          <p:nvPr>
            <p:ph type="sldNum" sz="quarter" idx="12"/>
          </p:nvPr>
        </p:nvSpPr>
        <p:spPr/>
        <p:txBody>
          <a:bodyPr/>
          <a:lstStyle/>
          <a:p>
            <a:pPr defTabSz="457200"/>
            <a:fld id="{1E19C8D7-53EE-4AF8-9E87-BBF55B67A655}" type="slidenum">
              <a:rPr lang="en-US" smtClean="0"/>
              <a:pPr defTabSz="457200"/>
              <a:t>16</a:t>
            </a:fld>
            <a:endParaRPr lang="en-US" dirty="0"/>
          </a:p>
        </p:txBody>
      </p:sp>
      <p:pic>
        <p:nvPicPr>
          <p:cNvPr id="4" name="Picture 3">
            <a:extLst>
              <a:ext uri="{FF2B5EF4-FFF2-40B4-BE49-F238E27FC236}">
                <a16:creationId xmlns:a16="http://schemas.microsoft.com/office/drawing/2014/main" id="{CC881FBD-F2A8-4A68-8DD8-0A7AA25750A6}"/>
              </a:ext>
            </a:extLst>
          </p:cNvPr>
          <p:cNvPicPr>
            <a:picLocks noChangeAspect="1"/>
          </p:cNvPicPr>
          <p:nvPr/>
        </p:nvPicPr>
        <p:blipFill>
          <a:blip r:embed="rId2"/>
          <a:stretch>
            <a:fillRect/>
          </a:stretch>
        </p:blipFill>
        <p:spPr>
          <a:xfrm>
            <a:off x="3235709" y="1273870"/>
            <a:ext cx="5535648" cy="5188146"/>
          </a:xfrm>
          <a:prstGeom prst="rect">
            <a:avLst/>
          </a:prstGeom>
        </p:spPr>
      </p:pic>
    </p:spTree>
    <p:extLst>
      <p:ext uri="{BB962C8B-B14F-4D97-AF65-F5344CB8AC3E}">
        <p14:creationId xmlns:p14="http://schemas.microsoft.com/office/powerpoint/2010/main" val="31278720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53C49E-F302-42BF-9F87-9EFBBD83F049}"/>
              </a:ext>
            </a:extLst>
          </p:cNvPr>
          <p:cNvSpPr>
            <a:spLocks noGrp="1"/>
          </p:cNvSpPr>
          <p:nvPr>
            <p:ph idx="1"/>
          </p:nvPr>
        </p:nvSpPr>
        <p:spPr>
          <a:xfrm>
            <a:off x="635394" y="780226"/>
            <a:ext cx="10180692" cy="5499228"/>
          </a:xfrm>
        </p:spPr>
        <p:txBody>
          <a:bodyPr/>
          <a:lstStyle/>
          <a:p>
            <a:pPr marL="0" indent="0">
              <a:buNone/>
            </a:pPr>
            <a:r>
              <a:rPr lang="en-US" dirty="0"/>
              <a:t>Handout 10-1: Thermometer Worksheet (cont’d)</a:t>
            </a:r>
          </a:p>
          <a:p>
            <a:pPr marL="0" indent="0">
              <a:buNone/>
            </a:pPr>
            <a:endParaRPr lang="en-US" sz="1600" dirty="0"/>
          </a:p>
        </p:txBody>
      </p:sp>
      <p:sp>
        <p:nvSpPr>
          <p:cNvPr id="3" name="Slide Number Placeholder 2">
            <a:extLst>
              <a:ext uri="{FF2B5EF4-FFF2-40B4-BE49-F238E27FC236}">
                <a16:creationId xmlns:a16="http://schemas.microsoft.com/office/drawing/2014/main" id="{9CAF7D1A-6B62-476F-B9D1-8D4D13DFEFDF}"/>
              </a:ext>
            </a:extLst>
          </p:cNvPr>
          <p:cNvSpPr>
            <a:spLocks noGrp="1"/>
          </p:cNvSpPr>
          <p:nvPr>
            <p:ph type="sldNum" sz="quarter" idx="12"/>
          </p:nvPr>
        </p:nvSpPr>
        <p:spPr/>
        <p:txBody>
          <a:bodyPr/>
          <a:lstStyle/>
          <a:p>
            <a:pPr defTabSz="457200"/>
            <a:fld id="{1E19C8D7-53EE-4AF8-9E87-BBF55B67A655}" type="slidenum">
              <a:rPr lang="en-US" smtClean="0"/>
              <a:pPr defTabSz="457200"/>
              <a:t>17</a:t>
            </a:fld>
            <a:endParaRPr lang="en-US" dirty="0"/>
          </a:p>
        </p:txBody>
      </p:sp>
      <p:pic>
        <p:nvPicPr>
          <p:cNvPr id="6" name="Picture 5">
            <a:extLst>
              <a:ext uri="{FF2B5EF4-FFF2-40B4-BE49-F238E27FC236}">
                <a16:creationId xmlns:a16="http://schemas.microsoft.com/office/drawing/2014/main" id="{A021B2D7-6FC5-401C-8D4C-98BECE1482D7}"/>
              </a:ext>
            </a:extLst>
          </p:cNvPr>
          <p:cNvPicPr>
            <a:picLocks noChangeAspect="1"/>
          </p:cNvPicPr>
          <p:nvPr/>
        </p:nvPicPr>
        <p:blipFill>
          <a:blip r:embed="rId2"/>
          <a:stretch>
            <a:fillRect/>
          </a:stretch>
        </p:blipFill>
        <p:spPr>
          <a:xfrm>
            <a:off x="3439766" y="1182090"/>
            <a:ext cx="5828281" cy="5462489"/>
          </a:xfrm>
          <a:prstGeom prst="rect">
            <a:avLst/>
          </a:prstGeom>
        </p:spPr>
      </p:pic>
    </p:spTree>
    <p:extLst>
      <p:ext uri="{BB962C8B-B14F-4D97-AF65-F5344CB8AC3E}">
        <p14:creationId xmlns:p14="http://schemas.microsoft.com/office/powerpoint/2010/main" val="34991987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a:xfrm>
            <a:off x="635393" y="780226"/>
            <a:ext cx="10234377" cy="5396738"/>
          </a:xfrm>
        </p:spPr>
        <p:txBody>
          <a:bodyPr/>
          <a:lstStyle/>
          <a:p>
            <a:pPr marL="457200" indent="-457200">
              <a:buFont typeface="+mj-lt"/>
              <a:buAutoNum type="arabicPeriod" startAt="2"/>
            </a:pPr>
            <a:r>
              <a:rPr lang="en-US" dirty="0">
                <a:solidFill>
                  <a:srgbClr val="FF0000"/>
                </a:solidFill>
              </a:rPr>
              <a:t>List guidelines for measuring body temperature</a:t>
            </a:r>
          </a:p>
          <a:p>
            <a:pPr marL="457200" indent="-457200">
              <a:buFont typeface="+mj-lt"/>
              <a:buAutoNum type="arabicPeriod" startAt="2"/>
            </a:pPr>
            <a:endParaRPr lang="en-US" dirty="0">
              <a:solidFill>
                <a:srgbClr val="FF0000"/>
              </a:solidFill>
            </a:endParaRPr>
          </a:p>
          <a:p>
            <a:pPr marL="0" indent="0">
              <a:buNone/>
            </a:pPr>
            <a:r>
              <a:rPr lang="en-US" dirty="0"/>
              <a:t>NAs should remember these important points about taking a rectal temperature:</a:t>
            </a:r>
          </a:p>
          <a:p>
            <a:pPr marL="0" indent="0">
              <a:buNone/>
            </a:pPr>
            <a:endParaRPr lang="en-US" dirty="0"/>
          </a:p>
          <a:p>
            <a:pPr lvl="1"/>
            <a:r>
              <a:rPr lang="en-US" dirty="0"/>
              <a:t>May be necessary in the following situations: </a:t>
            </a:r>
          </a:p>
          <a:p>
            <a:pPr lvl="2"/>
            <a:r>
              <a:rPr lang="en-US" dirty="0"/>
              <a:t>Unconscious residents</a:t>
            </a:r>
          </a:p>
          <a:p>
            <a:pPr lvl="2"/>
            <a:r>
              <a:rPr lang="en-US" dirty="0"/>
              <a:t>Residents with poorly-fitted dentures or missing teeth</a:t>
            </a:r>
          </a:p>
          <a:p>
            <a:pPr lvl="2"/>
            <a:r>
              <a:rPr lang="en-US" dirty="0"/>
              <a:t>Anyone having trouble breathing through the nose </a:t>
            </a:r>
          </a:p>
          <a:p>
            <a:pPr lvl="1"/>
            <a:r>
              <a:rPr lang="en-US" dirty="0"/>
              <a:t>Mercury-free, digital, or electronic thermometers can be used. </a:t>
            </a:r>
          </a:p>
          <a:p>
            <a:pPr lvl="1"/>
            <a:r>
              <a:rPr lang="en-US" dirty="0"/>
              <a:t>NA must explain what he or she will do before starting. </a:t>
            </a:r>
          </a:p>
          <a:p>
            <a:pPr marL="0" indent="0">
              <a:buNone/>
            </a:pPr>
            <a:endParaRPr lang="en-US" dirty="0"/>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18</a:t>
            </a:fld>
            <a:endParaRPr lang="en-US" dirty="0"/>
          </a:p>
        </p:txBody>
      </p:sp>
    </p:spTree>
    <p:extLst>
      <p:ext uri="{BB962C8B-B14F-4D97-AF65-F5344CB8AC3E}">
        <p14:creationId xmlns:p14="http://schemas.microsoft.com/office/powerpoint/2010/main" val="31868049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a:xfrm>
            <a:off x="635393" y="780226"/>
            <a:ext cx="10234377" cy="5396738"/>
          </a:xfrm>
        </p:spPr>
        <p:txBody>
          <a:bodyPr/>
          <a:lstStyle/>
          <a:p>
            <a:pPr marL="457200" indent="-457200">
              <a:buFont typeface="+mj-lt"/>
              <a:buAutoNum type="arabicPeriod" startAt="2"/>
            </a:pPr>
            <a:r>
              <a:rPr lang="en-US" dirty="0">
                <a:solidFill>
                  <a:srgbClr val="FF0000"/>
                </a:solidFill>
              </a:rPr>
              <a:t>List guidelines for measuring body temperature</a:t>
            </a:r>
          </a:p>
          <a:p>
            <a:pPr marL="457200" indent="-457200">
              <a:buFont typeface="+mj-lt"/>
              <a:buAutoNum type="arabicPeriod" startAt="2"/>
            </a:pPr>
            <a:endParaRPr lang="en-US" dirty="0">
              <a:solidFill>
                <a:srgbClr val="FF0000"/>
              </a:solidFill>
            </a:endParaRPr>
          </a:p>
          <a:p>
            <a:pPr marL="0" indent="0">
              <a:buNone/>
            </a:pPr>
            <a:r>
              <a:rPr lang="en-US" dirty="0"/>
              <a:t>Important points about taking a rectal temperature (cont’d):</a:t>
            </a:r>
          </a:p>
          <a:p>
            <a:pPr marL="0" indent="0">
              <a:buNone/>
            </a:pPr>
            <a:endParaRPr lang="en-US" dirty="0"/>
          </a:p>
          <a:p>
            <a:pPr lvl="1"/>
            <a:r>
              <a:rPr lang="en-US" dirty="0"/>
              <a:t>Be reassuring. </a:t>
            </a:r>
          </a:p>
          <a:p>
            <a:pPr lvl="1"/>
            <a:r>
              <a:rPr lang="en-US" dirty="0"/>
              <a:t>Thermometer must be lubricated for this procedure. </a:t>
            </a:r>
          </a:p>
          <a:p>
            <a:pPr lvl="1"/>
            <a:r>
              <a:rPr lang="en-US" dirty="0"/>
              <a:t>NA must hold on to the thermometer at all times. </a:t>
            </a:r>
          </a:p>
          <a:p>
            <a:pPr lvl="1"/>
            <a:r>
              <a:rPr lang="en-US" dirty="0"/>
              <a:t>Gloves must be worn. The privacy of the resident is important. </a:t>
            </a:r>
          </a:p>
          <a:p>
            <a:pPr marL="0" indent="0">
              <a:buNone/>
            </a:pPr>
            <a:endParaRPr lang="en-US" dirty="0"/>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19</a:t>
            </a:fld>
            <a:endParaRPr lang="en-US" dirty="0"/>
          </a:p>
        </p:txBody>
      </p:sp>
    </p:spTree>
    <p:extLst>
      <p:ext uri="{BB962C8B-B14F-4D97-AF65-F5344CB8AC3E}">
        <p14:creationId xmlns:p14="http://schemas.microsoft.com/office/powerpoint/2010/main" val="6452988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p:txBody>
          <a:bodyPr/>
          <a:lstStyle/>
          <a:p>
            <a:pPr marL="457200" indent="-457200">
              <a:buFont typeface="+mj-lt"/>
              <a:buAutoNum type="arabicPeriod"/>
            </a:pPr>
            <a:r>
              <a:rPr lang="en-US" dirty="0">
                <a:solidFill>
                  <a:srgbClr val="FF0000"/>
                </a:solidFill>
              </a:rPr>
              <a:t>Explain the importance of monitoring vital signs</a:t>
            </a:r>
          </a:p>
          <a:p>
            <a:pPr marL="457200" indent="-457200">
              <a:buFont typeface="+mj-lt"/>
              <a:buAutoNum type="arabicPeriod"/>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a:t>vital signs</a:t>
            </a:r>
          </a:p>
          <a:p>
            <a:pPr marL="457200" lvl="1" indent="0">
              <a:buNone/>
            </a:pPr>
            <a:r>
              <a:rPr lang="en-US" dirty="0"/>
              <a:t>measurements—temperature, pulse, respirations, blood pressure, pain level— that monitor the functioning of the vital organs of the body.</a:t>
            </a:r>
          </a:p>
          <a:p>
            <a:pPr marL="0" indent="0">
              <a:buNone/>
            </a:pPr>
            <a:endParaRPr lang="en-US" dirty="0"/>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2</a:t>
            </a:fld>
            <a:endParaRPr lang="en-US" dirty="0"/>
          </a:p>
        </p:txBody>
      </p:sp>
    </p:spTree>
    <p:extLst>
      <p:ext uri="{BB962C8B-B14F-4D97-AF65-F5344CB8AC3E}">
        <p14:creationId xmlns:p14="http://schemas.microsoft.com/office/powerpoint/2010/main" val="14937696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2632B2-5488-4053-9E06-32F50730C9A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Measuring and recording a rectal temperature</a:t>
            </a:r>
          </a:p>
          <a:p>
            <a:pPr marL="0" indent="0">
              <a:buNone/>
            </a:pPr>
            <a:endParaRPr lang="en-US" dirty="0">
              <a:solidFill>
                <a:schemeClr val="accent5">
                  <a:lumMod val="60000"/>
                  <a:lumOff val="40000"/>
                </a:schemeClr>
              </a:solidFill>
              <a:highlight>
                <a:srgbClr val="000000"/>
              </a:highlight>
            </a:endParaRPr>
          </a:p>
          <a:p>
            <a:pPr marL="0" indent="0">
              <a:buNone/>
            </a:pPr>
            <a:r>
              <a:rPr lang="en-US" i="1" dirty="0"/>
              <a:t>Equipment: clean rectal mercury-free, digital, or electronic thermometer, lubricant, gloves, tissues, disposable sheath/cover, pen and paper</a:t>
            </a:r>
          </a:p>
          <a:p>
            <a:pPr marL="0" indent="0">
              <a:buNone/>
            </a:pPr>
            <a:endParaRPr lang="en-US" dirty="0"/>
          </a:p>
          <a:p>
            <a:pPr marL="457200" indent="-457200">
              <a:buFont typeface="+mj-lt"/>
              <a:buAutoNum type="arabicPeriod"/>
            </a:pPr>
            <a:r>
              <a:rPr lang="en-US" dirty="0"/>
              <a:t>Identify yourself by name. Identify the resident by name. </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resident’s privacy with curtain, screen, or door.</a:t>
            </a:r>
          </a:p>
          <a:p>
            <a:pPr marL="457200" indent="-457200">
              <a:buFont typeface="+mj-lt"/>
              <a:buAutoNum type="arabicPeriod"/>
            </a:pPr>
            <a:r>
              <a:rPr lang="en-US" dirty="0"/>
              <a:t>Adjust bed to a safe level, usually waist high. Lock bed wheels.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7D2BFC4F-64AA-4D38-BC0B-A3DFA067BDA3}"/>
              </a:ext>
            </a:extLst>
          </p:cNvPr>
          <p:cNvSpPr>
            <a:spLocks noGrp="1"/>
          </p:cNvSpPr>
          <p:nvPr>
            <p:ph type="sldNum" sz="quarter" idx="12"/>
          </p:nvPr>
        </p:nvSpPr>
        <p:spPr/>
        <p:txBody>
          <a:bodyPr/>
          <a:lstStyle/>
          <a:p>
            <a:pPr defTabSz="457200"/>
            <a:fld id="{1E19C8D7-53EE-4AF8-9E87-BBF55B67A655}" type="slidenum">
              <a:rPr lang="en-US" smtClean="0"/>
              <a:pPr defTabSz="457200"/>
              <a:t>20</a:t>
            </a:fld>
            <a:endParaRPr lang="en-US" dirty="0"/>
          </a:p>
        </p:txBody>
      </p:sp>
    </p:spTree>
    <p:extLst>
      <p:ext uri="{BB962C8B-B14F-4D97-AF65-F5344CB8AC3E}">
        <p14:creationId xmlns:p14="http://schemas.microsoft.com/office/powerpoint/2010/main" val="19437886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2632B2-5488-4053-9E06-32F50730C9A0}"/>
              </a:ext>
            </a:extLst>
          </p:cNvPr>
          <p:cNvSpPr>
            <a:spLocks noGrp="1"/>
          </p:cNvSpPr>
          <p:nvPr>
            <p:ph idx="1"/>
          </p:nvPr>
        </p:nvSpPr>
        <p:spPr>
          <a:xfrm>
            <a:off x="635394" y="780226"/>
            <a:ext cx="4562772" cy="5396738"/>
          </a:xfrm>
        </p:spPr>
        <p:txBody>
          <a:bodyPr/>
          <a:lstStyle/>
          <a:p>
            <a:pPr marL="0" indent="0">
              <a:buNone/>
            </a:pPr>
            <a:r>
              <a:rPr lang="en-US" dirty="0">
                <a:solidFill>
                  <a:schemeClr val="accent5">
                    <a:lumMod val="60000"/>
                    <a:lumOff val="40000"/>
                  </a:schemeClr>
                </a:solidFill>
                <a:highlight>
                  <a:srgbClr val="000000"/>
                </a:highlight>
              </a:rPr>
              <a:t>Measuring and recording a rectal temperature</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6"/>
            </a:pPr>
            <a:r>
              <a:rPr lang="en-US" dirty="0"/>
              <a:t>Help the resident to the left side-lying (Sims’) position.</a:t>
            </a:r>
          </a:p>
          <a:p>
            <a:pPr marL="457200" indent="-457200">
              <a:buFont typeface="+mj-lt"/>
              <a:buAutoNum type="arabicPeriod" startAt="6"/>
            </a:pPr>
            <a:r>
              <a:rPr lang="en-US" dirty="0"/>
              <a:t>Fold back the linens to expose only the rectal area.</a:t>
            </a:r>
          </a:p>
          <a:p>
            <a:pPr marL="457200" indent="-457200">
              <a:buFont typeface="+mj-lt"/>
              <a:buAutoNum type="arabicPeriod" startAt="6"/>
            </a:pPr>
            <a:r>
              <a:rPr lang="en-US" dirty="0"/>
              <a:t>Put on gloves.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7D2BFC4F-64AA-4D38-BC0B-A3DFA067BDA3}"/>
              </a:ext>
            </a:extLst>
          </p:cNvPr>
          <p:cNvSpPr>
            <a:spLocks noGrp="1"/>
          </p:cNvSpPr>
          <p:nvPr>
            <p:ph type="sldNum" sz="quarter" idx="12"/>
          </p:nvPr>
        </p:nvSpPr>
        <p:spPr/>
        <p:txBody>
          <a:bodyPr/>
          <a:lstStyle/>
          <a:p>
            <a:pPr defTabSz="457200"/>
            <a:fld id="{1E19C8D7-53EE-4AF8-9E87-BBF55B67A655}" type="slidenum">
              <a:rPr lang="en-US" smtClean="0"/>
              <a:pPr defTabSz="457200"/>
              <a:t>21</a:t>
            </a:fld>
            <a:endParaRPr lang="en-US" dirty="0"/>
          </a:p>
        </p:txBody>
      </p:sp>
      <p:pic>
        <p:nvPicPr>
          <p:cNvPr id="4" name="Picture 3">
            <a:extLst>
              <a:ext uri="{FF2B5EF4-FFF2-40B4-BE49-F238E27FC236}">
                <a16:creationId xmlns:a16="http://schemas.microsoft.com/office/drawing/2014/main" id="{D7ECD3ED-2FAA-498C-B295-3F991D6586BD}"/>
              </a:ext>
            </a:extLst>
          </p:cNvPr>
          <p:cNvPicPr>
            <a:picLocks noChangeAspect="1"/>
          </p:cNvPicPr>
          <p:nvPr/>
        </p:nvPicPr>
        <p:blipFill>
          <a:blip r:embed="rId2"/>
          <a:stretch>
            <a:fillRect/>
          </a:stretch>
        </p:blipFill>
        <p:spPr>
          <a:xfrm>
            <a:off x="4908064" y="3761878"/>
            <a:ext cx="5318840" cy="2315896"/>
          </a:xfrm>
          <a:prstGeom prst="rect">
            <a:avLst/>
          </a:prstGeom>
        </p:spPr>
      </p:pic>
    </p:spTree>
    <p:extLst>
      <p:ext uri="{BB962C8B-B14F-4D97-AF65-F5344CB8AC3E}">
        <p14:creationId xmlns:p14="http://schemas.microsoft.com/office/powerpoint/2010/main" val="19653476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2632B2-5488-4053-9E06-32F50730C9A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Measuring and recording a rectal temperature</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9"/>
            </a:pPr>
            <a:r>
              <a:rPr lang="en-US" b="1" dirty="0"/>
              <a:t>Digital thermometer:</a:t>
            </a:r>
            <a:r>
              <a:rPr lang="en-US" dirty="0"/>
              <a:t> Put on the disposable sheath. Turn on thermometer and wait until ready sign appears.</a:t>
            </a:r>
          </a:p>
          <a:p>
            <a:pPr marL="457200" indent="0">
              <a:buNone/>
            </a:pPr>
            <a:r>
              <a:rPr lang="en-US" b="1" dirty="0"/>
              <a:t>Electronic thermometer</a:t>
            </a:r>
            <a:r>
              <a:rPr lang="en-US" dirty="0"/>
              <a:t>: Remove the probe from the base unit. Put on the probe cover.</a:t>
            </a:r>
          </a:p>
          <a:p>
            <a:pPr marL="457200" indent="0">
              <a:buNone/>
            </a:pPr>
            <a:r>
              <a:rPr lang="en-US" b="1" dirty="0"/>
              <a:t>Mercury-free thermometer</a:t>
            </a:r>
            <a:r>
              <a:rPr lang="en-US" dirty="0"/>
              <a:t>: Hold thermometer by stem. Shake the thermometer down to below the lowest number.</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7D2BFC4F-64AA-4D38-BC0B-A3DFA067BDA3}"/>
              </a:ext>
            </a:extLst>
          </p:cNvPr>
          <p:cNvSpPr>
            <a:spLocks noGrp="1"/>
          </p:cNvSpPr>
          <p:nvPr>
            <p:ph type="sldNum" sz="quarter" idx="12"/>
          </p:nvPr>
        </p:nvSpPr>
        <p:spPr/>
        <p:txBody>
          <a:bodyPr/>
          <a:lstStyle/>
          <a:p>
            <a:pPr defTabSz="457200"/>
            <a:fld id="{1E19C8D7-53EE-4AF8-9E87-BBF55B67A655}" type="slidenum">
              <a:rPr lang="en-US" smtClean="0"/>
              <a:pPr defTabSz="457200"/>
              <a:t>22</a:t>
            </a:fld>
            <a:endParaRPr lang="en-US" dirty="0"/>
          </a:p>
        </p:txBody>
      </p:sp>
    </p:spTree>
    <p:extLst>
      <p:ext uri="{BB962C8B-B14F-4D97-AF65-F5344CB8AC3E}">
        <p14:creationId xmlns:p14="http://schemas.microsoft.com/office/powerpoint/2010/main" val="2247548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2632B2-5488-4053-9E06-32F50730C9A0}"/>
              </a:ext>
            </a:extLst>
          </p:cNvPr>
          <p:cNvSpPr>
            <a:spLocks noGrp="1"/>
          </p:cNvSpPr>
          <p:nvPr>
            <p:ph idx="1"/>
          </p:nvPr>
        </p:nvSpPr>
        <p:spPr>
          <a:xfrm>
            <a:off x="635394" y="780226"/>
            <a:ext cx="4542894" cy="5396738"/>
          </a:xfrm>
        </p:spPr>
        <p:txBody>
          <a:bodyPr/>
          <a:lstStyle/>
          <a:p>
            <a:pPr marL="0" indent="0">
              <a:buNone/>
            </a:pPr>
            <a:r>
              <a:rPr lang="en-US" dirty="0">
                <a:solidFill>
                  <a:schemeClr val="accent5">
                    <a:lumMod val="60000"/>
                    <a:lumOff val="40000"/>
                  </a:schemeClr>
                </a:solidFill>
                <a:highlight>
                  <a:srgbClr val="000000"/>
                </a:highlight>
              </a:rPr>
              <a:t>Measuring and recording a rectal temperature</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0"/>
            </a:pPr>
            <a:r>
              <a:rPr lang="en-US" dirty="0"/>
              <a:t>Apply a small amount of lubricant to the tip of the bulb or probe cover (or apply pre-lubricated cover).</a:t>
            </a:r>
          </a:p>
          <a:p>
            <a:pPr marL="457200" indent="-457200">
              <a:buFont typeface="+mj-lt"/>
              <a:buAutoNum type="arabicPeriod" startAt="10"/>
            </a:pPr>
            <a:r>
              <a:rPr lang="en-US" dirty="0"/>
              <a:t>Separate the buttocks. Gently insert thermometer into rectum 1/2 to 1 inch. Stop if you meet resistance. Do not force the thermometer into the rectum.</a:t>
            </a:r>
          </a:p>
          <a:p>
            <a:pPr marL="457200" indent="-457200">
              <a:buFont typeface="+mj-lt"/>
              <a:buAutoNum type="arabicPeriod" startAt="10"/>
            </a:pPr>
            <a:r>
              <a:rPr lang="en-US" dirty="0"/>
              <a:t>Replace the sheet over buttocks while holding on to the thermometer at all times. </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7D2BFC4F-64AA-4D38-BC0B-A3DFA067BDA3}"/>
              </a:ext>
            </a:extLst>
          </p:cNvPr>
          <p:cNvSpPr>
            <a:spLocks noGrp="1"/>
          </p:cNvSpPr>
          <p:nvPr>
            <p:ph type="sldNum" sz="quarter" idx="12"/>
          </p:nvPr>
        </p:nvSpPr>
        <p:spPr/>
        <p:txBody>
          <a:bodyPr/>
          <a:lstStyle/>
          <a:p>
            <a:pPr defTabSz="457200"/>
            <a:fld id="{1E19C8D7-53EE-4AF8-9E87-BBF55B67A655}" type="slidenum">
              <a:rPr lang="en-US" smtClean="0"/>
              <a:pPr defTabSz="457200"/>
              <a:t>23</a:t>
            </a:fld>
            <a:endParaRPr lang="en-US" dirty="0"/>
          </a:p>
        </p:txBody>
      </p:sp>
      <p:pic>
        <p:nvPicPr>
          <p:cNvPr id="4" name="Picture 3">
            <a:extLst>
              <a:ext uri="{FF2B5EF4-FFF2-40B4-BE49-F238E27FC236}">
                <a16:creationId xmlns:a16="http://schemas.microsoft.com/office/drawing/2014/main" id="{05E2B892-5AEC-4BCA-8251-CB8042656767}"/>
              </a:ext>
            </a:extLst>
          </p:cNvPr>
          <p:cNvPicPr>
            <a:picLocks noChangeAspect="1"/>
          </p:cNvPicPr>
          <p:nvPr/>
        </p:nvPicPr>
        <p:blipFill>
          <a:blip r:embed="rId2"/>
          <a:stretch>
            <a:fillRect/>
          </a:stretch>
        </p:blipFill>
        <p:spPr>
          <a:xfrm>
            <a:off x="5933662" y="2126381"/>
            <a:ext cx="4081046" cy="3862307"/>
          </a:xfrm>
          <a:prstGeom prst="rect">
            <a:avLst/>
          </a:prstGeom>
        </p:spPr>
      </p:pic>
    </p:spTree>
    <p:extLst>
      <p:ext uri="{BB962C8B-B14F-4D97-AF65-F5344CB8AC3E}">
        <p14:creationId xmlns:p14="http://schemas.microsoft.com/office/powerpoint/2010/main" val="2702918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2632B2-5488-4053-9E06-32F50730C9A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Measuring and recording a rectal temperature</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3"/>
            </a:pPr>
            <a:r>
              <a:rPr lang="en-US" b="1" dirty="0"/>
              <a:t>Digital thermometer</a:t>
            </a:r>
            <a:r>
              <a:rPr lang="en-US" dirty="0"/>
              <a:t>: Leave in place until the thermometer blinks or beeps.</a:t>
            </a:r>
          </a:p>
          <a:p>
            <a:pPr marL="457200" indent="0">
              <a:buNone/>
            </a:pPr>
            <a:r>
              <a:rPr lang="en-US" b="1" dirty="0"/>
              <a:t>Electronic thermometer</a:t>
            </a:r>
            <a:r>
              <a:rPr lang="en-US" dirty="0"/>
              <a:t>: Leave in place until you hear a tone or see a flashing or steady light.</a:t>
            </a:r>
          </a:p>
          <a:p>
            <a:pPr marL="457200" indent="0">
              <a:buNone/>
            </a:pPr>
            <a:r>
              <a:rPr lang="en-US" b="1" dirty="0"/>
              <a:t>Mercury-free thermometer</a:t>
            </a:r>
            <a:r>
              <a:rPr lang="en-US" dirty="0"/>
              <a:t>: Hold thermometer in place for at least three minutes.</a:t>
            </a:r>
          </a:p>
          <a:p>
            <a:pPr marL="457200" indent="-457200">
              <a:buFont typeface="+mj-lt"/>
              <a:buAutoNum type="arabicPeriod" startAt="14"/>
            </a:pPr>
            <a:r>
              <a:rPr lang="en-US" dirty="0"/>
              <a:t>Gently remove the thermometer. Wipe with tissue from stem to bulb or remove sheath. Discard the tissue or sheath.</a:t>
            </a:r>
          </a:p>
          <a:p>
            <a:pPr marL="457200" indent="-457200">
              <a:buFont typeface="+mj-lt"/>
              <a:buAutoNum type="arabicPeriod" startAt="14"/>
            </a:pPr>
            <a:r>
              <a:rPr lang="en-US" dirty="0"/>
              <a:t>Read the thermometer at eye level as you would for an oral temperature. Remember the temperature reading.</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7D2BFC4F-64AA-4D38-BC0B-A3DFA067BDA3}"/>
              </a:ext>
            </a:extLst>
          </p:cNvPr>
          <p:cNvSpPr>
            <a:spLocks noGrp="1"/>
          </p:cNvSpPr>
          <p:nvPr>
            <p:ph type="sldNum" sz="quarter" idx="12"/>
          </p:nvPr>
        </p:nvSpPr>
        <p:spPr/>
        <p:txBody>
          <a:bodyPr/>
          <a:lstStyle/>
          <a:p>
            <a:pPr defTabSz="457200"/>
            <a:fld id="{1E19C8D7-53EE-4AF8-9E87-BBF55B67A655}" type="slidenum">
              <a:rPr lang="en-US" smtClean="0"/>
              <a:pPr defTabSz="457200"/>
              <a:t>24</a:t>
            </a:fld>
            <a:endParaRPr lang="en-US" dirty="0"/>
          </a:p>
        </p:txBody>
      </p:sp>
    </p:spTree>
    <p:extLst>
      <p:ext uri="{BB962C8B-B14F-4D97-AF65-F5344CB8AC3E}">
        <p14:creationId xmlns:p14="http://schemas.microsoft.com/office/powerpoint/2010/main" val="2799625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2632B2-5488-4053-9E06-32F50730C9A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Measuring and recording a rectal temperature</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6"/>
            </a:pPr>
            <a:r>
              <a:rPr lang="en-US" b="1" dirty="0"/>
              <a:t>Digital thermometer: </a:t>
            </a:r>
            <a:r>
              <a:rPr lang="en-US" dirty="0"/>
              <a:t>Clean the thermometer according to facility guidelines. Replace the thermometer in the case.</a:t>
            </a:r>
          </a:p>
          <a:p>
            <a:pPr marL="457200" indent="0">
              <a:buNone/>
            </a:pPr>
            <a:r>
              <a:rPr lang="en-US" b="1" dirty="0"/>
              <a:t>Electronic thermometer</a:t>
            </a:r>
            <a:r>
              <a:rPr lang="en-US" dirty="0"/>
              <a:t>: Press the eject button to discard the cover. Return the probe to the holder. </a:t>
            </a:r>
          </a:p>
          <a:p>
            <a:pPr marL="457200" indent="0">
              <a:buNone/>
            </a:pPr>
            <a:r>
              <a:rPr lang="en-US" b="1" dirty="0"/>
              <a:t>Mercury-free thermometer: </a:t>
            </a:r>
            <a:r>
              <a:rPr lang="en-US" dirty="0"/>
              <a:t>Clean thermometer according to facility guidelines. Rinse with clean water and dry. Return it to case.</a:t>
            </a:r>
          </a:p>
          <a:p>
            <a:pPr marL="457200" indent="-457200">
              <a:buFont typeface="+mj-lt"/>
              <a:buAutoNum type="arabicPeriod" startAt="17"/>
            </a:pPr>
            <a:r>
              <a:rPr lang="en-US" dirty="0"/>
              <a:t>Remove and discard gloves. </a:t>
            </a:r>
          </a:p>
          <a:p>
            <a:pPr marL="457200" indent="-457200">
              <a:buFont typeface="+mj-lt"/>
              <a:buAutoNum type="arabicPeriod" startAt="17"/>
            </a:pPr>
            <a:r>
              <a:rPr lang="en-US" dirty="0"/>
              <a:t>Assist the resident to a position of safety and comfort. Return bed to lowest position.</a:t>
            </a:r>
          </a:p>
          <a:p>
            <a:pPr marL="457200" indent="-457200">
              <a:buFont typeface="+mj-lt"/>
              <a:buAutoNum type="arabicPeriod" startAt="17"/>
            </a:pPr>
            <a:r>
              <a:rPr lang="en-US" dirty="0"/>
              <a:t>Wash your hands.</a:t>
            </a:r>
          </a:p>
          <a:p>
            <a:pPr marL="457200" indent="-457200">
              <a:buFont typeface="+mj-lt"/>
              <a:buAutoNum type="arabicPeriod" startAt="17"/>
            </a:pPr>
            <a:r>
              <a:rPr lang="en-US" dirty="0"/>
              <a:t>Immediately record the temperature, date, time, and method used (rectal).</a:t>
            </a:r>
          </a:p>
          <a:p>
            <a:pPr marL="457200" indent="-457200">
              <a:buFont typeface="+mj-lt"/>
              <a:buAutoNum type="arabicPeriod" startAt="17"/>
            </a:pPr>
            <a:r>
              <a:rPr lang="en-US" dirty="0"/>
              <a:t>Place call light within resident’s reach. </a:t>
            </a:r>
          </a:p>
          <a:p>
            <a:pPr marL="457200" indent="-457200">
              <a:buFont typeface="+mj-lt"/>
              <a:buAutoNum type="arabicPeriod" startAt="17"/>
            </a:pPr>
            <a:r>
              <a:rPr lang="en-US" dirty="0"/>
              <a:t>Report any changes in resident to the nurse. </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7D2BFC4F-64AA-4D38-BC0B-A3DFA067BDA3}"/>
              </a:ext>
            </a:extLst>
          </p:cNvPr>
          <p:cNvSpPr>
            <a:spLocks noGrp="1"/>
          </p:cNvSpPr>
          <p:nvPr>
            <p:ph type="sldNum" sz="quarter" idx="12"/>
          </p:nvPr>
        </p:nvSpPr>
        <p:spPr/>
        <p:txBody>
          <a:bodyPr/>
          <a:lstStyle/>
          <a:p>
            <a:pPr defTabSz="457200"/>
            <a:fld id="{1E19C8D7-53EE-4AF8-9E87-BBF55B67A655}" type="slidenum">
              <a:rPr lang="en-US" smtClean="0"/>
              <a:pPr defTabSz="457200"/>
              <a:t>25</a:t>
            </a:fld>
            <a:endParaRPr lang="en-US" dirty="0"/>
          </a:p>
        </p:txBody>
      </p:sp>
    </p:spTree>
    <p:extLst>
      <p:ext uri="{BB962C8B-B14F-4D97-AF65-F5344CB8AC3E}">
        <p14:creationId xmlns:p14="http://schemas.microsoft.com/office/powerpoint/2010/main" val="6605960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a:xfrm>
            <a:off x="635393" y="780226"/>
            <a:ext cx="10234377" cy="5396738"/>
          </a:xfrm>
        </p:spPr>
        <p:txBody>
          <a:bodyPr/>
          <a:lstStyle/>
          <a:p>
            <a:pPr marL="457200" indent="-457200">
              <a:buFont typeface="+mj-lt"/>
              <a:buAutoNum type="arabicPeriod" startAt="2"/>
            </a:pPr>
            <a:r>
              <a:rPr lang="en-US" dirty="0">
                <a:solidFill>
                  <a:srgbClr val="FF0000"/>
                </a:solidFill>
              </a:rPr>
              <a:t>List guidelines for measuring body temperature</a:t>
            </a:r>
          </a:p>
          <a:p>
            <a:pPr marL="457200" indent="-457200">
              <a:buFont typeface="+mj-lt"/>
              <a:buAutoNum type="arabicPeriod" startAt="2"/>
            </a:pPr>
            <a:endParaRPr lang="en-US" dirty="0">
              <a:solidFill>
                <a:srgbClr val="FF0000"/>
              </a:solidFill>
            </a:endParaRPr>
          </a:p>
          <a:p>
            <a:pPr marL="0" indent="0">
              <a:buNone/>
            </a:pPr>
            <a:r>
              <a:rPr lang="en-US" dirty="0"/>
              <a:t>NAs should remember these important points about measuring tympanic and axillary temperatures:</a:t>
            </a:r>
          </a:p>
          <a:p>
            <a:pPr marL="0" indent="0">
              <a:buNone/>
            </a:pPr>
            <a:endParaRPr lang="en-US" dirty="0"/>
          </a:p>
          <a:p>
            <a:pPr lvl="1"/>
            <a:r>
              <a:rPr lang="en-US" dirty="0"/>
              <a:t>Tympanic thermometers take a fast temperature reading.</a:t>
            </a:r>
          </a:p>
          <a:p>
            <a:pPr lvl="1"/>
            <a:r>
              <a:rPr lang="en-US" dirty="0"/>
              <a:t>The tympanic thermometer will only go into the ear ¼ - ½ inch.</a:t>
            </a:r>
          </a:p>
          <a:p>
            <a:pPr lvl="1"/>
            <a:r>
              <a:rPr lang="en-US" dirty="0"/>
              <a:t>Axillary temperatures are much less reliable but can be safer for confused, disoriented, or uncooperative residents or residents with dementia.</a:t>
            </a:r>
          </a:p>
          <a:p>
            <a:pPr marL="0" indent="0">
              <a:buNone/>
            </a:pPr>
            <a:endParaRPr lang="en-US" dirty="0"/>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26</a:t>
            </a:fld>
            <a:endParaRPr lang="en-US" dirty="0"/>
          </a:p>
        </p:txBody>
      </p:sp>
    </p:spTree>
    <p:extLst>
      <p:ext uri="{BB962C8B-B14F-4D97-AF65-F5344CB8AC3E}">
        <p14:creationId xmlns:p14="http://schemas.microsoft.com/office/powerpoint/2010/main" val="12197102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2632B2-5488-4053-9E06-32F50730C9A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Measuring and recording a tympanic temperature</a:t>
            </a:r>
          </a:p>
          <a:p>
            <a:pPr marL="0" indent="0">
              <a:buNone/>
            </a:pPr>
            <a:endParaRPr lang="en-US" dirty="0">
              <a:solidFill>
                <a:schemeClr val="accent5">
                  <a:lumMod val="60000"/>
                  <a:lumOff val="40000"/>
                </a:schemeClr>
              </a:solidFill>
              <a:highlight>
                <a:srgbClr val="000000"/>
              </a:highlight>
            </a:endParaRPr>
          </a:p>
          <a:p>
            <a:pPr marL="0" indent="0">
              <a:buNone/>
            </a:pPr>
            <a:r>
              <a:rPr lang="en-US" i="1" dirty="0"/>
              <a:t>Equipment: tympanic thermometer, gloves, disposable probe sheath/cover, pen and paper</a:t>
            </a:r>
          </a:p>
          <a:p>
            <a:pPr marL="0" indent="0">
              <a:buNone/>
            </a:pPr>
            <a:endParaRPr lang="en-US" dirty="0"/>
          </a:p>
          <a:p>
            <a:pPr marL="457200" indent="-457200">
              <a:buFont typeface="+mj-lt"/>
              <a:buAutoNum type="arabicPeriod"/>
            </a:pPr>
            <a:r>
              <a:rPr lang="en-US" dirty="0"/>
              <a:t>Identify yourself by name. Identify the resident by name. </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resident’s privacy with curtain, screen, or door. </a:t>
            </a:r>
          </a:p>
          <a:p>
            <a:pPr marL="457200" indent="-457200">
              <a:buFont typeface="+mj-lt"/>
              <a:buAutoNum type="arabicPeriod"/>
            </a:pPr>
            <a:r>
              <a:rPr lang="en-US" dirty="0"/>
              <a:t>Put on gloves.</a:t>
            </a:r>
          </a:p>
          <a:p>
            <a:pPr marL="457200" indent="-457200">
              <a:buFont typeface="+mj-lt"/>
              <a:buAutoNum type="arabicPeriod"/>
            </a:pPr>
            <a:r>
              <a:rPr lang="en-US" dirty="0"/>
              <a:t>Put a disposable sheath over the earpiece of the thermometer.</a:t>
            </a: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7D2BFC4F-64AA-4D38-BC0B-A3DFA067BDA3}"/>
              </a:ext>
            </a:extLst>
          </p:cNvPr>
          <p:cNvSpPr>
            <a:spLocks noGrp="1"/>
          </p:cNvSpPr>
          <p:nvPr>
            <p:ph type="sldNum" sz="quarter" idx="12"/>
          </p:nvPr>
        </p:nvSpPr>
        <p:spPr/>
        <p:txBody>
          <a:bodyPr/>
          <a:lstStyle/>
          <a:p>
            <a:pPr defTabSz="457200"/>
            <a:fld id="{1E19C8D7-53EE-4AF8-9E87-BBF55B67A655}" type="slidenum">
              <a:rPr lang="en-US" smtClean="0"/>
              <a:pPr defTabSz="457200"/>
              <a:t>27</a:t>
            </a:fld>
            <a:endParaRPr lang="en-US" dirty="0"/>
          </a:p>
        </p:txBody>
      </p:sp>
    </p:spTree>
    <p:extLst>
      <p:ext uri="{BB962C8B-B14F-4D97-AF65-F5344CB8AC3E}">
        <p14:creationId xmlns:p14="http://schemas.microsoft.com/office/powerpoint/2010/main" val="1035884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2632B2-5488-4053-9E06-32F50730C9A0}"/>
              </a:ext>
            </a:extLst>
          </p:cNvPr>
          <p:cNvSpPr>
            <a:spLocks noGrp="1"/>
          </p:cNvSpPr>
          <p:nvPr>
            <p:ph idx="1"/>
          </p:nvPr>
        </p:nvSpPr>
        <p:spPr>
          <a:xfrm>
            <a:off x="635394" y="780226"/>
            <a:ext cx="4542894" cy="5396738"/>
          </a:xfrm>
        </p:spPr>
        <p:txBody>
          <a:bodyPr/>
          <a:lstStyle/>
          <a:p>
            <a:pPr marL="0" indent="0">
              <a:buNone/>
            </a:pPr>
            <a:r>
              <a:rPr lang="en-US" dirty="0">
                <a:solidFill>
                  <a:schemeClr val="accent5">
                    <a:lumMod val="60000"/>
                    <a:lumOff val="40000"/>
                  </a:schemeClr>
                </a:solidFill>
                <a:highlight>
                  <a:srgbClr val="000000"/>
                </a:highlight>
              </a:rPr>
              <a:t>Measuring and recording a tympanic temperature</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7"/>
            </a:pPr>
            <a:r>
              <a:rPr lang="en-US" dirty="0"/>
              <a:t>Position the resident’s head so that the ear is in front of you. Straighten the ear canal by gently pulling up and back on the outside edge of the ear for an adult. Insert the covered probe into the ear canal and press the button.</a:t>
            </a:r>
          </a:p>
          <a:p>
            <a:pPr marL="457200" indent="-457200">
              <a:buFont typeface="+mj-lt"/>
              <a:buAutoNum type="arabicPeriod" startAt="7"/>
            </a:pPr>
            <a:r>
              <a:rPr lang="en-US" dirty="0"/>
              <a:t>Hold thermometer in place either until it blinks or beeps.</a:t>
            </a:r>
          </a:p>
          <a:p>
            <a:pPr marL="457200" indent="-457200">
              <a:buFont typeface="+mj-lt"/>
              <a:buAutoNum type="arabicPeriod" startAt="7"/>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7D2BFC4F-64AA-4D38-BC0B-A3DFA067BDA3}"/>
              </a:ext>
            </a:extLst>
          </p:cNvPr>
          <p:cNvSpPr>
            <a:spLocks noGrp="1"/>
          </p:cNvSpPr>
          <p:nvPr>
            <p:ph type="sldNum" sz="quarter" idx="12"/>
          </p:nvPr>
        </p:nvSpPr>
        <p:spPr/>
        <p:txBody>
          <a:bodyPr/>
          <a:lstStyle/>
          <a:p>
            <a:pPr defTabSz="457200"/>
            <a:fld id="{1E19C8D7-53EE-4AF8-9E87-BBF55B67A655}" type="slidenum">
              <a:rPr lang="en-US" smtClean="0"/>
              <a:pPr defTabSz="457200"/>
              <a:t>28</a:t>
            </a:fld>
            <a:endParaRPr lang="en-US" dirty="0"/>
          </a:p>
        </p:txBody>
      </p:sp>
      <p:pic>
        <p:nvPicPr>
          <p:cNvPr id="4" name="Picture 3">
            <a:extLst>
              <a:ext uri="{FF2B5EF4-FFF2-40B4-BE49-F238E27FC236}">
                <a16:creationId xmlns:a16="http://schemas.microsoft.com/office/drawing/2014/main" id="{23087499-9B03-40FB-979B-64EA992ADFD3}"/>
              </a:ext>
            </a:extLst>
          </p:cNvPr>
          <p:cNvPicPr>
            <a:picLocks noChangeAspect="1"/>
          </p:cNvPicPr>
          <p:nvPr/>
        </p:nvPicPr>
        <p:blipFill>
          <a:blip r:embed="rId2"/>
          <a:stretch>
            <a:fillRect/>
          </a:stretch>
        </p:blipFill>
        <p:spPr>
          <a:xfrm>
            <a:off x="5917486" y="2115637"/>
            <a:ext cx="4542894" cy="3922469"/>
          </a:xfrm>
          <a:prstGeom prst="rect">
            <a:avLst/>
          </a:prstGeom>
        </p:spPr>
      </p:pic>
    </p:spTree>
    <p:extLst>
      <p:ext uri="{BB962C8B-B14F-4D97-AF65-F5344CB8AC3E}">
        <p14:creationId xmlns:p14="http://schemas.microsoft.com/office/powerpoint/2010/main" val="841532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2632B2-5488-4053-9E06-32F50730C9A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Measuring and recording a tympanic temperature</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9"/>
            </a:pPr>
            <a:r>
              <a:rPr lang="en-US" dirty="0"/>
              <a:t>Read the temperature. Remember the temperature reading.</a:t>
            </a:r>
          </a:p>
          <a:p>
            <a:pPr marL="457200" indent="-457200">
              <a:buFont typeface="+mj-lt"/>
              <a:buAutoNum type="arabicPeriod" startAt="9"/>
            </a:pPr>
            <a:r>
              <a:rPr lang="en-US" dirty="0"/>
              <a:t>Dispose of sheath. Return the thermometer to storage or to the battery charger if thermometer is rechargeable.</a:t>
            </a:r>
          </a:p>
          <a:p>
            <a:pPr marL="457200" indent="-457200">
              <a:buFont typeface="+mj-lt"/>
              <a:buAutoNum type="arabicPeriod" startAt="9"/>
            </a:pPr>
            <a:r>
              <a:rPr lang="en-US" dirty="0"/>
              <a:t>Remove and discard gloves.</a:t>
            </a:r>
          </a:p>
          <a:p>
            <a:pPr marL="457200" indent="-457200">
              <a:buFont typeface="+mj-lt"/>
              <a:buAutoNum type="arabicPeriod" startAt="9"/>
            </a:pPr>
            <a:r>
              <a:rPr lang="en-US" dirty="0"/>
              <a:t>Wash your hands.</a:t>
            </a:r>
          </a:p>
          <a:p>
            <a:pPr marL="457200" indent="-457200">
              <a:buFont typeface="+mj-lt"/>
              <a:buAutoNum type="arabicPeriod" startAt="9"/>
            </a:pPr>
            <a:r>
              <a:rPr lang="en-US" dirty="0"/>
              <a:t>Immediately record the temperature, date, time, and method used (tympanic).</a:t>
            </a:r>
          </a:p>
          <a:p>
            <a:pPr marL="457200" indent="-457200">
              <a:buFont typeface="+mj-lt"/>
              <a:buAutoNum type="arabicPeriod" startAt="9"/>
            </a:pPr>
            <a:r>
              <a:rPr lang="en-US" dirty="0"/>
              <a:t>Place call light within resident’s reach. </a:t>
            </a:r>
          </a:p>
          <a:p>
            <a:pPr marL="457200" indent="-457200">
              <a:buFont typeface="+mj-lt"/>
              <a:buAutoNum type="arabicPeriod" startAt="9"/>
            </a:pPr>
            <a:r>
              <a:rPr lang="en-US" dirty="0"/>
              <a:t>Report any changes in resident to the nurse.</a:t>
            </a: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7D2BFC4F-64AA-4D38-BC0B-A3DFA067BDA3}"/>
              </a:ext>
            </a:extLst>
          </p:cNvPr>
          <p:cNvSpPr>
            <a:spLocks noGrp="1"/>
          </p:cNvSpPr>
          <p:nvPr>
            <p:ph type="sldNum" sz="quarter" idx="12"/>
          </p:nvPr>
        </p:nvSpPr>
        <p:spPr/>
        <p:txBody>
          <a:bodyPr/>
          <a:lstStyle/>
          <a:p>
            <a:pPr defTabSz="457200"/>
            <a:fld id="{1E19C8D7-53EE-4AF8-9E87-BBF55B67A655}" type="slidenum">
              <a:rPr lang="en-US" smtClean="0"/>
              <a:pPr defTabSz="457200"/>
              <a:t>29</a:t>
            </a:fld>
            <a:endParaRPr lang="en-US" dirty="0"/>
          </a:p>
        </p:txBody>
      </p:sp>
    </p:spTree>
    <p:extLst>
      <p:ext uri="{BB962C8B-B14F-4D97-AF65-F5344CB8AC3E}">
        <p14:creationId xmlns:p14="http://schemas.microsoft.com/office/powerpoint/2010/main" val="732657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p:txBody>
          <a:bodyPr/>
          <a:lstStyle/>
          <a:p>
            <a:pPr marL="457200" indent="-457200">
              <a:buFont typeface="+mj-lt"/>
              <a:buAutoNum type="arabicPeriod"/>
            </a:pPr>
            <a:r>
              <a:rPr lang="en-US" dirty="0">
                <a:solidFill>
                  <a:srgbClr val="FF0000"/>
                </a:solidFill>
              </a:rPr>
              <a:t>Explain the importance of monitoring vital signs</a:t>
            </a:r>
          </a:p>
          <a:p>
            <a:pPr marL="457200" indent="-457200">
              <a:buFont typeface="+mj-lt"/>
              <a:buAutoNum type="arabicPeriod"/>
            </a:pPr>
            <a:endParaRPr lang="en-US" dirty="0">
              <a:solidFill>
                <a:srgbClr val="FF0000"/>
              </a:solidFill>
            </a:endParaRPr>
          </a:p>
          <a:p>
            <a:pPr marL="0" indent="0">
              <a:buNone/>
            </a:pPr>
            <a:r>
              <a:rPr lang="en-US" dirty="0"/>
              <a:t>NAs monitor, document, and report on these vital signs:</a:t>
            </a:r>
          </a:p>
          <a:p>
            <a:pPr marL="0" indent="0">
              <a:buNone/>
            </a:pPr>
            <a:endParaRPr lang="en-US" dirty="0"/>
          </a:p>
          <a:p>
            <a:pPr lvl="1"/>
            <a:r>
              <a:rPr lang="en-US" dirty="0"/>
              <a:t>Temperature </a:t>
            </a:r>
          </a:p>
          <a:p>
            <a:pPr lvl="1"/>
            <a:r>
              <a:rPr lang="en-US" dirty="0"/>
              <a:t>Pulse rate</a:t>
            </a:r>
          </a:p>
          <a:p>
            <a:pPr lvl="1"/>
            <a:r>
              <a:rPr lang="en-US" dirty="0"/>
              <a:t>Rate of respirations </a:t>
            </a:r>
          </a:p>
          <a:p>
            <a:pPr lvl="1"/>
            <a:r>
              <a:rPr lang="en-US" dirty="0"/>
              <a:t>Blood pressure </a:t>
            </a:r>
          </a:p>
          <a:p>
            <a:pPr lvl="1"/>
            <a:r>
              <a:rPr lang="en-US" dirty="0"/>
              <a:t>Pain level </a:t>
            </a:r>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3</a:t>
            </a:fld>
            <a:endParaRPr lang="en-US" dirty="0"/>
          </a:p>
        </p:txBody>
      </p:sp>
    </p:spTree>
    <p:extLst>
      <p:ext uri="{BB962C8B-B14F-4D97-AF65-F5344CB8AC3E}">
        <p14:creationId xmlns:p14="http://schemas.microsoft.com/office/powerpoint/2010/main" val="37827904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2632B2-5488-4053-9E06-32F50730C9A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Measuring and recording an axillary temperature</a:t>
            </a:r>
          </a:p>
          <a:p>
            <a:pPr marL="0" indent="0">
              <a:buNone/>
            </a:pPr>
            <a:endParaRPr lang="en-US" dirty="0">
              <a:solidFill>
                <a:schemeClr val="accent5">
                  <a:lumMod val="60000"/>
                  <a:lumOff val="40000"/>
                </a:schemeClr>
              </a:solidFill>
              <a:highlight>
                <a:srgbClr val="000000"/>
              </a:highlight>
            </a:endParaRPr>
          </a:p>
          <a:p>
            <a:pPr marL="0" indent="0">
              <a:buNone/>
            </a:pPr>
            <a:r>
              <a:rPr lang="en-US" i="1" dirty="0"/>
              <a:t>Equipment: clean mercury-free, digital, or electronic thermometer, gloves, tissues, disposable sheath/cover, pen and paper</a:t>
            </a:r>
          </a:p>
          <a:p>
            <a:pPr marL="0" indent="0">
              <a:buNone/>
            </a:pPr>
            <a:endParaRPr lang="en-US" dirty="0"/>
          </a:p>
          <a:p>
            <a:pPr marL="457200" indent="-457200">
              <a:buFont typeface="+mj-lt"/>
              <a:buAutoNum type="arabicPeriod"/>
            </a:pPr>
            <a:r>
              <a:rPr lang="en-US" dirty="0"/>
              <a:t>Identify yourself by name. Identify the resident by name. </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resident’s privacy with curtain, screen, or door.</a:t>
            </a:r>
          </a:p>
          <a:p>
            <a:pPr marL="457200" indent="-457200">
              <a:buFont typeface="+mj-lt"/>
              <a:buAutoNum type="arabicPeriod"/>
            </a:pPr>
            <a:r>
              <a:rPr lang="en-US" dirty="0"/>
              <a:t>Put on gloves.</a:t>
            </a:r>
          </a:p>
          <a:p>
            <a:pPr marL="457200" indent="-457200">
              <a:buFont typeface="+mj-lt"/>
              <a:buAutoNum type="arabicPeriod"/>
            </a:pPr>
            <a:r>
              <a:rPr lang="en-US" dirty="0"/>
              <a:t>Remove the resident’s arm from the sleeve of gown to allow skin contact with the end of the thermometer. Wipe the axillary area with tissues before placing the thermometer.</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7D2BFC4F-64AA-4D38-BC0B-A3DFA067BDA3}"/>
              </a:ext>
            </a:extLst>
          </p:cNvPr>
          <p:cNvSpPr>
            <a:spLocks noGrp="1"/>
          </p:cNvSpPr>
          <p:nvPr>
            <p:ph type="sldNum" sz="quarter" idx="12"/>
          </p:nvPr>
        </p:nvSpPr>
        <p:spPr/>
        <p:txBody>
          <a:bodyPr/>
          <a:lstStyle/>
          <a:p>
            <a:pPr defTabSz="457200"/>
            <a:fld id="{1E19C8D7-53EE-4AF8-9E87-BBF55B67A655}" type="slidenum">
              <a:rPr lang="en-US" smtClean="0"/>
              <a:pPr defTabSz="457200"/>
              <a:t>30</a:t>
            </a:fld>
            <a:endParaRPr lang="en-US" dirty="0"/>
          </a:p>
        </p:txBody>
      </p:sp>
    </p:spTree>
    <p:extLst>
      <p:ext uri="{BB962C8B-B14F-4D97-AF65-F5344CB8AC3E}">
        <p14:creationId xmlns:p14="http://schemas.microsoft.com/office/powerpoint/2010/main" val="36358509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2632B2-5488-4053-9E06-32F50730C9A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Measuring and recording an axillary temperature</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7"/>
            </a:pPr>
            <a:r>
              <a:rPr lang="en-US" b="1" dirty="0"/>
              <a:t>Digital thermometer</a:t>
            </a:r>
            <a:r>
              <a:rPr lang="en-US" dirty="0"/>
              <a:t>: Put on the disposable sheath. Turn on the thermometer and wait until ready sign appears. </a:t>
            </a:r>
          </a:p>
          <a:p>
            <a:pPr marL="457200" indent="0">
              <a:buNone/>
            </a:pPr>
            <a:r>
              <a:rPr lang="en-US" b="1" dirty="0"/>
              <a:t>Electronic thermometer</a:t>
            </a:r>
            <a:r>
              <a:rPr lang="en-US" dirty="0"/>
              <a:t>: Remove the probe from the base unit. Put on the probe cover.</a:t>
            </a:r>
          </a:p>
          <a:p>
            <a:pPr marL="457200" indent="0">
              <a:buNone/>
            </a:pPr>
            <a:r>
              <a:rPr lang="en-US" b="1" dirty="0"/>
              <a:t>Mercury-free thermometer</a:t>
            </a:r>
            <a:r>
              <a:rPr lang="en-US" dirty="0"/>
              <a:t>: Hold the thermometer by the stem. Shake the thermometer down to below the lowest number.</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7D2BFC4F-64AA-4D38-BC0B-A3DFA067BDA3}"/>
              </a:ext>
            </a:extLst>
          </p:cNvPr>
          <p:cNvSpPr>
            <a:spLocks noGrp="1"/>
          </p:cNvSpPr>
          <p:nvPr>
            <p:ph type="sldNum" sz="quarter" idx="12"/>
          </p:nvPr>
        </p:nvSpPr>
        <p:spPr/>
        <p:txBody>
          <a:bodyPr/>
          <a:lstStyle/>
          <a:p>
            <a:pPr defTabSz="457200"/>
            <a:fld id="{1E19C8D7-53EE-4AF8-9E87-BBF55B67A655}" type="slidenum">
              <a:rPr lang="en-US" smtClean="0"/>
              <a:pPr defTabSz="457200"/>
              <a:t>31</a:t>
            </a:fld>
            <a:endParaRPr lang="en-US" dirty="0"/>
          </a:p>
        </p:txBody>
      </p:sp>
    </p:spTree>
    <p:extLst>
      <p:ext uri="{BB962C8B-B14F-4D97-AF65-F5344CB8AC3E}">
        <p14:creationId xmlns:p14="http://schemas.microsoft.com/office/powerpoint/2010/main" val="24787956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2632B2-5488-4053-9E06-32F50730C9A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Measuring and recording an axillary temperature</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8"/>
            </a:pPr>
            <a:r>
              <a:rPr lang="en-US" dirty="0"/>
              <a:t>Position the thermometer (bulb end for mercury-free) in center of the armpit. Fold the resident’s arm over his chest.</a:t>
            </a:r>
          </a:p>
          <a:p>
            <a:pPr marL="457200" indent="-457200">
              <a:buFont typeface="+mj-lt"/>
              <a:buAutoNum type="arabicPeriod" startAt="9"/>
            </a:pPr>
            <a:r>
              <a:rPr lang="en-US" b="1" dirty="0"/>
              <a:t>Digital thermometer</a:t>
            </a:r>
            <a:r>
              <a:rPr lang="en-US" dirty="0"/>
              <a:t>: Leave in place until thermometer blinks or beeps.</a:t>
            </a:r>
          </a:p>
          <a:p>
            <a:pPr marL="457200" indent="0">
              <a:buNone/>
            </a:pPr>
            <a:r>
              <a:rPr lang="en-US" b="1" dirty="0"/>
              <a:t>Electronic thermometer</a:t>
            </a:r>
            <a:r>
              <a:rPr lang="en-US" dirty="0"/>
              <a:t>: Leave in place until you hear a tone or see a flashing or steady light.</a:t>
            </a:r>
          </a:p>
          <a:p>
            <a:pPr marL="457200" indent="0">
              <a:buNone/>
            </a:pPr>
            <a:r>
              <a:rPr lang="en-US" b="1" dirty="0"/>
              <a:t>Mercury-free thermometer</a:t>
            </a:r>
            <a:r>
              <a:rPr lang="en-US" dirty="0"/>
              <a:t>: leave the thermometer in place, with the arm close against the side, for eight to 10 minutes.</a:t>
            </a:r>
            <a:endParaRPr lang="en-US" dirty="0">
              <a:highlight>
                <a:srgbClr val="000000"/>
              </a:highlight>
            </a:endParaRPr>
          </a:p>
        </p:txBody>
      </p:sp>
      <p:sp>
        <p:nvSpPr>
          <p:cNvPr id="3" name="Slide Number Placeholder 2">
            <a:extLst>
              <a:ext uri="{FF2B5EF4-FFF2-40B4-BE49-F238E27FC236}">
                <a16:creationId xmlns:a16="http://schemas.microsoft.com/office/drawing/2014/main" id="{7D2BFC4F-64AA-4D38-BC0B-A3DFA067BDA3}"/>
              </a:ext>
            </a:extLst>
          </p:cNvPr>
          <p:cNvSpPr>
            <a:spLocks noGrp="1"/>
          </p:cNvSpPr>
          <p:nvPr>
            <p:ph type="sldNum" sz="quarter" idx="12"/>
          </p:nvPr>
        </p:nvSpPr>
        <p:spPr/>
        <p:txBody>
          <a:bodyPr/>
          <a:lstStyle/>
          <a:p>
            <a:pPr defTabSz="457200"/>
            <a:fld id="{1E19C8D7-53EE-4AF8-9E87-BBF55B67A655}" type="slidenum">
              <a:rPr lang="en-US" smtClean="0"/>
              <a:pPr defTabSz="457200"/>
              <a:t>32</a:t>
            </a:fld>
            <a:endParaRPr lang="en-US" dirty="0"/>
          </a:p>
        </p:txBody>
      </p:sp>
    </p:spTree>
    <p:extLst>
      <p:ext uri="{BB962C8B-B14F-4D97-AF65-F5344CB8AC3E}">
        <p14:creationId xmlns:p14="http://schemas.microsoft.com/office/powerpoint/2010/main" val="8042389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2632B2-5488-4053-9E06-32F50730C9A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Measuring and recording an axillary temperature</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0"/>
            </a:pPr>
            <a:r>
              <a:rPr lang="en-US" b="1" dirty="0"/>
              <a:t>Digital thermometer</a:t>
            </a:r>
            <a:r>
              <a:rPr lang="en-US" dirty="0"/>
              <a:t>: Remove the thermometer. Read temperature on display screen. Remember the temperature reading.</a:t>
            </a:r>
          </a:p>
          <a:p>
            <a:pPr marL="457200" indent="0">
              <a:buNone/>
            </a:pPr>
            <a:r>
              <a:rPr lang="en-US" b="1" dirty="0"/>
              <a:t>Electronic thermometer</a:t>
            </a:r>
            <a:r>
              <a:rPr lang="en-US" dirty="0"/>
              <a:t>: Read the temperature on the display screen. Remember the temperature reading. Remove the probe.</a:t>
            </a:r>
          </a:p>
          <a:p>
            <a:pPr marL="457200" indent="0">
              <a:buNone/>
            </a:pPr>
            <a:r>
              <a:rPr lang="en-US" b="1" dirty="0"/>
              <a:t>Mercury-free thermometer</a:t>
            </a:r>
            <a:r>
              <a:rPr lang="en-US" dirty="0"/>
              <a:t>: Remove the thermometer. Wipe with a tissue from stem to bulb or remove sheath. Dispose of the tissue or sheath. Read the thermometer at eye level as you would for an oral temperature. Remember the temperature reading.</a:t>
            </a:r>
          </a:p>
          <a:p>
            <a:pPr marL="457200" indent="-457200">
              <a:buFont typeface="+mj-lt"/>
              <a:buAutoNum type="arabicPeriod" startAt="11"/>
            </a:pPr>
            <a:r>
              <a:rPr lang="en-US" b="1" dirty="0"/>
              <a:t>Digital thermometer</a:t>
            </a:r>
            <a:r>
              <a:rPr lang="en-US" dirty="0"/>
              <a:t>: Using a tissue, remove and dispose of sheath. Replace the thermometer in case.</a:t>
            </a:r>
          </a:p>
          <a:p>
            <a:pPr marL="457200" indent="0">
              <a:buNone/>
            </a:pPr>
            <a:r>
              <a:rPr lang="en-US" b="1" dirty="0"/>
              <a:t>Electronic thermometer</a:t>
            </a:r>
            <a:r>
              <a:rPr lang="en-US" dirty="0"/>
              <a:t>: Press the eject button to discard the cover. Return the probe to the holder.</a:t>
            </a:r>
          </a:p>
          <a:p>
            <a:pPr marL="457200" indent="0">
              <a:buNone/>
            </a:pPr>
            <a:r>
              <a:rPr lang="en-US" b="1" dirty="0"/>
              <a:t>Mercury-free thermometer</a:t>
            </a:r>
            <a:r>
              <a:rPr lang="en-US" dirty="0"/>
              <a:t>: Clean thermometer with soap and water. Rinse with clean water and dry. Return it to case.</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7D2BFC4F-64AA-4D38-BC0B-A3DFA067BDA3}"/>
              </a:ext>
            </a:extLst>
          </p:cNvPr>
          <p:cNvSpPr>
            <a:spLocks noGrp="1"/>
          </p:cNvSpPr>
          <p:nvPr>
            <p:ph type="sldNum" sz="quarter" idx="12"/>
          </p:nvPr>
        </p:nvSpPr>
        <p:spPr/>
        <p:txBody>
          <a:bodyPr/>
          <a:lstStyle/>
          <a:p>
            <a:pPr defTabSz="457200"/>
            <a:fld id="{1E19C8D7-53EE-4AF8-9E87-BBF55B67A655}" type="slidenum">
              <a:rPr lang="en-US" smtClean="0"/>
              <a:pPr defTabSz="457200"/>
              <a:t>33</a:t>
            </a:fld>
            <a:endParaRPr lang="en-US" dirty="0"/>
          </a:p>
        </p:txBody>
      </p:sp>
    </p:spTree>
    <p:extLst>
      <p:ext uri="{BB962C8B-B14F-4D97-AF65-F5344CB8AC3E}">
        <p14:creationId xmlns:p14="http://schemas.microsoft.com/office/powerpoint/2010/main" val="19151330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2632B2-5488-4053-9E06-32F50730C9A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Measuring and recording an axillary temperature</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2"/>
            </a:pPr>
            <a:r>
              <a:rPr lang="en-US" dirty="0"/>
              <a:t>Remove and discard gloves.</a:t>
            </a:r>
          </a:p>
          <a:p>
            <a:pPr marL="457200" indent="-457200">
              <a:buFont typeface="+mj-lt"/>
              <a:buAutoNum type="arabicPeriod" startAt="12"/>
            </a:pPr>
            <a:r>
              <a:rPr lang="en-US" dirty="0"/>
              <a:t>Wash your hands.</a:t>
            </a:r>
          </a:p>
          <a:p>
            <a:pPr marL="457200" indent="-457200">
              <a:buFont typeface="+mj-lt"/>
              <a:buAutoNum type="arabicPeriod" startAt="12"/>
            </a:pPr>
            <a:r>
              <a:rPr lang="en-US" dirty="0"/>
              <a:t>Put resident’s arm back into sleeve of gown.</a:t>
            </a:r>
          </a:p>
          <a:p>
            <a:pPr marL="457200" indent="-457200">
              <a:buFont typeface="+mj-lt"/>
              <a:buAutoNum type="arabicPeriod" startAt="12"/>
            </a:pPr>
            <a:r>
              <a:rPr lang="en-US" dirty="0"/>
              <a:t>Immediately record the temperature, date, time, and method used (axillary).</a:t>
            </a:r>
          </a:p>
          <a:p>
            <a:pPr marL="457200" indent="-457200">
              <a:buFont typeface="+mj-lt"/>
              <a:buAutoNum type="arabicPeriod" startAt="12"/>
            </a:pPr>
            <a:r>
              <a:rPr lang="en-US" dirty="0"/>
              <a:t>Place call light within resident’s reach. </a:t>
            </a:r>
          </a:p>
          <a:p>
            <a:pPr marL="457200" indent="-457200">
              <a:buFont typeface="+mj-lt"/>
              <a:buAutoNum type="arabicPeriod" startAt="12"/>
            </a:pPr>
            <a:r>
              <a:rPr lang="en-US" dirty="0"/>
              <a:t>Report any changes in resident to the nurse.</a:t>
            </a:r>
            <a:endParaRPr lang="en-US" dirty="0">
              <a:highlight>
                <a:srgbClr val="000000"/>
              </a:highlight>
            </a:endParaRPr>
          </a:p>
        </p:txBody>
      </p:sp>
      <p:sp>
        <p:nvSpPr>
          <p:cNvPr id="3" name="Slide Number Placeholder 2">
            <a:extLst>
              <a:ext uri="{FF2B5EF4-FFF2-40B4-BE49-F238E27FC236}">
                <a16:creationId xmlns:a16="http://schemas.microsoft.com/office/drawing/2014/main" id="{7D2BFC4F-64AA-4D38-BC0B-A3DFA067BDA3}"/>
              </a:ext>
            </a:extLst>
          </p:cNvPr>
          <p:cNvSpPr>
            <a:spLocks noGrp="1"/>
          </p:cNvSpPr>
          <p:nvPr>
            <p:ph type="sldNum" sz="quarter" idx="12"/>
          </p:nvPr>
        </p:nvSpPr>
        <p:spPr/>
        <p:txBody>
          <a:bodyPr/>
          <a:lstStyle/>
          <a:p>
            <a:pPr defTabSz="457200"/>
            <a:fld id="{1E19C8D7-53EE-4AF8-9E87-BBF55B67A655}" type="slidenum">
              <a:rPr lang="en-US" smtClean="0"/>
              <a:pPr defTabSz="457200"/>
              <a:t>34</a:t>
            </a:fld>
            <a:endParaRPr lang="en-US" dirty="0"/>
          </a:p>
        </p:txBody>
      </p:sp>
    </p:spTree>
    <p:extLst>
      <p:ext uri="{BB962C8B-B14F-4D97-AF65-F5344CB8AC3E}">
        <p14:creationId xmlns:p14="http://schemas.microsoft.com/office/powerpoint/2010/main" val="30759344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List guidelines for measuring pulse and respirations</a:t>
            </a:r>
          </a:p>
          <a:p>
            <a:pPr marL="0" indent="0">
              <a:buNone/>
            </a:pPr>
            <a:endParaRPr lang="en-US" dirty="0"/>
          </a:p>
          <a:p>
            <a:pPr marL="0" indent="0">
              <a:buNone/>
            </a:pPr>
            <a:r>
              <a:rPr lang="en-US" dirty="0"/>
              <a:t>Define the following terms:</a:t>
            </a:r>
          </a:p>
          <a:p>
            <a:pPr marL="0" indent="0">
              <a:buNone/>
            </a:pPr>
            <a:endParaRPr lang="en-US" dirty="0"/>
          </a:p>
          <a:p>
            <a:pPr marL="0" indent="0">
              <a:buNone/>
            </a:pPr>
            <a:r>
              <a:rPr lang="en-US" b="1" dirty="0"/>
              <a:t>radial pulse</a:t>
            </a:r>
          </a:p>
          <a:p>
            <a:pPr marL="457200" lvl="1" indent="0">
              <a:buNone/>
            </a:pPr>
            <a:r>
              <a:rPr lang="en-US" dirty="0"/>
              <a:t>the pulse located on the inside of the wrist, where the radial artery runs just beneath the skin.</a:t>
            </a:r>
          </a:p>
          <a:p>
            <a:pPr marL="0" indent="0">
              <a:buNone/>
            </a:pPr>
            <a:r>
              <a:rPr lang="en-US" b="1" dirty="0"/>
              <a:t>brachial pulse</a:t>
            </a:r>
          </a:p>
          <a:p>
            <a:pPr marL="457200" lvl="1" indent="0">
              <a:buNone/>
            </a:pPr>
            <a:r>
              <a:rPr lang="en-US" dirty="0"/>
              <a:t>the pulse located inside the elbow, about one to one-and-a-half inches above the elbow.</a:t>
            </a:r>
          </a:p>
          <a:p>
            <a:pPr marL="0" indent="0">
              <a:buNone/>
            </a:pPr>
            <a:r>
              <a:rPr lang="en-US" b="1" dirty="0"/>
              <a:t>apical pulse</a:t>
            </a:r>
          </a:p>
          <a:p>
            <a:pPr marL="457200" lvl="1" indent="0">
              <a:buNone/>
            </a:pPr>
            <a:r>
              <a:rPr lang="en-US" dirty="0"/>
              <a:t>the pulse located on the left side of the chest, just below the nipple.</a:t>
            </a:r>
          </a:p>
          <a:p>
            <a:pPr marL="0" indent="0">
              <a:buNone/>
            </a:pPr>
            <a:r>
              <a:rPr lang="en-US" b="1" dirty="0"/>
              <a:t>stethoscope</a:t>
            </a:r>
          </a:p>
          <a:p>
            <a:pPr marL="457200" lvl="1" indent="0">
              <a:buNone/>
            </a:pPr>
            <a:r>
              <a:rPr lang="en-US" dirty="0"/>
              <a:t>an instrument designed to listen to sounds within the body.</a:t>
            </a:r>
          </a:p>
          <a:p>
            <a:pPr marL="0" indent="0">
              <a:buNone/>
            </a:pPr>
            <a:endParaRPr lang="en-US" dirty="0"/>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35</a:t>
            </a:fld>
            <a:endParaRPr lang="en-US" dirty="0"/>
          </a:p>
        </p:txBody>
      </p:sp>
    </p:spTree>
    <p:extLst>
      <p:ext uri="{BB962C8B-B14F-4D97-AF65-F5344CB8AC3E}">
        <p14:creationId xmlns:p14="http://schemas.microsoft.com/office/powerpoint/2010/main" val="36615328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List guidelines for measuring pulse and respirations</a:t>
            </a:r>
          </a:p>
          <a:p>
            <a:pPr marL="457200" indent="-457200">
              <a:buFont typeface="+mj-lt"/>
              <a:buAutoNum type="arabicPeriod" startAt="3"/>
            </a:pPr>
            <a:endParaRPr lang="en-US" dirty="0">
              <a:solidFill>
                <a:srgbClr val="FF0000"/>
              </a:solidFill>
            </a:endParaRPr>
          </a:p>
          <a:p>
            <a:pPr marL="0" indent="0">
              <a:buNone/>
            </a:pPr>
            <a:r>
              <a:rPr lang="en-US" dirty="0"/>
              <a:t>NAs should remember these important points about the pulse:</a:t>
            </a:r>
          </a:p>
          <a:p>
            <a:pPr marL="0" indent="0">
              <a:buNone/>
            </a:pPr>
            <a:endParaRPr lang="en-US" dirty="0"/>
          </a:p>
          <a:p>
            <a:pPr lvl="1"/>
            <a:r>
              <a:rPr lang="en-US" dirty="0"/>
              <a:t>Pulse is the number of heartbeats per minute. </a:t>
            </a:r>
          </a:p>
          <a:p>
            <a:pPr lvl="1"/>
            <a:r>
              <a:rPr lang="en-US" dirty="0"/>
              <a:t>Pulse is commonly taken at the wrist where radial artery runs. </a:t>
            </a:r>
          </a:p>
          <a:p>
            <a:pPr lvl="1"/>
            <a:r>
              <a:rPr lang="en-US" dirty="0"/>
              <a:t>Normal rate is 60-100 beats per minute for adults. </a:t>
            </a:r>
          </a:p>
          <a:p>
            <a:pPr lvl="1"/>
            <a:r>
              <a:rPr lang="en-US" dirty="0"/>
              <a:t>Normal rate is 100-120 beats per minute for small children, as high as 120-140 for newborns.</a:t>
            </a:r>
          </a:p>
          <a:p>
            <a:pPr lvl="1"/>
            <a:r>
              <a:rPr lang="en-US" dirty="0"/>
              <a:t>Pulse may be affected by exercise, fear, anger, anxiety, heat, medications, and pain.</a:t>
            </a:r>
          </a:p>
          <a:p>
            <a:pPr lvl="1"/>
            <a:r>
              <a:rPr lang="en-US" dirty="0"/>
              <a:t>Rapid pulse may result from fever, dehydration, or heart failure.</a:t>
            </a:r>
          </a:p>
          <a:p>
            <a:pPr lvl="1"/>
            <a:r>
              <a:rPr lang="en-US" dirty="0"/>
              <a:t>Slow/weak pulse may indicate infection. </a:t>
            </a:r>
          </a:p>
          <a:p>
            <a:pPr lvl="1"/>
            <a:r>
              <a:rPr lang="en-US" dirty="0"/>
              <a:t>P. 233 in the textbook shows common pulse sites.</a:t>
            </a:r>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36</a:t>
            </a:fld>
            <a:endParaRPr lang="en-US" dirty="0"/>
          </a:p>
        </p:txBody>
      </p:sp>
    </p:spTree>
    <p:extLst>
      <p:ext uri="{BB962C8B-B14F-4D97-AF65-F5344CB8AC3E}">
        <p14:creationId xmlns:p14="http://schemas.microsoft.com/office/powerpoint/2010/main" val="88825650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AA44E00-91DC-4496-8844-17B9D8B0E62B}"/>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Measuring and recording apical pulse</a:t>
            </a:r>
          </a:p>
          <a:p>
            <a:pPr marL="0" indent="0">
              <a:buNone/>
            </a:pPr>
            <a:endParaRPr lang="en-US" dirty="0">
              <a:solidFill>
                <a:schemeClr val="accent5">
                  <a:lumMod val="60000"/>
                  <a:lumOff val="40000"/>
                </a:schemeClr>
              </a:solidFill>
              <a:highlight>
                <a:srgbClr val="000000"/>
              </a:highlight>
            </a:endParaRPr>
          </a:p>
          <a:p>
            <a:pPr marL="0" indent="0">
              <a:buNone/>
            </a:pPr>
            <a:r>
              <a:rPr lang="en-US" i="1" dirty="0"/>
              <a:t>Equipment: stethoscope, watch with second hand, alcohol wipes, pen and paper</a:t>
            </a:r>
          </a:p>
          <a:p>
            <a:pPr marL="0" indent="0">
              <a:buNone/>
            </a:pPr>
            <a:endParaRPr lang="en-US" dirty="0"/>
          </a:p>
          <a:p>
            <a:pPr marL="457200" indent="-457200">
              <a:buFont typeface="+mj-lt"/>
              <a:buAutoNum type="arabicPeriod"/>
            </a:pPr>
            <a:r>
              <a:rPr lang="en-US" dirty="0"/>
              <a:t>Identify yourself by name. Identify the resident by name. </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resident’s privacy with curtain, screen, or door.</a:t>
            </a:r>
          </a:p>
          <a:p>
            <a:pPr marL="457200" indent="-457200">
              <a:buFont typeface="+mj-lt"/>
              <a:buAutoNum type="arabicPeriod"/>
            </a:pPr>
            <a:r>
              <a:rPr lang="en-US" dirty="0"/>
              <a:t>Before using the stethoscope, wipe the diaphragm and earpieces with alcohol wipes.</a:t>
            </a:r>
          </a:p>
          <a:p>
            <a:pPr marL="457200" indent="-457200">
              <a:buFont typeface="+mj-lt"/>
              <a:buAutoNum type="arabicPeriod"/>
            </a:pPr>
            <a:r>
              <a:rPr lang="en-US" dirty="0"/>
              <a:t>Fit the earpieces of the stethoscope snugly into your ears. Place the flat metal diaphragm on the left side of the chest, just below the nipple. Listen for the heartbeat. </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055741EA-C412-4DCB-A78F-39DC7695C11F}"/>
              </a:ext>
            </a:extLst>
          </p:cNvPr>
          <p:cNvSpPr>
            <a:spLocks noGrp="1"/>
          </p:cNvSpPr>
          <p:nvPr>
            <p:ph type="sldNum" sz="quarter" idx="12"/>
          </p:nvPr>
        </p:nvSpPr>
        <p:spPr/>
        <p:txBody>
          <a:bodyPr/>
          <a:lstStyle/>
          <a:p>
            <a:pPr defTabSz="457200"/>
            <a:fld id="{1E19C8D7-53EE-4AF8-9E87-BBF55B67A655}" type="slidenum">
              <a:rPr lang="en-US" smtClean="0"/>
              <a:pPr defTabSz="457200"/>
              <a:t>37</a:t>
            </a:fld>
            <a:endParaRPr lang="en-US" dirty="0"/>
          </a:p>
        </p:txBody>
      </p:sp>
    </p:spTree>
    <p:extLst>
      <p:ext uri="{BB962C8B-B14F-4D97-AF65-F5344CB8AC3E}">
        <p14:creationId xmlns:p14="http://schemas.microsoft.com/office/powerpoint/2010/main" val="9142406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AA44E00-91DC-4496-8844-17B9D8B0E62B}"/>
              </a:ext>
            </a:extLst>
          </p:cNvPr>
          <p:cNvSpPr>
            <a:spLocks noGrp="1"/>
          </p:cNvSpPr>
          <p:nvPr>
            <p:ph idx="1"/>
          </p:nvPr>
        </p:nvSpPr>
        <p:spPr>
          <a:xfrm>
            <a:off x="635393" y="780226"/>
            <a:ext cx="4532955" cy="5396738"/>
          </a:xfrm>
        </p:spPr>
        <p:txBody>
          <a:bodyPr/>
          <a:lstStyle/>
          <a:p>
            <a:pPr marL="0" indent="0">
              <a:buNone/>
            </a:pPr>
            <a:r>
              <a:rPr lang="en-US" dirty="0">
                <a:solidFill>
                  <a:schemeClr val="accent5">
                    <a:lumMod val="60000"/>
                    <a:lumOff val="40000"/>
                  </a:schemeClr>
                </a:solidFill>
                <a:highlight>
                  <a:srgbClr val="000000"/>
                </a:highlight>
              </a:rPr>
              <a:t>Measuring and recording apical pulse</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7"/>
            </a:pPr>
            <a:r>
              <a:rPr lang="en-US" dirty="0"/>
              <a:t>Use the second hand of your watch. Count the heartbeats for one minute. Each </a:t>
            </a:r>
            <a:r>
              <a:rPr lang="en-US" dirty="0" err="1"/>
              <a:t>lubdub</a:t>
            </a:r>
            <a:r>
              <a:rPr lang="en-US" dirty="0"/>
              <a:t> that you hear is counted as one beat. A normal heartbeat is rhythmical. Leave the stethoscope in place to count respirations (see procedure later in chapter).</a:t>
            </a:r>
          </a:p>
          <a:p>
            <a:pPr marL="457200" indent="-457200">
              <a:buFont typeface="+mj-lt"/>
              <a:buAutoNum type="arabicPeriod" startAt="7"/>
            </a:pPr>
            <a:r>
              <a:rPr lang="en-US" dirty="0"/>
              <a:t>Wash your hands.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055741EA-C412-4DCB-A78F-39DC7695C11F}"/>
              </a:ext>
            </a:extLst>
          </p:cNvPr>
          <p:cNvSpPr>
            <a:spLocks noGrp="1"/>
          </p:cNvSpPr>
          <p:nvPr>
            <p:ph type="sldNum" sz="quarter" idx="12"/>
          </p:nvPr>
        </p:nvSpPr>
        <p:spPr/>
        <p:txBody>
          <a:bodyPr/>
          <a:lstStyle/>
          <a:p>
            <a:pPr defTabSz="457200"/>
            <a:fld id="{1E19C8D7-53EE-4AF8-9E87-BBF55B67A655}" type="slidenum">
              <a:rPr lang="en-US" smtClean="0"/>
              <a:pPr defTabSz="457200"/>
              <a:t>38</a:t>
            </a:fld>
            <a:endParaRPr lang="en-US" dirty="0"/>
          </a:p>
        </p:txBody>
      </p:sp>
      <p:pic>
        <p:nvPicPr>
          <p:cNvPr id="4" name="Picture 3">
            <a:extLst>
              <a:ext uri="{FF2B5EF4-FFF2-40B4-BE49-F238E27FC236}">
                <a16:creationId xmlns:a16="http://schemas.microsoft.com/office/drawing/2014/main" id="{DE5C9C69-42CC-49FD-8EE8-CC277D085D6E}"/>
              </a:ext>
            </a:extLst>
          </p:cNvPr>
          <p:cNvPicPr>
            <a:picLocks noChangeAspect="1"/>
          </p:cNvPicPr>
          <p:nvPr/>
        </p:nvPicPr>
        <p:blipFill>
          <a:blip r:embed="rId2"/>
          <a:stretch>
            <a:fillRect/>
          </a:stretch>
        </p:blipFill>
        <p:spPr>
          <a:xfrm>
            <a:off x="5347252" y="2551221"/>
            <a:ext cx="4919407" cy="3263160"/>
          </a:xfrm>
          <a:prstGeom prst="rect">
            <a:avLst/>
          </a:prstGeom>
        </p:spPr>
      </p:pic>
    </p:spTree>
    <p:extLst>
      <p:ext uri="{BB962C8B-B14F-4D97-AF65-F5344CB8AC3E}">
        <p14:creationId xmlns:p14="http://schemas.microsoft.com/office/powerpoint/2010/main" val="11749470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AA44E00-91DC-4496-8844-17B9D8B0E62B}"/>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Measuring and recording apical pulse</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9"/>
            </a:pPr>
            <a:r>
              <a:rPr lang="en-US" dirty="0"/>
              <a:t>Immediately record the pulse rate, date, time, and method used (apical). Note any irregularities in the rhythm.</a:t>
            </a:r>
          </a:p>
          <a:p>
            <a:pPr marL="457200" indent="-457200">
              <a:buFont typeface="+mj-lt"/>
              <a:buAutoNum type="arabicPeriod" startAt="9"/>
            </a:pPr>
            <a:r>
              <a:rPr lang="en-US" dirty="0"/>
              <a:t>Clean earpieces and diaphragm of stethoscope with alcohol wipes. Store stethoscope.</a:t>
            </a:r>
          </a:p>
          <a:p>
            <a:pPr marL="457200" indent="-457200">
              <a:buFont typeface="+mj-lt"/>
              <a:buAutoNum type="arabicPeriod" startAt="9"/>
            </a:pPr>
            <a:r>
              <a:rPr lang="en-US" dirty="0"/>
              <a:t>Wash your hands.</a:t>
            </a:r>
          </a:p>
          <a:p>
            <a:pPr marL="457200" indent="-457200">
              <a:buFont typeface="+mj-lt"/>
              <a:buAutoNum type="arabicPeriod" startAt="9"/>
            </a:pPr>
            <a:r>
              <a:rPr lang="en-US" dirty="0"/>
              <a:t>Place call light within resident’s reach. </a:t>
            </a:r>
          </a:p>
          <a:p>
            <a:pPr marL="457200" indent="-457200">
              <a:buFont typeface="+mj-lt"/>
              <a:buAutoNum type="arabicPeriod" startAt="9"/>
            </a:pPr>
            <a:r>
              <a:rPr lang="en-US" dirty="0"/>
              <a:t>Report any changes in resident to the nurse.</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055741EA-C412-4DCB-A78F-39DC7695C11F}"/>
              </a:ext>
            </a:extLst>
          </p:cNvPr>
          <p:cNvSpPr>
            <a:spLocks noGrp="1"/>
          </p:cNvSpPr>
          <p:nvPr>
            <p:ph type="sldNum" sz="quarter" idx="12"/>
          </p:nvPr>
        </p:nvSpPr>
        <p:spPr/>
        <p:txBody>
          <a:bodyPr/>
          <a:lstStyle/>
          <a:p>
            <a:pPr defTabSz="457200"/>
            <a:fld id="{1E19C8D7-53EE-4AF8-9E87-BBF55B67A655}" type="slidenum">
              <a:rPr lang="en-US" smtClean="0"/>
              <a:pPr defTabSz="457200"/>
              <a:t>39</a:t>
            </a:fld>
            <a:endParaRPr lang="en-US" dirty="0"/>
          </a:p>
        </p:txBody>
      </p:sp>
    </p:spTree>
    <p:extLst>
      <p:ext uri="{BB962C8B-B14F-4D97-AF65-F5344CB8AC3E}">
        <p14:creationId xmlns:p14="http://schemas.microsoft.com/office/powerpoint/2010/main" val="19213179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p:txBody>
          <a:bodyPr/>
          <a:lstStyle/>
          <a:p>
            <a:pPr marL="457200" indent="-457200">
              <a:buFont typeface="+mj-lt"/>
              <a:buAutoNum type="arabicPeriod"/>
            </a:pPr>
            <a:r>
              <a:rPr lang="en-US" dirty="0">
                <a:solidFill>
                  <a:srgbClr val="FF0000"/>
                </a:solidFill>
              </a:rPr>
              <a:t>Explain the importance of monitoring vital signs</a:t>
            </a:r>
          </a:p>
          <a:p>
            <a:pPr marL="457200" indent="-457200">
              <a:buFont typeface="+mj-lt"/>
              <a:buAutoNum type="arabicPeriod"/>
            </a:pPr>
            <a:endParaRPr lang="en-US" dirty="0">
              <a:solidFill>
                <a:srgbClr val="FF0000"/>
              </a:solidFill>
            </a:endParaRPr>
          </a:p>
          <a:p>
            <a:pPr marL="0" indent="0">
              <a:buNone/>
            </a:pPr>
            <a:r>
              <a:rPr lang="en-US" dirty="0"/>
              <a:t>An NA should report the following to the nurse:</a:t>
            </a:r>
          </a:p>
          <a:p>
            <a:pPr marL="0" indent="0">
              <a:buNone/>
            </a:pPr>
            <a:endParaRPr lang="en-US" dirty="0"/>
          </a:p>
          <a:p>
            <a:pPr lvl="1"/>
            <a:r>
              <a:rPr lang="en-US" dirty="0"/>
              <a:t>Resident has a fever. </a:t>
            </a:r>
          </a:p>
          <a:p>
            <a:pPr lvl="1"/>
            <a:r>
              <a:rPr lang="en-US" dirty="0"/>
              <a:t>Respiratory or pulse rate is too rapid or too slow. </a:t>
            </a:r>
          </a:p>
          <a:p>
            <a:pPr lvl="1"/>
            <a:r>
              <a:rPr lang="en-US" dirty="0"/>
              <a:t>Resident’s blood pressure changes.</a:t>
            </a:r>
          </a:p>
          <a:p>
            <a:pPr lvl="1"/>
            <a:r>
              <a:rPr lang="en-US" dirty="0"/>
              <a:t>Pain is worsening or unrelieved. </a:t>
            </a:r>
          </a:p>
          <a:p>
            <a:pPr marL="0" indent="0">
              <a:buNone/>
            </a:pPr>
            <a:endParaRPr lang="en-US" dirty="0"/>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4</a:t>
            </a:fld>
            <a:endParaRPr lang="en-US" dirty="0"/>
          </a:p>
        </p:txBody>
      </p:sp>
    </p:spTree>
    <p:extLst>
      <p:ext uri="{BB962C8B-B14F-4D97-AF65-F5344CB8AC3E}">
        <p14:creationId xmlns:p14="http://schemas.microsoft.com/office/powerpoint/2010/main" val="333579283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List guidelines for measuring pulse and respirations</a:t>
            </a:r>
          </a:p>
          <a:p>
            <a:pPr marL="457200" indent="-457200">
              <a:buFont typeface="+mj-lt"/>
              <a:buAutoNum type="arabicPeriod" startAt="3"/>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respiration</a:t>
            </a:r>
          </a:p>
          <a:p>
            <a:pPr marL="457200" lvl="1" indent="0">
              <a:buNone/>
            </a:pPr>
            <a:r>
              <a:rPr lang="en-US" dirty="0"/>
              <a:t>the process of inhaling air into the lungs and exhaling air out of the lungs.</a:t>
            </a:r>
          </a:p>
          <a:p>
            <a:pPr marL="0" indent="0">
              <a:buNone/>
            </a:pPr>
            <a:r>
              <a:rPr lang="en-US" b="1" dirty="0"/>
              <a:t>inspiration</a:t>
            </a:r>
          </a:p>
          <a:p>
            <a:pPr marL="457200" lvl="1" indent="0">
              <a:buNone/>
            </a:pPr>
            <a:r>
              <a:rPr lang="en-US" dirty="0"/>
              <a:t>the process of inhaling air into the lungs.</a:t>
            </a:r>
          </a:p>
          <a:p>
            <a:pPr marL="0" indent="0">
              <a:buNone/>
            </a:pPr>
            <a:r>
              <a:rPr lang="en-US" b="1" dirty="0"/>
              <a:t>expiration</a:t>
            </a:r>
          </a:p>
          <a:p>
            <a:pPr marL="457200" lvl="1" indent="0">
              <a:buNone/>
            </a:pPr>
            <a:r>
              <a:rPr lang="en-US" dirty="0"/>
              <a:t>the process of exhaling air out of the lungs.</a:t>
            </a:r>
          </a:p>
          <a:p>
            <a:pPr marL="0" indent="0">
              <a:buNone/>
            </a:pPr>
            <a:endParaRPr lang="en-US" dirty="0"/>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40</a:t>
            </a:fld>
            <a:endParaRPr lang="en-US" dirty="0"/>
          </a:p>
        </p:txBody>
      </p:sp>
    </p:spTree>
    <p:extLst>
      <p:ext uri="{BB962C8B-B14F-4D97-AF65-F5344CB8AC3E}">
        <p14:creationId xmlns:p14="http://schemas.microsoft.com/office/powerpoint/2010/main" val="391329961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List guidelines for measuring pulse and respirations</a:t>
            </a:r>
          </a:p>
          <a:p>
            <a:pPr marL="457200" indent="-457200">
              <a:buFont typeface="+mj-lt"/>
              <a:buAutoNum type="arabicPeriod" startAt="3"/>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apnea</a:t>
            </a:r>
          </a:p>
          <a:p>
            <a:pPr marL="457200" lvl="1" indent="0">
              <a:buNone/>
            </a:pPr>
            <a:r>
              <a:rPr lang="en-US" dirty="0"/>
              <a:t>the absence of breathing.</a:t>
            </a:r>
          </a:p>
          <a:p>
            <a:pPr marL="0" indent="0">
              <a:buNone/>
            </a:pPr>
            <a:r>
              <a:rPr lang="en-US" b="1" dirty="0"/>
              <a:t>dyspnea</a:t>
            </a:r>
          </a:p>
          <a:p>
            <a:pPr marL="457200" lvl="1" indent="0">
              <a:buNone/>
            </a:pPr>
            <a:r>
              <a:rPr lang="en-US" dirty="0"/>
              <a:t>difficulty breathing.</a:t>
            </a:r>
          </a:p>
          <a:p>
            <a:pPr marL="0" indent="0">
              <a:buNone/>
            </a:pPr>
            <a:r>
              <a:rPr lang="en-US" b="1" dirty="0"/>
              <a:t>eupnea</a:t>
            </a:r>
          </a:p>
          <a:p>
            <a:pPr marL="457200" lvl="1" indent="0">
              <a:buNone/>
            </a:pPr>
            <a:r>
              <a:rPr lang="en-US" dirty="0"/>
              <a:t>normal breathing.</a:t>
            </a:r>
          </a:p>
          <a:p>
            <a:pPr marL="0" indent="0">
              <a:buNone/>
            </a:pPr>
            <a:endParaRPr lang="en-US" dirty="0"/>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41</a:t>
            </a:fld>
            <a:endParaRPr lang="en-US" dirty="0"/>
          </a:p>
        </p:txBody>
      </p:sp>
    </p:spTree>
    <p:extLst>
      <p:ext uri="{BB962C8B-B14F-4D97-AF65-F5344CB8AC3E}">
        <p14:creationId xmlns:p14="http://schemas.microsoft.com/office/powerpoint/2010/main" val="153078741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List guidelines for measuring pulse and respirations</a:t>
            </a:r>
          </a:p>
          <a:p>
            <a:pPr marL="457200" indent="-457200">
              <a:buFont typeface="+mj-lt"/>
              <a:buAutoNum type="arabicPeriod" startAt="3"/>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orthopnea</a:t>
            </a:r>
          </a:p>
          <a:p>
            <a:pPr marL="457200" lvl="1" indent="0">
              <a:buNone/>
            </a:pPr>
            <a:r>
              <a:rPr lang="en-US" dirty="0"/>
              <a:t>shortness of breath when lying down that is relieved by sitting up.</a:t>
            </a:r>
          </a:p>
          <a:p>
            <a:pPr marL="0" indent="0">
              <a:buNone/>
            </a:pPr>
            <a:r>
              <a:rPr lang="en-US" b="1" dirty="0"/>
              <a:t>tachypnea</a:t>
            </a:r>
          </a:p>
          <a:p>
            <a:pPr marL="457200" lvl="1" indent="0">
              <a:buNone/>
            </a:pPr>
            <a:r>
              <a:rPr lang="en-US" dirty="0"/>
              <a:t>rapid breathing.</a:t>
            </a:r>
          </a:p>
          <a:p>
            <a:pPr marL="0" indent="0">
              <a:buNone/>
            </a:pPr>
            <a:r>
              <a:rPr lang="en-US" b="1" dirty="0"/>
              <a:t>bradypnea</a:t>
            </a:r>
          </a:p>
          <a:p>
            <a:pPr marL="457200" lvl="1" indent="0">
              <a:buNone/>
            </a:pPr>
            <a:r>
              <a:rPr lang="en-US" dirty="0"/>
              <a:t>slow breathing.</a:t>
            </a:r>
          </a:p>
          <a:p>
            <a:pPr marL="0" indent="0">
              <a:buNone/>
            </a:pPr>
            <a:r>
              <a:rPr lang="en-US" b="1" dirty="0"/>
              <a:t>Cheyne-Stokes</a:t>
            </a:r>
          </a:p>
          <a:p>
            <a:pPr marL="457200" lvl="1" indent="0">
              <a:buNone/>
            </a:pPr>
            <a:r>
              <a:rPr lang="en-US" dirty="0"/>
              <a:t>alternating periods of slow, irregular breathing and rapid, shallow breathing, along with periods of not breathing.</a:t>
            </a:r>
          </a:p>
          <a:p>
            <a:pPr marL="0" indent="0">
              <a:buNone/>
            </a:pPr>
            <a:endParaRPr lang="en-US" dirty="0"/>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42</a:t>
            </a:fld>
            <a:endParaRPr lang="en-US" dirty="0"/>
          </a:p>
        </p:txBody>
      </p:sp>
    </p:spTree>
    <p:extLst>
      <p:ext uri="{BB962C8B-B14F-4D97-AF65-F5344CB8AC3E}">
        <p14:creationId xmlns:p14="http://schemas.microsoft.com/office/powerpoint/2010/main" val="24553546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List guidelines for measuring pulse and respirations</a:t>
            </a:r>
          </a:p>
          <a:p>
            <a:pPr marL="457200" indent="-457200">
              <a:buFont typeface="+mj-lt"/>
              <a:buAutoNum type="arabicPeriod" startAt="3"/>
            </a:pPr>
            <a:endParaRPr lang="en-US" dirty="0">
              <a:solidFill>
                <a:srgbClr val="FF0000"/>
              </a:solidFill>
            </a:endParaRPr>
          </a:p>
          <a:p>
            <a:pPr marL="0" indent="0">
              <a:buNone/>
            </a:pPr>
            <a:r>
              <a:rPr lang="en-US" dirty="0"/>
              <a:t>NAs should remember these important points about respiration:</a:t>
            </a:r>
          </a:p>
          <a:p>
            <a:pPr marL="0" indent="0">
              <a:buNone/>
            </a:pPr>
            <a:endParaRPr lang="en-US" dirty="0"/>
          </a:p>
          <a:p>
            <a:pPr lvl="1"/>
            <a:r>
              <a:rPr lang="en-US" dirty="0"/>
              <a:t>Each respiration consists of an inspiration and an expiration. </a:t>
            </a:r>
          </a:p>
          <a:p>
            <a:pPr lvl="1"/>
            <a:r>
              <a:rPr lang="en-US" dirty="0"/>
              <a:t>Normal rate for adults is 12 to 20 breaths per minute. </a:t>
            </a:r>
          </a:p>
          <a:p>
            <a:pPr lvl="1"/>
            <a:r>
              <a:rPr lang="en-US" dirty="0"/>
              <a:t>Normal rate for infants is 30 to 40 breaths per minute.</a:t>
            </a:r>
          </a:p>
          <a:p>
            <a:pPr lvl="1"/>
            <a:r>
              <a:rPr lang="en-US" dirty="0"/>
              <a:t>Do the counting immediately after taking the pulse. </a:t>
            </a:r>
          </a:p>
          <a:p>
            <a:pPr lvl="1"/>
            <a:r>
              <a:rPr lang="en-US" dirty="0"/>
              <a:t>Do not make it obvious or mention that you are counting the resident’s breaths. </a:t>
            </a:r>
          </a:p>
          <a:p>
            <a:pPr marL="0" indent="0">
              <a:buNone/>
            </a:pPr>
            <a:endParaRPr lang="en-US" dirty="0"/>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43</a:t>
            </a:fld>
            <a:endParaRPr lang="en-US" dirty="0"/>
          </a:p>
        </p:txBody>
      </p:sp>
    </p:spTree>
    <p:extLst>
      <p:ext uri="{BB962C8B-B14F-4D97-AF65-F5344CB8AC3E}">
        <p14:creationId xmlns:p14="http://schemas.microsoft.com/office/powerpoint/2010/main" val="371010532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ABE07A1-70E8-41FA-9B63-44ACF9F80FCC}"/>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Counting and recording pulse and counting and recording respirations</a:t>
            </a:r>
          </a:p>
          <a:p>
            <a:pPr marL="0" indent="0">
              <a:buNone/>
            </a:pPr>
            <a:endParaRPr lang="en-US" dirty="0">
              <a:solidFill>
                <a:schemeClr val="accent5">
                  <a:lumMod val="60000"/>
                  <a:lumOff val="40000"/>
                </a:schemeClr>
              </a:solidFill>
              <a:highlight>
                <a:srgbClr val="000000"/>
              </a:highlight>
            </a:endParaRPr>
          </a:p>
          <a:p>
            <a:pPr marL="0" indent="0">
              <a:buNone/>
            </a:pPr>
            <a:r>
              <a:rPr lang="en-US" dirty="0"/>
              <a:t>Equipment: watch with a second hand, pen and paper</a:t>
            </a:r>
          </a:p>
          <a:p>
            <a:pPr marL="0" indent="0">
              <a:buNone/>
            </a:pPr>
            <a:endParaRPr lang="en-US" dirty="0"/>
          </a:p>
          <a:p>
            <a:pPr marL="457200" indent="-457200">
              <a:buFont typeface="+mj-lt"/>
              <a:buAutoNum type="arabicPeriod"/>
            </a:pPr>
            <a:r>
              <a:rPr lang="en-US" dirty="0"/>
              <a:t>Identify yourself by name. Identify the resident by name. </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resident’s privacy with curtain, screen, or door.</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390764EF-7916-48AD-925C-CE59495986A6}"/>
              </a:ext>
            </a:extLst>
          </p:cNvPr>
          <p:cNvSpPr>
            <a:spLocks noGrp="1"/>
          </p:cNvSpPr>
          <p:nvPr>
            <p:ph type="sldNum" sz="quarter" idx="12"/>
          </p:nvPr>
        </p:nvSpPr>
        <p:spPr/>
        <p:txBody>
          <a:bodyPr/>
          <a:lstStyle/>
          <a:p>
            <a:pPr defTabSz="457200"/>
            <a:fld id="{1E19C8D7-53EE-4AF8-9E87-BBF55B67A655}" type="slidenum">
              <a:rPr lang="en-US" smtClean="0"/>
              <a:pPr defTabSz="457200"/>
              <a:t>44</a:t>
            </a:fld>
            <a:endParaRPr lang="en-US" dirty="0"/>
          </a:p>
        </p:txBody>
      </p:sp>
    </p:spTree>
    <p:extLst>
      <p:ext uri="{BB962C8B-B14F-4D97-AF65-F5344CB8AC3E}">
        <p14:creationId xmlns:p14="http://schemas.microsoft.com/office/powerpoint/2010/main" val="327967400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ABE07A1-70E8-41FA-9B63-44ACF9F80FCC}"/>
              </a:ext>
            </a:extLst>
          </p:cNvPr>
          <p:cNvSpPr>
            <a:spLocks noGrp="1"/>
          </p:cNvSpPr>
          <p:nvPr>
            <p:ph idx="1"/>
          </p:nvPr>
        </p:nvSpPr>
        <p:spPr>
          <a:xfrm>
            <a:off x="635394" y="780226"/>
            <a:ext cx="4542894" cy="5396738"/>
          </a:xfrm>
        </p:spPr>
        <p:txBody>
          <a:bodyPr/>
          <a:lstStyle/>
          <a:p>
            <a:pPr marL="0" indent="0">
              <a:buNone/>
            </a:pPr>
            <a:r>
              <a:rPr lang="en-US" dirty="0">
                <a:solidFill>
                  <a:schemeClr val="accent5">
                    <a:lumMod val="60000"/>
                    <a:lumOff val="40000"/>
                  </a:schemeClr>
                </a:solidFill>
                <a:highlight>
                  <a:srgbClr val="000000"/>
                </a:highlight>
              </a:rPr>
              <a:t>Counting and recording pulse and counting and recording respirations</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5"/>
            </a:pPr>
            <a:r>
              <a:rPr lang="en-US" dirty="0"/>
              <a:t>Place the fingertips of your index finger and middle finger on the thumb side of the resident’s wrist to locate the radial pulse.</a:t>
            </a:r>
          </a:p>
          <a:p>
            <a:pPr marL="457200" indent="-457200">
              <a:buFont typeface="+mj-lt"/>
              <a:buAutoNum type="arabicPeriod" startAt="5"/>
            </a:pPr>
            <a:r>
              <a:rPr lang="en-US" dirty="0"/>
              <a:t>Using your watch, count the beats for one full minute.</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390764EF-7916-48AD-925C-CE59495986A6}"/>
              </a:ext>
            </a:extLst>
          </p:cNvPr>
          <p:cNvSpPr>
            <a:spLocks noGrp="1"/>
          </p:cNvSpPr>
          <p:nvPr>
            <p:ph type="sldNum" sz="quarter" idx="12"/>
          </p:nvPr>
        </p:nvSpPr>
        <p:spPr/>
        <p:txBody>
          <a:bodyPr/>
          <a:lstStyle/>
          <a:p>
            <a:pPr defTabSz="457200"/>
            <a:fld id="{1E19C8D7-53EE-4AF8-9E87-BBF55B67A655}" type="slidenum">
              <a:rPr lang="en-US" smtClean="0"/>
              <a:pPr defTabSz="457200"/>
              <a:t>45</a:t>
            </a:fld>
            <a:endParaRPr lang="en-US" dirty="0"/>
          </a:p>
        </p:txBody>
      </p:sp>
      <p:pic>
        <p:nvPicPr>
          <p:cNvPr id="4" name="Picture 3">
            <a:extLst>
              <a:ext uri="{FF2B5EF4-FFF2-40B4-BE49-F238E27FC236}">
                <a16:creationId xmlns:a16="http://schemas.microsoft.com/office/drawing/2014/main" id="{36196CA6-6FD1-4B91-BF52-BAE6D86DBA02}"/>
              </a:ext>
            </a:extLst>
          </p:cNvPr>
          <p:cNvPicPr>
            <a:picLocks noChangeAspect="1"/>
          </p:cNvPicPr>
          <p:nvPr/>
        </p:nvPicPr>
        <p:blipFill>
          <a:blip r:embed="rId2"/>
          <a:stretch>
            <a:fillRect/>
          </a:stretch>
        </p:blipFill>
        <p:spPr>
          <a:xfrm>
            <a:off x="5695123" y="1993730"/>
            <a:ext cx="4796406" cy="3871032"/>
          </a:xfrm>
          <a:prstGeom prst="rect">
            <a:avLst/>
          </a:prstGeom>
        </p:spPr>
      </p:pic>
    </p:spTree>
    <p:extLst>
      <p:ext uri="{BB962C8B-B14F-4D97-AF65-F5344CB8AC3E}">
        <p14:creationId xmlns:p14="http://schemas.microsoft.com/office/powerpoint/2010/main" val="178762658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ABE07A1-70E8-41FA-9B63-44ACF9F80FCC}"/>
              </a:ext>
            </a:extLst>
          </p:cNvPr>
          <p:cNvSpPr>
            <a:spLocks noGrp="1"/>
          </p:cNvSpPr>
          <p:nvPr>
            <p:ph idx="1"/>
          </p:nvPr>
        </p:nvSpPr>
        <p:spPr>
          <a:xfrm>
            <a:off x="635393" y="780226"/>
            <a:ext cx="4552833" cy="5396738"/>
          </a:xfrm>
        </p:spPr>
        <p:txBody>
          <a:bodyPr/>
          <a:lstStyle/>
          <a:p>
            <a:pPr marL="0" indent="0">
              <a:buNone/>
            </a:pPr>
            <a:r>
              <a:rPr lang="en-US" dirty="0">
                <a:solidFill>
                  <a:schemeClr val="accent5">
                    <a:lumMod val="60000"/>
                    <a:lumOff val="40000"/>
                  </a:schemeClr>
                </a:solidFill>
                <a:highlight>
                  <a:srgbClr val="000000"/>
                </a:highlight>
              </a:rPr>
              <a:t>Counting and recording pulse and counting and recording respirations</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7"/>
            </a:pPr>
            <a:r>
              <a:rPr lang="en-US" dirty="0"/>
              <a:t>Keeping your fingertips on the resident’s wrist, count respirations for one full minute. Observe the pattern and character of the resident’s breathing. Normal breathing is smooth and quiet. If you see signs of difficult, shallow, or noisy breathing, such as wheezing, report it to the nurse.</a:t>
            </a:r>
            <a:endParaRPr lang="en-US" dirty="0">
              <a:highlight>
                <a:srgbClr val="000000"/>
              </a:highlight>
            </a:endParaRPr>
          </a:p>
        </p:txBody>
      </p:sp>
      <p:sp>
        <p:nvSpPr>
          <p:cNvPr id="3" name="Slide Number Placeholder 2">
            <a:extLst>
              <a:ext uri="{FF2B5EF4-FFF2-40B4-BE49-F238E27FC236}">
                <a16:creationId xmlns:a16="http://schemas.microsoft.com/office/drawing/2014/main" id="{390764EF-7916-48AD-925C-CE59495986A6}"/>
              </a:ext>
            </a:extLst>
          </p:cNvPr>
          <p:cNvSpPr>
            <a:spLocks noGrp="1"/>
          </p:cNvSpPr>
          <p:nvPr>
            <p:ph type="sldNum" sz="quarter" idx="12"/>
          </p:nvPr>
        </p:nvSpPr>
        <p:spPr/>
        <p:txBody>
          <a:bodyPr/>
          <a:lstStyle/>
          <a:p>
            <a:pPr defTabSz="457200"/>
            <a:fld id="{1E19C8D7-53EE-4AF8-9E87-BBF55B67A655}" type="slidenum">
              <a:rPr lang="en-US" smtClean="0"/>
              <a:pPr defTabSz="457200"/>
              <a:t>46</a:t>
            </a:fld>
            <a:endParaRPr lang="en-US" dirty="0"/>
          </a:p>
        </p:txBody>
      </p:sp>
      <p:pic>
        <p:nvPicPr>
          <p:cNvPr id="4" name="Picture 3">
            <a:extLst>
              <a:ext uri="{FF2B5EF4-FFF2-40B4-BE49-F238E27FC236}">
                <a16:creationId xmlns:a16="http://schemas.microsoft.com/office/drawing/2014/main" id="{E01BAC50-990D-42DD-AA2D-107CDF8ACD7D}"/>
              </a:ext>
            </a:extLst>
          </p:cNvPr>
          <p:cNvPicPr>
            <a:picLocks noChangeAspect="1"/>
          </p:cNvPicPr>
          <p:nvPr/>
        </p:nvPicPr>
        <p:blipFill>
          <a:blip r:embed="rId2"/>
          <a:stretch>
            <a:fillRect/>
          </a:stretch>
        </p:blipFill>
        <p:spPr>
          <a:xfrm>
            <a:off x="5188226" y="2607228"/>
            <a:ext cx="4819332" cy="3203439"/>
          </a:xfrm>
          <a:prstGeom prst="rect">
            <a:avLst/>
          </a:prstGeom>
        </p:spPr>
      </p:pic>
    </p:spTree>
    <p:extLst>
      <p:ext uri="{BB962C8B-B14F-4D97-AF65-F5344CB8AC3E}">
        <p14:creationId xmlns:p14="http://schemas.microsoft.com/office/powerpoint/2010/main" val="33301152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ABE07A1-70E8-41FA-9B63-44ACF9F80FCC}"/>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Counting and recording pulse and counting and recording respirations</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8"/>
            </a:pPr>
            <a:r>
              <a:rPr lang="en-US" dirty="0"/>
              <a:t>Wash your hands.</a:t>
            </a:r>
          </a:p>
          <a:p>
            <a:pPr marL="457200" indent="-457200">
              <a:buFont typeface="+mj-lt"/>
              <a:buAutoNum type="arabicPeriod" startAt="8"/>
            </a:pPr>
            <a:r>
              <a:rPr lang="en-US" dirty="0"/>
              <a:t>Immediately record pulse rate, date, time, and method used (radial). Record the respiratory rate and the pattern or character of breathing. </a:t>
            </a:r>
          </a:p>
          <a:p>
            <a:pPr marL="457200" indent="-457200">
              <a:buFont typeface="+mj-lt"/>
              <a:buAutoNum type="arabicPeriod" startAt="8"/>
            </a:pPr>
            <a:r>
              <a:rPr lang="en-US" dirty="0"/>
              <a:t>Place call light within resident’s reach. </a:t>
            </a:r>
          </a:p>
          <a:p>
            <a:pPr marL="457200" indent="-457200">
              <a:buFont typeface="+mj-lt"/>
              <a:buAutoNum type="arabicPeriod" startAt="8"/>
            </a:pPr>
            <a:r>
              <a:rPr lang="en-US" dirty="0"/>
              <a:t>Report to the nurse if the pulse is less than 60 beats per minute, over 100 beats per minute, if the rhythm is irregular, or if breathing is irregular.</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390764EF-7916-48AD-925C-CE59495986A6}"/>
              </a:ext>
            </a:extLst>
          </p:cNvPr>
          <p:cNvSpPr>
            <a:spLocks noGrp="1"/>
          </p:cNvSpPr>
          <p:nvPr>
            <p:ph type="sldNum" sz="quarter" idx="12"/>
          </p:nvPr>
        </p:nvSpPr>
        <p:spPr/>
        <p:txBody>
          <a:bodyPr/>
          <a:lstStyle/>
          <a:p>
            <a:pPr defTabSz="457200"/>
            <a:fld id="{1E19C8D7-53EE-4AF8-9E87-BBF55B67A655}" type="slidenum">
              <a:rPr lang="en-US" smtClean="0"/>
              <a:pPr defTabSz="457200"/>
              <a:t>47</a:t>
            </a:fld>
            <a:endParaRPr lang="en-US" dirty="0"/>
          </a:p>
        </p:txBody>
      </p:sp>
    </p:spTree>
    <p:extLst>
      <p:ext uri="{BB962C8B-B14F-4D97-AF65-F5344CB8AC3E}">
        <p14:creationId xmlns:p14="http://schemas.microsoft.com/office/powerpoint/2010/main" val="197029054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Explain guidelines for measuring blood pressure</a:t>
            </a:r>
          </a:p>
          <a:p>
            <a:pPr marL="457200" indent="-457200">
              <a:buFont typeface="+mj-lt"/>
              <a:buAutoNum type="arabicPeriod" startAt="3"/>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systolic</a:t>
            </a:r>
          </a:p>
          <a:p>
            <a:pPr marL="457200" lvl="1" indent="0">
              <a:buNone/>
            </a:pPr>
            <a:r>
              <a:rPr lang="en-US" dirty="0"/>
              <a:t>first measurement of blood pressure; phase when the heart is at work, contracting and pushing the blood out of the left ventricle.</a:t>
            </a:r>
          </a:p>
          <a:p>
            <a:pPr marL="0" indent="0">
              <a:buNone/>
            </a:pPr>
            <a:r>
              <a:rPr lang="en-US" b="1" dirty="0"/>
              <a:t>diastolic</a:t>
            </a:r>
          </a:p>
          <a:p>
            <a:pPr marL="457200" lvl="1" indent="0">
              <a:buNone/>
            </a:pPr>
            <a:r>
              <a:rPr lang="en-US" dirty="0"/>
              <a:t>the second measurement of blood pressure; phase when the heart relaxes or rests.</a:t>
            </a:r>
          </a:p>
          <a:p>
            <a:pPr marL="0" indent="0">
              <a:buNone/>
            </a:pPr>
            <a:r>
              <a:rPr lang="en-US" b="1" dirty="0"/>
              <a:t>hypertension (HTN)</a:t>
            </a:r>
          </a:p>
          <a:p>
            <a:pPr marL="457200" lvl="1" indent="0">
              <a:buNone/>
            </a:pPr>
            <a:r>
              <a:rPr lang="en-US" dirty="0"/>
              <a:t>high blood pressure, measuring 130/80 or higher.</a:t>
            </a:r>
          </a:p>
          <a:p>
            <a:pPr marL="0" indent="0">
              <a:buNone/>
            </a:pPr>
            <a:endParaRPr lang="en-US" dirty="0"/>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48</a:t>
            </a:fld>
            <a:endParaRPr lang="en-US" dirty="0"/>
          </a:p>
        </p:txBody>
      </p:sp>
    </p:spTree>
    <p:extLst>
      <p:ext uri="{BB962C8B-B14F-4D97-AF65-F5344CB8AC3E}">
        <p14:creationId xmlns:p14="http://schemas.microsoft.com/office/powerpoint/2010/main" val="7543138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Explain guidelines for measuring blood pressure</a:t>
            </a:r>
          </a:p>
          <a:p>
            <a:pPr marL="457200" indent="-457200">
              <a:buFont typeface="+mj-lt"/>
              <a:buAutoNum type="arabicPeriod" startAt="3"/>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hypotension</a:t>
            </a:r>
          </a:p>
          <a:p>
            <a:pPr marL="457200" lvl="1" indent="0">
              <a:buNone/>
            </a:pPr>
            <a:r>
              <a:rPr lang="en-US" dirty="0"/>
              <a:t>low blood pressure, measuring 90/60 mm Hg or lower.</a:t>
            </a:r>
          </a:p>
          <a:p>
            <a:pPr marL="0" indent="0">
              <a:buNone/>
            </a:pPr>
            <a:r>
              <a:rPr lang="en-US" b="1" dirty="0"/>
              <a:t>sphygmomanometer</a:t>
            </a:r>
          </a:p>
          <a:p>
            <a:pPr marL="457200" lvl="1" indent="0">
              <a:buNone/>
            </a:pPr>
            <a:r>
              <a:rPr lang="en-US" dirty="0"/>
              <a:t>a device that measures blood pressure.</a:t>
            </a:r>
          </a:p>
          <a:p>
            <a:pPr marL="0" indent="0">
              <a:buNone/>
            </a:pPr>
            <a:endParaRPr lang="en-US" dirty="0"/>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49</a:t>
            </a:fld>
            <a:endParaRPr lang="en-US" dirty="0"/>
          </a:p>
        </p:txBody>
      </p:sp>
    </p:spTree>
    <p:extLst>
      <p:ext uri="{BB962C8B-B14F-4D97-AF65-F5344CB8AC3E}">
        <p14:creationId xmlns:p14="http://schemas.microsoft.com/office/powerpoint/2010/main" val="6065896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487A654-4D57-447A-8095-3CFD65D1E17D}"/>
              </a:ext>
            </a:extLst>
          </p:cNvPr>
          <p:cNvSpPr>
            <a:spLocks noGrp="1"/>
          </p:cNvSpPr>
          <p:nvPr>
            <p:ph idx="1"/>
          </p:nvPr>
        </p:nvSpPr>
        <p:spPr/>
        <p:txBody>
          <a:bodyPr>
            <a:normAutofit fontScale="92500" lnSpcReduction="20000"/>
          </a:bodyPr>
          <a:lstStyle/>
          <a:p>
            <a:pPr marL="0" indent="0">
              <a:buNone/>
            </a:pPr>
            <a:r>
              <a:rPr lang="en-US" dirty="0"/>
              <a:t>Transparency 14-1: Ranges for Adult Vital Signs</a:t>
            </a:r>
          </a:p>
          <a:p>
            <a:pPr marL="0" indent="0">
              <a:buNone/>
            </a:pPr>
            <a:endParaRPr lang="en-US" dirty="0"/>
          </a:p>
          <a:p>
            <a:pPr marL="0" indent="0">
              <a:buNone/>
            </a:pPr>
            <a:r>
              <a:rPr lang="en-US" b="1" dirty="0"/>
              <a:t>Temp. Site		Fahrenheit		Celsius</a:t>
            </a:r>
          </a:p>
          <a:p>
            <a:pPr marL="0" indent="0">
              <a:buNone/>
            </a:pPr>
            <a:r>
              <a:rPr lang="en-US" dirty="0"/>
              <a:t>Mouth (oral)		97.6°–99.6°		36.5°–37.5°</a:t>
            </a:r>
          </a:p>
          <a:p>
            <a:pPr marL="0" indent="0">
              <a:buNone/>
            </a:pPr>
            <a:r>
              <a:rPr lang="en-US" dirty="0"/>
              <a:t>Rectum (rectal)		98.6°–100.6°		37.0°–38.1°</a:t>
            </a:r>
          </a:p>
          <a:p>
            <a:pPr marL="0" indent="0">
              <a:buNone/>
            </a:pPr>
            <a:r>
              <a:rPr lang="en-US" dirty="0"/>
              <a:t>Armpit (axilla)		96.6°–98.6°		36.0°–37.0°</a:t>
            </a:r>
          </a:p>
          <a:p>
            <a:pPr marL="0" indent="0">
              <a:buNone/>
            </a:pPr>
            <a:r>
              <a:rPr lang="en-US" dirty="0"/>
              <a:t>Ear (tympanic)		96.6°–99.7°		35.8°–37.6°</a:t>
            </a:r>
          </a:p>
          <a:p>
            <a:pPr marL="0" indent="0">
              <a:buNone/>
            </a:pPr>
            <a:r>
              <a:rPr lang="en-US" dirty="0"/>
              <a:t>Temporal Artery	                 97.2°–100.1°		36.2°–37.8°</a:t>
            </a:r>
          </a:p>
          <a:p>
            <a:pPr marL="0" indent="0">
              <a:buNone/>
            </a:pPr>
            <a:endParaRPr lang="en-US" dirty="0"/>
          </a:p>
          <a:p>
            <a:pPr marL="0" indent="0">
              <a:buNone/>
            </a:pPr>
            <a:r>
              <a:rPr lang="en-US" b="1" dirty="0"/>
              <a:t>Normal Pulse Rate: </a:t>
            </a:r>
            <a:r>
              <a:rPr lang="en-US" dirty="0"/>
              <a:t>60–100 beats per minute</a:t>
            </a:r>
          </a:p>
          <a:p>
            <a:pPr marL="0" indent="0">
              <a:buNone/>
            </a:pPr>
            <a:r>
              <a:rPr lang="en-US" b="1" dirty="0"/>
              <a:t>Normal Respiratory Rate: </a:t>
            </a:r>
            <a:r>
              <a:rPr lang="en-US" dirty="0"/>
              <a:t>12–20 respirations per minute</a:t>
            </a:r>
          </a:p>
          <a:p>
            <a:pPr marL="0" indent="0">
              <a:buNone/>
            </a:pPr>
            <a:endParaRPr lang="en-US" dirty="0"/>
          </a:p>
          <a:p>
            <a:pPr marL="0" indent="0">
              <a:buNone/>
            </a:pPr>
            <a:r>
              <a:rPr lang="en-US" b="1" dirty="0"/>
              <a:t>Blood Pressure</a:t>
            </a:r>
          </a:p>
          <a:p>
            <a:pPr marL="0" indent="0">
              <a:buNone/>
            </a:pPr>
            <a:r>
              <a:rPr lang="en-US" dirty="0"/>
              <a:t>Normal			Systolic – less than 120</a:t>
            </a:r>
          </a:p>
          <a:p>
            <a:pPr marL="0" indent="0">
              <a:buNone/>
            </a:pPr>
            <a:r>
              <a:rPr lang="en-US" dirty="0"/>
              <a:t>			Diastolic – less than 80</a:t>
            </a:r>
          </a:p>
          <a:p>
            <a:pPr marL="0" indent="0">
              <a:buNone/>
            </a:pPr>
            <a:r>
              <a:rPr lang="en-US" dirty="0"/>
              <a:t>Low 			Less than 90/60</a:t>
            </a:r>
          </a:p>
          <a:p>
            <a:pPr marL="0" indent="0">
              <a:buNone/>
            </a:pPr>
            <a:endParaRPr lang="en-US" dirty="0"/>
          </a:p>
          <a:p>
            <a:pPr marL="0" indent="0">
              <a:buNone/>
            </a:pPr>
            <a:r>
              <a:rPr lang="en-US" dirty="0"/>
              <a:t>High			Systolic of 130 or higher or</a:t>
            </a:r>
          </a:p>
          <a:p>
            <a:pPr marL="0" indent="0">
              <a:buNone/>
            </a:pPr>
            <a:r>
              <a:rPr lang="en-US" dirty="0"/>
              <a:t>			diastolic of 80 or higher</a:t>
            </a:r>
          </a:p>
          <a:p>
            <a:pPr marL="0" indent="0">
              <a:buNone/>
            </a:pPr>
            <a:endParaRPr lang="en-US" dirty="0"/>
          </a:p>
        </p:txBody>
      </p:sp>
      <p:sp>
        <p:nvSpPr>
          <p:cNvPr id="3" name="Slide Number Placeholder 2">
            <a:extLst>
              <a:ext uri="{FF2B5EF4-FFF2-40B4-BE49-F238E27FC236}">
                <a16:creationId xmlns:a16="http://schemas.microsoft.com/office/drawing/2014/main" id="{CBC869EB-3F17-434A-9644-85B4BA929879}"/>
              </a:ext>
            </a:extLst>
          </p:cNvPr>
          <p:cNvSpPr>
            <a:spLocks noGrp="1"/>
          </p:cNvSpPr>
          <p:nvPr>
            <p:ph type="sldNum" sz="quarter" idx="12"/>
          </p:nvPr>
        </p:nvSpPr>
        <p:spPr/>
        <p:txBody>
          <a:bodyPr/>
          <a:lstStyle/>
          <a:p>
            <a:pPr defTabSz="457200"/>
            <a:fld id="{1E19C8D7-53EE-4AF8-9E87-BBF55B67A655}" type="slidenum">
              <a:rPr lang="en-US" smtClean="0"/>
              <a:pPr defTabSz="457200"/>
              <a:t>5</a:t>
            </a:fld>
            <a:endParaRPr lang="en-US" dirty="0"/>
          </a:p>
        </p:txBody>
      </p:sp>
    </p:spTree>
    <p:extLst>
      <p:ext uri="{BB962C8B-B14F-4D97-AF65-F5344CB8AC3E}">
        <p14:creationId xmlns:p14="http://schemas.microsoft.com/office/powerpoint/2010/main" val="361761339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Explain guidelines for measuring blood pressure</a:t>
            </a:r>
          </a:p>
          <a:p>
            <a:pPr marL="457200" indent="-457200">
              <a:buFont typeface="+mj-lt"/>
              <a:buAutoNum type="arabicPeriod" startAt="4"/>
            </a:pPr>
            <a:endParaRPr lang="en-US" dirty="0">
              <a:solidFill>
                <a:srgbClr val="FF0000"/>
              </a:solidFill>
            </a:endParaRPr>
          </a:p>
          <a:p>
            <a:pPr marL="0" indent="0">
              <a:buNone/>
            </a:pPr>
            <a:r>
              <a:rPr lang="en-US" dirty="0"/>
              <a:t>NAs should remember these important points about blood pressure:</a:t>
            </a:r>
          </a:p>
          <a:p>
            <a:pPr marL="0" indent="0">
              <a:buNone/>
            </a:pPr>
            <a:endParaRPr lang="en-US" dirty="0"/>
          </a:p>
          <a:p>
            <a:pPr lvl="1"/>
            <a:r>
              <a:rPr lang="en-US" dirty="0"/>
              <a:t>The two parts of the BP are systolic (top number) and diastolic (bottom number). </a:t>
            </a:r>
          </a:p>
          <a:p>
            <a:pPr lvl="1"/>
            <a:r>
              <a:rPr lang="en-US" dirty="0"/>
              <a:t>Normal range is S=less than 120, D=less than 80. </a:t>
            </a:r>
          </a:p>
          <a:p>
            <a:pPr lvl="1"/>
            <a:r>
              <a:rPr lang="en-US" dirty="0"/>
              <a:t>Brachial artery above the elbow is used. </a:t>
            </a:r>
          </a:p>
          <a:p>
            <a:pPr lvl="1"/>
            <a:r>
              <a:rPr lang="en-US" dirty="0"/>
              <a:t>Equipment used is stethoscope and a sphygmomanometer. </a:t>
            </a:r>
          </a:p>
          <a:p>
            <a:pPr marL="0" indent="0">
              <a:buNone/>
            </a:pPr>
            <a:endParaRPr lang="en-US" dirty="0"/>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50</a:t>
            </a:fld>
            <a:endParaRPr lang="en-US" dirty="0"/>
          </a:p>
        </p:txBody>
      </p:sp>
    </p:spTree>
    <p:extLst>
      <p:ext uri="{BB962C8B-B14F-4D97-AF65-F5344CB8AC3E}">
        <p14:creationId xmlns:p14="http://schemas.microsoft.com/office/powerpoint/2010/main" val="415710754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Explain guidelines for measuring blood pressure</a:t>
            </a:r>
          </a:p>
          <a:p>
            <a:pPr marL="457200" indent="-457200">
              <a:buFont typeface="+mj-lt"/>
              <a:buAutoNum type="arabicPeriod" startAt="4"/>
            </a:pPr>
            <a:endParaRPr lang="en-US" dirty="0">
              <a:solidFill>
                <a:srgbClr val="FF0000"/>
              </a:solidFill>
            </a:endParaRPr>
          </a:p>
          <a:p>
            <a:pPr marL="0" indent="0">
              <a:buNone/>
            </a:pPr>
            <a:r>
              <a:rPr lang="en-US" dirty="0"/>
              <a:t>Important points about blood pressure (cont’d):</a:t>
            </a:r>
          </a:p>
          <a:p>
            <a:pPr marL="0" indent="0">
              <a:buNone/>
            </a:pPr>
            <a:endParaRPr lang="en-US" dirty="0"/>
          </a:p>
          <a:p>
            <a:pPr lvl="1"/>
            <a:r>
              <a:rPr lang="en-US" dirty="0"/>
              <a:t>Blood pressure is measured with either a manual (aneroid is one type) or digital sphygmomanometer. </a:t>
            </a:r>
          </a:p>
          <a:p>
            <a:pPr lvl="1"/>
            <a:r>
              <a:rPr lang="en-US" dirty="0"/>
              <a:t>The cuff must first be completely deflated. </a:t>
            </a:r>
          </a:p>
          <a:p>
            <a:pPr lvl="1"/>
            <a:r>
              <a:rPr lang="en-US" dirty="0"/>
              <a:t>Never measure blood pressure on an arm that has an IV, a dialysis shunt, or any medical equipment. Avoid a side with a cast, recent trauma, paralysis from a stroke, burns, or mastectomy.</a:t>
            </a:r>
          </a:p>
          <a:p>
            <a:pPr marL="0" indent="0">
              <a:buNone/>
            </a:pPr>
            <a:endParaRPr lang="en-US" dirty="0"/>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51</a:t>
            </a:fld>
            <a:endParaRPr lang="en-US" dirty="0"/>
          </a:p>
        </p:txBody>
      </p:sp>
    </p:spTree>
    <p:extLst>
      <p:ext uri="{BB962C8B-B14F-4D97-AF65-F5344CB8AC3E}">
        <p14:creationId xmlns:p14="http://schemas.microsoft.com/office/powerpoint/2010/main" val="187288360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Explain guidelines for measuring blood pressure</a:t>
            </a:r>
          </a:p>
          <a:p>
            <a:pPr marL="457200" indent="-457200">
              <a:buFont typeface="+mj-lt"/>
              <a:buAutoNum type="arabicPeriod" startAt="4"/>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It is not always easy to perfect the skill of hearing the first and last sounds when measuring blood pressure. Practice will help develop this skill. </a:t>
            </a:r>
          </a:p>
          <a:p>
            <a:pPr marL="0" indent="0">
              <a:buNone/>
            </a:pPr>
            <a:endParaRPr lang="en-US" dirty="0"/>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52</a:t>
            </a:fld>
            <a:endParaRPr lang="en-US" dirty="0"/>
          </a:p>
        </p:txBody>
      </p:sp>
    </p:spTree>
    <p:extLst>
      <p:ext uri="{BB962C8B-B14F-4D97-AF65-F5344CB8AC3E}">
        <p14:creationId xmlns:p14="http://schemas.microsoft.com/office/powerpoint/2010/main" val="231431193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1C3F13B-7178-479D-8C27-33AED11127F4}"/>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Measuring and recording blood pressure (one-step method)</a:t>
            </a:r>
          </a:p>
          <a:p>
            <a:pPr marL="0" indent="0">
              <a:buNone/>
            </a:pPr>
            <a:endParaRPr lang="en-US" dirty="0">
              <a:solidFill>
                <a:schemeClr val="accent5">
                  <a:lumMod val="60000"/>
                  <a:lumOff val="40000"/>
                </a:schemeClr>
              </a:solidFill>
              <a:highlight>
                <a:srgbClr val="000000"/>
              </a:highlight>
            </a:endParaRPr>
          </a:p>
          <a:p>
            <a:pPr marL="0" indent="0">
              <a:buNone/>
            </a:pPr>
            <a:r>
              <a:rPr lang="en-US" i="1" dirty="0"/>
              <a:t>Equipment: sphygmomanometer (blood pressure cuff), stethoscope, alcohol wipes, pen and paper </a:t>
            </a:r>
          </a:p>
          <a:p>
            <a:pPr marL="0" indent="0">
              <a:buNone/>
            </a:pPr>
            <a:endParaRPr lang="en-US" dirty="0"/>
          </a:p>
          <a:p>
            <a:pPr marL="457200" indent="-457200">
              <a:buFont typeface="+mj-lt"/>
              <a:buAutoNum type="arabicPeriod"/>
            </a:pPr>
            <a:r>
              <a:rPr lang="en-US" dirty="0"/>
              <a:t>Identify yourself by name. Identify the resident by name. </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resident’s privacy with curtain, screen, or door.</a:t>
            </a:r>
          </a:p>
          <a:p>
            <a:pPr marL="457200" indent="-457200">
              <a:buFont typeface="+mj-lt"/>
              <a:buAutoNum type="arabicPeriod"/>
            </a:pPr>
            <a:r>
              <a:rPr lang="en-US" dirty="0"/>
              <a:t>Before using the stethoscope, wipe the diaphragm and earpieces with alcohol wipes.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D98561F9-AAC9-4495-A864-E0D8B177AFD2}"/>
              </a:ext>
            </a:extLst>
          </p:cNvPr>
          <p:cNvSpPr>
            <a:spLocks noGrp="1"/>
          </p:cNvSpPr>
          <p:nvPr>
            <p:ph type="sldNum" sz="quarter" idx="12"/>
          </p:nvPr>
        </p:nvSpPr>
        <p:spPr/>
        <p:txBody>
          <a:bodyPr/>
          <a:lstStyle/>
          <a:p>
            <a:pPr defTabSz="457200"/>
            <a:fld id="{1E19C8D7-53EE-4AF8-9E87-BBF55B67A655}" type="slidenum">
              <a:rPr lang="en-US" smtClean="0"/>
              <a:pPr defTabSz="457200"/>
              <a:t>53</a:t>
            </a:fld>
            <a:endParaRPr lang="en-US" dirty="0"/>
          </a:p>
        </p:txBody>
      </p:sp>
    </p:spTree>
    <p:extLst>
      <p:ext uri="{BB962C8B-B14F-4D97-AF65-F5344CB8AC3E}">
        <p14:creationId xmlns:p14="http://schemas.microsoft.com/office/powerpoint/2010/main" val="336613985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1C3F13B-7178-479D-8C27-33AED11127F4}"/>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Measuring and recording blood pressure (one-step method)</a:t>
            </a:r>
          </a:p>
          <a:p>
            <a:pPr marL="0" indent="0">
              <a:buNone/>
            </a:pPr>
            <a:endParaRPr lang="en-US" dirty="0">
              <a:highlight>
                <a:srgbClr val="000000"/>
              </a:highlight>
            </a:endParaRPr>
          </a:p>
          <a:p>
            <a:pPr marL="457200" indent="-457200">
              <a:buFont typeface="+mj-lt"/>
              <a:buAutoNum type="arabicPeriod" startAt="6"/>
            </a:pPr>
            <a:r>
              <a:rPr lang="en-US" dirty="0"/>
              <a:t>Ask the resident to roll up his sleeve so that the upper arm is exposed. Do not measure blood pressure over clothing.</a:t>
            </a:r>
          </a:p>
          <a:p>
            <a:pPr marL="457200" indent="-457200">
              <a:buFont typeface="+mj-lt"/>
              <a:buAutoNum type="arabicPeriod" startAt="6"/>
            </a:pPr>
            <a:r>
              <a:rPr lang="en-US" dirty="0"/>
              <a:t>Position the resident’s arm with the palm up. The arm should be level with the heart.</a:t>
            </a:r>
          </a:p>
          <a:p>
            <a:pPr marL="457200" indent="-457200">
              <a:buFont typeface="+mj-lt"/>
              <a:buAutoNum type="arabicPeriod" startAt="6"/>
            </a:pPr>
            <a:r>
              <a:rPr lang="en-US" dirty="0"/>
              <a:t>With the valve open, squeeze the cuff to make sure it is completely deflated.</a:t>
            </a:r>
          </a:p>
          <a:p>
            <a:pPr marL="457200" indent="-457200">
              <a:buFont typeface="+mj-lt"/>
              <a:buAutoNum type="arabicPeriod" startAt="6"/>
            </a:pPr>
            <a:endParaRPr lang="en-US" dirty="0">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D98561F9-AAC9-4495-A864-E0D8B177AFD2}"/>
              </a:ext>
            </a:extLst>
          </p:cNvPr>
          <p:cNvSpPr>
            <a:spLocks noGrp="1"/>
          </p:cNvSpPr>
          <p:nvPr>
            <p:ph type="sldNum" sz="quarter" idx="12"/>
          </p:nvPr>
        </p:nvSpPr>
        <p:spPr/>
        <p:txBody>
          <a:bodyPr/>
          <a:lstStyle/>
          <a:p>
            <a:pPr defTabSz="457200"/>
            <a:fld id="{1E19C8D7-53EE-4AF8-9E87-BBF55B67A655}" type="slidenum">
              <a:rPr lang="en-US" smtClean="0"/>
              <a:pPr defTabSz="457200"/>
              <a:t>54</a:t>
            </a:fld>
            <a:endParaRPr lang="en-US" dirty="0"/>
          </a:p>
        </p:txBody>
      </p:sp>
    </p:spTree>
    <p:extLst>
      <p:ext uri="{BB962C8B-B14F-4D97-AF65-F5344CB8AC3E}">
        <p14:creationId xmlns:p14="http://schemas.microsoft.com/office/powerpoint/2010/main" val="1198164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1C3F13B-7178-479D-8C27-33AED11127F4}"/>
              </a:ext>
            </a:extLst>
          </p:cNvPr>
          <p:cNvSpPr>
            <a:spLocks noGrp="1"/>
          </p:cNvSpPr>
          <p:nvPr>
            <p:ph idx="1"/>
          </p:nvPr>
        </p:nvSpPr>
        <p:spPr>
          <a:xfrm>
            <a:off x="635394" y="780226"/>
            <a:ext cx="4523016" cy="5396738"/>
          </a:xfrm>
        </p:spPr>
        <p:txBody>
          <a:bodyPr/>
          <a:lstStyle/>
          <a:p>
            <a:pPr marL="0" indent="0">
              <a:buNone/>
            </a:pPr>
            <a:r>
              <a:rPr lang="en-US" dirty="0">
                <a:solidFill>
                  <a:schemeClr val="accent5">
                    <a:lumMod val="60000"/>
                    <a:lumOff val="40000"/>
                  </a:schemeClr>
                </a:solidFill>
                <a:highlight>
                  <a:srgbClr val="000000"/>
                </a:highlight>
              </a:rPr>
              <a:t>Measuring and recording blood pressure (one-step method)</a:t>
            </a:r>
          </a:p>
          <a:p>
            <a:pPr marL="0" indent="0">
              <a:buNone/>
            </a:pPr>
            <a:endParaRPr lang="en-US" dirty="0">
              <a:highlight>
                <a:srgbClr val="000000"/>
              </a:highlight>
            </a:endParaRPr>
          </a:p>
          <a:p>
            <a:pPr marL="457200" indent="-457200">
              <a:buFont typeface="+mj-lt"/>
              <a:buAutoNum type="arabicPeriod" startAt="9"/>
            </a:pPr>
            <a:r>
              <a:rPr lang="en-US" dirty="0"/>
              <a:t>Place the blood pressure cuff snugly on the resident’s upper arm. The center of the cuff with sensor/arrow is placed over the brachial artery (1 to 1½ inches above the elbow, toward the inside of the elbow).</a:t>
            </a:r>
          </a:p>
          <a:p>
            <a:pPr marL="457200" indent="-457200">
              <a:buFont typeface="+mj-lt"/>
              <a:buAutoNum type="arabicPeriod" startAt="9"/>
            </a:pPr>
            <a:r>
              <a:rPr lang="en-US" dirty="0"/>
              <a:t>Locate the brachial pulse with your fingertips. </a:t>
            </a:r>
          </a:p>
          <a:p>
            <a:pPr marL="457200" indent="-457200">
              <a:buFont typeface="+mj-lt"/>
              <a:buAutoNum type="arabicPeriod" startAt="9"/>
            </a:pPr>
            <a:r>
              <a:rPr lang="en-US" dirty="0"/>
              <a:t>Place the earpieces of the stethoscope in your ears.</a:t>
            </a:r>
          </a:p>
          <a:p>
            <a:pPr marL="457200" indent="-457200">
              <a:buFont typeface="+mj-lt"/>
              <a:buAutoNum type="arabicPeriod" startAt="9"/>
            </a:pPr>
            <a:r>
              <a:rPr lang="en-US" dirty="0"/>
              <a:t>Place diaphragm of stethoscope over brachial artery.</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D98561F9-AAC9-4495-A864-E0D8B177AFD2}"/>
              </a:ext>
            </a:extLst>
          </p:cNvPr>
          <p:cNvSpPr>
            <a:spLocks noGrp="1"/>
          </p:cNvSpPr>
          <p:nvPr>
            <p:ph type="sldNum" sz="quarter" idx="12"/>
          </p:nvPr>
        </p:nvSpPr>
        <p:spPr/>
        <p:txBody>
          <a:bodyPr/>
          <a:lstStyle/>
          <a:p>
            <a:pPr defTabSz="457200"/>
            <a:fld id="{1E19C8D7-53EE-4AF8-9E87-BBF55B67A655}" type="slidenum">
              <a:rPr lang="en-US" smtClean="0"/>
              <a:pPr defTabSz="457200"/>
              <a:t>55</a:t>
            </a:fld>
            <a:endParaRPr lang="en-US" dirty="0"/>
          </a:p>
        </p:txBody>
      </p:sp>
      <p:pic>
        <p:nvPicPr>
          <p:cNvPr id="4" name="Picture 3">
            <a:extLst>
              <a:ext uri="{FF2B5EF4-FFF2-40B4-BE49-F238E27FC236}">
                <a16:creationId xmlns:a16="http://schemas.microsoft.com/office/drawing/2014/main" id="{5D764516-489C-462F-A18B-9521973C54C5}"/>
              </a:ext>
            </a:extLst>
          </p:cNvPr>
          <p:cNvPicPr>
            <a:picLocks noChangeAspect="1"/>
          </p:cNvPicPr>
          <p:nvPr/>
        </p:nvPicPr>
        <p:blipFill>
          <a:blip r:embed="rId2"/>
          <a:stretch>
            <a:fillRect/>
          </a:stretch>
        </p:blipFill>
        <p:spPr>
          <a:xfrm>
            <a:off x="5426766" y="2376473"/>
            <a:ext cx="4814030" cy="3608739"/>
          </a:xfrm>
          <a:prstGeom prst="rect">
            <a:avLst/>
          </a:prstGeom>
        </p:spPr>
      </p:pic>
    </p:spTree>
    <p:extLst>
      <p:ext uri="{BB962C8B-B14F-4D97-AF65-F5344CB8AC3E}">
        <p14:creationId xmlns:p14="http://schemas.microsoft.com/office/powerpoint/2010/main" val="285526575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1C3F13B-7178-479D-8C27-33AED11127F4}"/>
              </a:ext>
            </a:extLst>
          </p:cNvPr>
          <p:cNvSpPr>
            <a:spLocks noGrp="1"/>
          </p:cNvSpPr>
          <p:nvPr>
            <p:ph idx="1"/>
          </p:nvPr>
        </p:nvSpPr>
        <p:spPr>
          <a:xfrm>
            <a:off x="635393" y="780226"/>
            <a:ext cx="4552833" cy="5396738"/>
          </a:xfrm>
        </p:spPr>
        <p:txBody>
          <a:bodyPr/>
          <a:lstStyle/>
          <a:p>
            <a:pPr marL="0" indent="0">
              <a:buNone/>
            </a:pPr>
            <a:r>
              <a:rPr lang="en-US" dirty="0">
                <a:solidFill>
                  <a:schemeClr val="accent5">
                    <a:lumMod val="60000"/>
                    <a:lumOff val="40000"/>
                  </a:schemeClr>
                </a:solidFill>
                <a:highlight>
                  <a:srgbClr val="000000"/>
                </a:highlight>
              </a:rPr>
              <a:t>Measuring and recording blood pressure (one-step method)</a:t>
            </a:r>
          </a:p>
          <a:p>
            <a:pPr marL="0" indent="0">
              <a:buNone/>
            </a:pPr>
            <a:endParaRPr lang="en-US" dirty="0">
              <a:highlight>
                <a:srgbClr val="000000"/>
              </a:highlight>
            </a:endParaRPr>
          </a:p>
          <a:p>
            <a:pPr marL="457200" indent="-457200">
              <a:buFont typeface="+mj-lt"/>
              <a:buAutoNum type="arabicPeriod" startAt="13"/>
            </a:pPr>
            <a:r>
              <a:rPr lang="en-US" dirty="0"/>
              <a:t>Close the valve (clockwise) until it stops. Do not overtighten it.</a:t>
            </a:r>
          </a:p>
          <a:p>
            <a:pPr marL="457200" indent="-457200">
              <a:buFont typeface="+mj-lt"/>
              <a:buAutoNum type="arabicPeriod" startAt="13"/>
            </a:pPr>
            <a:r>
              <a:rPr lang="en-US" dirty="0"/>
              <a:t>Inflate the cuff to between 160 mm Hg to 180 mm HG. If a beat is heard immediately upon cuff deflation, completely deflate the cuff. </a:t>
            </a:r>
            <a:r>
              <a:rPr lang="en-US" dirty="0" err="1"/>
              <a:t>Reinflate</a:t>
            </a:r>
            <a:r>
              <a:rPr lang="en-US" dirty="0"/>
              <a:t> the cuff to no more than 200 mm. </a:t>
            </a:r>
          </a:p>
          <a:p>
            <a:pPr marL="457200" indent="-457200">
              <a:buFont typeface="+mj-lt"/>
              <a:buAutoNum type="arabicPeriod" startAt="13"/>
            </a:pPr>
            <a:r>
              <a:rPr lang="en-US" dirty="0"/>
              <a:t>Open the valve slightly with thumb and index finger. Deflate the cuff slowly. Releasing the valve slowly allows you to hear beats accurately.</a:t>
            </a:r>
          </a:p>
          <a:p>
            <a:pPr marL="0" indent="0">
              <a:buNone/>
            </a:pPr>
            <a:endParaRPr lang="en-US" dirty="0">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D98561F9-AAC9-4495-A864-E0D8B177AFD2}"/>
              </a:ext>
            </a:extLst>
          </p:cNvPr>
          <p:cNvSpPr>
            <a:spLocks noGrp="1"/>
          </p:cNvSpPr>
          <p:nvPr>
            <p:ph type="sldNum" sz="quarter" idx="12"/>
          </p:nvPr>
        </p:nvSpPr>
        <p:spPr/>
        <p:txBody>
          <a:bodyPr/>
          <a:lstStyle/>
          <a:p>
            <a:pPr defTabSz="457200"/>
            <a:fld id="{1E19C8D7-53EE-4AF8-9E87-BBF55B67A655}" type="slidenum">
              <a:rPr lang="en-US" smtClean="0"/>
              <a:pPr defTabSz="457200"/>
              <a:t>56</a:t>
            </a:fld>
            <a:endParaRPr lang="en-US" dirty="0"/>
          </a:p>
        </p:txBody>
      </p:sp>
      <p:pic>
        <p:nvPicPr>
          <p:cNvPr id="4" name="Picture 3">
            <a:extLst>
              <a:ext uri="{FF2B5EF4-FFF2-40B4-BE49-F238E27FC236}">
                <a16:creationId xmlns:a16="http://schemas.microsoft.com/office/drawing/2014/main" id="{4710D93B-3185-4C99-AF92-D9A7F2628B81}"/>
              </a:ext>
            </a:extLst>
          </p:cNvPr>
          <p:cNvPicPr>
            <a:picLocks noChangeAspect="1"/>
          </p:cNvPicPr>
          <p:nvPr/>
        </p:nvPicPr>
        <p:blipFill>
          <a:blip r:embed="rId2"/>
          <a:stretch>
            <a:fillRect/>
          </a:stretch>
        </p:blipFill>
        <p:spPr>
          <a:xfrm>
            <a:off x="5614436" y="2592053"/>
            <a:ext cx="4552832" cy="3412937"/>
          </a:xfrm>
          <a:prstGeom prst="rect">
            <a:avLst/>
          </a:prstGeom>
        </p:spPr>
      </p:pic>
    </p:spTree>
    <p:extLst>
      <p:ext uri="{BB962C8B-B14F-4D97-AF65-F5344CB8AC3E}">
        <p14:creationId xmlns:p14="http://schemas.microsoft.com/office/powerpoint/2010/main" val="194335947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1C3F13B-7178-479D-8C27-33AED11127F4}"/>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Measuring and recording blood pressure (one-step method)</a:t>
            </a:r>
          </a:p>
          <a:p>
            <a:pPr marL="0" indent="0">
              <a:buNone/>
            </a:pPr>
            <a:endParaRPr lang="en-US" dirty="0">
              <a:highlight>
                <a:srgbClr val="000000"/>
              </a:highlight>
            </a:endParaRPr>
          </a:p>
          <a:p>
            <a:pPr marL="457200" indent="-457200">
              <a:buFont typeface="+mj-lt"/>
              <a:buAutoNum type="arabicPeriod" startAt="16"/>
            </a:pPr>
            <a:r>
              <a:rPr lang="en-US" dirty="0"/>
              <a:t>Watch the gauge and listen for sound of the pulse.</a:t>
            </a:r>
          </a:p>
          <a:p>
            <a:pPr marL="457200" indent="-457200">
              <a:buFont typeface="+mj-lt"/>
              <a:buAutoNum type="arabicPeriod" startAt="16"/>
            </a:pPr>
            <a:r>
              <a:rPr lang="en-US" dirty="0"/>
              <a:t>Remember the reading at which the first pulse sound is heard. This is the systolic pressure.</a:t>
            </a:r>
          </a:p>
          <a:p>
            <a:pPr marL="457200" indent="-457200">
              <a:buFont typeface="+mj-lt"/>
              <a:buAutoNum type="arabicPeriod" startAt="16"/>
            </a:pPr>
            <a:r>
              <a:rPr lang="en-US" dirty="0"/>
              <a:t>Continue listening for a change or muffling of pulse sound. The point of change or the point at which the sound disappears is the diastolic pressure. Remember this reading.</a:t>
            </a:r>
          </a:p>
          <a:p>
            <a:pPr marL="457200" indent="-457200">
              <a:buFont typeface="+mj-lt"/>
              <a:buAutoNum type="arabicPeriod" startAt="16"/>
            </a:pPr>
            <a:r>
              <a:rPr lang="en-US" dirty="0"/>
              <a:t>Open the valve to deflate cuff completely. Remove the cuff.</a:t>
            </a:r>
          </a:p>
          <a:p>
            <a:pPr marL="457200" indent="-457200">
              <a:buFont typeface="+mj-lt"/>
              <a:buAutoNum type="arabicPeriod" startAt="16"/>
            </a:pPr>
            <a:r>
              <a:rPr lang="en-US" dirty="0"/>
              <a:t>Wash your hands.</a:t>
            </a:r>
          </a:p>
          <a:p>
            <a:pPr marL="457200" indent="-457200">
              <a:buFont typeface="+mj-lt"/>
              <a:buAutoNum type="arabicPeriod" startAt="16"/>
            </a:pPr>
            <a:r>
              <a:rPr lang="en-US" dirty="0"/>
              <a:t>Immediately record both the systolic and diastolic pressures. Write the numbers like a fraction, with the systolic reading on top and the diastolic reading on the bottom (for example: 120/80). Note which arm was used. Write RA for right arm and LA for left arm.</a:t>
            </a:r>
          </a:p>
          <a:p>
            <a:pPr marL="457200" indent="-457200">
              <a:buFont typeface="+mj-lt"/>
              <a:buAutoNum type="arabicPeriod" startAt="16"/>
            </a:pPr>
            <a:endParaRPr lang="en-US" dirty="0">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D98561F9-AAC9-4495-A864-E0D8B177AFD2}"/>
              </a:ext>
            </a:extLst>
          </p:cNvPr>
          <p:cNvSpPr>
            <a:spLocks noGrp="1"/>
          </p:cNvSpPr>
          <p:nvPr>
            <p:ph type="sldNum" sz="quarter" idx="12"/>
          </p:nvPr>
        </p:nvSpPr>
        <p:spPr/>
        <p:txBody>
          <a:bodyPr/>
          <a:lstStyle/>
          <a:p>
            <a:pPr defTabSz="457200"/>
            <a:fld id="{1E19C8D7-53EE-4AF8-9E87-BBF55B67A655}" type="slidenum">
              <a:rPr lang="en-US" smtClean="0"/>
              <a:pPr defTabSz="457200"/>
              <a:t>57</a:t>
            </a:fld>
            <a:endParaRPr lang="en-US" dirty="0"/>
          </a:p>
        </p:txBody>
      </p:sp>
    </p:spTree>
    <p:extLst>
      <p:ext uri="{BB962C8B-B14F-4D97-AF65-F5344CB8AC3E}">
        <p14:creationId xmlns:p14="http://schemas.microsoft.com/office/powerpoint/2010/main" val="276876717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1C3F13B-7178-479D-8C27-33AED11127F4}"/>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Measuring and recording blood pressure (one-step method)</a:t>
            </a:r>
          </a:p>
          <a:p>
            <a:pPr marL="0" indent="0">
              <a:buNone/>
            </a:pPr>
            <a:endParaRPr lang="en-US" dirty="0">
              <a:highlight>
                <a:srgbClr val="000000"/>
              </a:highlight>
            </a:endParaRPr>
          </a:p>
          <a:p>
            <a:pPr marL="457200" indent="-457200">
              <a:buFont typeface="+mj-lt"/>
              <a:buAutoNum type="arabicPeriod" startAt="22"/>
            </a:pPr>
            <a:r>
              <a:rPr lang="en-US" dirty="0"/>
              <a:t>Clean earpieces and diaphragm of stethoscope with alcohol wipes. Store equipment.</a:t>
            </a:r>
          </a:p>
          <a:p>
            <a:pPr marL="457200" indent="-457200">
              <a:buFont typeface="+mj-lt"/>
              <a:buAutoNum type="arabicPeriod" startAt="22"/>
            </a:pPr>
            <a:r>
              <a:rPr lang="en-US" dirty="0"/>
              <a:t>Place call light within resident’s reach. </a:t>
            </a:r>
          </a:p>
          <a:p>
            <a:pPr marL="457200" indent="-457200">
              <a:buFont typeface="+mj-lt"/>
              <a:buAutoNum type="arabicPeriod" startAt="22"/>
            </a:pPr>
            <a:r>
              <a:rPr lang="en-US" dirty="0"/>
              <a:t>Wash your hands.</a:t>
            </a:r>
          </a:p>
          <a:p>
            <a:pPr marL="457200" indent="-457200">
              <a:buFont typeface="+mj-lt"/>
              <a:buAutoNum type="arabicPeriod" startAt="22"/>
            </a:pPr>
            <a:r>
              <a:rPr lang="en-US" dirty="0"/>
              <a:t>Report any changes in resident to the nurse.</a:t>
            </a:r>
          </a:p>
          <a:p>
            <a:pPr marL="457200" indent="-457200">
              <a:buFont typeface="+mj-lt"/>
              <a:buAutoNum type="arabicPeriod" startAt="22"/>
            </a:pPr>
            <a:endParaRPr lang="en-US" dirty="0">
              <a:highlight>
                <a:srgbClr val="000000"/>
              </a:highlight>
            </a:endParaRP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D98561F9-AAC9-4495-A864-E0D8B177AFD2}"/>
              </a:ext>
            </a:extLst>
          </p:cNvPr>
          <p:cNvSpPr>
            <a:spLocks noGrp="1"/>
          </p:cNvSpPr>
          <p:nvPr>
            <p:ph type="sldNum" sz="quarter" idx="12"/>
          </p:nvPr>
        </p:nvSpPr>
        <p:spPr/>
        <p:txBody>
          <a:bodyPr/>
          <a:lstStyle/>
          <a:p>
            <a:pPr defTabSz="457200"/>
            <a:fld id="{1E19C8D7-53EE-4AF8-9E87-BBF55B67A655}" type="slidenum">
              <a:rPr lang="en-US" smtClean="0"/>
              <a:pPr defTabSz="457200"/>
              <a:t>58</a:t>
            </a:fld>
            <a:endParaRPr lang="en-US" dirty="0"/>
          </a:p>
        </p:txBody>
      </p:sp>
    </p:spTree>
    <p:extLst>
      <p:ext uri="{BB962C8B-B14F-4D97-AF65-F5344CB8AC3E}">
        <p14:creationId xmlns:p14="http://schemas.microsoft.com/office/powerpoint/2010/main" val="173835023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Explain guidelines for measuring blood pressure</a:t>
            </a:r>
          </a:p>
          <a:p>
            <a:pPr marL="457200" indent="-457200">
              <a:buFont typeface="+mj-lt"/>
              <a:buAutoNum type="arabicPeriod" startAt="4"/>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If a nurse asks an NA to take an orthostatic blood pressure measurement, he is asking for measurements taken first with the resident lying down, then sitting up, and then standing. </a:t>
            </a:r>
          </a:p>
          <a:p>
            <a:pPr marL="0" indent="0">
              <a:buNone/>
            </a:pPr>
            <a:endParaRPr lang="en-US" dirty="0"/>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59</a:t>
            </a:fld>
            <a:endParaRPr lang="en-US" dirty="0"/>
          </a:p>
        </p:txBody>
      </p:sp>
    </p:spTree>
    <p:extLst>
      <p:ext uri="{BB962C8B-B14F-4D97-AF65-F5344CB8AC3E}">
        <p14:creationId xmlns:p14="http://schemas.microsoft.com/office/powerpoint/2010/main" val="4113379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p:txBody>
          <a:bodyPr/>
          <a:lstStyle/>
          <a:p>
            <a:pPr marL="457200" indent="-457200">
              <a:buFont typeface="+mj-lt"/>
              <a:buAutoNum type="arabicPeriod"/>
            </a:pPr>
            <a:r>
              <a:rPr lang="en-US" dirty="0">
                <a:solidFill>
                  <a:srgbClr val="FF0000"/>
                </a:solidFill>
              </a:rPr>
              <a:t>Explain the importance of monitoring vital signs</a:t>
            </a:r>
          </a:p>
          <a:p>
            <a:pPr marL="457200" indent="-457200">
              <a:buFont typeface="+mj-lt"/>
              <a:buAutoNum type="arabicPeriod"/>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NAs must always protect residents’ privacy when taking vital signs. They should provide privacy during procedures and not discuss vital signs within earshot of others.</a:t>
            </a:r>
          </a:p>
          <a:p>
            <a:pPr marL="0" indent="0">
              <a:buNone/>
            </a:pPr>
            <a:endParaRPr lang="en-US" dirty="0"/>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6</a:t>
            </a:fld>
            <a:endParaRPr lang="en-US" dirty="0"/>
          </a:p>
        </p:txBody>
      </p:sp>
    </p:spTree>
    <p:extLst>
      <p:ext uri="{BB962C8B-B14F-4D97-AF65-F5344CB8AC3E}">
        <p14:creationId xmlns:p14="http://schemas.microsoft.com/office/powerpoint/2010/main" val="198957735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Describe guidelines for pain management</a:t>
            </a:r>
          </a:p>
          <a:p>
            <a:pPr marL="457200" indent="-457200">
              <a:buFont typeface="+mj-lt"/>
              <a:buAutoNum type="arabicPeriod" startAt="5"/>
            </a:pPr>
            <a:endParaRPr lang="en-US" dirty="0">
              <a:solidFill>
                <a:srgbClr val="FF0000"/>
              </a:solidFill>
            </a:endParaRPr>
          </a:p>
          <a:p>
            <a:pPr marL="0" indent="0">
              <a:buNone/>
            </a:pPr>
            <a:r>
              <a:rPr lang="en-US" dirty="0"/>
              <a:t>It is important to remember the following points about pain: </a:t>
            </a:r>
          </a:p>
          <a:p>
            <a:pPr marL="0" indent="0">
              <a:buNone/>
            </a:pPr>
            <a:endParaRPr lang="en-US" dirty="0"/>
          </a:p>
          <a:p>
            <a:pPr lvl="1"/>
            <a:r>
              <a:rPr lang="en-US" dirty="0"/>
              <a:t>It is as important to monitor as vital signs. </a:t>
            </a:r>
          </a:p>
          <a:p>
            <a:pPr lvl="1"/>
            <a:r>
              <a:rPr lang="en-US" dirty="0"/>
              <a:t>It is a subjective (reported by the person) and personal experience, meaning it is different for each person.</a:t>
            </a:r>
          </a:p>
          <a:p>
            <a:pPr lvl="1"/>
            <a:r>
              <a:rPr lang="en-US" dirty="0"/>
              <a:t>Pain is uncomfortable and can greatly affect quality of life and ability to perform self-care. </a:t>
            </a:r>
          </a:p>
          <a:p>
            <a:pPr lvl="1"/>
            <a:r>
              <a:rPr lang="en-US" dirty="0"/>
              <a:t>Take complaints of pain seriously. </a:t>
            </a:r>
          </a:p>
          <a:p>
            <a:pPr lvl="1"/>
            <a:r>
              <a:rPr lang="en-US" dirty="0"/>
              <a:t>Pain is not a normal part of aging. </a:t>
            </a:r>
          </a:p>
          <a:p>
            <a:pPr lvl="1"/>
            <a:r>
              <a:rPr lang="en-US" dirty="0"/>
              <a:t>Observe and report carefully since care plans are based on your reports.</a:t>
            </a:r>
          </a:p>
          <a:p>
            <a:pPr lvl="1"/>
            <a:r>
              <a:rPr lang="en-US" dirty="0"/>
              <a:t>Ask questions to get accurate information and report to the nurse immediately. </a:t>
            </a:r>
          </a:p>
          <a:p>
            <a:pPr marL="0" indent="0">
              <a:buNone/>
            </a:pPr>
            <a:endParaRPr lang="en-US" dirty="0"/>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60</a:t>
            </a:fld>
            <a:endParaRPr lang="en-US" dirty="0"/>
          </a:p>
        </p:txBody>
      </p:sp>
    </p:spTree>
    <p:extLst>
      <p:ext uri="{BB962C8B-B14F-4D97-AF65-F5344CB8AC3E}">
        <p14:creationId xmlns:p14="http://schemas.microsoft.com/office/powerpoint/2010/main" val="381136346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Describe guidelines for pain management</a:t>
            </a:r>
          </a:p>
          <a:p>
            <a:pPr marL="457200" indent="-457200">
              <a:buFont typeface="+mj-lt"/>
              <a:buAutoNum type="arabicPeriod" startAt="5"/>
            </a:pPr>
            <a:endParaRPr lang="en-US" dirty="0">
              <a:solidFill>
                <a:srgbClr val="FF0000"/>
              </a:solidFill>
            </a:endParaRPr>
          </a:p>
          <a:p>
            <a:pPr marL="0" indent="0">
              <a:buNone/>
            </a:pPr>
            <a:r>
              <a:rPr lang="en-US" dirty="0"/>
              <a:t>NAs should observe and report the following signs and symptoms associated with pain: </a:t>
            </a:r>
          </a:p>
          <a:p>
            <a:pPr marL="0" indent="0">
              <a:buNone/>
            </a:pPr>
            <a:endParaRPr lang="en-US" dirty="0"/>
          </a:p>
          <a:p>
            <a:pPr lvl="1"/>
            <a:r>
              <a:rPr lang="en-US" dirty="0"/>
              <a:t>Increased pulse, respirations, and blood pressure </a:t>
            </a:r>
          </a:p>
          <a:p>
            <a:pPr lvl="1"/>
            <a:r>
              <a:rPr lang="en-US" dirty="0"/>
              <a:t>Sweating </a:t>
            </a:r>
          </a:p>
          <a:p>
            <a:pPr lvl="1"/>
            <a:r>
              <a:rPr lang="en-US" dirty="0"/>
              <a:t>Nausea </a:t>
            </a:r>
          </a:p>
          <a:p>
            <a:pPr lvl="1"/>
            <a:r>
              <a:rPr lang="en-US" dirty="0"/>
              <a:t>Vomiting</a:t>
            </a:r>
          </a:p>
          <a:p>
            <a:pPr lvl="1"/>
            <a:r>
              <a:rPr lang="en-US" dirty="0"/>
              <a:t>Tightening the jaw </a:t>
            </a:r>
          </a:p>
          <a:p>
            <a:pPr lvl="1"/>
            <a:r>
              <a:rPr lang="en-US" dirty="0"/>
              <a:t>Squeezing eyes shut </a:t>
            </a:r>
          </a:p>
          <a:p>
            <a:pPr lvl="1"/>
            <a:r>
              <a:rPr lang="en-US" dirty="0"/>
              <a:t>Holding or guarding a body part </a:t>
            </a:r>
          </a:p>
          <a:p>
            <a:pPr lvl="1"/>
            <a:r>
              <a:rPr lang="en-US" dirty="0"/>
              <a:t>Frowning </a:t>
            </a:r>
          </a:p>
          <a:p>
            <a:pPr lvl="1"/>
            <a:r>
              <a:rPr lang="en-US" dirty="0"/>
              <a:t>Grinding teeth </a:t>
            </a:r>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61</a:t>
            </a:fld>
            <a:endParaRPr lang="en-US" dirty="0"/>
          </a:p>
        </p:txBody>
      </p:sp>
    </p:spTree>
    <p:extLst>
      <p:ext uri="{BB962C8B-B14F-4D97-AF65-F5344CB8AC3E}">
        <p14:creationId xmlns:p14="http://schemas.microsoft.com/office/powerpoint/2010/main" val="151305127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Describe guidelines for pain management</a:t>
            </a:r>
          </a:p>
          <a:p>
            <a:pPr marL="457200" indent="-457200">
              <a:buFont typeface="+mj-lt"/>
              <a:buAutoNum type="arabicPeriod" startAt="5"/>
            </a:pPr>
            <a:endParaRPr lang="en-US" dirty="0">
              <a:solidFill>
                <a:srgbClr val="FF0000"/>
              </a:solidFill>
            </a:endParaRPr>
          </a:p>
          <a:p>
            <a:pPr marL="0" indent="0">
              <a:buNone/>
            </a:pPr>
            <a:r>
              <a:rPr lang="en-US" dirty="0"/>
              <a:t>Signs and symptoms associated with pain (cont’d):</a:t>
            </a:r>
          </a:p>
          <a:p>
            <a:pPr marL="0" indent="0">
              <a:buNone/>
            </a:pPr>
            <a:r>
              <a:rPr lang="en-US" dirty="0"/>
              <a:t> </a:t>
            </a:r>
          </a:p>
          <a:p>
            <a:pPr lvl="1"/>
            <a:r>
              <a:rPr lang="en-US" dirty="0"/>
              <a:t>Increased restlessness </a:t>
            </a:r>
          </a:p>
          <a:p>
            <a:pPr lvl="1"/>
            <a:r>
              <a:rPr lang="en-US" dirty="0"/>
              <a:t>Agitation or tension</a:t>
            </a:r>
          </a:p>
          <a:p>
            <a:pPr lvl="1"/>
            <a:r>
              <a:rPr lang="en-US" dirty="0"/>
              <a:t>Change in behavior </a:t>
            </a:r>
          </a:p>
          <a:p>
            <a:pPr lvl="1"/>
            <a:r>
              <a:rPr lang="en-US" dirty="0"/>
              <a:t>Crying </a:t>
            </a:r>
          </a:p>
          <a:p>
            <a:pPr lvl="1"/>
            <a:r>
              <a:rPr lang="en-US" dirty="0"/>
              <a:t>Sighing </a:t>
            </a:r>
          </a:p>
          <a:p>
            <a:pPr lvl="1"/>
            <a:r>
              <a:rPr lang="en-US" dirty="0"/>
              <a:t>Groaning </a:t>
            </a:r>
          </a:p>
          <a:p>
            <a:pPr lvl="1"/>
            <a:r>
              <a:rPr lang="en-US" dirty="0"/>
              <a:t>Breathing heavily </a:t>
            </a:r>
          </a:p>
          <a:p>
            <a:pPr lvl="1"/>
            <a:r>
              <a:rPr lang="en-US" dirty="0"/>
              <a:t>Rocking</a:t>
            </a:r>
          </a:p>
          <a:p>
            <a:pPr lvl="1"/>
            <a:r>
              <a:rPr lang="en-US" dirty="0"/>
              <a:t>Pacing</a:t>
            </a:r>
          </a:p>
          <a:p>
            <a:pPr lvl="1"/>
            <a:r>
              <a:rPr lang="en-US" dirty="0"/>
              <a:t>Repetitive movements</a:t>
            </a:r>
          </a:p>
          <a:p>
            <a:pPr lvl="1"/>
            <a:r>
              <a:rPr lang="en-US" dirty="0"/>
              <a:t>Difficulty moving or walking </a:t>
            </a:r>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62</a:t>
            </a:fld>
            <a:endParaRPr lang="en-US" dirty="0"/>
          </a:p>
        </p:txBody>
      </p:sp>
    </p:spTree>
    <p:extLst>
      <p:ext uri="{BB962C8B-B14F-4D97-AF65-F5344CB8AC3E}">
        <p14:creationId xmlns:p14="http://schemas.microsoft.com/office/powerpoint/2010/main" val="161946166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Describe guidelines for pain management</a:t>
            </a:r>
          </a:p>
          <a:p>
            <a:pPr marL="457200" indent="-457200">
              <a:buFont typeface="+mj-lt"/>
              <a:buAutoNum type="arabicPeriod" startAt="5"/>
            </a:pPr>
            <a:endParaRPr lang="en-US" dirty="0">
              <a:solidFill>
                <a:srgbClr val="FF0000"/>
              </a:solidFill>
            </a:endParaRPr>
          </a:p>
          <a:p>
            <a:pPr marL="0" indent="0">
              <a:buNone/>
            </a:pPr>
            <a:r>
              <a:rPr lang="en-US" dirty="0"/>
              <a:t>NAs should remember the following ideas to help reduce residents’ pain:</a:t>
            </a:r>
          </a:p>
          <a:p>
            <a:pPr marL="0" indent="0">
              <a:buNone/>
            </a:pPr>
            <a:r>
              <a:rPr lang="en-US" dirty="0"/>
              <a:t> </a:t>
            </a:r>
          </a:p>
          <a:p>
            <a:pPr lvl="1"/>
            <a:r>
              <a:rPr lang="en-US" dirty="0"/>
              <a:t>Report complaints of pain or unrelieved pain immediately.</a:t>
            </a:r>
          </a:p>
          <a:p>
            <a:pPr lvl="1"/>
            <a:r>
              <a:rPr lang="en-US" dirty="0"/>
              <a:t>Gently position the body in proper alignment. </a:t>
            </a:r>
          </a:p>
          <a:p>
            <a:pPr lvl="1"/>
            <a:r>
              <a:rPr lang="en-US" dirty="0"/>
              <a:t>Give back rubs.</a:t>
            </a:r>
          </a:p>
          <a:p>
            <a:pPr lvl="1"/>
            <a:r>
              <a:rPr lang="en-US" dirty="0"/>
              <a:t>Ask if the resident would like to take a warm bath or shower.</a:t>
            </a:r>
          </a:p>
          <a:p>
            <a:pPr lvl="1"/>
            <a:r>
              <a:rPr lang="en-US" dirty="0"/>
              <a:t>Assist the resident to the bathroom or commode or offer the bedpan or urinal.</a:t>
            </a:r>
          </a:p>
          <a:p>
            <a:pPr lvl="1"/>
            <a:r>
              <a:rPr lang="en-US" dirty="0"/>
              <a:t>Encourage slow, deep breathing.</a:t>
            </a:r>
          </a:p>
          <a:p>
            <a:pPr lvl="1"/>
            <a:r>
              <a:rPr lang="en-US" dirty="0"/>
              <a:t>Provide a calm and quiet environment. Use soft music to distract the resident.</a:t>
            </a:r>
          </a:p>
          <a:p>
            <a:pPr lvl="1"/>
            <a:r>
              <a:rPr lang="en-US" dirty="0"/>
              <a:t>Be patient, caring, gentle, and responsive to residents who are in pain.</a:t>
            </a:r>
          </a:p>
          <a:p>
            <a:pPr marL="0" indent="0">
              <a:buNone/>
            </a:pPr>
            <a:endParaRPr lang="en-US" dirty="0"/>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63</a:t>
            </a:fld>
            <a:endParaRPr lang="en-US" dirty="0"/>
          </a:p>
        </p:txBody>
      </p:sp>
    </p:spTree>
    <p:extLst>
      <p:ext uri="{BB962C8B-B14F-4D97-AF65-F5344CB8AC3E}">
        <p14:creationId xmlns:p14="http://schemas.microsoft.com/office/powerpoint/2010/main" val="189015205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Explain the benefits of warm and cold applications</a:t>
            </a:r>
          </a:p>
          <a:p>
            <a:pPr marL="0" indent="0">
              <a:buNone/>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err="1"/>
              <a:t>sitz</a:t>
            </a:r>
            <a:r>
              <a:rPr lang="en-US" b="1" dirty="0"/>
              <a:t> bath</a:t>
            </a:r>
          </a:p>
          <a:p>
            <a:pPr marL="457200" lvl="1" indent="0">
              <a:buNone/>
            </a:pPr>
            <a:r>
              <a:rPr lang="en-US" dirty="0"/>
              <a:t>a warm soak of the perineal area to clean perineal wounds and reduce inflammation and pain.</a:t>
            </a:r>
          </a:p>
          <a:p>
            <a:pPr marL="0" indent="0">
              <a:buNone/>
            </a:pPr>
            <a:endParaRPr lang="en-US" dirty="0">
              <a:solidFill>
                <a:srgbClr val="FF0000"/>
              </a:solidFill>
            </a:endParaRPr>
          </a:p>
          <a:p>
            <a:pPr marL="0" indent="0">
              <a:buNone/>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64</a:t>
            </a:fld>
            <a:endParaRPr lang="en-US" dirty="0"/>
          </a:p>
        </p:txBody>
      </p:sp>
    </p:spTree>
    <p:extLst>
      <p:ext uri="{BB962C8B-B14F-4D97-AF65-F5344CB8AC3E}">
        <p14:creationId xmlns:p14="http://schemas.microsoft.com/office/powerpoint/2010/main" val="288086237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Explain the benefits of warm and cold applications</a:t>
            </a:r>
          </a:p>
          <a:p>
            <a:pPr marL="457200" indent="-457200">
              <a:buFont typeface="+mj-lt"/>
              <a:buAutoNum type="arabicPeriod" startAt="6"/>
            </a:pPr>
            <a:endParaRPr lang="en-US" dirty="0">
              <a:solidFill>
                <a:srgbClr val="FF0000"/>
              </a:solidFill>
            </a:endParaRPr>
          </a:p>
          <a:p>
            <a:pPr marL="0" indent="0">
              <a:buNone/>
            </a:pPr>
            <a:r>
              <a:rPr lang="en-US" dirty="0"/>
              <a:t>NAs should know the following points about warm and cold applications: </a:t>
            </a:r>
          </a:p>
          <a:p>
            <a:pPr marL="0" indent="0">
              <a:buNone/>
            </a:pPr>
            <a:endParaRPr lang="en-US" dirty="0"/>
          </a:p>
          <a:p>
            <a:pPr lvl="1"/>
            <a:r>
              <a:rPr lang="en-US" dirty="0"/>
              <a:t>Heat relieves pain and muscular tension, reduces swelling, elevates temperature in the tissues, and increases blood flow, bringing more oxygen and nutrients to tissues. </a:t>
            </a:r>
          </a:p>
          <a:p>
            <a:pPr lvl="1"/>
            <a:r>
              <a:rPr lang="en-US" dirty="0"/>
              <a:t>Cold stops bleeding, prevents swelling, reduces pain, and helps bring down high fevers. </a:t>
            </a:r>
          </a:p>
          <a:p>
            <a:pPr lvl="1"/>
            <a:r>
              <a:rPr lang="en-US" dirty="0"/>
              <a:t>Using warm and cold applications for too long can cause the opposite effect of what is intended.</a:t>
            </a:r>
          </a:p>
          <a:p>
            <a:pPr lvl="1"/>
            <a:r>
              <a:rPr lang="en-US" dirty="0"/>
              <a:t>Observe area for redness, pain, blisters, or numbness. Report any of these to the nurse. This may indicate tissue damage. </a:t>
            </a:r>
          </a:p>
          <a:p>
            <a:pPr marL="0" indent="0">
              <a:buNone/>
            </a:pPr>
            <a:endParaRPr lang="en-US" dirty="0"/>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65</a:t>
            </a:fld>
            <a:endParaRPr lang="en-US" dirty="0"/>
          </a:p>
        </p:txBody>
      </p:sp>
    </p:spTree>
    <p:extLst>
      <p:ext uri="{BB962C8B-B14F-4D97-AF65-F5344CB8AC3E}">
        <p14:creationId xmlns:p14="http://schemas.microsoft.com/office/powerpoint/2010/main" val="256589555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F0F04D-4BCD-4041-BEB8-919E5A746F28}"/>
              </a:ext>
            </a:extLst>
          </p:cNvPr>
          <p:cNvSpPr>
            <a:spLocks noGrp="1"/>
          </p:cNvSpPr>
          <p:nvPr>
            <p:ph idx="1"/>
          </p:nvPr>
        </p:nvSpPr>
        <p:spPr/>
        <p:txBody>
          <a:bodyPr/>
          <a:lstStyle/>
          <a:p>
            <a:pPr marL="0" indent="0">
              <a:buNone/>
            </a:pPr>
            <a:r>
              <a:rPr lang="en-US" dirty="0"/>
              <a:t>Transparency 14-2: Warm and Cold Applications</a:t>
            </a:r>
          </a:p>
        </p:txBody>
      </p:sp>
      <p:sp>
        <p:nvSpPr>
          <p:cNvPr id="3" name="Slide Number Placeholder 2">
            <a:extLst>
              <a:ext uri="{FF2B5EF4-FFF2-40B4-BE49-F238E27FC236}">
                <a16:creationId xmlns:a16="http://schemas.microsoft.com/office/drawing/2014/main" id="{C7EA5B5A-2DE9-4513-99A8-0D1C66F53EBA}"/>
              </a:ext>
            </a:extLst>
          </p:cNvPr>
          <p:cNvSpPr>
            <a:spLocks noGrp="1"/>
          </p:cNvSpPr>
          <p:nvPr>
            <p:ph type="sldNum" sz="quarter" idx="12"/>
          </p:nvPr>
        </p:nvSpPr>
        <p:spPr/>
        <p:txBody>
          <a:bodyPr/>
          <a:lstStyle/>
          <a:p>
            <a:pPr defTabSz="457200"/>
            <a:fld id="{1E19C8D7-53EE-4AF8-9E87-BBF55B67A655}" type="slidenum">
              <a:rPr lang="en-US" smtClean="0"/>
              <a:pPr defTabSz="457200"/>
              <a:t>66</a:t>
            </a:fld>
            <a:endParaRPr lang="en-US" dirty="0"/>
          </a:p>
        </p:txBody>
      </p:sp>
      <p:pic>
        <p:nvPicPr>
          <p:cNvPr id="4" name="Picture 3">
            <a:extLst>
              <a:ext uri="{FF2B5EF4-FFF2-40B4-BE49-F238E27FC236}">
                <a16:creationId xmlns:a16="http://schemas.microsoft.com/office/drawing/2014/main" id="{9222C99E-85DB-431D-933E-1F02F9C81729}"/>
              </a:ext>
            </a:extLst>
          </p:cNvPr>
          <p:cNvPicPr>
            <a:picLocks noChangeAspect="1"/>
          </p:cNvPicPr>
          <p:nvPr/>
        </p:nvPicPr>
        <p:blipFill>
          <a:blip r:embed="rId2"/>
          <a:stretch>
            <a:fillRect/>
          </a:stretch>
        </p:blipFill>
        <p:spPr>
          <a:xfrm>
            <a:off x="1802831" y="1216863"/>
            <a:ext cx="8364437" cy="5011346"/>
          </a:xfrm>
          <a:prstGeom prst="rect">
            <a:avLst/>
          </a:prstGeom>
        </p:spPr>
      </p:pic>
    </p:spTree>
    <p:extLst>
      <p:ext uri="{BB962C8B-B14F-4D97-AF65-F5344CB8AC3E}">
        <p14:creationId xmlns:p14="http://schemas.microsoft.com/office/powerpoint/2010/main" val="213595425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F09B77-E2C7-4B38-AE5F-5BC8F396BB42}"/>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Applying warm compresses</a:t>
            </a:r>
          </a:p>
          <a:p>
            <a:pPr marL="0" indent="0">
              <a:buNone/>
            </a:pPr>
            <a:endParaRPr lang="en-US" i="1" dirty="0">
              <a:solidFill>
                <a:schemeClr val="accent5">
                  <a:lumMod val="60000"/>
                  <a:lumOff val="40000"/>
                </a:schemeClr>
              </a:solidFill>
              <a:highlight>
                <a:srgbClr val="000000"/>
              </a:highlight>
            </a:endParaRPr>
          </a:p>
          <a:p>
            <a:pPr marL="0" indent="0">
              <a:buNone/>
            </a:pPr>
            <a:r>
              <a:rPr lang="en-US" i="1" dirty="0"/>
              <a:t>Equipment: washcloth or compress, plastic wrap, towel, basin, bath thermometer</a:t>
            </a:r>
          </a:p>
          <a:p>
            <a:pPr marL="0" indent="0">
              <a:buNone/>
            </a:pPr>
            <a:endParaRPr lang="en-US" dirty="0"/>
          </a:p>
          <a:p>
            <a:pPr marL="457200" indent="-457200">
              <a:buFont typeface="+mj-lt"/>
              <a:buAutoNum type="arabicPeriod"/>
            </a:pPr>
            <a:r>
              <a:rPr lang="en-US" dirty="0"/>
              <a:t>Identify yourself by name. Identify the resident by name. </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the resident’s privacy with curtain, screen, or door. </a:t>
            </a:r>
          </a:p>
          <a:p>
            <a:pPr marL="457200" indent="-457200">
              <a:buFont typeface="+mj-lt"/>
              <a:buAutoNum type="arabicPeriod"/>
            </a:pPr>
            <a:r>
              <a:rPr lang="en-US" dirty="0"/>
              <a:t>Fill the basin one-half to two-thirds full with warm water. Test water temperature with thermometer or against the inside of your wrist to ensure it is safe. Water temperature should be no higher than 105°F. Have resident check water temperature. Adjust if necessary</a:t>
            </a:r>
            <a:endParaRPr lang="en-US" dirty="0">
              <a:highlight>
                <a:srgbClr val="000000"/>
              </a:highlight>
            </a:endParaRPr>
          </a:p>
        </p:txBody>
      </p:sp>
      <p:sp>
        <p:nvSpPr>
          <p:cNvPr id="3" name="Slide Number Placeholder 2">
            <a:extLst>
              <a:ext uri="{FF2B5EF4-FFF2-40B4-BE49-F238E27FC236}">
                <a16:creationId xmlns:a16="http://schemas.microsoft.com/office/drawing/2014/main" id="{171197F6-5ECA-4FF5-9910-5CF3BB321C98}"/>
              </a:ext>
            </a:extLst>
          </p:cNvPr>
          <p:cNvSpPr>
            <a:spLocks noGrp="1"/>
          </p:cNvSpPr>
          <p:nvPr>
            <p:ph type="sldNum" sz="quarter" idx="12"/>
          </p:nvPr>
        </p:nvSpPr>
        <p:spPr/>
        <p:txBody>
          <a:bodyPr/>
          <a:lstStyle/>
          <a:p>
            <a:pPr defTabSz="457200"/>
            <a:fld id="{1E19C8D7-53EE-4AF8-9E87-BBF55B67A655}" type="slidenum">
              <a:rPr lang="en-US" smtClean="0"/>
              <a:pPr defTabSz="457200"/>
              <a:t>67</a:t>
            </a:fld>
            <a:endParaRPr lang="en-US" dirty="0"/>
          </a:p>
        </p:txBody>
      </p:sp>
    </p:spTree>
    <p:extLst>
      <p:ext uri="{BB962C8B-B14F-4D97-AF65-F5344CB8AC3E}">
        <p14:creationId xmlns:p14="http://schemas.microsoft.com/office/powerpoint/2010/main" val="246941583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F09B77-E2C7-4B38-AE5F-5BC8F396BB42}"/>
              </a:ext>
            </a:extLst>
          </p:cNvPr>
          <p:cNvSpPr>
            <a:spLocks noGrp="1"/>
          </p:cNvSpPr>
          <p:nvPr>
            <p:ph idx="1"/>
          </p:nvPr>
        </p:nvSpPr>
        <p:spPr>
          <a:xfrm>
            <a:off x="635393" y="780226"/>
            <a:ext cx="4552833" cy="5396738"/>
          </a:xfrm>
        </p:spPr>
        <p:txBody>
          <a:bodyPr/>
          <a:lstStyle/>
          <a:p>
            <a:pPr marL="0" indent="0">
              <a:buNone/>
            </a:pPr>
            <a:r>
              <a:rPr lang="en-US" dirty="0">
                <a:solidFill>
                  <a:schemeClr val="accent5">
                    <a:lumMod val="60000"/>
                    <a:lumOff val="40000"/>
                  </a:schemeClr>
                </a:solidFill>
                <a:highlight>
                  <a:srgbClr val="000000"/>
                </a:highlight>
              </a:rPr>
              <a:t>Applying warm compresses</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6"/>
            </a:pPr>
            <a:r>
              <a:rPr lang="en-US" dirty="0"/>
              <a:t>Soak the washcloth in the water and wring it out. Immediately apply it to the area. Note the time. Quickly cover the washcloth with plastic wrap and the towel to keep it warm.</a:t>
            </a:r>
          </a:p>
          <a:p>
            <a:pPr marL="457200" indent="-457200">
              <a:buFont typeface="+mj-lt"/>
              <a:buAutoNum type="arabicPeriod" startAt="6"/>
            </a:pPr>
            <a:r>
              <a:rPr lang="en-US" dirty="0"/>
              <a:t>Check the area every five minutes. Remove the compress if the area is red or numb or if the resident complains of pain or discomfort. Change the compress if cooling occurs. Remove the compress after 20 minutes. </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171197F6-5ECA-4FF5-9910-5CF3BB321C98}"/>
              </a:ext>
            </a:extLst>
          </p:cNvPr>
          <p:cNvSpPr>
            <a:spLocks noGrp="1"/>
          </p:cNvSpPr>
          <p:nvPr>
            <p:ph type="sldNum" sz="quarter" idx="12"/>
          </p:nvPr>
        </p:nvSpPr>
        <p:spPr/>
        <p:txBody>
          <a:bodyPr/>
          <a:lstStyle/>
          <a:p>
            <a:pPr defTabSz="457200"/>
            <a:fld id="{1E19C8D7-53EE-4AF8-9E87-BBF55B67A655}" type="slidenum">
              <a:rPr lang="en-US" smtClean="0"/>
              <a:pPr defTabSz="457200"/>
              <a:t>68</a:t>
            </a:fld>
            <a:endParaRPr lang="en-US" dirty="0"/>
          </a:p>
        </p:txBody>
      </p:sp>
      <p:pic>
        <p:nvPicPr>
          <p:cNvPr id="4" name="Picture 3">
            <a:extLst>
              <a:ext uri="{FF2B5EF4-FFF2-40B4-BE49-F238E27FC236}">
                <a16:creationId xmlns:a16="http://schemas.microsoft.com/office/drawing/2014/main" id="{ADFF4B6C-6293-43B5-B269-5A753D8A8261}"/>
              </a:ext>
            </a:extLst>
          </p:cNvPr>
          <p:cNvPicPr>
            <a:picLocks noChangeAspect="1"/>
          </p:cNvPicPr>
          <p:nvPr/>
        </p:nvPicPr>
        <p:blipFill>
          <a:blip r:embed="rId2"/>
          <a:stretch>
            <a:fillRect/>
          </a:stretch>
        </p:blipFill>
        <p:spPr>
          <a:xfrm>
            <a:off x="6096000" y="1847470"/>
            <a:ext cx="3448081" cy="4059044"/>
          </a:xfrm>
          <a:prstGeom prst="rect">
            <a:avLst/>
          </a:prstGeom>
        </p:spPr>
      </p:pic>
    </p:spTree>
    <p:extLst>
      <p:ext uri="{BB962C8B-B14F-4D97-AF65-F5344CB8AC3E}">
        <p14:creationId xmlns:p14="http://schemas.microsoft.com/office/powerpoint/2010/main" val="118372072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F09B77-E2C7-4B38-AE5F-5BC8F396BB42}"/>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Applying warm compresses</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8"/>
            </a:pPr>
            <a:r>
              <a:rPr lang="en-US" dirty="0"/>
              <a:t>Make resident comfortable. Remove privacy measures.</a:t>
            </a:r>
          </a:p>
          <a:p>
            <a:pPr marL="457200" indent="-457200">
              <a:buFont typeface="+mj-lt"/>
              <a:buAutoNum type="arabicPeriod" startAt="8"/>
            </a:pPr>
            <a:r>
              <a:rPr lang="en-US" dirty="0"/>
              <a:t>Discard the plastic wrap. Empty, rinse, and dry bath basin. Place the basin in designated dirty supply area or return to storage, depending on facility policy.</a:t>
            </a:r>
          </a:p>
          <a:p>
            <a:pPr marL="457200" indent="-457200">
              <a:buFont typeface="+mj-lt"/>
              <a:buAutoNum type="arabicPeriod" startAt="8"/>
            </a:pPr>
            <a:r>
              <a:rPr lang="en-US" dirty="0"/>
              <a:t>Place soiled towels in the proper container.</a:t>
            </a:r>
          </a:p>
          <a:p>
            <a:pPr marL="457200" indent="-457200">
              <a:buFont typeface="+mj-lt"/>
              <a:buAutoNum type="arabicPeriod" startAt="8"/>
            </a:pPr>
            <a:r>
              <a:rPr lang="en-US" dirty="0"/>
              <a:t>Place call light within resident’s reach.</a:t>
            </a:r>
          </a:p>
          <a:p>
            <a:pPr marL="457200" indent="-457200">
              <a:buFont typeface="+mj-lt"/>
              <a:buAutoNum type="arabicPeriod" startAt="8"/>
            </a:pPr>
            <a:r>
              <a:rPr lang="en-US" dirty="0"/>
              <a:t>Wash your hands.</a:t>
            </a:r>
          </a:p>
          <a:p>
            <a:pPr marL="457200" indent="-457200">
              <a:buFont typeface="+mj-lt"/>
              <a:buAutoNum type="arabicPeriod" startAt="8"/>
            </a:pPr>
            <a:r>
              <a:rPr lang="en-US" dirty="0"/>
              <a:t>Report any changes in resident to the nurse.</a:t>
            </a:r>
          </a:p>
          <a:p>
            <a:pPr marL="457200" indent="-457200">
              <a:buFont typeface="+mj-lt"/>
              <a:buAutoNum type="arabicPeriod" startAt="8"/>
            </a:pPr>
            <a:r>
              <a:rPr lang="en-US" dirty="0"/>
              <a:t>Document procedure using facility guidelines.</a:t>
            </a:r>
          </a:p>
          <a:p>
            <a:pPr marL="0" indent="0">
              <a:buNone/>
            </a:pPr>
            <a:endParaRPr lang="en-US" dirty="0">
              <a:solidFill>
                <a:schemeClr val="accent5">
                  <a:lumMod val="60000"/>
                  <a:lumOff val="40000"/>
                </a:schemeClr>
              </a:solidFill>
              <a:highlight>
                <a:srgbClr val="000000"/>
              </a:highlight>
            </a:endParaRPr>
          </a:p>
        </p:txBody>
      </p:sp>
      <p:sp>
        <p:nvSpPr>
          <p:cNvPr id="3" name="Slide Number Placeholder 2">
            <a:extLst>
              <a:ext uri="{FF2B5EF4-FFF2-40B4-BE49-F238E27FC236}">
                <a16:creationId xmlns:a16="http://schemas.microsoft.com/office/drawing/2014/main" id="{171197F6-5ECA-4FF5-9910-5CF3BB321C98}"/>
              </a:ext>
            </a:extLst>
          </p:cNvPr>
          <p:cNvSpPr>
            <a:spLocks noGrp="1"/>
          </p:cNvSpPr>
          <p:nvPr>
            <p:ph type="sldNum" sz="quarter" idx="12"/>
          </p:nvPr>
        </p:nvSpPr>
        <p:spPr/>
        <p:txBody>
          <a:bodyPr/>
          <a:lstStyle/>
          <a:p>
            <a:pPr defTabSz="457200"/>
            <a:fld id="{1E19C8D7-53EE-4AF8-9E87-BBF55B67A655}" type="slidenum">
              <a:rPr lang="en-US" smtClean="0"/>
              <a:pPr defTabSz="457200"/>
              <a:t>69</a:t>
            </a:fld>
            <a:endParaRPr lang="en-US" dirty="0"/>
          </a:p>
        </p:txBody>
      </p:sp>
    </p:spTree>
    <p:extLst>
      <p:ext uri="{BB962C8B-B14F-4D97-AF65-F5344CB8AC3E}">
        <p14:creationId xmlns:p14="http://schemas.microsoft.com/office/powerpoint/2010/main" val="38802316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a:xfrm>
            <a:off x="635393" y="780226"/>
            <a:ext cx="10234377" cy="5396738"/>
          </a:xfrm>
        </p:spPr>
        <p:txBody>
          <a:bodyPr/>
          <a:lstStyle/>
          <a:p>
            <a:pPr marL="457200" indent="-457200">
              <a:buFont typeface="+mj-lt"/>
              <a:buAutoNum type="arabicPeriod" startAt="2"/>
            </a:pPr>
            <a:r>
              <a:rPr lang="en-US" dirty="0">
                <a:solidFill>
                  <a:srgbClr val="FF0000"/>
                </a:solidFill>
              </a:rPr>
              <a:t>List guidelines for measuring body temperature</a:t>
            </a:r>
          </a:p>
          <a:p>
            <a:pPr marL="457200" indent="-457200">
              <a:buFont typeface="+mj-lt"/>
              <a:buAutoNum type="arabicPeriod" startAt="2"/>
            </a:pPr>
            <a:endParaRPr lang="en-US" dirty="0">
              <a:solidFill>
                <a:srgbClr val="FF0000"/>
              </a:solidFill>
            </a:endParaRPr>
          </a:p>
          <a:p>
            <a:pPr marL="0" indent="0">
              <a:buNone/>
            </a:pPr>
            <a:r>
              <a:rPr lang="en-US" dirty="0"/>
              <a:t>NAs should remember these important points about body temperature:</a:t>
            </a:r>
          </a:p>
          <a:p>
            <a:pPr marL="0" indent="0">
              <a:buNone/>
            </a:pPr>
            <a:endParaRPr lang="en-US" dirty="0"/>
          </a:p>
          <a:p>
            <a:pPr lvl="1"/>
            <a:r>
              <a:rPr lang="en-US" dirty="0"/>
              <a:t>Normal ranges and variations are listed on p. 226 in textbook. </a:t>
            </a:r>
          </a:p>
          <a:p>
            <a:pPr lvl="1"/>
            <a:r>
              <a:rPr lang="en-US" dirty="0"/>
              <a:t>Age, illness, stress, environment, exercise, and the circadian rhythm all affect temperature. </a:t>
            </a:r>
          </a:p>
          <a:p>
            <a:pPr lvl="1"/>
            <a:r>
              <a:rPr lang="en-US" dirty="0"/>
              <a:t>There are five sites. </a:t>
            </a:r>
          </a:p>
          <a:p>
            <a:pPr lvl="1"/>
            <a:r>
              <a:rPr lang="en-US" dirty="0"/>
              <a:t>Oral temperatures cannot be taken on someone who is unconscious, has recently had facial or oral surgery, is younger than 5 years old, is confused, is heavily sedated, is coughing, is using oxygen, has facial paralysis, has a nasogastric tube, has sores/redness/swelling/pain in the mouth, or has an injury to the face or neck.</a:t>
            </a:r>
          </a:p>
          <a:p>
            <a:pPr lvl="1"/>
            <a:r>
              <a:rPr lang="en-US" dirty="0"/>
              <a:t>Thermometers are usually color-coded: green or blue for oral; red for rectal.</a:t>
            </a:r>
          </a:p>
          <a:p>
            <a:pPr marL="0" indent="0">
              <a:buNone/>
            </a:pPr>
            <a:endParaRPr lang="en-US" dirty="0"/>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7</a:t>
            </a:fld>
            <a:endParaRPr lang="en-US" dirty="0"/>
          </a:p>
        </p:txBody>
      </p:sp>
    </p:spTree>
    <p:extLst>
      <p:ext uri="{BB962C8B-B14F-4D97-AF65-F5344CB8AC3E}">
        <p14:creationId xmlns:p14="http://schemas.microsoft.com/office/powerpoint/2010/main" val="374507736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F09B77-E2C7-4B38-AE5F-5BC8F396BB42}"/>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Administering warm soaks</a:t>
            </a:r>
          </a:p>
          <a:p>
            <a:pPr marL="0" indent="0">
              <a:buNone/>
            </a:pPr>
            <a:endParaRPr lang="en-US" dirty="0">
              <a:solidFill>
                <a:schemeClr val="accent5">
                  <a:lumMod val="60000"/>
                  <a:lumOff val="40000"/>
                </a:schemeClr>
              </a:solidFill>
              <a:highlight>
                <a:srgbClr val="000000"/>
              </a:highlight>
            </a:endParaRPr>
          </a:p>
          <a:p>
            <a:pPr marL="0" indent="0">
              <a:buNone/>
            </a:pPr>
            <a:r>
              <a:rPr lang="en-US" i="1" dirty="0"/>
              <a:t>Equipment: towel, basin, bath thermometer, bath blanket, disposable absorbent pad</a:t>
            </a:r>
          </a:p>
          <a:p>
            <a:pPr marL="0" indent="0">
              <a:buNone/>
            </a:pPr>
            <a:endParaRPr lang="en-US" dirty="0"/>
          </a:p>
          <a:p>
            <a:pPr marL="457200" indent="-457200">
              <a:buFont typeface="+mj-lt"/>
              <a:buAutoNum type="arabicPeriod"/>
            </a:pPr>
            <a:r>
              <a:rPr lang="en-US" dirty="0"/>
              <a:t>Identify yourself by name. Identify the resident by name. </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the resident’s privacy with curtain, screen, or door. </a:t>
            </a:r>
          </a:p>
          <a:p>
            <a:pPr marL="457200" indent="-457200">
              <a:buFont typeface="+mj-lt"/>
              <a:buAutoNum type="arabicPeriod"/>
            </a:pPr>
            <a:r>
              <a:rPr lang="en-US" dirty="0"/>
              <a:t>Fill the basin half full of warm water. Test water temperature with thermometer or against the inside of your wrist to ensure it is safe. Water temperature should be no higher than 105°F. Have resident check water temperature. Adjust if necessary.</a:t>
            </a:r>
          </a:p>
          <a:p>
            <a:pPr marL="0" indent="0">
              <a:buNone/>
            </a:pPr>
            <a:endParaRPr lang="en-US" dirty="0">
              <a:solidFill>
                <a:schemeClr val="accent5">
                  <a:lumMod val="60000"/>
                  <a:lumOff val="40000"/>
                </a:schemeClr>
              </a:solidFill>
              <a:highlight>
                <a:srgbClr val="000000"/>
              </a:highlight>
            </a:endParaRPr>
          </a:p>
        </p:txBody>
      </p:sp>
      <p:sp>
        <p:nvSpPr>
          <p:cNvPr id="3" name="Slide Number Placeholder 2">
            <a:extLst>
              <a:ext uri="{FF2B5EF4-FFF2-40B4-BE49-F238E27FC236}">
                <a16:creationId xmlns:a16="http://schemas.microsoft.com/office/drawing/2014/main" id="{171197F6-5ECA-4FF5-9910-5CF3BB321C98}"/>
              </a:ext>
            </a:extLst>
          </p:cNvPr>
          <p:cNvSpPr>
            <a:spLocks noGrp="1"/>
          </p:cNvSpPr>
          <p:nvPr>
            <p:ph type="sldNum" sz="quarter" idx="12"/>
          </p:nvPr>
        </p:nvSpPr>
        <p:spPr/>
        <p:txBody>
          <a:bodyPr/>
          <a:lstStyle/>
          <a:p>
            <a:pPr defTabSz="457200"/>
            <a:fld id="{1E19C8D7-53EE-4AF8-9E87-BBF55B67A655}" type="slidenum">
              <a:rPr lang="en-US" smtClean="0"/>
              <a:pPr defTabSz="457200"/>
              <a:t>70</a:t>
            </a:fld>
            <a:endParaRPr lang="en-US" dirty="0"/>
          </a:p>
        </p:txBody>
      </p:sp>
    </p:spTree>
    <p:extLst>
      <p:ext uri="{BB962C8B-B14F-4D97-AF65-F5344CB8AC3E}">
        <p14:creationId xmlns:p14="http://schemas.microsoft.com/office/powerpoint/2010/main" val="416815170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F09B77-E2C7-4B38-AE5F-5BC8F396BB42}"/>
              </a:ext>
            </a:extLst>
          </p:cNvPr>
          <p:cNvSpPr>
            <a:spLocks noGrp="1"/>
          </p:cNvSpPr>
          <p:nvPr>
            <p:ph idx="1"/>
          </p:nvPr>
        </p:nvSpPr>
        <p:spPr>
          <a:xfrm>
            <a:off x="635394" y="780226"/>
            <a:ext cx="4562772" cy="5396738"/>
          </a:xfrm>
        </p:spPr>
        <p:txBody>
          <a:bodyPr/>
          <a:lstStyle/>
          <a:p>
            <a:pPr marL="0" indent="0">
              <a:buNone/>
            </a:pPr>
            <a:r>
              <a:rPr lang="en-US" dirty="0">
                <a:solidFill>
                  <a:schemeClr val="accent5">
                    <a:lumMod val="60000"/>
                    <a:lumOff val="40000"/>
                  </a:schemeClr>
                </a:solidFill>
                <a:highlight>
                  <a:srgbClr val="000000"/>
                </a:highlight>
              </a:rPr>
              <a:t>Administering warm soaks</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6"/>
            </a:pPr>
            <a:r>
              <a:rPr lang="en-US" dirty="0"/>
              <a:t>Place the basin on a disposable absorbent pad (protective barrier) in a comfortable position for the resident.</a:t>
            </a:r>
          </a:p>
          <a:p>
            <a:pPr marL="457200" indent="-457200">
              <a:buFont typeface="+mj-lt"/>
              <a:buAutoNum type="arabicPeriod" startAt="6"/>
            </a:pPr>
            <a:r>
              <a:rPr lang="en-US" dirty="0"/>
              <a:t>Immerse the body part in the basin. Pad the edge of the basin with a towel. Use a bath blanket to cover the resident, if needed, for extra warmth.</a:t>
            </a:r>
          </a:p>
          <a:p>
            <a:pPr marL="0" indent="0">
              <a:buNone/>
            </a:pPr>
            <a:endParaRPr lang="en-US" dirty="0">
              <a:solidFill>
                <a:schemeClr val="accent5">
                  <a:lumMod val="60000"/>
                  <a:lumOff val="40000"/>
                </a:schemeClr>
              </a:solidFill>
              <a:highlight>
                <a:srgbClr val="000000"/>
              </a:highlight>
            </a:endParaRPr>
          </a:p>
        </p:txBody>
      </p:sp>
      <p:sp>
        <p:nvSpPr>
          <p:cNvPr id="3" name="Slide Number Placeholder 2">
            <a:extLst>
              <a:ext uri="{FF2B5EF4-FFF2-40B4-BE49-F238E27FC236}">
                <a16:creationId xmlns:a16="http://schemas.microsoft.com/office/drawing/2014/main" id="{171197F6-5ECA-4FF5-9910-5CF3BB321C98}"/>
              </a:ext>
            </a:extLst>
          </p:cNvPr>
          <p:cNvSpPr>
            <a:spLocks noGrp="1"/>
          </p:cNvSpPr>
          <p:nvPr>
            <p:ph type="sldNum" sz="quarter" idx="12"/>
          </p:nvPr>
        </p:nvSpPr>
        <p:spPr/>
        <p:txBody>
          <a:bodyPr/>
          <a:lstStyle/>
          <a:p>
            <a:pPr defTabSz="457200"/>
            <a:fld id="{1E19C8D7-53EE-4AF8-9E87-BBF55B67A655}" type="slidenum">
              <a:rPr lang="en-US" smtClean="0"/>
              <a:pPr defTabSz="457200"/>
              <a:t>71</a:t>
            </a:fld>
            <a:endParaRPr lang="en-US" dirty="0"/>
          </a:p>
        </p:txBody>
      </p:sp>
      <p:pic>
        <p:nvPicPr>
          <p:cNvPr id="4" name="Picture 3">
            <a:extLst>
              <a:ext uri="{FF2B5EF4-FFF2-40B4-BE49-F238E27FC236}">
                <a16:creationId xmlns:a16="http://schemas.microsoft.com/office/drawing/2014/main" id="{68B5425D-18EE-4CD5-B794-F9DA7311C20B}"/>
              </a:ext>
            </a:extLst>
          </p:cNvPr>
          <p:cNvPicPr>
            <a:picLocks noChangeAspect="1"/>
          </p:cNvPicPr>
          <p:nvPr/>
        </p:nvPicPr>
        <p:blipFill>
          <a:blip r:embed="rId2"/>
          <a:stretch>
            <a:fillRect/>
          </a:stretch>
        </p:blipFill>
        <p:spPr>
          <a:xfrm>
            <a:off x="5456583" y="2554427"/>
            <a:ext cx="4959016" cy="3237822"/>
          </a:xfrm>
          <a:prstGeom prst="rect">
            <a:avLst/>
          </a:prstGeom>
        </p:spPr>
      </p:pic>
    </p:spTree>
    <p:extLst>
      <p:ext uri="{BB962C8B-B14F-4D97-AF65-F5344CB8AC3E}">
        <p14:creationId xmlns:p14="http://schemas.microsoft.com/office/powerpoint/2010/main" val="227149823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F09B77-E2C7-4B38-AE5F-5BC8F396BB42}"/>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Administering warm soaks</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8"/>
            </a:pPr>
            <a:r>
              <a:rPr lang="en-US" dirty="0"/>
              <a:t>Check water temperature every five minutes. Add hot water as needed to maintain the temperature. Never add water hotter than 105°F to avoid burns. To prevent burns, ask the resident not to add hot water. Observe the area for redness. Discontinue the soak if the resident has pain or discomfort.</a:t>
            </a:r>
          </a:p>
          <a:p>
            <a:pPr marL="457200" indent="-457200">
              <a:buFont typeface="+mj-lt"/>
              <a:buAutoNum type="arabicPeriod" startAt="8"/>
            </a:pPr>
            <a:r>
              <a:rPr lang="en-US" dirty="0"/>
              <a:t>Soak for 15 to 20 minutes or as ordered.</a:t>
            </a:r>
          </a:p>
          <a:p>
            <a:pPr marL="457200" indent="-457200">
              <a:buFont typeface="+mj-lt"/>
              <a:buAutoNum type="arabicPeriod" startAt="8"/>
            </a:pPr>
            <a:r>
              <a:rPr lang="en-US" dirty="0"/>
              <a:t>Remove the basin. Use the towel to dry resident.</a:t>
            </a:r>
          </a:p>
          <a:p>
            <a:pPr marL="457200" indent="-457200">
              <a:buFont typeface="+mj-lt"/>
              <a:buAutoNum type="arabicPeriod" startAt="8"/>
            </a:pPr>
            <a:r>
              <a:rPr lang="en-US" dirty="0"/>
              <a:t>Make resident comfortable. Remove privacy measures.</a:t>
            </a:r>
          </a:p>
          <a:p>
            <a:pPr marL="0" indent="0">
              <a:buNone/>
            </a:pPr>
            <a:endParaRPr lang="en-US" dirty="0">
              <a:solidFill>
                <a:schemeClr val="accent5">
                  <a:lumMod val="60000"/>
                  <a:lumOff val="40000"/>
                </a:schemeClr>
              </a:solidFill>
              <a:highlight>
                <a:srgbClr val="000000"/>
              </a:highlight>
            </a:endParaRPr>
          </a:p>
        </p:txBody>
      </p:sp>
      <p:sp>
        <p:nvSpPr>
          <p:cNvPr id="3" name="Slide Number Placeholder 2">
            <a:extLst>
              <a:ext uri="{FF2B5EF4-FFF2-40B4-BE49-F238E27FC236}">
                <a16:creationId xmlns:a16="http://schemas.microsoft.com/office/drawing/2014/main" id="{171197F6-5ECA-4FF5-9910-5CF3BB321C98}"/>
              </a:ext>
            </a:extLst>
          </p:cNvPr>
          <p:cNvSpPr>
            <a:spLocks noGrp="1"/>
          </p:cNvSpPr>
          <p:nvPr>
            <p:ph type="sldNum" sz="quarter" idx="12"/>
          </p:nvPr>
        </p:nvSpPr>
        <p:spPr/>
        <p:txBody>
          <a:bodyPr/>
          <a:lstStyle/>
          <a:p>
            <a:pPr defTabSz="457200"/>
            <a:fld id="{1E19C8D7-53EE-4AF8-9E87-BBF55B67A655}" type="slidenum">
              <a:rPr lang="en-US" smtClean="0"/>
              <a:pPr defTabSz="457200"/>
              <a:t>72</a:t>
            </a:fld>
            <a:endParaRPr lang="en-US" dirty="0"/>
          </a:p>
        </p:txBody>
      </p:sp>
    </p:spTree>
    <p:extLst>
      <p:ext uri="{BB962C8B-B14F-4D97-AF65-F5344CB8AC3E}">
        <p14:creationId xmlns:p14="http://schemas.microsoft.com/office/powerpoint/2010/main" val="369615459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F09B77-E2C7-4B38-AE5F-5BC8F396BB42}"/>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Administering warm soaks</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2"/>
            </a:pPr>
            <a:r>
              <a:rPr lang="en-US" dirty="0"/>
              <a:t>Discard the disposable pad. Empty, rinse, and dry bath basin. Place the basin in designated dirty supply area or return to storage, depending on facility policy.</a:t>
            </a:r>
          </a:p>
          <a:p>
            <a:pPr marL="457200" indent="-457200">
              <a:buFont typeface="+mj-lt"/>
              <a:buAutoNum type="arabicPeriod" startAt="12"/>
            </a:pPr>
            <a:r>
              <a:rPr lang="en-US" dirty="0"/>
              <a:t>Place soiled towel in proper container.</a:t>
            </a:r>
          </a:p>
          <a:p>
            <a:pPr marL="457200" indent="-457200">
              <a:buFont typeface="+mj-lt"/>
              <a:buAutoNum type="arabicPeriod" startAt="12"/>
            </a:pPr>
            <a:r>
              <a:rPr lang="en-US" dirty="0"/>
              <a:t>Place call light within resident’s reach.</a:t>
            </a:r>
          </a:p>
          <a:p>
            <a:pPr marL="457200" indent="-457200">
              <a:buFont typeface="+mj-lt"/>
              <a:buAutoNum type="arabicPeriod" startAt="12"/>
            </a:pPr>
            <a:r>
              <a:rPr lang="en-US" dirty="0"/>
              <a:t>Wash your hands.</a:t>
            </a:r>
          </a:p>
          <a:p>
            <a:pPr marL="457200" indent="-457200">
              <a:buFont typeface="+mj-lt"/>
              <a:buAutoNum type="arabicPeriod" startAt="12"/>
            </a:pPr>
            <a:r>
              <a:rPr lang="en-US" dirty="0"/>
              <a:t>Report any changes in resident to the nurse.</a:t>
            </a:r>
          </a:p>
          <a:p>
            <a:pPr marL="457200" indent="-457200">
              <a:buFont typeface="+mj-lt"/>
              <a:buAutoNum type="arabicPeriod" startAt="12"/>
            </a:pPr>
            <a:r>
              <a:rPr lang="en-US" dirty="0"/>
              <a:t>Document procedure using facility guidelines.</a:t>
            </a:r>
          </a:p>
          <a:p>
            <a:pPr marL="0" indent="0">
              <a:buNone/>
            </a:pPr>
            <a:endParaRPr lang="en-US" dirty="0">
              <a:solidFill>
                <a:schemeClr val="accent5">
                  <a:lumMod val="60000"/>
                  <a:lumOff val="40000"/>
                </a:schemeClr>
              </a:solidFill>
              <a:highlight>
                <a:srgbClr val="000000"/>
              </a:highlight>
            </a:endParaRPr>
          </a:p>
        </p:txBody>
      </p:sp>
      <p:sp>
        <p:nvSpPr>
          <p:cNvPr id="3" name="Slide Number Placeholder 2">
            <a:extLst>
              <a:ext uri="{FF2B5EF4-FFF2-40B4-BE49-F238E27FC236}">
                <a16:creationId xmlns:a16="http://schemas.microsoft.com/office/drawing/2014/main" id="{171197F6-5ECA-4FF5-9910-5CF3BB321C98}"/>
              </a:ext>
            </a:extLst>
          </p:cNvPr>
          <p:cNvSpPr>
            <a:spLocks noGrp="1"/>
          </p:cNvSpPr>
          <p:nvPr>
            <p:ph type="sldNum" sz="quarter" idx="12"/>
          </p:nvPr>
        </p:nvSpPr>
        <p:spPr/>
        <p:txBody>
          <a:bodyPr/>
          <a:lstStyle/>
          <a:p>
            <a:pPr defTabSz="457200"/>
            <a:fld id="{1E19C8D7-53EE-4AF8-9E87-BBF55B67A655}" type="slidenum">
              <a:rPr lang="en-US" smtClean="0"/>
              <a:pPr defTabSz="457200"/>
              <a:t>73</a:t>
            </a:fld>
            <a:endParaRPr lang="en-US" dirty="0"/>
          </a:p>
        </p:txBody>
      </p:sp>
    </p:spTree>
    <p:extLst>
      <p:ext uri="{BB962C8B-B14F-4D97-AF65-F5344CB8AC3E}">
        <p14:creationId xmlns:p14="http://schemas.microsoft.com/office/powerpoint/2010/main" val="218394318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F09B77-E2C7-4B38-AE5F-5BC8F396BB42}"/>
              </a:ext>
            </a:extLst>
          </p:cNvPr>
          <p:cNvSpPr>
            <a:spLocks noGrp="1"/>
          </p:cNvSpPr>
          <p:nvPr>
            <p:ph idx="1"/>
          </p:nvPr>
        </p:nvSpPr>
        <p:spPr>
          <a:xfrm>
            <a:off x="635393" y="780226"/>
            <a:ext cx="4552833" cy="5396738"/>
          </a:xfrm>
        </p:spPr>
        <p:txBody>
          <a:bodyPr/>
          <a:lstStyle/>
          <a:p>
            <a:pPr marL="0" indent="0">
              <a:buNone/>
            </a:pPr>
            <a:r>
              <a:rPr lang="en-US" dirty="0">
                <a:solidFill>
                  <a:schemeClr val="accent5">
                    <a:lumMod val="60000"/>
                    <a:lumOff val="40000"/>
                  </a:schemeClr>
                </a:solidFill>
                <a:highlight>
                  <a:srgbClr val="000000"/>
                </a:highlight>
              </a:rPr>
              <a:t>Applying an </a:t>
            </a:r>
            <a:r>
              <a:rPr lang="en-US" dirty="0" err="1">
                <a:solidFill>
                  <a:schemeClr val="accent5">
                    <a:lumMod val="60000"/>
                    <a:lumOff val="40000"/>
                  </a:schemeClr>
                </a:solidFill>
                <a:highlight>
                  <a:srgbClr val="000000"/>
                </a:highlight>
              </a:rPr>
              <a:t>Aquamatic</a:t>
            </a:r>
            <a:r>
              <a:rPr lang="en-US" dirty="0">
                <a:solidFill>
                  <a:schemeClr val="accent5">
                    <a:lumMod val="60000"/>
                    <a:lumOff val="40000"/>
                  </a:schemeClr>
                </a:solidFill>
                <a:highlight>
                  <a:srgbClr val="000000"/>
                </a:highlight>
              </a:rPr>
              <a:t> K-Pad</a:t>
            </a:r>
          </a:p>
          <a:p>
            <a:pPr marL="0" indent="0">
              <a:buNone/>
            </a:pPr>
            <a:endParaRPr lang="en-US" dirty="0">
              <a:solidFill>
                <a:schemeClr val="accent5">
                  <a:lumMod val="60000"/>
                  <a:lumOff val="40000"/>
                </a:schemeClr>
              </a:solidFill>
              <a:highlight>
                <a:srgbClr val="000000"/>
              </a:highlight>
            </a:endParaRPr>
          </a:p>
          <a:p>
            <a:pPr marL="0" indent="0">
              <a:buNone/>
            </a:pPr>
            <a:r>
              <a:rPr lang="en-US" i="1" dirty="0"/>
              <a:t>Equipment: </a:t>
            </a:r>
            <a:r>
              <a:rPr lang="en-US" i="1" dirty="0" err="1"/>
              <a:t>Aquamatic</a:t>
            </a:r>
            <a:r>
              <a:rPr lang="en-US" i="1" dirty="0"/>
              <a:t> K-Pad and control unit, covering for pad, distilled water</a:t>
            </a:r>
          </a:p>
          <a:p>
            <a:pPr marL="0" indent="0">
              <a:buNone/>
            </a:pPr>
            <a:endParaRPr lang="en-US" dirty="0"/>
          </a:p>
          <a:p>
            <a:pPr marL="457200" indent="-457200">
              <a:buFont typeface="+mj-lt"/>
              <a:buAutoNum type="arabicPeriod"/>
            </a:pPr>
            <a:r>
              <a:rPr lang="en-US" dirty="0"/>
              <a:t>Identify yourself by name. Identify the resident by name. </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the resident’s privacy during procedure with curtain, screen, or door.</a:t>
            </a:r>
          </a:p>
          <a:p>
            <a:pPr marL="0" indent="0">
              <a:buNone/>
            </a:pPr>
            <a:endParaRPr lang="en-US" dirty="0">
              <a:solidFill>
                <a:schemeClr val="accent5">
                  <a:lumMod val="60000"/>
                  <a:lumOff val="40000"/>
                </a:schemeClr>
              </a:solidFill>
              <a:highlight>
                <a:srgbClr val="000000"/>
              </a:highlight>
            </a:endParaRPr>
          </a:p>
        </p:txBody>
      </p:sp>
      <p:sp>
        <p:nvSpPr>
          <p:cNvPr id="3" name="Slide Number Placeholder 2">
            <a:extLst>
              <a:ext uri="{FF2B5EF4-FFF2-40B4-BE49-F238E27FC236}">
                <a16:creationId xmlns:a16="http://schemas.microsoft.com/office/drawing/2014/main" id="{171197F6-5ECA-4FF5-9910-5CF3BB321C98}"/>
              </a:ext>
            </a:extLst>
          </p:cNvPr>
          <p:cNvSpPr>
            <a:spLocks noGrp="1"/>
          </p:cNvSpPr>
          <p:nvPr>
            <p:ph type="sldNum" sz="quarter" idx="12"/>
          </p:nvPr>
        </p:nvSpPr>
        <p:spPr/>
        <p:txBody>
          <a:bodyPr/>
          <a:lstStyle/>
          <a:p>
            <a:pPr defTabSz="457200"/>
            <a:fld id="{1E19C8D7-53EE-4AF8-9E87-BBF55B67A655}" type="slidenum">
              <a:rPr lang="en-US" smtClean="0"/>
              <a:pPr defTabSz="457200"/>
              <a:t>74</a:t>
            </a:fld>
            <a:endParaRPr lang="en-US" dirty="0"/>
          </a:p>
        </p:txBody>
      </p:sp>
      <p:pic>
        <p:nvPicPr>
          <p:cNvPr id="4" name="Picture 3">
            <a:extLst>
              <a:ext uri="{FF2B5EF4-FFF2-40B4-BE49-F238E27FC236}">
                <a16:creationId xmlns:a16="http://schemas.microsoft.com/office/drawing/2014/main" id="{B7792A91-4D7A-4ED1-93C6-B76F77E09AFD}"/>
              </a:ext>
            </a:extLst>
          </p:cNvPr>
          <p:cNvPicPr>
            <a:picLocks noChangeAspect="1"/>
          </p:cNvPicPr>
          <p:nvPr/>
        </p:nvPicPr>
        <p:blipFill>
          <a:blip r:embed="rId2"/>
          <a:stretch>
            <a:fillRect/>
          </a:stretch>
        </p:blipFill>
        <p:spPr>
          <a:xfrm>
            <a:off x="5383063" y="2830629"/>
            <a:ext cx="4552833" cy="3129661"/>
          </a:xfrm>
          <a:prstGeom prst="rect">
            <a:avLst/>
          </a:prstGeom>
        </p:spPr>
      </p:pic>
    </p:spTree>
    <p:extLst>
      <p:ext uri="{BB962C8B-B14F-4D97-AF65-F5344CB8AC3E}">
        <p14:creationId xmlns:p14="http://schemas.microsoft.com/office/powerpoint/2010/main" val="296174411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F09B77-E2C7-4B38-AE5F-5BC8F396BB42}"/>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Applying an </a:t>
            </a:r>
            <a:r>
              <a:rPr lang="en-US" dirty="0" err="1">
                <a:solidFill>
                  <a:schemeClr val="accent5">
                    <a:lumMod val="60000"/>
                    <a:lumOff val="40000"/>
                  </a:schemeClr>
                </a:solidFill>
                <a:highlight>
                  <a:srgbClr val="000000"/>
                </a:highlight>
              </a:rPr>
              <a:t>Aquamatic</a:t>
            </a:r>
            <a:r>
              <a:rPr lang="en-US" dirty="0">
                <a:solidFill>
                  <a:schemeClr val="accent5">
                    <a:lumMod val="60000"/>
                    <a:lumOff val="40000"/>
                  </a:schemeClr>
                </a:solidFill>
                <a:highlight>
                  <a:srgbClr val="000000"/>
                </a:highlight>
              </a:rPr>
              <a:t> K-Pad</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5"/>
            </a:pPr>
            <a:r>
              <a:rPr lang="en-US" dirty="0"/>
              <a:t>Place the control unit on the bedside table. Make sure cords are not frayed or damaged. Check that the tubing between the pad and unit is intact.</a:t>
            </a:r>
          </a:p>
          <a:p>
            <a:pPr marL="457200" indent="-457200">
              <a:buFont typeface="+mj-lt"/>
              <a:buAutoNum type="arabicPeriod" startAt="5"/>
            </a:pPr>
            <a:r>
              <a:rPr lang="en-US" dirty="0"/>
              <a:t>Remove cover of control unit to check the water level. If it is low, fill it with distilled water to the fill line.</a:t>
            </a:r>
          </a:p>
          <a:p>
            <a:pPr marL="457200" indent="-457200">
              <a:buFont typeface="+mj-lt"/>
              <a:buAutoNum type="arabicPeriod" startAt="5"/>
            </a:pPr>
            <a:r>
              <a:rPr lang="en-US" dirty="0"/>
              <a:t>Put the control unit cover  back in place. </a:t>
            </a:r>
          </a:p>
          <a:p>
            <a:pPr marL="457200" indent="-457200">
              <a:buFont typeface="+mj-lt"/>
              <a:buAutoNum type="arabicPeriod" startAt="5"/>
            </a:pPr>
            <a:r>
              <a:rPr lang="en-US" dirty="0"/>
              <a:t>Plug the unit in and turn the pad on. Temperature should have been pre-set. If it was not, check with the nurse for proper temperature.</a:t>
            </a:r>
          </a:p>
          <a:p>
            <a:pPr marL="457200" indent="-457200">
              <a:buFont typeface="+mj-lt"/>
              <a:buAutoNum type="arabicPeriod" startAt="5"/>
            </a:pPr>
            <a:r>
              <a:rPr lang="en-US" dirty="0"/>
              <a:t>Place the pad in the cover. Do not pin the pad to the cover. </a:t>
            </a:r>
          </a:p>
          <a:p>
            <a:pPr marL="457200" indent="-457200">
              <a:buFont typeface="+mj-lt"/>
              <a:buAutoNum type="arabicPeriod" startAt="5"/>
            </a:pPr>
            <a:r>
              <a:rPr lang="en-US" dirty="0"/>
              <a:t>Uncover the area to be treated. Place the covered pad on the area. Note the time. Make sure the tubing is not hanging below the bed. It should be coiled on the bed. Make sure the tubing has no kinks.</a:t>
            </a:r>
          </a:p>
          <a:p>
            <a:pPr marL="0" indent="0">
              <a:buNone/>
            </a:pPr>
            <a:endParaRPr lang="en-US" dirty="0">
              <a:solidFill>
                <a:schemeClr val="accent5">
                  <a:lumMod val="60000"/>
                  <a:lumOff val="40000"/>
                </a:schemeClr>
              </a:solidFill>
              <a:highlight>
                <a:srgbClr val="000000"/>
              </a:highlight>
            </a:endParaRPr>
          </a:p>
        </p:txBody>
      </p:sp>
      <p:sp>
        <p:nvSpPr>
          <p:cNvPr id="3" name="Slide Number Placeholder 2">
            <a:extLst>
              <a:ext uri="{FF2B5EF4-FFF2-40B4-BE49-F238E27FC236}">
                <a16:creationId xmlns:a16="http://schemas.microsoft.com/office/drawing/2014/main" id="{171197F6-5ECA-4FF5-9910-5CF3BB321C98}"/>
              </a:ext>
            </a:extLst>
          </p:cNvPr>
          <p:cNvSpPr>
            <a:spLocks noGrp="1"/>
          </p:cNvSpPr>
          <p:nvPr>
            <p:ph type="sldNum" sz="quarter" idx="12"/>
          </p:nvPr>
        </p:nvSpPr>
        <p:spPr/>
        <p:txBody>
          <a:bodyPr/>
          <a:lstStyle/>
          <a:p>
            <a:pPr defTabSz="457200"/>
            <a:fld id="{1E19C8D7-53EE-4AF8-9E87-BBF55B67A655}" type="slidenum">
              <a:rPr lang="en-US" smtClean="0"/>
              <a:pPr defTabSz="457200"/>
              <a:t>75</a:t>
            </a:fld>
            <a:endParaRPr lang="en-US" dirty="0"/>
          </a:p>
        </p:txBody>
      </p:sp>
    </p:spTree>
    <p:extLst>
      <p:ext uri="{BB962C8B-B14F-4D97-AF65-F5344CB8AC3E}">
        <p14:creationId xmlns:p14="http://schemas.microsoft.com/office/powerpoint/2010/main" val="250089804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F09B77-E2C7-4B38-AE5F-5BC8F396BB42}"/>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Applying an </a:t>
            </a:r>
            <a:r>
              <a:rPr lang="en-US" dirty="0" err="1">
                <a:solidFill>
                  <a:schemeClr val="accent5">
                    <a:lumMod val="60000"/>
                    <a:lumOff val="40000"/>
                  </a:schemeClr>
                </a:solidFill>
                <a:highlight>
                  <a:srgbClr val="000000"/>
                </a:highlight>
              </a:rPr>
              <a:t>Aquamatic</a:t>
            </a:r>
            <a:r>
              <a:rPr lang="en-US" dirty="0">
                <a:solidFill>
                  <a:schemeClr val="accent5">
                    <a:lumMod val="60000"/>
                    <a:lumOff val="40000"/>
                  </a:schemeClr>
                </a:solidFill>
                <a:highlight>
                  <a:srgbClr val="000000"/>
                </a:highlight>
              </a:rPr>
              <a:t> K-Pad</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1"/>
            </a:pPr>
            <a:r>
              <a:rPr lang="en-US" dirty="0"/>
              <a:t>Return and check the area every five minutes. Remove the pad if the area is red or numb or if the resident reports pain or discomfort.</a:t>
            </a:r>
          </a:p>
          <a:p>
            <a:pPr marL="457200" indent="-457200">
              <a:buFont typeface="+mj-lt"/>
              <a:buAutoNum type="arabicPeriod" startAt="11"/>
            </a:pPr>
            <a:r>
              <a:rPr lang="en-US" dirty="0"/>
              <a:t>Check the water level and refill with distilled water to the fill line when necessary.</a:t>
            </a:r>
          </a:p>
          <a:p>
            <a:pPr marL="457200" indent="-457200">
              <a:buFont typeface="+mj-lt"/>
              <a:buAutoNum type="arabicPeriod" startAt="11"/>
            </a:pPr>
            <a:r>
              <a:rPr lang="en-US" dirty="0"/>
              <a:t>Turn off the unit and remove the pad after 20 minutes.</a:t>
            </a:r>
          </a:p>
          <a:p>
            <a:pPr marL="457200" indent="-457200">
              <a:buFont typeface="+mj-lt"/>
              <a:buAutoNum type="arabicPeriod" startAt="11"/>
            </a:pPr>
            <a:r>
              <a:rPr lang="en-US" dirty="0"/>
              <a:t>Make resident comfortable. </a:t>
            </a:r>
          </a:p>
          <a:p>
            <a:pPr marL="457200" indent="-457200">
              <a:buFont typeface="+mj-lt"/>
              <a:buAutoNum type="arabicPeriod" startAt="11"/>
            </a:pPr>
            <a:r>
              <a:rPr lang="en-US" dirty="0"/>
              <a:t>Clean and store supplies. </a:t>
            </a:r>
          </a:p>
          <a:p>
            <a:pPr marL="457200" indent="-457200">
              <a:buFont typeface="+mj-lt"/>
              <a:buAutoNum type="arabicPeriod" startAt="11"/>
            </a:pPr>
            <a:r>
              <a:rPr lang="en-US" dirty="0"/>
              <a:t>Place call light within resident’s reach.</a:t>
            </a:r>
          </a:p>
          <a:p>
            <a:pPr marL="457200" indent="-457200">
              <a:buFont typeface="+mj-lt"/>
              <a:buAutoNum type="arabicPeriod" startAt="11"/>
            </a:pPr>
            <a:r>
              <a:rPr lang="en-US" dirty="0"/>
              <a:t>Wash your hands.</a:t>
            </a:r>
          </a:p>
          <a:p>
            <a:pPr marL="457200" indent="-457200">
              <a:buFont typeface="+mj-lt"/>
              <a:buAutoNum type="arabicPeriod" startAt="11"/>
            </a:pPr>
            <a:r>
              <a:rPr lang="en-US" dirty="0"/>
              <a:t>Report any changes in resident to the nurse.</a:t>
            </a:r>
          </a:p>
          <a:p>
            <a:pPr marL="457200" indent="-457200">
              <a:buFont typeface="+mj-lt"/>
              <a:buAutoNum type="arabicPeriod" startAt="11"/>
            </a:pPr>
            <a:r>
              <a:rPr lang="en-US" dirty="0"/>
              <a:t>Document procedure using facility guidelines.</a:t>
            </a:r>
          </a:p>
          <a:p>
            <a:pPr marL="0" indent="0">
              <a:buNone/>
            </a:pPr>
            <a:endParaRPr lang="en-US" dirty="0">
              <a:solidFill>
                <a:schemeClr val="accent5">
                  <a:lumMod val="60000"/>
                  <a:lumOff val="40000"/>
                </a:schemeClr>
              </a:solidFill>
              <a:highlight>
                <a:srgbClr val="000000"/>
              </a:highlight>
            </a:endParaRPr>
          </a:p>
        </p:txBody>
      </p:sp>
      <p:sp>
        <p:nvSpPr>
          <p:cNvPr id="3" name="Slide Number Placeholder 2">
            <a:extLst>
              <a:ext uri="{FF2B5EF4-FFF2-40B4-BE49-F238E27FC236}">
                <a16:creationId xmlns:a16="http://schemas.microsoft.com/office/drawing/2014/main" id="{171197F6-5ECA-4FF5-9910-5CF3BB321C98}"/>
              </a:ext>
            </a:extLst>
          </p:cNvPr>
          <p:cNvSpPr>
            <a:spLocks noGrp="1"/>
          </p:cNvSpPr>
          <p:nvPr>
            <p:ph type="sldNum" sz="quarter" idx="12"/>
          </p:nvPr>
        </p:nvSpPr>
        <p:spPr/>
        <p:txBody>
          <a:bodyPr/>
          <a:lstStyle/>
          <a:p>
            <a:pPr defTabSz="457200"/>
            <a:fld id="{1E19C8D7-53EE-4AF8-9E87-BBF55B67A655}" type="slidenum">
              <a:rPr lang="en-US" smtClean="0"/>
              <a:pPr defTabSz="457200"/>
              <a:t>76</a:t>
            </a:fld>
            <a:endParaRPr lang="en-US" dirty="0"/>
          </a:p>
        </p:txBody>
      </p:sp>
    </p:spTree>
    <p:extLst>
      <p:ext uri="{BB962C8B-B14F-4D97-AF65-F5344CB8AC3E}">
        <p14:creationId xmlns:p14="http://schemas.microsoft.com/office/powerpoint/2010/main" val="354715537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Explain the benefits of warm and cold applications</a:t>
            </a:r>
          </a:p>
          <a:p>
            <a:pPr marL="457200" indent="-457200">
              <a:buFont typeface="+mj-lt"/>
              <a:buAutoNum type="arabicPeriod" startAt="6"/>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The following procedure for a </a:t>
            </a:r>
            <a:r>
              <a:rPr lang="en-US" dirty="0" err="1"/>
              <a:t>sitz</a:t>
            </a:r>
            <a:r>
              <a:rPr lang="en-US" dirty="0"/>
              <a:t> bath is for the use of a disposable/commercial type </a:t>
            </a:r>
            <a:r>
              <a:rPr lang="en-US" dirty="0" err="1"/>
              <a:t>sitz</a:t>
            </a:r>
            <a:r>
              <a:rPr lang="en-US" dirty="0"/>
              <a:t> basin that sits on the commode. There is also a </a:t>
            </a:r>
            <a:r>
              <a:rPr lang="en-US" dirty="0" err="1"/>
              <a:t>sitz</a:t>
            </a:r>
            <a:r>
              <a:rPr lang="en-US" dirty="0"/>
              <a:t> chair that is used in facilities. The resident must be checked every five minutes and not left in the water for longer than 20 minutes. </a:t>
            </a:r>
          </a:p>
          <a:p>
            <a:pPr marL="0" indent="0">
              <a:buNone/>
            </a:pPr>
            <a:endParaRPr lang="en-US" dirty="0"/>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77</a:t>
            </a:fld>
            <a:endParaRPr lang="en-US" dirty="0"/>
          </a:p>
        </p:txBody>
      </p:sp>
    </p:spTree>
    <p:extLst>
      <p:ext uri="{BB962C8B-B14F-4D97-AF65-F5344CB8AC3E}">
        <p14:creationId xmlns:p14="http://schemas.microsoft.com/office/powerpoint/2010/main" val="340768131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F09B77-E2C7-4B38-AE5F-5BC8F396BB42}"/>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Assisting with a </a:t>
            </a:r>
            <a:r>
              <a:rPr lang="en-US" dirty="0" err="1">
                <a:solidFill>
                  <a:schemeClr val="accent5">
                    <a:lumMod val="60000"/>
                    <a:lumOff val="40000"/>
                  </a:schemeClr>
                </a:solidFill>
                <a:highlight>
                  <a:srgbClr val="000000"/>
                </a:highlight>
              </a:rPr>
              <a:t>sitz</a:t>
            </a:r>
            <a:r>
              <a:rPr lang="en-US" dirty="0">
                <a:solidFill>
                  <a:schemeClr val="accent5">
                    <a:lumMod val="60000"/>
                    <a:lumOff val="40000"/>
                  </a:schemeClr>
                </a:solidFill>
                <a:highlight>
                  <a:srgbClr val="000000"/>
                </a:highlight>
              </a:rPr>
              <a:t> bath</a:t>
            </a:r>
          </a:p>
          <a:p>
            <a:pPr marL="0" indent="0">
              <a:buNone/>
            </a:pPr>
            <a:endParaRPr lang="en-US" dirty="0">
              <a:highlight>
                <a:srgbClr val="000000"/>
              </a:highlight>
            </a:endParaRPr>
          </a:p>
          <a:p>
            <a:pPr marL="0" indent="0">
              <a:buNone/>
            </a:pPr>
            <a:r>
              <a:rPr lang="en-US" i="1" dirty="0"/>
              <a:t>Equipment: disposable </a:t>
            </a:r>
            <a:r>
              <a:rPr lang="en-US" i="1" dirty="0" err="1"/>
              <a:t>sitz</a:t>
            </a:r>
            <a:r>
              <a:rPr lang="en-US" i="1" dirty="0"/>
              <a:t> bath, bath thermometer, towels, gloves</a:t>
            </a:r>
          </a:p>
          <a:p>
            <a:pPr marL="0" indent="0">
              <a:buNone/>
            </a:pPr>
            <a:endParaRPr lang="en-US" dirty="0">
              <a:solidFill>
                <a:schemeClr val="accent5">
                  <a:lumMod val="60000"/>
                  <a:lumOff val="40000"/>
                </a:schemeClr>
              </a:solidFill>
            </a:endParaRPr>
          </a:p>
          <a:p>
            <a:pPr marL="457200" indent="-457200">
              <a:buFont typeface="+mj-lt"/>
              <a:buAutoNum type="arabicPeriod"/>
            </a:pPr>
            <a:r>
              <a:rPr lang="en-US" dirty="0"/>
              <a:t>Identify yourself by name. Identify the resident by name. </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the resident’s privacy with curtain, screen, or door. </a:t>
            </a:r>
          </a:p>
          <a:p>
            <a:pPr marL="457200" indent="-457200">
              <a:buFont typeface="+mj-lt"/>
              <a:buAutoNum type="arabicPeriod"/>
            </a:pPr>
            <a:r>
              <a:rPr lang="en-US" dirty="0"/>
              <a:t>Put on gloves.</a:t>
            </a:r>
          </a:p>
          <a:p>
            <a:pPr marL="457200" indent="-457200">
              <a:buFont typeface="+mj-lt"/>
              <a:buAutoNum type="arabicPeriod"/>
            </a:pPr>
            <a:r>
              <a:rPr lang="en-US" dirty="0"/>
              <a:t>Fill the </a:t>
            </a:r>
            <a:r>
              <a:rPr lang="en-US" dirty="0" err="1"/>
              <a:t>sitz</a:t>
            </a:r>
            <a:r>
              <a:rPr lang="en-US" dirty="0"/>
              <a:t> bath two-thirds full with warm water. Place the </a:t>
            </a:r>
            <a:r>
              <a:rPr lang="en-US" dirty="0" err="1"/>
              <a:t>sitz</a:t>
            </a:r>
            <a:r>
              <a:rPr lang="en-US" dirty="0"/>
              <a:t> bath on the toilet seat. Check the water temperature using the bath thermometer. Water temperature should be no higher than 105°F. If the </a:t>
            </a:r>
            <a:r>
              <a:rPr lang="en-US" dirty="0" err="1"/>
              <a:t>sitz</a:t>
            </a:r>
            <a:r>
              <a:rPr lang="en-US" dirty="0"/>
              <a:t> bath is being used to help relieve pain and to stimulate circulation, the water temperature may need to be higher. Follow instructions in the care plan. </a:t>
            </a:r>
          </a:p>
          <a:p>
            <a:pPr marL="0" indent="0">
              <a:buNone/>
            </a:pPr>
            <a:endParaRPr lang="en-US" dirty="0">
              <a:solidFill>
                <a:schemeClr val="accent5">
                  <a:lumMod val="60000"/>
                  <a:lumOff val="40000"/>
                </a:schemeClr>
              </a:solidFill>
              <a:highlight>
                <a:srgbClr val="000000"/>
              </a:highlight>
            </a:endParaRPr>
          </a:p>
        </p:txBody>
      </p:sp>
      <p:sp>
        <p:nvSpPr>
          <p:cNvPr id="3" name="Slide Number Placeholder 2">
            <a:extLst>
              <a:ext uri="{FF2B5EF4-FFF2-40B4-BE49-F238E27FC236}">
                <a16:creationId xmlns:a16="http://schemas.microsoft.com/office/drawing/2014/main" id="{171197F6-5ECA-4FF5-9910-5CF3BB321C98}"/>
              </a:ext>
            </a:extLst>
          </p:cNvPr>
          <p:cNvSpPr>
            <a:spLocks noGrp="1"/>
          </p:cNvSpPr>
          <p:nvPr>
            <p:ph type="sldNum" sz="quarter" idx="12"/>
          </p:nvPr>
        </p:nvSpPr>
        <p:spPr/>
        <p:txBody>
          <a:bodyPr/>
          <a:lstStyle/>
          <a:p>
            <a:pPr defTabSz="457200"/>
            <a:fld id="{1E19C8D7-53EE-4AF8-9E87-BBF55B67A655}" type="slidenum">
              <a:rPr lang="en-US" smtClean="0"/>
              <a:pPr defTabSz="457200"/>
              <a:t>78</a:t>
            </a:fld>
            <a:endParaRPr lang="en-US" dirty="0"/>
          </a:p>
        </p:txBody>
      </p:sp>
    </p:spTree>
    <p:extLst>
      <p:ext uri="{BB962C8B-B14F-4D97-AF65-F5344CB8AC3E}">
        <p14:creationId xmlns:p14="http://schemas.microsoft.com/office/powerpoint/2010/main" val="107253539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F09B77-E2C7-4B38-AE5F-5BC8F396BB42}"/>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Assisting with a </a:t>
            </a:r>
            <a:r>
              <a:rPr lang="en-US" dirty="0" err="1">
                <a:solidFill>
                  <a:schemeClr val="accent5">
                    <a:lumMod val="60000"/>
                    <a:lumOff val="40000"/>
                  </a:schemeClr>
                </a:solidFill>
                <a:highlight>
                  <a:srgbClr val="000000"/>
                </a:highlight>
              </a:rPr>
              <a:t>sitz</a:t>
            </a:r>
            <a:r>
              <a:rPr lang="en-US" dirty="0">
                <a:solidFill>
                  <a:schemeClr val="accent5">
                    <a:lumMod val="60000"/>
                    <a:lumOff val="40000"/>
                  </a:schemeClr>
                </a:solidFill>
                <a:highlight>
                  <a:srgbClr val="000000"/>
                </a:highlight>
              </a:rPr>
              <a:t> bath</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7"/>
            </a:pPr>
            <a:r>
              <a:rPr lang="en-US" dirty="0"/>
              <a:t>Help the resident undress and sit on the </a:t>
            </a:r>
            <a:r>
              <a:rPr lang="en-US" dirty="0" err="1"/>
              <a:t>sitz</a:t>
            </a:r>
            <a:r>
              <a:rPr lang="en-US" dirty="0"/>
              <a:t> bath. A valve on the tubing connected to the bag allows the resident or you to refill the water in the </a:t>
            </a:r>
            <a:r>
              <a:rPr lang="en-US" dirty="0" err="1"/>
              <a:t>sitz</a:t>
            </a:r>
            <a:r>
              <a:rPr lang="en-US" dirty="0"/>
              <a:t> bath again with warm water.</a:t>
            </a:r>
          </a:p>
          <a:p>
            <a:pPr marL="457200" indent="-457200">
              <a:buFont typeface="+mj-lt"/>
              <a:buAutoNum type="arabicPeriod" startAt="7"/>
            </a:pPr>
            <a:r>
              <a:rPr lang="en-US" dirty="0"/>
              <a:t>You may be required to stay with the resident for safety reasons. If you leave the room, check on the resident every five minutes to make sure she is not dizzy or weak. Stay with a resident who seems unsteady.</a:t>
            </a:r>
          </a:p>
          <a:p>
            <a:pPr marL="457200" indent="-457200">
              <a:buFont typeface="+mj-lt"/>
              <a:buAutoNum type="arabicPeriod" startAt="7"/>
            </a:pPr>
            <a:r>
              <a:rPr lang="en-US" dirty="0"/>
              <a:t>Help the resident off of the </a:t>
            </a:r>
            <a:r>
              <a:rPr lang="en-US" dirty="0" err="1"/>
              <a:t>sitz</a:t>
            </a:r>
            <a:r>
              <a:rPr lang="en-US" dirty="0"/>
              <a:t> bath after 20 minutes. Provide towels and help with dressing if needed.</a:t>
            </a:r>
          </a:p>
          <a:p>
            <a:pPr marL="457200" indent="-457200">
              <a:buFont typeface="+mj-lt"/>
              <a:buAutoNum type="arabicPeriod" startAt="7"/>
            </a:pPr>
            <a:r>
              <a:rPr lang="en-US" dirty="0"/>
              <a:t>Make sure resident is comfortable. </a:t>
            </a:r>
          </a:p>
          <a:p>
            <a:pPr marL="457200" indent="-457200">
              <a:buFont typeface="+mj-lt"/>
              <a:buAutoNum type="arabicPeriod" startAt="7"/>
            </a:pPr>
            <a:r>
              <a:rPr lang="en-US" dirty="0"/>
              <a:t>Clean and store supplies. Place soiled towels in proper container. </a:t>
            </a:r>
          </a:p>
          <a:p>
            <a:pPr marL="457200" indent="-457200">
              <a:buFont typeface="+mj-lt"/>
              <a:buAutoNum type="arabicPeriod" startAt="7"/>
            </a:pPr>
            <a:r>
              <a:rPr lang="en-US" dirty="0"/>
              <a:t>Remove and discard gloves.</a:t>
            </a:r>
          </a:p>
          <a:p>
            <a:pPr marL="457200" indent="-457200">
              <a:buFont typeface="+mj-lt"/>
              <a:buAutoNum type="arabicPeriod" startAt="7"/>
            </a:pPr>
            <a:r>
              <a:rPr lang="en-US" dirty="0"/>
              <a:t>Wash your hands.</a:t>
            </a:r>
          </a:p>
          <a:p>
            <a:pPr marL="457200" indent="-457200">
              <a:buFont typeface="+mj-lt"/>
              <a:buAutoNum type="arabicPeriod" startAt="7"/>
            </a:pPr>
            <a:r>
              <a:rPr lang="en-US" dirty="0"/>
              <a:t>Place call light within resident’s reach.</a:t>
            </a:r>
          </a:p>
          <a:p>
            <a:pPr marL="0" indent="0">
              <a:buNone/>
            </a:pPr>
            <a:endParaRPr lang="en-US" dirty="0">
              <a:solidFill>
                <a:schemeClr val="accent5">
                  <a:lumMod val="60000"/>
                  <a:lumOff val="40000"/>
                </a:schemeClr>
              </a:solidFill>
              <a:highlight>
                <a:srgbClr val="000000"/>
              </a:highlight>
            </a:endParaRPr>
          </a:p>
        </p:txBody>
      </p:sp>
      <p:sp>
        <p:nvSpPr>
          <p:cNvPr id="3" name="Slide Number Placeholder 2">
            <a:extLst>
              <a:ext uri="{FF2B5EF4-FFF2-40B4-BE49-F238E27FC236}">
                <a16:creationId xmlns:a16="http://schemas.microsoft.com/office/drawing/2014/main" id="{171197F6-5ECA-4FF5-9910-5CF3BB321C98}"/>
              </a:ext>
            </a:extLst>
          </p:cNvPr>
          <p:cNvSpPr>
            <a:spLocks noGrp="1"/>
          </p:cNvSpPr>
          <p:nvPr>
            <p:ph type="sldNum" sz="quarter" idx="12"/>
          </p:nvPr>
        </p:nvSpPr>
        <p:spPr/>
        <p:txBody>
          <a:bodyPr/>
          <a:lstStyle/>
          <a:p>
            <a:pPr defTabSz="457200"/>
            <a:fld id="{1E19C8D7-53EE-4AF8-9E87-BBF55B67A655}" type="slidenum">
              <a:rPr lang="en-US" smtClean="0"/>
              <a:pPr defTabSz="457200"/>
              <a:t>79</a:t>
            </a:fld>
            <a:endParaRPr lang="en-US" dirty="0"/>
          </a:p>
        </p:txBody>
      </p:sp>
    </p:spTree>
    <p:extLst>
      <p:ext uri="{BB962C8B-B14F-4D97-AF65-F5344CB8AC3E}">
        <p14:creationId xmlns:p14="http://schemas.microsoft.com/office/powerpoint/2010/main" val="15013566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a:xfrm>
            <a:off x="635393" y="780226"/>
            <a:ext cx="10234377" cy="5396738"/>
          </a:xfrm>
        </p:spPr>
        <p:txBody>
          <a:bodyPr/>
          <a:lstStyle/>
          <a:p>
            <a:pPr marL="457200" indent="-457200">
              <a:buFont typeface="+mj-lt"/>
              <a:buAutoNum type="arabicPeriod" startAt="2"/>
            </a:pPr>
            <a:r>
              <a:rPr lang="en-US" dirty="0">
                <a:solidFill>
                  <a:srgbClr val="FF0000"/>
                </a:solidFill>
              </a:rPr>
              <a:t>List guidelines for measuring body temperature</a:t>
            </a:r>
          </a:p>
          <a:p>
            <a:pPr marL="457200" indent="-457200">
              <a:buFont typeface="+mj-lt"/>
              <a:buAutoNum type="arabicPeriod" startAt="2"/>
            </a:pPr>
            <a:endParaRPr lang="en-US" dirty="0">
              <a:solidFill>
                <a:srgbClr val="FF0000"/>
              </a:solidFill>
            </a:endParaRPr>
          </a:p>
          <a:p>
            <a:pPr marL="0" indent="0">
              <a:buNone/>
            </a:pPr>
            <a:r>
              <a:rPr lang="en-US" dirty="0"/>
              <a:t>Important points about body temperature (cont’d):</a:t>
            </a:r>
          </a:p>
          <a:p>
            <a:pPr marL="0" indent="0">
              <a:buNone/>
            </a:pPr>
            <a:endParaRPr lang="en-US" dirty="0"/>
          </a:p>
          <a:p>
            <a:pPr lvl="1"/>
            <a:r>
              <a:rPr lang="en-US" dirty="0"/>
              <a:t>Digital or electronic thermometers are commonly used for oral, rectal, and axillary temps. </a:t>
            </a:r>
          </a:p>
          <a:p>
            <a:pPr lvl="1"/>
            <a:r>
              <a:rPr lang="en-US" dirty="0"/>
              <a:t>Disposable thermometers may be used. They are used once and then discarded.</a:t>
            </a:r>
          </a:p>
          <a:p>
            <a:pPr lvl="1"/>
            <a:r>
              <a:rPr lang="en-US" dirty="0"/>
              <a:t>Tympanic thermometers are fast but may require more practice to be able to be used accurately. </a:t>
            </a:r>
          </a:p>
          <a:p>
            <a:pPr lvl="1"/>
            <a:r>
              <a:rPr lang="en-US" dirty="0"/>
              <a:t>Temporal artery thermometers measure heat over temporal artery with a gentle stroke or scan across the forehead.</a:t>
            </a:r>
          </a:p>
          <a:p>
            <a:pPr lvl="1"/>
            <a:r>
              <a:rPr lang="en-US" dirty="0"/>
              <a:t>Rectal temperatures are most accurate, but taking rectal temperatures can be dangerous in some residents.</a:t>
            </a:r>
          </a:p>
          <a:p>
            <a:pPr lvl="1"/>
            <a:r>
              <a:rPr lang="en-US" dirty="0"/>
              <a:t>Axillary temperatures are considered least accurate.</a:t>
            </a:r>
          </a:p>
          <a:p>
            <a:pPr lvl="1"/>
            <a:r>
              <a:rPr lang="en-US" dirty="0"/>
              <a:t>All thermometers must be cleaned between residents or protective covers must be used. </a:t>
            </a:r>
          </a:p>
          <a:p>
            <a:pPr marL="0" indent="0">
              <a:buNone/>
            </a:pPr>
            <a:endParaRPr lang="en-US" dirty="0"/>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8</a:t>
            </a:fld>
            <a:endParaRPr lang="en-US" dirty="0"/>
          </a:p>
        </p:txBody>
      </p:sp>
    </p:spTree>
    <p:extLst>
      <p:ext uri="{BB962C8B-B14F-4D97-AF65-F5344CB8AC3E}">
        <p14:creationId xmlns:p14="http://schemas.microsoft.com/office/powerpoint/2010/main" val="274980526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F09B77-E2C7-4B38-AE5F-5BC8F396BB42}"/>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Assisting with a </a:t>
            </a:r>
            <a:r>
              <a:rPr lang="en-US" dirty="0" err="1">
                <a:solidFill>
                  <a:schemeClr val="accent5">
                    <a:lumMod val="60000"/>
                    <a:lumOff val="40000"/>
                  </a:schemeClr>
                </a:solidFill>
                <a:highlight>
                  <a:srgbClr val="000000"/>
                </a:highlight>
              </a:rPr>
              <a:t>sitz</a:t>
            </a:r>
            <a:r>
              <a:rPr lang="en-US" dirty="0">
                <a:solidFill>
                  <a:schemeClr val="accent5">
                    <a:lumMod val="60000"/>
                    <a:lumOff val="40000"/>
                  </a:schemeClr>
                </a:solidFill>
                <a:highlight>
                  <a:srgbClr val="000000"/>
                </a:highlight>
              </a:rPr>
              <a:t> bath</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5"/>
            </a:pPr>
            <a:r>
              <a:rPr lang="en-US" dirty="0"/>
              <a:t>Report any changes in resident to the nurse.</a:t>
            </a:r>
          </a:p>
          <a:p>
            <a:pPr marL="457200" indent="-457200">
              <a:buFont typeface="+mj-lt"/>
              <a:buAutoNum type="arabicPeriod" startAt="15"/>
            </a:pPr>
            <a:r>
              <a:rPr lang="en-US" dirty="0"/>
              <a:t>Document procedure using facility guidelines.</a:t>
            </a:r>
          </a:p>
          <a:p>
            <a:pPr marL="0" indent="0">
              <a:buNone/>
            </a:pPr>
            <a:endParaRPr lang="en-US" dirty="0">
              <a:solidFill>
                <a:schemeClr val="accent5">
                  <a:lumMod val="60000"/>
                  <a:lumOff val="40000"/>
                </a:schemeClr>
              </a:solidFill>
              <a:highlight>
                <a:srgbClr val="000000"/>
              </a:highlight>
            </a:endParaRPr>
          </a:p>
        </p:txBody>
      </p:sp>
      <p:sp>
        <p:nvSpPr>
          <p:cNvPr id="3" name="Slide Number Placeholder 2">
            <a:extLst>
              <a:ext uri="{FF2B5EF4-FFF2-40B4-BE49-F238E27FC236}">
                <a16:creationId xmlns:a16="http://schemas.microsoft.com/office/drawing/2014/main" id="{171197F6-5ECA-4FF5-9910-5CF3BB321C98}"/>
              </a:ext>
            </a:extLst>
          </p:cNvPr>
          <p:cNvSpPr>
            <a:spLocks noGrp="1"/>
          </p:cNvSpPr>
          <p:nvPr>
            <p:ph type="sldNum" sz="quarter" idx="12"/>
          </p:nvPr>
        </p:nvSpPr>
        <p:spPr/>
        <p:txBody>
          <a:bodyPr/>
          <a:lstStyle/>
          <a:p>
            <a:pPr defTabSz="457200"/>
            <a:fld id="{1E19C8D7-53EE-4AF8-9E87-BBF55B67A655}" type="slidenum">
              <a:rPr lang="en-US" smtClean="0"/>
              <a:pPr defTabSz="457200"/>
              <a:t>80</a:t>
            </a:fld>
            <a:endParaRPr lang="en-US" dirty="0"/>
          </a:p>
        </p:txBody>
      </p:sp>
    </p:spTree>
    <p:extLst>
      <p:ext uri="{BB962C8B-B14F-4D97-AF65-F5344CB8AC3E}">
        <p14:creationId xmlns:p14="http://schemas.microsoft.com/office/powerpoint/2010/main" val="28511374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F09B77-E2C7-4B38-AE5F-5BC8F396BB42}"/>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Applying ice packs</a:t>
            </a:r>
          </a:p>
          <a:p>
            <a:pPr marL="0" indent="0">
              <a:buNone/>
            </a:pPr>
            <a:endParaRPr lang="en-US" dirty="0">
              <a:solidFill>
                <a:schemeClr val="accent5">
                  <a:lumMod val="60000"/>
                  <a:lumOff val="40000"/>
                </a:schemeClr>
              </a:solidFill>
              <a:highlight>
                <a:srgbClr val="000000"/>
              </a:highlight>
            </a:endParaRPr>
          </a:p>
          <a:p>
            <a:pPr marL="0" indent="0">
              <a:buNone/>
            </a:pPr>
            <a:r>
              <a:rPr lang="en-US" i="1" dirty="0"/>
              <a:t>Equipment: cold pack or sealable plastic bag and crushed ice, towel to cover pack or bag</a:t>
            </a:r>
          </a:p>
          <a:p>
            <a:pPr marL="0" indent="0">
              <a:buNone/>
            </a:pPr>
            <a:endParaRPr lang="en-US" dirty="0">
              <a:solidFill>
                <a:schemeClr val="accent5">
                  <a:lumMod val="60000"/>
                  <a:lumOff val="40000"/>
                </a:schemeClr>
              </a:solidFill>
            </a:endParaRPr>
          </a:p>
          <a:p>
            <a:pPr marL="457200" indent="-457200">
              <a:buFont typeface="+mj-lt"/>
              <a:buAutoNum type="arabicPeriod"/>
            </a:pPr>
            <a:r>
              <a:rPr lang="en-US" dirty="0"/>
              <a:t>Identify yourself by name. Identify the resident by name. </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the resident’s privacy with curtain, screen, or door.</a:t>
            </a:r>
          </a:p>
          <a:p>
            <a:pPr marL="0" indent="0">
              <a:buNone/>
            </a:pPr>
            <a:endParaRPr lang="en-US" dirty="0">
              <a:solidFill>
                <a:schemeClr val="accent5">
                  <a:lumMod val="60000"/>
                  <a:lumOff val="40000"/>
                </a:schemeClr>
              </a:solidFill>
              <a:highlight>
                <a:srgbClr val="000000"/>
              </a:highlight>
            </a:endParaRPr>
          </a:p>
        </p:txBody>
      </p:sp>
      <p:sp>
        <p:nvSpPr>
          <p:cNvPr id="3" name="Slide Number Placeholder 2">
            <a:extLst>
              <a:ext uri="{FF2B5EF4-FFF2-40B4-BE49-F238E27FC236}">
                <a16:creationId xmlns:a16="http://schemas.microsoft.com/office/drawing/2014/main" id="{171197F6-5ECA-4FF5-9910-5CF3BB321C98}"/>
              </a:ext>
            </a:extLst>
          </p:cNvPr>
          <p:cNvSpPr>
            <a:spLocks noGrp="1"/>
          </p:cNvSpPr>
          <p:nvPr>
            <p:ph type="sldNum" sz="quarter" idx="12"/>
          </p:nvPr>
        </p:nvSpPr>
        <p:spPr/>
        <p:txBody>
          <a:bodyPr/>
          <a:lstStyle/>
          <a:p>
            <a:pPr defTabSz="457200"/>
            <a:fld id="{1E19C8D7-53EE-4AF8-9E87-BBF55B67A655}" type="slidenum">
              <a:rPr lang="en-US" smtClean="0"/>
              <a:pPr defTabSz="457200"/>
              <a:t>81</a:t>
            </a:fld>
            <a:endParaRPr lang="en-US" dirty="0"/>
          </a:p>
        </p:txBody>
      </p:sp>
    </p:spTree>
    <p:extLst>
      <p:ext uri="{BB962C8B-B14F-4D97-AF65-F5344CB8AC3E}">
        <p14:creationId xmlns:p14="http://schemas.microsoft.com/office/powerpoint/2010/main" val="258807789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F09B77-E2C7-4B38-AE5F-5BC8F396BB42}"/>
              </a:ext>
            </a:extLst>
          </p:cNvPr>
          <p:cNvSpPr>
            <a:spLocks noGrp="1"/>
          </p:cNvSpPr>
          <p:nvPr>
            <p:ph idx="1"/>
          </p:nvPr>
        </p:nvSpPr>
        <p:spPr>
          <a:xfrm>
            <a:off x="635394" y="780226"/>
            <a:ext cx="4542894" cy="5396738"/>
          </a:xfrm>
        </p:spPr>
        <p:txBody>
          <a:bodyPr/>
          <a:lstStyle/>
          <a:p>
            <a:pPr marL="0" indent="0">
              <a:buNone/>
            </a:pPr>
            <a:r>
              <a:rPr lang="en-US" dirty="0">
                <a:solidFill>
                  <a:schemeClr val="accent5">
                    <a:lumMod val="60000"/>
                    <a:lumOff val="40000"/>
                  </a:schemeClr>
                </a:solidFill>
                <a:highlight>
                  <a:srgbClr val="000000"/>
                </a:highlight>
              </a:rPr>
              <a:t>Applying ice packs</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5"/>
            </a:pPr>
            <a:r>
              <a:rPr lang="en-US" dirty="0"/>
              <a:t>Fill plastic bag one-half to two-thirds full with crushed ice. Seal bag. Remove excess air. Cover bag or ice pack with towel.</a:t>
            </a:r>
          </a:p>
          <a:p>
            <a:pPr marL="457200" indent="-457200">
              <a:buFont typeface="+mj-lt"/>
              <a:buAutoNum type="arabicPeriod" startAt="5"/>
            </a:pPr>
            <a:r>
              <a:rPr lang="en-US" dirty="0"/>
              <a:t>Apply bag or pack to the area as ordered. Note the time. Use another towel to cover bag if it is too cold.</a:t>
            </a:r>
          </a:p>
          <a:p>
            <a:pPr marL="457200" indent="-457200">
              <a:buFont typeface="+mj-lt"/>
              <a:buAutoNum type="arabicPeriod" startAt="5"/>
            </a:pPr>
            <a:r>
              <a:rPr lang="en-US" dirty="0"/>
              <a:t>Check the area after five minutes for blisters or pale, white, or gray skin. Stop treatment if the resident reports numbness or pain.</a:t>
            </a:r>
          </a:p>
          <a:p>
            <a:pPr marL="0" indent="0">
              <a:buNone/>
            </a:pPr>
            <a:endParaRPr lang="en-US" dirty="0">
              <a:solidFill>
                <a:schemeClr val="accent5">
                  <a:lumMod val="60000"/>
                  <a:lumOff val="40000"/>
                </a:schemeClr>
              </a:solidFill>
              <a:highlight>
                <a:srgbClr val="000000"/>
              </a:highlight>
            </a:endParaRPr>
          </a:p>
        </p:txBody>
      </p:sp>
      <p:sp>
        <p:nvSpPr>
          <p:cNvPr id="3" name="Slide Number Placeholder 2">
            <a:extLst>
              <a:ext uri="{FF2B5EF4-FFF2-40B4-BE49-F238E27FC236}">
                <a16:creationId xmlns:a16="http://schemas.microsoft.com/office/drawing/2014/main" id="{171197F6-5ECA-4FF5-9910-5CF3BB321C98}"/>
              </a:ext>
            </a:extLst>
          </p:cNvPr>
          <p:cNvSpPr>
            <a:spLocks noGrp="1"/>
          </p:cNvSpPr>
          <p:nvPr>
            <p:ph type="sldNum" sz="quarter" idx="12"/>
          </p:nvPr>
        </p:nvSpPr>
        <p:spPr/>
        <p:txBody>
          <a:bodyPr/>
          <a:lstStyle/>
          <a:p>
            <a:pPr defTabSz="457200"/>
            <a:fld id="{1E19C8D7-53EE-4AF8-9E87-BBF55B67A655}" type="slidenum">
              <a:rPr lang="en-US" smtClean="0"/>
              <a:pPr defTabSz="457200"/>
              <a:t>82</a:t>
            </a:fld>
            <a:endParaRPr lang="en-US" dirty="0"/>
          </a:p>
        </p:txBody>
      </p:sp>
      <p:pic>
        <p:nvPicPr>
          <p:cNvPr id="4" name="Picture 3">
            <a:extLst>
              <a:ext uri="{FF2B5EF4-FFF2-40B4-BE49-F238E27FC236}">
                <a16:creationId xmlns:a16="http://schemas.microsoft.com/office/drawing/2014/main" id="{8FAEFFCE-1AF2-473F-AD6B-413E6A494442}"/>
              </a:ext>
            </a:extLst>
          </p:cNvPr>
          <p:cNvPicPr>
            <a:picLocks noChangeAspect="1"/>
          </p:cNvPicPr>
          <p:nvPr/>
        </p:nvPicPr>
        <p:blipFill>
          <a:blip r:embed="rId2"/>
          <a:stretch>
            <a:fillRect/>
          </a:stretch>
        </p:blipFill>
        <p:spPr>
          <a:xfrm>
            <a:off x="5357192" y="2446941"/>
            <a:ext cx="5035481" cy="3349815"/>
          </a:xfrm>
          <a:prstGeom prst="rect">
            <a:avLst/>
          </a:prstGeom>
        </p:spPr>
      </p:pic>
    </p:spTree>
    <p:extLst>
      <p:ext uri="{BB962C8B-B14F-4D97-AF65-F5344CB8AC3E}">
        <p14:creationId xmlns:p14="http://schemas.microsoft.com/office/powerpoint/2010/main" val="241388011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F09B77-E2C7-4B38-AE5F-5BC8F396BB42}"/>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Applying ice packs</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8"/>
            </a:pPr>
            <a:r>
              <a:rPr lang="en-US" dirty="0"/>
              <a:t>Remove bag or pack after 20 minutes or as ordered in the care plan.</a:t>
            </a:r>
          </a:p>
          <a:p>
            <a:pPr marL="457200" indent="-457200">
              <a:buFont typeface="+mj-lt"/>
              <a:buAutoNum type="arabicPeriod" startAt="8"/>
            </a:pPr>
            <a:r>
              <a:rPr lang="en-US" dirty="0"/>
              <a:t>Make resident comfortable. </a:t>
            </a:r>
          </a:p>
          <a:p>
            <a:pPr marL="457200" indent="-457200">
              <a:buFont typeface="+mj-lt"/>
              <a:buAutoNum type="arabicPeriod" startAt="8"/>
            </a:pPr>
            <a:r>
              <a:rPr lang="en-US" dirty="0"/>
              <a:t>Discard supplies or store in freezer. Place soiled towel in proper container. </a:t>
            </a:r>
          </a:p>
          <a:p>
            <a:pPr marL="457200" indent="-457200">
              <a:buFont typeface="+mj-lt"/>
              <a:buAutoNum type="arabicPeriod" startAt="8"/>
            </a:pPr>
            <a:r>
              <a:rPr lang="en-US" dirty="0"/>
              <a:t>Place call light within resident’s reach.</a:t>
            </a:r>
          </a:p>
          <a:p>
            <a:pPr marL="457200" indent="-457200">
              <a:buFont typeface="+mj-lt"/>
              <a:buAutoNum type="arabicPeriod" startAt="8"/>
            </a:pPr>
            <a:r>
              <a:rPr lang="en-US" dirty="0"/>
              <a:t>Wash your hands.</a:t>
            </a:r>
          </a:p>
          <a:p>
            <a:pPr marL="457200" indent="-457200">
              <a:buFont typeface="+mj-lt"/>
              <a:buAutoNum type="arabicPeriod" startAt="8"/>
            </a:pPr>
            <a:r>
              <a:rPr lang="en-US" dirty="0"/>
              <a:t>Report any changes in resident to the nurse.</a:t>
            </a:r>
          </a:p>
          <a:p>
            <a:pPr marL="457200" indent="-457200">
              <a:buFont typeface="+mj-lt"/>
              <a:buAutoNum type="arabicPeriod" startAt="8"/>
            </a:pPr>
            <a:r>
              <a:rPr lang="en-US" dirty="0"/>
              <a:t>Document procedure using facility guidelines.</a:t>
            </a:r>
          </a:p>
          <a:p>
            <a:pPr marL="0" indent="0">
              <a:buNone/>
            </a:pPr>
            <a:endParaRPr lang="en-US" dirty="0">
              <a:solidFill>
                <a:schemeClr val="accent5">
                  <a:lumMod val="60000"/>
                  <a:lumOff val="40000"/>
                </a:schemeClr>
              </a:solidFill>
              <a:highlight>
                <a:srgbClr val="000000"/>
              </a:highlight>
            </a:endParaRPr>
          </a:p>
        </p:txBody>
      </p:sp>
      <p:sp>
        <p:nvSpPr>
          <p:cNvPr id="3" name="Slide Number Placeholder 2">
            <a:extLst>
              <a:ext uri="{FF2B5EF4-FFF2-40B4-BE49-F238E27FC236}">
                <a16:creationId xmlns:a16="http://schemas.microsoft.com/office/drawing/2014/main" id="{171197F6-5ECA-4FF5-9910-5CF3BB321C98}"/>
              </a:ext>
            </a:extLst>
          </p:cNvPr>
          <p:cNvSpPr>
            <a:spLocks noGrp="1"/>
          </p:cNvSpPr>
          <p:nvPr>
            <p:ph type="sldNum" sz="quarter" idx="12"/>
          </p:nvPr>
        </p:nvSpPr>
        <p:spPr/>
        <p:txBody>
          <a:bodyPr/>
          <a:lstStyle/>
          <a:p>
            <a:pPr defTabSz="457200"/>
            <a:fld id="{1E19C8D7-53EE-4AF8-9E87-BBF55B67A655}" type="slidenum">
              <a:rPr lang="en-US" smtClean="0"/>
              <a:pPr defTabSz="457200"/>
              <a:t>83</a:t>
            </a:fld>
            <a:endParaRPr lang="en-US" dirty="0"/>
          </a:p>
        </p:txBody>
      </p:sp>
    </p:spTree>
    <p:extLst>
      <p:ext uri="{BB962C8B-B14F-4D97-AF65-F5344CB8AC3E}">
        <p14:creationId xmlns:p14="http://schemas.microsoft.com/office/powerpoint/2010/main" val="312724168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F09B77-E2C7-4B38-AE5F-5BC8F396BB42}"/>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Applying cold compresses</a:t>
            </a:r>
          </a:p>
          <a:p>
            <a:pPr marL="0" indent="0">
              <a:buNone/>
            </a:pPr>
            <a:endParaRPr lang="en-US" dirty="0">
              <a:solidFill>
                <a:schemeClr val="accent5">
                  <a:lumMod val="60000"/>
                  <a:lumOff val="40000"/>
                </a:schemeClr>
              </a:solidFill>
              <a:highlight>
                <a:srgbClr val="000000"/>
              </a:highlight>
            </a:endParaRPr>
          </a:p>
          <a:p>
            <a:pPr marL="0" indent="0">
              <a:buNone/>
            </a:pPr>
            <a:r>
              <a:rPr lang="en-US" i="1" dirty="0"/>
              <a:t>Equipment: basin filled with water and ice, two washcloths, disposable absorbent pad, towels</a:t>
            </a:r>
          </a:p>
          <a:p>
            <a:pPr marL="0" indent="0">
              <a:buNone/>
            </a:pPr>
            <a:endParaRPr lang="en-US" dirty="0"/>
          </a:p>
          <a:p>
            <a:pPr marL="457200" indent="-457200">
              <a:buFont typeface="+mj-lt"/>
              <a:buAutoNum type="arabicPeriod"/>
            </a:pPr>
            <a:r>
              <a:rPr lang="en-US" dirty="0"/>
              <a:t>Identify yourself by name. Identify the resident by name. </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the resident’s privacy with curtain, screen, or door.</a:t>
            </a:r>
          </a:p>
          <a:p>
            <a:pPr marL="0" indent="0">
              <a:buNone/>
            </a:pPr>
            <a:endParaRPr lang="en-US" dirty="0">
              <a:solidFill>
                <a:schemeClr val="accent5">
                  <a:lumMod val="60000"/>
                  <a:lumOff val="40000"/>
                </a:schemeClr>
              </a:solidFill>
              <a:highlight>
                <a:srgbClr val="000000"/>
              </a:highlight>
            </a:endParaRPr>
          </a:p>
        </p:txBody>
      </p:sp>
      <p:sp>
        <p:nvSpPr>
          <p:cNvPr id="3" name="Slide Number Placeholder 2">
            <a:extLst>
              <a:ext uri="{FF2B5EF4-FFF2-40B4-BE49-F238E27FC236}">
                <a16:creationId xmlns:a16="http://schemas.microsoft.com/office/drawing/2014/main" id="{171197F6-5ECA-4FF5-9910-5CF3BB321C98}"/>
              </a:ext>
            </a:extLst>
          </p:cNvPr>
          <p:cNvSpPr>
            <a:spLocks noGrp="1"/>
          </p:cNvSpPr>
          <p:nvPr>
            <p:ph type="sldNum" sz="quarter" idx="12"/>
          </p:nvPr>
        </p:nvSpPr>
        <p:spPr/>
        <p:txBody>
          <a:bodyPr/>
          <a:lstStyle/>
          <a:p>
            <a:pPr defTabSz="457200"/>
            <a:fld id="{1E19C8D7-53EE-4AF8-9E87-BBF55B67A655}" type="slidenum">
              <a:rPr lang="en-US" smtClean="0"/>
              <a:pPr defTabSz="457200"/>
              <a:t>84</a:t>
            </a:fld>
            <a:endParaRPr lang="en-US" dirty="0"/>
          </a:p>
        </p:txBody>
      </p:sp>
    </p:spTree>
    <p:extLst>
      <p:ext uri="{BB962C8B-B14F-4D97-AF65-F5344CB8AC3E}">
        <p14:creationId xmlns:p14="http://schemas.microsoft.com/office/powerpoint/2010/main" val="152861341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F09B77-E2C7-4B38-AE5F-5BC8F396BB42}"/>
              </a:ext>
            </a:extLst>
          </p:cNvPr>
          <p:cNvSpPr>
            <a:spLocks noGrp="1"/>
          </p:cNvSpPr>
          <p:nvPr>
            <p:ph idx="1"/>
          </p:nvPr>
        </p:nvSpPr>
        <p:spPr>
          <a:xfrm>
            <a:off x="635394" y="780226"/>
            <a:ext cx="4562772" cy="5396738"/>
          </a:xfrm>
        </p:spPr>
        <p:txBody>
          <a:bodyPr/>
          <a:lstStyle/>
          <a:p>
            <a:pPr marL="0" indent="0">
              <a:buNone/>
            </a:pPr>
            <a:r>
              <a:rPr lang="en-US" dirty="0">
                <a:solidFill>
                  <a:schemeClr val="accent5">
                    <a:lumMod val="60000"/>
                    <a:lumOff val="40000"/>
                  </a:schemeClr>
                </a:solidFill>
                <a:highlight>
                  <a:srgbClr val="000000"/>
                </a:highlight>
              </a:rPr>
              <a:t>Applying cold compresses</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5"/>
            </a:pPr>
            <a:r>
              <a:rPr lang="en-US" dirty="0"/>
              <a:t>Place the absorbent pad under the area to be treated. Rinse washcloth in basin and wring it out. Cover the area to be treated with a towel. Apply the cold washcloth to the area as directed. Change washcloths often to keep area cold.</a:t>
            </a:r>
          </a:p>
          <a:p>
            <a:pPr marL="457200" indent="-457200">
              <a:buFont typeface="+mj-lt"/>
              <a:buAutoNum type="arabicPeriod" startAt="5"/>
            </a:pPr>
            <a:r>
              <a:rPr lang="en-US" dirty="0"/>
              <a:t>Check the area after five minutes for blisters or pale, white, or gray skin. Stop treatment if resident complains of numbness or pain.</a:t>
            </a:r>
          </a:p>
          <a:p>
            <a:pPr marL="0" indent="0">
              <a:buNone/>
            </a:pPr>
            <a:endParaRPr lang="en-US" dirty="0">
              <a:solidFill>
                <a:schemeClr val="accent5">
                  <a:lumMod val="60000"/>
                  <a:lumOff val="40000"/>
                </a:schemeClr>
              </a:solidFill>
              <a:highlight>
                <a:srgbClr val="000000"/>
              </a:highlight>
            </a:endParaRPr>
          </a:p>
        </p:txBody>
      </p:sp>
      <p:sp>
        <p:nvSpPr>
          <p:cNvPr id="3" name="Slide Number Placeholder 2">
            <a:extLst>
              <a:ext uri="{FF2B5EF4-FFF2-40B4-BE49-F238E27FC236}">
                <a16:creationId xmlns:a16="http://schemas.microsoft.com/office/drawing/2014/main" id="{171197F6-5ECA-4FF5-9910-5CF3BB321C98}"/>
              </a:ext>
            </a:extLst>
          </p:cNvPr>
          <p:cNvSpPr>
            <a:spLocks noGrp="1"/>
          </p:cNvSpPr>
          <p:nvPr>
            <p:ph type="sldNum" sz="quarter" idx="12"/>
          </p:nvPr>
        </p:nvSpPr>
        <p:spPr/>
        <p:txBody>
          <a:bodyPr/>
          <a:lstStyle/>
          <a:p>
            <a:pPr defTabSz="457200"/>
            <a:fld id="{1E19C8D7-53EE-4AF8-9E87-BBF55B67A655}" type="slidenum">
              <a:rPr lang="en-US" smtClean="0"/>
              <a:pPr defTabSz="457200"/>
              <a:t>85</a:t>
            </a:fld>
            <a:endParaRPr lang="en-US" dirty="0"/>
          </a:p>
        </p:txBody>
      </p:sp>
      <p:pic>
        <p:nvPicPr>
          <p:cNvPr id="4" name="Picture 3">
            <a:extLst>
              <a:ext uri="{FF2B5EF4-FFF2-40B4-BE49-F238E27FC236}">
                <a16:creationId xmlns:a16="http://schemas.microsoft.com/office/drawing/2014/main" id="{C65D5F05-4C62-4B2A-AA1F-DA53D1DD8128}"/>
              </a:ext>
            </a:extLst>
          </p:cNvPr>
          <p:cNvPicPr>
            <a:picLocks noChangeAspect="1"/>
          </p:cNvPicPr>
          <p:nvPr/>
        </p:nvPicPr>
        <p:blipFill>
          <a:blip r:embed="rId2"/>
          <a:stretch>
            <a:fillRect/>
          </a:stretch>
        </p:blipFill>
        <p:spPr>
          <a:xfrm>
            <a:off x="5496339" y="2846879"/>
            <a:ext cx="4768972" cy="3138980"/>
          </a:xfrm>
          <a:prstGeom prst="rect">
            <a:avLst/>
          </a:prstGeom>
        </p:spPr>
      </p:pic>
    </p:spTree>
    <p:extLst>
      <p:ext uri="{BB962C8B-B14F-4D97-AF65-F5344CB8AC3E}">
        <p14:creationId xmlns:p14="http://schemas.microsoft.com/office/powerpoint/2010/main" val="172702246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F09B77-E2C7-4B38-AE5F-5BC8F396BB42}"/>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Applying cold compresses</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7"/>
            </a:pPr>
            <a:r>
              <a:rPr lang="en-US" dirty="0"/>
              <a:t>Remove compresses after 20 minutes or as ordered in the care plan. Give the resident towels as needed to dry the area.</a:t>
            </a:r>
          </a:p>
          <a:p>
            <a:pPr marL="457200" indent="-457200">
              <a:buFont typeface="+mj-lt"/>
              <a:buAutoNum type="arabicPeriod" startAt="7"/>
            </a:pPr>
            <a:r>
              <a:rPr lang="en-US" dirty="0"/>
              <a:t>Make resident comfortable. </a:t>
            </a:r>
          </a:p>
          <a:p>
            <a:pPr marL="457200" indent="-457200">
              <a:buFont typeface="+mj-lt"/>
              <a:buAutoNum type="arabicPeriod" startAt="7"/>
            </a:pPr>
            <a:r>
              <a:rPr lang="en-US" dirty="0"/>
              <a:t>Discard the disposable pad. Empty, rinse, and dry bath basin. Place the basin in designated dirty supply area or return to storage, depending on facility policy. </a:t>
            </a:r>
          </a:p>
          <a:p>
            <a:pPr marL="457200" indent="-457200">
              <a:buFont typeface="+mj-lt"/>
              <a:buAutoNum type="arabicPeriod" startAt="7"/>
            </a:pPr>
            <a:r>
              <a:rPr lang="en-US" dirty="0"/>
              <a:t>Place soiled towels in the proper container. </a:t>
            </a:r>
          </a:p>
          <a:p>
            <a:pPr marL="457200" indent="-457200">
              <a:buFont typeface="+mj-lt"/>
              <a:buAutoNum type="arabicPeriod" startAt="7"/>
            </a:pPr>
            <a:r>
              <a:rPr lang="en-US" dirty="0"/>
              <a:t>Place call light within resident’s reach.</a:t>
            </a:r>
          </a:p>
          <a:p>
            <a:pPr marL="457200" indent="-457200">
              <a:buFont typeface="+mj-lt"/>
              <a:buAutoNum type="arabicPeriod" startAt="7"/>
            </a:pPr>
            <a:r>
              <a:rPr lang="en-US" dirty="0"/>
              <a:t>Wash your hands.</a:t>
            </a:r>
          </a:p>
          <a:p>
            <a:pPr marL="457200" indent="-457200">
              <a:buFont typeface="+mj-lt"/>
              <a:buAutoNum type="arabicPeriod" startAt="7"/>
            </a:pPr>
            <a:r>
              <a:rPr lang="en-US" dirty="0"/>
              <a:t>Report any changes in resident to the nurse.</a:t>
            </a:r>
          </a:p>
          <a:p>
            <a:pPr marL="457200" indent="-457200">
              <a:buFont typeface="+mj-lt"/>
              <a:buAutoNum type="arabicPeriod" startAt="7"/>
            </a:pPr>
            <a:r>
              <a:rPr lang="en-US" dirty="0"/>
              <a:t>Document procedure using facility guidelines.</a:t>
            </a:r>
          </a:p>
          <a:p>
            <a:pPr marL="0" indent="0">
              <a:buNone/>
            </a:pPr>
            <a:endParaRPr lang="en-US" dirty="0">
              <a:solidFill>
                <a:schemeClr val="accent5">
                  <a:lumMod val="60000"/>
                  <a:lumOff val="40000"/>
                </a:schemeClr>
              </a:solidFill>
              <a:highlight>
                <a:srgbClr val="000000"/>
              </a:highlight>
            </a:endParaRPr>
          </a:p>
        </p:txBody>
      </p:sp>
      <p:sp>
        <p:nvSpPr>
          <p:cNvPr id="3" name="Slide Number Placeholder 2">
            <a:extLst>
              <a:ext uri="{FF2B5EF4-FFF2-40B4-BE49-F238E27FC236}">
                <a16:creationId xmlns:a16="http://schemas.microsoft.com/office/drawing/2014/main" id="{171197F6-5ECA-4FF5-9910-5CF3BB321C98}"/>
              </a:ext>
            </a:extLst>
          </p:cNvPr>
          <p:cNvSpPr>
            <a:spLocks noGrp="1"/>
          </p:cNvSpPr>
          <p:nvPr>
            <p:ph type="sldNum" sz="quarter" idx="12"/>
          </p:nvPr>
        </p:nvSpPr>
        <p:spPr/>
        <p:txBody>
          <a:bodyPr/>
          <a:lstStyle/>
          <a:p>
            <a:pPr defTabSz="457200"/>
            <a:fld id="{1E19C8D7-53EE-4AF8-9E87-BBF55B67A655}" type="slidenum">
              <a:rPr lang="en-US" smtClean="0"/>
              <a:pPr defTabSz="457200"/>
              <a:t>86</a:t>
            </a:fld>
            <a:endParaRPr lang="en-US" dirty="0"/>
          </a:p>
        </p:txBody>
      </p:sp>
    </p:spTree>
    <p:extLst>
      <p:ext uri="{BB962C8B-B14F-4D97-AF65-F5344CB8AC3E}">
        <p14:creationId xmlns:p14="http://schemas.microsoft.com/office/powerpoint/2010/main" val="393768440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Discuss non-sterile and sterile dressings</a:t>
            </a:r>
          </a:p>
          <a:p>
            <a:pPr marL="457200" indent="-457200">
              <a:buFont typeface="+mj-lt"/>
              <a:buAutoNum type="arabicPeriod" startAt="7"/>
            </a:pPr>
            <a:endParaRPr lang="en-US" dirty="0">
              <a:solidFill>
                <a:srgbClr val="FF0000"/>
              </a:solidFill>
            </a:endParaRPr>
          </a:p>
          <a:p>
            <a:pPr marL="0" indent="0">
              <a:buNone/>
            </a:pPr>
            <a:r>
              <a:rPr lang="en-US" dirty="0"/>
              <a:t>NAs should remember these points about dressings: </a:t>
            </a:r>
          </a:p>
          <a:p>
            <a:pPr marL="0" indent="0">
              <a:buNone/>
            </a:pPr>
            <a:endParaRPr lang="en-US" dirty="0"/>
          </a:p>
          <a:p>
            <a:pPr lvl="1"/>
            <a:r>
              <a:rPr lang="en-US" dirty="0"/>
              <a:t>NAs do not change sterile dressings, which cover new, open, or draining wounds. </a:t>
            </a:r>
          </a:p>
          <a:p>
            <a:pPr lvl="1"/>
            <a:r>
              <a:rPr lang="en-US" dirty="0"/>
              <a:t>Non-sterile dressings are for dry, closed wounds that have less chance of infection.</a:t>
            </a:r>
          </a:p>
          <a:p>
            <a:pPr lvl="1"/>
            <a:r>
              <a:rPr lang="en-US" dirty="0"/>
              <a:t>NAs may help with non-sterile dressing changes. </a:t>
            </a:r>
          </a:p>
          <a:p>
            <a:pPr marL="0" indent="0">
              <a:buNone/>
            </a:pPr>
            <a:endParaRPr lang="en-US" dirty="0"/>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87</a:t>
            </a:fld>
            <a:endParaRPr lang="en-US" dirty="0"/>
          </a:p>
        </p:txBody>
      </p:sp>
    </p:spTree>
    <p:extLst>
      <p:ext uri="{BB962C8B-B14F-4D97-AF65-F5344CB8AC3E}">
        <p14:creationId xmlns:p14="http://schemas.microsoft.com/office/powerpoint/2010/main" val="412447606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63B7DA9-4D22-4351-82D9-7DCCDCB66AC2}"/>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Changing a dry dressing using non-sterile technique</a:t>
            </a:r>
          </a:p>
          <a:p>
            <a:pPr marL="0" indent="0">
              <a:buNone/>
            </a:pPr>
            <a:endParaRPr lang="en-US" dirty="0">
              <a:solidFill>
                <a:schemeClr val="accent5">
                  <a:lumMod val="60000"/>
                  <a:lumOff val="40000"/>
                </a:schemeClr>
              </a:solidFill>
              <a:highlight>
                <a:srgbClr val="000000"/>
              </a:highlight>
            </a:endParaRPr>
          </a:p>
          <a:p>
            <a:pPr marL="0" indent="0">
              <a:buNone/>
            </a:pPr>
            <a:r>
              <a:rPr lang="en-US" i="1" dirty="0"/>
              <a:t>Equipment: package of square gauze dressings, adhesive tape, scissors, 2 pairs of gloves, plastic bag</a:t>
            </a:r>
          </a:p>
          <a:p>
            <a:pPr marL="0" indent="0">
              <a:buNone/>
            </a:pPr>
            <a:endParaRPr lang="en-US" dirty="0"/>
          </a:p>
          <a:p>
            <a:pPr marL="457200" indent="-457200">
              <a:buFont typeface="+mj-lt"/>
              <a:buAutoNum type="arabicPeriod"/>
            </a:pPr>
            <a:r>
              <a:rPr lang="en-US" dirty="0"/>
              <a:t>Identify yourself by name. Identify the resident by name. </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resident’s privacy with curtain, screen, or door.</a:t>
            </a:r>
          </a:p>
          <a:p>
            <a:pPr marL="457200" indent="-457200">
              <a:buFont typeface="+mj-lt"/>
              <a:buAutoNum type="arabicPeriod"/>
            </a:pPr>
            <a:r>
              <a:rPr lang="en-US" dirty="0"/>
              <a:t>With scissors, cut pieces of tape long enough to secure the dressing. Hang the tape on the edge of a table within reach. Open the four-inch gauze square package without touching the gauze. Place the opened package on a flat surface.</a:t>
            </a:r>
          </a:p>
          <a:p>
            <a:pPr marL="457200" indent="-457200">
              <a:buFont typeface="+mj-lt"/>
              <a:buAutoNum type="arabicPeriod"/>
            </a:pPr>
            <a:r>
              <a:rPr lang="en-US" dirty="0"/>
              <a:t>Put on gloves.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7E5D022A-57E6-4004-8A07-D73C2C48A459}"/>
              </a:ext>
            </a:extLst>
          </p:cNvPr>
          <p:cNvSpPr>
            <a:spLocks noGrp="1"/>
          </p:cNvSpPr>
          <p:nvPr>
            <p:ph type="sldNum" sz="quarter" idx="12"/>
          </p:nvPr>
        </p:nvSpPr>
        <p:spPr/>
        <p:txBody>
          <a:bodyPr/>
          <a:lstStyle/>
          <a:p>
            <a:pPr defTabSz="457200"/>
            <a:fld id="{1E19C8D7-53EE-4AF8-9E87-BBF55B67A655}" type="slidenum">
              <a:rPr lang="en-US" smtClean="0"/>
              <a:pPr defTabSz="457200"/>
              <a:t>88</a:t>
            </a:fld>
            <a:endParaRPr lang="en-US" dirty="0"/>
          </a:p>
        </p:txBody>
      </p:sp>
    </p:spTree>
    <p:extLst>
      <p:ext uri="{BB962C8B-B14F-4D97-AF65-F5344CB8AC3E}">
        <p14:creationId xmlns:p14="http://schemas.microsoft.com/office/powerpoint/2010/main" val="232369832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63B7DA9-4D22-4351-82D9-7DCCDCB66AC2}"/>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Changing a dry dressing using non-sterile technique</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7"/>
            </a:pPr>
            <a:r>
              <a:rPr lang="en-US" dirty="0"/>
              <a:t>Remove soiled dressing by gently peeling tape toward the wound. Lift dressing off the wound. Do not drag it over the wound. Observe the dressing for any odor or drainage. Notice the color and size of the wound. Discard used dressing in plastic bag. </a:t>
            </a:r>
          </a:p>
          <a:p>
            <a:pPr marL="457200" indent="-457200">
              <a:buFont typeface="+mj-lt"/>
              <a:buAutoNum type="arabicPeriod" startAt="7"/>
            </a:pPr>
            <a:r>
              <a:rPr lang="en-US" dirty="0"/>
              <a:t>Remove gloves and discard them in plastic bag. Wash your hands.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7E5D022A-57E6-4004-8A07-D73C2C48A459}"/>
              </a:ext>
            </a:extLst>
          </p:cNvPr>
          <p:cNvSpPr>
            <a:spLocks noGrp="1"/>
          </p:cNvSpPr>
          <p:nvPr>
            <p:ph type="sldNum" sz="quarter" idx="12"/>
          </p:nvPr>
        </p:nvSpPr>
        <p:spPr/>
        <p:txBody>
          <a:bodyPr/>
          <a:lstStyle/>
          <a:p>
            <a:pPr defTabSz="457200"/>
            <a:fld id="{1E19C8D7-53EE-4AF8-9E87-BBF55B67A655}" type="slidenum">
              <a:rPr lang="en-US" smtClean="0"/>
              <a:pPr defTabSz="457200"/>
              <a:t>89</a:t>
            </a:fld>
            <a:endParaRPr lang="en-US" dirty="0"/>
          </a:p>
        </p:txBody>
      </p:sp>
    </p:spTree>
    <p:extLst>
      <p:ext uri="{BB962C8B-B14F-4D97-AF65-F5344CB8AC3E}">
        <p14:creationId xmlns:p14="http://schemas.microsoft.com/office/powerpoint/2010/main" val="398027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72632B2-5488-4053-9E06-32F50730C9A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Measuring and recording an oral temperature</a:t>
            </a:r>
          </a:p>
          <a:p>
            <a:pPr marL="0" indent="0">
              <a:buNone/>
            </a:pPr>
            <a:endParaRPr lang="en-US" dirty="0">
              <a:solidFill>
                <a:schemeClr val="accent5">
                  <a:lumMod val="60000"/>
                  <a:lumOff val="40000"/>
                </a:schemeClr>
              </a:solidFill>
              <a:highlight>
                <a:srgbClr val="000000"/>
              </a:highlight>
            </a:endParaRPr>
          </a:p>
          <a:p>
            <a:pPr marL="0" indent="0">
              <a:buNone/>
            </a:pPr>
            <a:r>
              <a:rPr lang="en-US" dirty="0"/>
              <a:t>Do not take an oral temperature if the resident has smoked, eaten or drunk fluids, chewed gum, or exercised in the last 10-20 minutes.</a:t>
            </a:r>
          </a:p>
          <a:p>
            <a:pPr marL="0" indent="0">
              <a:buNone/>
            </a:pPr>
            <a:r>
              <a:rPr lang="en-US" i="1" dirty="0"/>
              <a:t>Equipment: clean mercury-free, digital, or electronic thermometer, gloves, disposable sheath/cover for thermometer, tissues, pen and paper</a:t>
            </a:r>
          </a:p>
          <a:p>
            <a:pPr marL="0" indent="0">
              <a:buNone/>
            </a:pPr>
            <a:endParaRPr lang="en-US" dirty="0"/>
          </a:p>
          <a:p>
            <a:pPr marL="457200" indent="-457200">
              <a:buFont typeface="+mj-lt"/>
              <a:buAutoNum type="arabicPeriod"/>
            </a:pPr>
            <a:r>
              <a:rPr lang="en-US" dirty="0"/>
              <a:t>Identify yourself by name. Identify the resident by name. </a:t>
            </a:r>
          </a:p>
          <a:p>
            <a:pPr marL="457200" indent="-457200">
              <a:buFont typeface="+mj-lt"/>
              <a:buAutoNum type="arabicPeriod"/>
            </a:pPr>
            <a:r>
              <a:rPr lang="en-US" dirty="0"/>
              <a:t>Wash your hands.</a:t>
            </a:r>
          </a:p>
          <a:p>
            <a:pPr marL="457200" indent="-457200">
              <a:buFont typeface="+mj-lt"/>
              <a:buAutoNum type="arabicPeriod"/>
            </a:pPr>
            <a:r>
              <a:rPr lang="en-US" dirty="0"/>
              <a:t>Explain procedure to the resident. Speak clearly, slowly, and directly. Maintain face-to-face contact whenever possible.</a:t>
            </a:r>
          </a:p>
          <a:p>
            <a:pPr marL="457200" indent="-457200">
              <a:buFont typeface="+mj-lt"/>
              <a:buAutoNum type="arabicPeriod"/>
            </a:pPr>
            <a:r>
              <a:rPr lang="en-US" dirty="0"/>
              <a:t>Provide for resident’s privacy with curtain, screen, or door.</a:t>
            </a:r>
          </a:p>
          <a:p>
            <a:pPr marL="457200" indent="-457200">
              <a:buFont typeface="+mj-lt"/>
              <a:buAutoNum type="arabicPeriod"/>
            </a:pPr>
            <a:r>
              <a:rPr lang="en-US" dirty="0"/>
              <a:t>Put on gloves.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7D2BFC4F-64AA-4D38-BC0B-A3DFA067BDA3}"/>
              </a:ext>
            </a:extLst>
          </p:cNvPr>
          <p:cNvSpPr>
            <a:spLocks noGrp="1"/>
          </p:cNvSpPr>
          <p:nvPr>
            <p:ph type="sldNum" sz="quarter" idx="12"/>
          </p:nvPr>
        </p:nvSpPr>
        <p:spPr/>
        <p:txBody>
          <a:bodyPr/>
          <a:lstStyle/>
          <a:p>
            <a:pPr defTabSz="457200"/>
            <a:fld id="{1E19C8D7-53EE-4AF8-9E87-BBF55B67A655}" type="slidenum">
              <a:rPr lang="en-US" smtClean="0"/>
              <a:pPr defTabSz="457200"/>
              <a:t>9</a:t>
            </a:fld>
            <a:endParaRPr lang="en-US" dirty="0"/>
          </a:p>
        </p:txBody>
      </p:sp>
    </p:spTree>
    <p:extLst>
      <p:ext uri="{BB962C8B-B14F-4D97-AF65-F5344CB8AC3E}">
        <p14:creationId xmlns:p14="http://schemas.microsoft.com/office/powerpoint/2010/main" val="35646647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63B7DA9-4D22-4351-82D9-7DCCDCB66AC2}"/>
              </a:ext>
            </a:extLst>
          </p:cNvPr>
          <p:cNvSpPr>
            <a:spLocks noGrp="1"/>
          </p:cNvSpPr>
          <p:nvPr>
            <p:ph idx="1"/>
          </p:nvPr>
        </p:nvSpPr>
        <p:spPr>
          <a:xfrm>
            <a:off x="635394" y="780226"/>
            <a:ext cx="4562772" cy="5396738"/>
          </a:xfrm>
        </p:spPr>
        <p:txBody>
          <a:bodyPr/>
          <a:lstStyle/>
          <a:p>
            <a:pPr marL="0" indent="0">
              <a:buNone/>
            </a:pPr>
            <a:r>
              <a:rPr lang="en-US" dirty="0">
                <a:solidFill>
                  <a:schemeClr val="accent5">
                    <a:lumMod val="60000"/>
                    <a:lumOff val="40000"/>
                  </a:schemeClr>
                </a:solidFill>
                <a:highlight>
                  <a:srgbClr val="000000"/>
                </a:highlight>
              </a:rPr>
              <a:t>Changing a dry dressing using non-sterile technique</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9"/>
            </a:pPr>
            <a:r>
              <a:rPr lang="en-US" dirty="0"/>
              <a:t>Put on clean gloves. Touching only the outer edges of new four-inch gauze, remove it from the package. Apply it to the wound. Tape gauze in place. Secure it firmly.</a:t>
            </a:r>
          </a:p>
          <a:p>
            <a:pPr marL="457200" indent="-457200">
              <a:buFont typeface="+mj-lt"/>
              <a:buAutoNum type="arabicPeriod" startAt="9"/>
            </a:pPr>
            <a:r>
              <a:rPr lang="en-US" dirty="0"/>
              <a:t>Discard supplies.</a:t>
            </a:r>
          </a:p>
          <a:p>
            <a:pPr marL="457200" indent="-457200">
              <a:buFont typeface="+mj-lt"/>
              <a:buAutoNum type="arabicPeriod" startAt="9"/>
            </a:pPr>
            <a:r>
              <a:rPr lang="en-US" dirty="0"/>
              <a:t>Remove and discard gloves.</a:t>
            </a:r>
          </a:p>
          <a:p>
            <a:pPr marL="457200" indent="-457200">
              <a:buFont typeface="+mj-lt"/>
              <a:buAutoNum type="arabicPeriod" startAt="9"/>
            </a:pPr>
            <a:r>
              <a:rPr lang="en-US" dirty="0"/>
              <a:t>Wash your hands.</a:t>
            </a:r>
          </a:p>
          <a:p>
            <a:pPr marL="457200" indent="-457200">
              <a:buFont typeface="+mj-lt"/>
              <a:buAutoNum type="arabicPeriod" startAt="9"/>
            </a:pPr>
            <a:r>
              <a:rPr lang="en-US" dirty="0"/>
              <a:t>Make resident comfortable. </a:t>
            </a:r>
          </a:p>
          <a:p>
            <a:pPr marL="457200" indent="-457200">
              <a:buFont typeface="+mj-lt"/>
              <a:buAutoNum type="arabicPeriod" startAt="9"/>
            </a:pPr>
            <a:r>
              <a:rPr lang="en-US" dirty="0"/>
              <a:t>Place call light within resident’s reach.</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7E5D022A-57E6-4004-8A07-D73C2C48A459}"/>
              </a:ext>
            </a:extLst>
          </p:cNvPr>
          <p:cNvSpPr>
            <a:spLocks noGrp="1"/>
          </p:cNvSpPr>
          <p:nvPr>
            <p:ph type="sldNum" sz="quarter" idx="12"/>
          </p:nvPr>
        </p:nvSpPr>
        <p:spPr/>
        <p:txBody>
          <a:bodyPr/>
          <a:lstStyle/>
          <a:p>
            <a:pPr defTabSz="457200"/>
            <a:fld id="{1E19C8D7-53EE-4AF8-9E87-BBF55B67A655}" type="slidenum">
              <a:rPr lang="en-US" smtClean="0"/>
              <a:pPr defTabSz="457200"/>
              <a:t>90</a:t>
            </a:fld>
            <a:endParaRPr lang="en-US" dirty="0"/>
          </a:p>
        </p:txBody>
      </p:sp>
      <p:pic>
        <p:nvPicPr>
          <p:cNvPr id="4" name="Picture 3">
            <a:extLst>
              <a:ext uri="{FF2B5EF4-FFF2-40B4-BE49-F238E27FC236}">
                <a16:creationId xmlns:a16="http://schemas.microsoft.com/office/drawing/2014/main" id="{98F8A319-1C5B-4012-ADF2-0F0F410BB3F3}"/>
              </a:ext>
            </a:extLst>
          </p:cNvPr>
          <p:cNvPicPr>
            <a:picLocks noChangeAspect="1"/>
          </p:cNvPicPr>
          <p:nvPr/>
        </p:nvPicPr>
        <p:blipFill>
          <a:blip r:embed="rId2"/>
          <a:stretch>
            <a:fillRect/>
          </a:stretch>
        </p:blipFill>
        <p:spPr>
          <a:xfrm rot="20035951">
            <a:off x="5364209" y="2952862"/>
            <a:ext cx="5084666" cy="2163214"/>
          </a:xfrm>
          <a:prstGeom prst="rect">
            <a:avLst/>
          </a:prstGeom>
        </p:spPr>
      </p:pic>
    </p:spTree>
    <p:extLst>
      <p:ext uri="{BB962C8B-B14F-4D97-AF65-F5344CB8AC3E}">
        <p14:creationId xmlns:p14="http://schemas.microsoft.com/office/powerpoint/2010/main" val="271125664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63B7DA9-4D22-4351-82D9-7DCCDCB66AC2}"/>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Changing a dry dressing using non-sterile technique</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5"/>
            </a:pPr>
            <a:r>
              <a:rPr lang="en-US" dirty="0"/>
              <a:t>Report any changes in resident to the nurse.</a:t>
            </a:r>
          </a:p>
          <a:p>
            <a:pPr marL="457200" indent="-457200">
              <a:buFont typeface="+mj-lt"/>
              <a:buAutoNum type="arabicPeriod" startAt="15"/>
            </a:pPr>
            <a:r>
              <a:rPr lang="en-US" dirty="0"/>
              <a:t>Document procedure using facility guidelines.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7E5D022A-57E6-4004-8A07-D73C2C48A459}"/>
              </a:ext>
            </a:extLst>
          </p:cNvPr>
          <p:cNvSpPr>
            <a:spLocks noGrp="1"/>
          </p:cNvSpPr>
          <p:nvPr>
            <p:ph type="sldNum" sz="quarter" idx="12"/>
          </p:nvPr>
        </p:nvSpPr>
        <p:spPr/>
        <p:txBody>
          <a:bodyPr/>
          <a:lstStyle/>
          <a:p>
            <a:pPr defTabSz="457200"/>
            <a:fld id="{1E19C8D7-53EE-4AF8-9E87-BBF55B67A655}" type="slidenum">
              <a:rPr lang="en-US" smtClean="0"/>
              <a:pPr defTabSz="457200"/>
              <a:t>91</a:t>
            </a:fld>
            <a:endParaRPr lang="en-US" dirty="0"/>
          </a:p>
        </p:txBody>
      </p:sp>
    </p:spTree>
    <p:extLst>
      <p:ext uri="{BB962C8B-B14F-4D97-AF65-F5344CB8AC3E}">
        <p14:creationId xmlns:p14="http://schemas.microsoft.com/office/powerpoint/2010/main" val="423909000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Discuss non-sterile and sterile dressings</a:t>
            </a:r>
          </a:p>
          <a:p>
            <a:pPr marL="457200" indent="-457200">
              <a:buFont typeface="+mj-lt"/>
              <a:buAutoNum type="arabicPeriod" startAt="7"/>
            </a:pPr>
            <a:endParaRPr lang="en-US" dirty="0">
              <a:solidFill>
                <a:srgbClr val="FF0000"/>
              </a:solidFill>
            </a:endParaRPr>
          </a:p>
          <a:p>
            <a:pPr marL="0" indent="0">
              <a:buNone/>
            </a:pPr>
            <a:r>
              <a:rPr lang="en-US" dirty="0"/>
              <a:t>NAs do not change sterile dressings, but they may be asked to do any of the following: </a:t>
            </a:r>
          </a:p>
          <a:p>
            <a:pPr marL="0" indent="0">
              <a:buNone/>
            </a:pPr>
            <a:endParaRPr lang="en-US" dirty="0"/>
          </a:p>
          <a:p>
            <a:pPr lvl="1"/>
            <a:r>
              <a:rPr lang="en-US" dirty="0"/>
              <a:t>Gather and store equipment and supplies</a:t>
            </a:r>
          </a:p>
          <a:p>
            <a:pPr lvl="1"/>
            <a:r>
              <a:rPr lang="en-US" dirty="0"/>
              <a:t>Observe and report about the dressing site</a:t>
            </a:r>
          </a:p>
          <a:p>
            <a:pPr lvl="1"/>
            <a:r>
              <a:rPr lang="en-US" dirty="0"/>
              <a:t>Clean the equipment</a:t>
            </a:r>
          </a:p>
          <a:p>
            <a:pPr lvl="1"/>
            <a:r>
              <a:rPr lang="en-US" dirty="0"/>
              <a:t>Position the resident</a:t>
            </a:r>
          </a:p>
          <a:p>
            <a:pPr lvl="1"/>
            <a:r>
              <a:rPr lang="en-US" dirty="0"/>
              <a:t>Cut tape</a:t>
            </a:r>
          </a:p>
          <a:p>
            <a:pPr lvl="1"/>
            <a:r>
              <a:rPr lang="en-US" dirty="0"/>
              <a:t>Dispose of soiled dressing</a:t>
            </a:r>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92</a:t>
            </a:fld>
            <a:endParaRPr lang="en-US" dirty="0"/>
          </a:p>
        </p:txBody>
      </p:sp>
    </p:spTree>
    <p:extLst>
      <p:ext uri="{BB962C8B-B14F-4D97-AF65-F5344CB8AC3E}">
        <p14:creationId xmlns:p14="http://schemas.microsoft.com/office/powerpoint/2010/main" val="120924073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Discuss non-sterile and sterile dressings</a:t>
            </a:r>
          </a:p>
          <a:p>
            <a:pPr marL="457200" indent="-457200">
              <a:buFont typeface="+mj-lt"/>
              <a:buAutoNum type="arabicPeriod" startAt="7"/>
            </a:pPr>
            <a:endParaRPr lang="en-US" dirty="0">
              <a:solidFill>
                <a:srgbClr val="FF0000"/>
              </a:solidFill>
            </a:endParaRPr>
          </a:p>
          <a:p>
            <a:pPr marL="0" indent="0">
              <a:buNone/>
            </a:pPr>
            <a:r>
              <a:rPr lang="en-US" dirty="0"/>
              <a:t>These supplies may be needed when changing a sterile dressing:</a:t>
            </a:r>
          </a:p>
          <a:p>
            <a:pPr marL="0" indent="0">
              <a:buNone/>
            </a:pPr>
            <a:r>
              <a:rPr lang="en-US" dirty="0"/>
              <a:t> </a:t>
            </a:r>
          </a:p>
          <a:p>
            <a:pPr lvl="1"/>
            <a:r>
              <a:rPr lang="en-US" dirty="0"/>
              <a:t>Special gauze</a:t>
            </a:r>
          </a:p>
          <a:p>
            <a:pPr lvl="1"/>
            <a:r>
              <a:rPr lang="en-US" dirty="0"/>
              <a:t>Abdominal pads (ABDs)</a:t>
            </a:r>
          </a:p>
          <a:p>
            <a:pPr lvl="1"/>
            <a:r>
              <a:rPr lang="en-US" dirty="0"/>
              <a:t>Cotton bandages (e.g., Kerlix or Kling)</a:t>
            </a:r>
          </a:p>
          <a:p>
            <a:pPr lvl="1"/>
            <a:r>
              <a:rPr lang="en-US" dirty="0"/>
              <a:t>Binders</a:t>
            </a:r>
          </a:p>
          <a:p>
            <a:pPr lvl="1"/>
            <a:r>
              <a:rPr lang="en-US" dirty="0"/>
              <a:t>Medical-grade adhesive tape (e.g., Montgomery Straps) </a:t>
            </a:r>
          </a:p>
          <a:p>
            <a:pPr marL="0" indent="0">
              <a:buNone/>
            </a:pPr>
            <a:endParaRPr lang="en-US" dirty="0"/>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93</a:t>
            </a:fld>
            <a:endParaRPr lang="en-US" dirty="0"/>
          </a:p>
        </p:txBody>
      </p:sp>
    </p:spTree>
    <p:extLst>
      <p:ext uri="{BB962C8B-B14F-4D97-AF65-F5344CB8AC3E}">
        <p14:creationId xmlns:p14="http://schemas.microsoft.com/office/powerpoint/2010/main" val="279743419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Discuss non-sterile and sterile dressings</a:t>
            </a:r>
          </a:p>
          <a:p>
            <a:pPr marL="457200" indent="-457200">
              <a:buFont typeface="+mj-lt"/>
              <a:buAutoNum type="arabicPeriod" startAt="7"/>
            </a:pPr>
            <a:endParaRPr lang="en-US" dirty="0">
              <a:solidFill>
                <a:srgbClr val="FF0000"/>
              </a:solidFill>
            </a:endParaRPr>
          </a:p>
          <a:p>
            <a:pPr marL="0" indent="0">
              <a:buNone/>
            </a:pPr>
            <a:r>
              <a:rPr lang="en-US" dirty="0"/>
              <a:t>NAs should remember the following information about sterile dressings:</a:t>
            </a:r>
          </a:p>
          <a:p>
            <a:pPr marL="0" indent="0">
              <a:buNone/>
            </a:pPr>
            <a:r>
              <a:rPr lang="en-US" dirty="0"/>
              <a:t> </a:t>
            </a:r>
          </a:p>
          <a:p>
            <a:pPr lvl="1"/>
            <a:r>
              <a:rPr lang="en-US" dirty="0"/>
              <a:t>If wrapper is torn, the supply is no longer sterile.</a:t>
            </a:r>
          </a:p>
          <a:p>
            <a:pPr lvl="1"/>
            <a:r>
              <a:rPr lang="en-US" dirty="0"/>
              <a:t>Wrapper cannot be opened and closed again.</a:t>
            </a:r>
          </a:p>
          <a:p>
            <a:pPr lvl="1"/>
            <a:r>
              <a:rPr lang="en-US" dirty="0"/>
              <a:t>If wrapper is wet or seems to have been wet, it is no longer sterile.</a:t>
            </a:r>
          </a:p>
          <a:p>
            <a:pPr lvl="1"/>
            <a:r>
              <a:rPr lang="en-US" dirty="0"/>
              <a:t>If supply is past expiration date, it is no longer sterile.</a:t>
            </a:r>
          </a:p>
          <a:p>
            <a:pPr lvl="1"/>
            <a:r>
              <a:rPr lang="en-US" dirty="0"/>
              <a:t>If there is any doubt whether something is sterile it should not be used.</a:t>
            </a:r>
          </a:p>
          <a:p>
            <a:pPr marL="0" indent="0">
              <a:buNone/>
            </a:pPr>
            <a:endParaRPr lang="en-US" dirty="0"/>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94</a:t>
            </a:fld>
            <a:endParaRPr lang="en-US" dirty="0"/>
          </a:p>
        </p:txBody>
      </p:sp>
    </p:spTree>
    <p:extLst>
      <p:ext uri="{BB962C8B-B14F-4D97-AF65-F5344CB8AC3E}">
        <p14:creationId xmlns:p14="http://schemas.microsoft.com/office/powerpoint/2010/main" val="54288844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Discuss non-sterile and sterile dressings</a:t>
            </a:r>
          </a:p>
          <a:p>
            <a:pPr marL="457200" indent="-457200">
              <a:buFont typeface="+mj-lt"/>
              <a:buAutoNum type="arabicPeriod" startAt="7"/>
            </a:pPr>
            <a:endParaRPr lang="en-US" dirty="0">
              <a:solidFill>
                <a:srgbClr val="FF0000"/>
              </a:solidFill>
            </a:endParaRPr>
          </a:p>
          <a:p>
            <a:pPr marL="0" indent="0">
              <a:buNone/>
            </a:pPr>
            <a:r>
              <a:rPr lang="en-US" dirty="0"/>
              <a:t>Information about sterile dressings (cont’d): </a:t>
            </a:r>
          </a:p>
          <a:p>
            <a:pPr marL="0" indent="0">
              <a:buNone/>
            </a:pPr>
            <a:endParaRPr lang="en-US" dirty="0"/>
          </a:p>
          <a:p>
            <a:pPr lvl="1"/>
            <a:r>
              <a:rPr lang="en-US" dirty="0"/>
              <a:t>Aides should be professional and not show discomfort.</a:t>
            </a:r>
          </a:p>
          <a:p>
            <a:pPr lvl="1"/>
            <a:r>
              <a:rPr lang="en-US" dirty="0"/>
              <a:t>Observe for and report the following:</a:t>
            </a:r>
          </a:p>
          <a:p>
            <a:pPr lvl="1"/>
            <a:r>
              <a:rPr lang="en-US" dirty="0"/>
              <a:t>Skin that has changed color</a:t>
            </a:r>
          </a:p>
          <a:p>
            <a:pPr lvl="1"/>
            <a:r>
              <a:rPr lang="en-US" dirty="0"/>
              <a:t>Scab that has come off</a:t>
            </a:r>
          </a:p>
          <a:p>
            <a:pPr lvl="1"/>
            <a:r>
              <a:rPr lang="en-US" dirty="0"/>
              <a:t>Bleeding</a:t>
            </a:r>
          </a:p>
          <a:p>
            <a:pPr lvl="1"/>
            <a:r>
              <a:rPr lang="en-US" dirty="0"/>
              <a:t>Swelling</a:t>
            </a:r>
          </a:p>
          <a:p>
            <a:pPr lvl="1"/>
            <a:r>
              <a:rPr lang="en-US" dirty="0"/>
              <a:t>Odor</a:t>
            </a:r>
          </a:p>
          <a:p>
            <a:pPr lvl="1"/>
            <a:r>
              <a:rPr lang="en-US" dirty="0"/>
              <a:t>Drainage</a:t>
            </a:r>
          </a:p>
          <a:p>
            <a:pPr marL="0" indent="0">
              <a:buNone/>
            </a:pPr>
            <a:endParaRPr lang="en-US" dirty="0"/>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95</a:t>
            </a:fld>
            <a:endParaRPr lang="en-US" dirty="0"/>
          </a:p>
        </p:txBody>
      </p:sp>
    </p:spTree>
    <p:extLst>
      <p:ext uri="{BB962C8B-B14F-4D97-AF65-F5344CB8AC3E}">
        <p14:creationId xmlns:p14="http://schemas.microsoft.com/office/powerpoint/2010/main" val="302365953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Discuss guidelines for elastic bandages</a:t>
            </a:r>
          </a:p>
          <a:p>
            <a:pPr marL="457200" indent="-457200">
              <a:buFont typeface="+mj-lt"/>
              <a:buAutoNum type="arabicPeriod" startAt="8"/>
            </a:pPr>
            <a:endParaRPr lang="en-US" dirty="0">
              <a:solidFill>
                <a:srgbClr val="FF0000"/>
              </a:solidFill>
            </a:endParaRPr>
          </a:p>
          <a:p>
            <a:pPr marL="0" indent="0">
              <a:buNone/>
            </a:pPr>
            <a:r>
              <a:rPr lang="en-US" dirty="0"/>
              <a:t>NAs should remember the following about elastic bandages: </a:t>
            </a:r>
          </a:p>
          <a:p>
            <a:pPr marL="0" indent="0">
              <a:buNone/>
            </a:pPr>
            <a:endParaRPr lang="en-US" dirty="0"/>
          </a:p>
          <a:p>
            <a:pPr lvl="1"/>
            <a:r>
              <a:rPr lang="en-US" dirty="0"/>
              <a:t>Elastic bandages hold dressings in place, secure splints, and support and protect body parts. They may decrease swelling from an injury. </a:t>
            </a:r>
          </a:p>
          <a:p>
            <a:pPr lvl="1"/>
            <a:r>
              <a:rPr lang="en-US" dirty="0"/>
              <a:t>NAs may assist with use of an elastic bandage.</a:t>
            </a:r>
          </a:p>
          <a:p>
            <a:pPr lvl="1"/>
            <a:r>
              <a:rPr lang="en-US" dirty="0"/>
              <a:t>Some states allow NAs to apply and remove elastic bandages. Follow your facility’s policy. </a:t>
            </a:r>
          </a:p>
          <a:p>
            <a:pPr marL="0" indent="0">
              <a:buNone/>
            </a:pPr>
            <a:endParaRPr lang="en-US" dirty="0"/>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96</a:t>
            </a:fld>
            <a:endParaRPr lang="en-US" dirty="0"/>
          </a:p>
        </p:txBody>
      </p:sp>
    </p:spTree>
    <p:extLst>
      <p:ext uri="{BB962C8B-B14F-4D97-AF65-F5344CB8AC3E}">
        <p14:creationId xmlns:p14="http://schemas.microsoft.com/office/powerpoint/2010/main" val="52323628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Discuss guidelines for elastic bandages</a:t>
            </a:r>
          </a:p>
          <a:p>
            <a:pPr marL="457200" indent="-457200">
              <a:buFont typeface="+mj-lt"/>
              <a:buAutoNum type="arabicPeriod" startAt="8"/>
            </a:pPr>
            <a:endParaRPr lang="en-US" dirty="0">
              <a:solidFill>
                <a:srgbClr val="FF0000"/>
              </a:solidFill>
            </a:endParaRPr>
          </a:p>
          <a:p>
            <a:pPr marL="0" indent="0">
              <a:buNone/>
            </a:pPr>
            <a:r>
              <a:rPr lang="en-US" dirty="0"/>
              <a:t>NAs should know these guidelines for elastic bandages: </a:t>
            </a:r>
          </a:p>
          <a:p>
            <a:pPr marL="0" indent="0">
              <a:buNone/>
            </a:pPr>
            <a:endParaRPr lang="en-US" dirty="0"/>
          </a:p>
          <a:p>
            <a:pPr lvl="1"/>
            <a:r>
              <a:rPr lang="en-US" dirty="0"/>
              <a:t>Keep area clean and dry.</a:t>
            </a:r>
          </a:p>
          <a:p>
            <a:pPr lvl="1"/>
            <a:r>
              <a:rPr lang="en-US" dirty="0"/>
              <a:t>Apply snugly enough to control bleeding but make sure not to wrap too tightly, as this can decrease circulation.</a:t>
            </a:r>
          </a:p>
          <a:p>
            <a:pPr lvl="1"/>
            <a:r>
              <a:rPr lang="en-US" dirty="0"/>
              <a:t>Wrap bandage evenly.</a:t>
            </a:r>
          </a:p>
          <a:p>
            <a:pPr lvl="1"/>
            <a:r>
              <a:rPr lang="en-US" dirty="0"/>
              <a:t>Do not tie the bandage; use special clips.</a:t>
            </a:r>
          </a:p>
          <a:p>
            <a:pPr lvl="1"/>
            <a:r>
              <a:rPr lang="en-US" dirty="0"/>
              <a:t>Remove bandage as often as indicated in care plan.</a:t>
            </a:r>
          </a:p>
          <a:p>
            <a:pPr marL="0" indent="0">
              <a:buNone/>
            </a:pPr>
            <a:endParaRPr lang="en-US" dirty="0"/>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97</a:t>
            </a:fld>
            <a:endParaRPr lang="en-US" dirty="0"/>
          </a:p>
        </p:txBody>
      </p:sp>
    </p:spTree>
    <p:extLst>
      <p:ext uri="{BB962C8B-B14F-4D97-AF65-F5344CB8AC3E}">
        <p14:creationId xmlns:p14="http://schemas.microsoft.com/office/powerpoint/2010/main" val="415037279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Discuss guidelines for elastic bandages</a:t>
            </a:r>
          </a:p>
          <a:p>
            <a:pPr marL="457200" indent="-457200">
              <a:buFont typeface="+mj-lt"/>
              <a:buAutoNum type="arabicPeriod" startAt="8"/>
            </a:pPr>
            <a:endParaRPr lang="en-US" dirty="0">
              <a:solidFill>
                <a:srgbClr val="FF0000"/>
              </a:solidFill>
            </a:endParaRPr>
          </a:p>
          <a:p>
            <a:pPr marL="0" indent="0">
              <a:buNone/>
            </a:pPr>
            <a:r>
              <a:rPr lang="en-US" dirty="0"/>
              <a:t>Guidelines for elastic bandages (cont’d): </a:t>
            </a:r>
          </a:p>
          <a:p>
            <a:pPr marL="0" indent="0">
              <a:buNone/>
            </a:pPr>
            <a:endParaRPr lang="en-US" dirty="0"/>
          </a:p>
          <a:p>
            <a:pPr lvl="1"/>
            <a:r>
              <a:rPr lang="en-US" dirty="0"/>
              <a:t>Check bandage often to be sure it does not become wrinkled or loose.</a:t>
            </a:r>
          </a:p>
          <a:p>
            <a:pPr lvl="1"/>
            <a:r>
              <a:rPr lang="en-US" dirty="0"/>
              <a:t>Check resident ten to 15 minutes after bandage is applied to see if there are signs of poor circulation; loosen if any of these signs are present: </a:t>
            </a:r>
          </a:p>
          <a:p>
            <a:pPr lvl="1"/>
            <a:r>
              <a:rPr lang="en-US" dirty="0"/>
              <a:t>Swelling</a:t>
            </a:r>
          </a:p>
          <a:p>
            <a:pPr lvl="1"/>
            <a:r>
              <a:rPr lang="en-US" dirty="0"/>
              <a:t>Pale, gray, cyanotic, or white skin</a:t>
            </a:r>
          </a:p>
          <a:p>
            <a:pPr lvl="1"/>
            <a:r>
              <a:rPr lang="en-US" dirty="0"/>
              <a:t>Shiny, tight skin</a:t>
            </a:r>
          </a:p>
          <a:p>
            <a:pPr lvl="1"/>
            <a:r>
              <a:rPr lang="en-US" dirty="0"/>
              <a:t>Skin that is cold to the touch</a:t>
            </a:r>
          </a:p>
          <a:p>
            <a:pPr lvl="1"/>
            <a:r>
              <a:rPr lang="en-US" dirty="0"/>
              <a:t>Sores</a:t>
            </a:r>
          </a:p>
          <a:p>
            <a:pPr lvl="1"/>
            <a:r>
              <a:rPr lang="en-US" dirty="0"/>
              <a:t>Numbness</a:t>
            </a:r>
          </a:p>
          <a:p>
            <a:pPr lvl="1"/>
            <a:r>
              <a:rPr lang="en-US" dirty="0"/>
              <a:t>Tingling</a:t>
            </a:r>
          </a:p>
          <a:p>
            <a:pPr lvl="1"/>
            <a:r>
              <a:rPr lang="en-US" dirty="0"/>
              <a:t>Pain or discomfort </a:t>
            </a:r>
          </a:p>
          <a:p>
            <a:pPr marL="0" indent="0">
              <a:buNone/>
            </a:pPr>
            <a:endParaRPr lang="en-US" dirty="0"/>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98</a:t>
            </a:fld>
            <a:endParaRPr lang="en-US" dirty="0"/>
          </a:p>
        </p:txBody>
      </p:sp>
    </p:spTree>
    <p:extLst>
      <p:ext uri="{BB962C8B-B14F-4D97-AF65-F5344CB8AC3E}">
        <p14:creationId xmlns:p14="http://schemas.microsoft.com/office/powerpoint/2010/main" val="64690157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1253B-07F1-4E22-B6B7-DCE86A835FAF}"/>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List care guidelines for intravenous (IV) therapy</a:t>
            </a:r>
          </a:p>
          <a:p>
            <a:pPr marL="457200" indent="-457200">
              <a:buFont typeface="+mj-lt"/>
              <a:buAutoNum type="arabicPeriod" startAt="9"/>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a:t>intravenous therapy (IV therapy)</a:t>
            </a:r>
          </a:p>
          <a:p>
            <a:pPr marL="457200" lvl="1" indent="0">
              <a:buNone/>
            </a:pPr>
            <a:r>
              <a:rPr lang="en-US" dirty="0"/>
              <a:t>the delivery of medication, nutrition, or fluids through a person’s vein.</a:t>
            </a:r>
          </a:p>
          <a:p>
            <a:pPr marL="0" indent="0">
              <a:buNone/>
            </a:pPr>
            <a:endParaRPr lang="en-US" dirty="0"/>
          </a:p>
          <a:p>
            <a:pPr marL="457200" indent="-457200">
              <a:buFont typeface="+mj-lt"/>
              <a:buAutoNum type="arabicPeriod" startAt="9"/>
            </a:pPr>
            <a:endParaRPr lang="en-US" dirty="0">
              <a:solidFill>
                <a:srgbClr val="FF0000"/>
              </a:solidFill>
            </a:endParaRPr>
          </a:p>
        </p:txBody>
      </p:sp>
      <p:sp>
        <p:nvSpPr>
          <p:cNvPr id="3" name="Slide Number Placeholder 2">
            <a:extLst>
              <a:ext uri="{FF2B5EF4-FFF2-40B4-BE49-F238E27FC236}">
                <a16:creationId xmlns:a16="http://schemas.microsoft.com/office/drawing/2014/main" id="{358B0069-1050-4C07-8CEE-9B774EEDCF34}"/>
              </a:ext>
            </a:extLst>
          </p:cNvPr>
          <p:cNvSpPr>
            <a:spLocks noGrp="1"/>
          </p:cNvSpPr>
          <p:nvPr>
            <p:ph type="sldNum" sz="quarter" idx="12"/>
          </p:nvPr>
        </p:nvSpPr>
        <p:spPr/>
        <p:txBody>
          <a:bodyPr/>
          <a:lstStyle/>
          <a:p>
            <a:pPr defTabSz="457200"/>
            <a:fld id="{1E19C8D7-53EE-4AF8-9E87-BBF55B67A655}" type="slidenum">
              <a:rPr lang="en-US" smtClean="0"/>
              <a:pPr defTabSz="457200"/>
              <a:t>99</a:t>
            </a:fld>
            <a:endParaRPr lang="en-US" dirty="0"/>
          </a:p>
        </p:txBody>
      </p:sp>
    </p:spTree>
    <p:extLst>
      <p:ext uri="{BB962C8B-B14F-4D97-AF65-F5344CB8AC3E}">
        <p14:creationId xmlns:p14="http://schemas.microsoft.com/office/powerpoint/2010/main" val="3384624988"/>
      </p:ext>
    </p:extLst>
  </p:cSld>
  <p:clrMapOvr>
    <a:masterClrMapping/>
  </p:clrMapOvr>
</p:sld>
</file>

<file path=ppt/theme/theme1.xml><?xml version="1.0" encoding="utf-8"?>
<a:theme xmlns:a="http://schemas.openxmlformats.org/drawingml/2006/main" name="1_Office Theme">
  <a:themeElements>
    <a:clrScheme name="Custom 1">
      <a:dk1>
        <a:sysClr val="windowText" lastClr="000000"/>
      </a:dk1>
      <a:lt1>
        <a:sysClr val="window" lastClr="FFFFFF"/>
      </a:lt1>
      <a:dk2>
        <a:srgbClr val="44546A"/>
      </a:dk2>
      <a:lt2>
        <a:srgbClr val="E7E6E6"/>
      </a:lt2>
      <a:accent1>
        <a:srgbClr val="329C76"/>
      </a:accent1>
      <a:accent2>
        <a:srgbClr val="B37924"/>
      </a:accent2>
      <a:accent3>
        <a:srgbClr val="E3567D"/>
      </a:accent3>
      <a:accent4>
        <a:srgbClr val="0091B9"/>
      </a:accent4>
      <a:accent5>
        <a:srgbClr val="D6BF00"/>
      </a:accent5>
      <a:accent6>
        <a:srgbClr val="934C93"/>
      </a:accent6>
      <a:hlink>
        <a:srgbClr val="0563C1"/>
      </a:hlink>
      <a:folHlink>
        <a:srgbClr val="954F72"/>
      </a:folHlink>
    </a:clrScheme>
    <a:fontScheme name="Susan Hedman - Hartman Publishing">
      <a:majorFont>
        <a:latin typeface="Scala Sans"/>
        <a:ea typeface=""/>
        <a:cs typeface=""/>
      </a:majorFont>
      <a:minorFont>
        <a:latin typeface="Scala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1274</TotalTime>
  <Words>8324</Words>
  <Application>Microsoft Office PowerPoint</Application>
  <PresentationFormat>Widescreen</PresentationFormat>
  <Paragraphs>989</Paragraphs>
  <Slides>115</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115</vt:i4>
      </vt:variant>
    </vt:vector>
  </HeadingPairs>
  <TitlesOfParts>
    <vt:vector size="118" baseType="lpstr">
      <vt:lpstr>Arial</vt:lpstr>
      <vt:lpstr>Scala Sans</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Editorial</dc:creator>
  <cp:lastModifiedBy>Angela Storey</cp:lastModifiedBy>
  <cp:revision>32</cp:revision>
  <dcterms:created xsi:type="dcterms:W3CDTF">2018-11-20T22:42:36Z</dcterms:created>
  <dcterms:modified xsi:type="dcterms:W3CDTF">2019-05-13T17:28:28Z</dcterms:modified>
</cp:coreProperties>
</file>