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9" r:id="rId2"/>
    <p:sldId id="268" r:id="rId3"/>
    <p:sldId id="273" r:id="rId4"/>
    <p:sldId id="272" r:id="rId5"/>
    <p:sldId id="271" r:id="rId6"/>
    <p:sldId id="257" r:id="rId7"/>
    <p:sldId id="280" r:id="rId8"/>
    <p:sldId id="279" r:id="rId9"/>
    <p:sldId id="278" r:id="rId10"/>
    <p:sldId id="277" r:id="rId11"/>
    <p:sldId id="276" r:id="rId12"/>
    <p:sldId id="275" r:id="rId13"/>
    <p:sldId id="274" r:id="rId14"/>
    <p:sldId id="281" r:id="rId15"/>
    <p:sldId id="282" r:id="rId16"/>
    <p:sldId id="283" r:id="rId17"/>
    <p:sldId id="261" r:id="rId18"/>
    <p:sldId id="285" r:id="rId19"/>
    <p:sldId id="284" r:id="rId20"/>
    <p:sldId id="265" r:id="rId21"/>
    <p:sldId id="286" r:id="rId22"/>
    <p:sldId id="267" r:id="rId23"/>
    <p:sldId id="287" r:id="rId24"/>
    <p:sldId id="288" r:id="rId25"/>
    <p:sldId id="266" r:id="rId26"/>
    <p:sldId id="290" r:id="rId27"/>
    <p:sldId id="289" r:id="rId28"/>
    <p:sldId id="264" r:id="rId29"/>
    <p:sldId id="291" r:id="rId30"/>
    <p:sldId id="263" r:id="rId31"/>
    <p:sldId id="292" r:id="rId32"/>
    <p:sldId id="262" r:id="rId33"/>
    <p:sldId id="293" r:id="rId34"/>
    <p:sldId id="259" r:id="rId35"/>
    <p:sldId id="294" r:id="rId36"/>
    <p:sldId id="270" r:id="rId37"/>
    <p:sldId id="295" r:id="rId38"/>
    <p:sldId id="297" r:id="rId39"/>
    <p:sldId id="296" r:id="rId40"/>
    <p:sldId id="269" r:id="rId41"/>
    <p:sldId id="258" r:id="rId42"/>
    <p:sldId id="29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6"/>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24</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Caring for Your Career and Yourself</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4106129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34C93"/>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Caring for Your Career and Yourself</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24</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6"/>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5498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898403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2399207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829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A résumé should contain the following information: </a:t>
            </a:r>
          </a:p>
          <a:p>
            <a:pPr marL="0" indent="0">
              <a:buNone/>
            </a:pPr>
            <a:endParaRPr lang="en-US" dirty="0"/>
          </a:p>
          <a:p>
            <a:pPr lvl="1"/>
            <a:r>
              <a:rPr lang="en-US" dirty="0"/>
              <a:t>Contact details</a:t>
            </a:r>
          </a:p>
          <a:p>
            <a:pPr lvl="1"/>
            <a:r>
              <a:rPr lang="en-US" dirty="0"/>
              <a:t>Educational experience, starting with most recent</a:t>
            </a:r>
          </a:p>
          <a:p>
            <a:pPr lvl="1"/>
            <a:r>
              <a:rPr lang="en-US" dirty="0"/>
              <a:t>Work experience, starting with most recent</a:t>
            </a:r>
          </a:p>
          <a:p>
            <a:pPr lvl="1"/>
            <a:r>
              <a:rPr lang="en-US" dirty="0"/>
              <a:t>Special skills</a:t>
            </a:r>
          </a:p>
          <a:p>
            <a:pPr lvl="1"/>
            <a:r>
              <a:rPr lang="en-US" dirty="0"/>
              <a:t>Memberships in professional organizations</a:t>
            </a:r>
          </a:p>
          <a:p>
            <a:pPr lvl="1"/>
            <a:r>
              <a:rPr lang="en-US" dirty="0"/>
              <a:t>Volunteer work</a:t>
            </a:r>
          </a:p>
          <a:p>
            <a:pPr lvl="1"/>
            <a:r>
              <a:rPr lang="en-US" dirty="0"/>
              <a:t>Indication that references are available on request</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3562126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When writing a résumé, remember these tips: </a:t>
            </a:r>
          </a:p>
          <a:p>
            <a:pPr marL="0" indent="0">
              <a:buNone/>
            </a:pPr>
            <a:endParaRPr lang="en-US" dirty="0"/>
          </a:p>
          <a:p>
            <a:pPr lvl="1"/>
            <a:r>
              <a:rPr lang="en-US" dirty="0"/>
              <a:t>Keep it brief (one page is best)</a:t>
            </a:r>
          </a:p>
          <a:p>
            <a:pPr lvl="1"/>
            <a:r>
              <a:rPr lang="en-US" dirty="0"/>
              <a:t>Use nice, plain paper (white or cream color) </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085963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A cover letter should include the following items:</a:t>
            </a:r>
          </a:p>
          <a:p>
            <a:pPr marL="0" indent="0">
              <a:buNone/>
            </a:pPr>
            <a:endParaRPr lang="en-US" dirty="0"/>
          </a:p>
          <a:p>
            <a:pPr lvl="1"/>
            <a:r>
              <a:rPr lang="en-US" dirty="0"/>
              <a:t>Date</a:t>
            </a:r>
          </a:p>
          <a:p>
            <a:pPr lvl="1"/>
            <a:r>
              <a:rPr lang="en-US" dirty="0"/>
              <a:t>Sender’s name, address, phone number, and email address</a:t>
            </a:r>
          </a:p>
          <a:p>
            <a:pPr lvl="1"/>
            <a:r>
              <a:rPr lang="en-US" dirty="0"/>
              <a:t>Recipient’s name and address</a:t>
            </a:r>
          </a:p>
          <a:p>
            <a:pPr lvl="1"/>
            <a:r>
              <a:rPr lang="en-US" dirty="0"/>
              <a:t>Salutation</a:t>
            </a:r>
          </a:p>
          <a:p>
            <a:pPr lvl="1"/>
            <a:r>
              <a:rPr lang="en-US" dirty="0"/>
              <a:t>Introduction (include position you are seeking)</a:t>
            </a:r>
          </a:p>
          <a:p>
            <a:pPr lvl="1"/>
            <a:r>
              <a:rPr lang="en-US" dirty="0"/>
              <a:t>Body (how your skills/experience fit the job)</a:t>
            </a:r>
          </a:p>
          <a:p>
            <a:pPr lvl="1"/>
            <a:r>
              <a:rPr lang="en-US" dirty="0"/>
              <a:t>Closing and signature </a:t>
            </a:r>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33025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The following general information is needed for a job application:</a:t>
            </a:r>
          </a:p>
          <a:p>
            <a:pPr marL="0" indent="0">
              <a:buNone/>
            </a:pPr>
            <a:r>
              <a:rPr lang="en-US" dirty="0"/>
              <a:t> </a:t>
            </a:r>
          </a:p>
          <a:p>
            <a:pPr lvl="1"/>
            <a:r>
              <a:rPr lang="en-US" dirty="0"/>
              <a:t>Your address, phone number, and email address</a:t>
            </a:r>
          </a:p>
          <a:p>
            <a:pPr lvl="1"/>
            <a:r>
              <a:rPr lang="en-US" dirty="0"/>
              <a:t>Birth date and social security number </a:t>
            </a:r>
          </a:p>
          <a:p>
            <a:pPr lvl="1"/>
            <a:r>
              <a:rPr lang="en-US" dirty="0"/>
              <a:t>Training school and dates, certification number</a:t>
            </a:r>
          </a:p>
          <a:p>
            <a:pPr lvl="1"/>
            <a:r>
              <a:rPr lang="en-US" dirty="0"/>
              <a:t>Previous employers’ names, addresses, phone numbers, and email addresses; and dates of employment </a:t>
            </a:r>
          </a:p>
          <a:p>
            <a:pPr lvl="1"/>
            <a:r>
              <a:rPr lang="en-US" dirty="0"/>
              <a:t>Salary information from previous jobs</a:t>
            </a:r>
          </a:p>
          <a:p>
            <a:pPr lvl="1"/>
            <a:r>
              <a:rPr lang="en-US" dirty="0"/>
              <a:t>Reasons why you left each of your former jobs</a:t>
            </a:r>
          </a:p>
          <a:p>
            <a:pPr lvl="1"/>
            <a:r>
              <a:rPr lang="en-US" dirty="0"/>
              <a:t>References, including phone numbers and email addresses</a:t>
            </a:r>
          </a:p>
          <a:p>
            <a:pPr lvl="1"/>
            <a:r>
              <a:rPr lang="en-US" dirty="0"/>
              <a:t>Availability (days and hours) </a:t>
            </a:r>
          </a:p>
          <a:p>
            <a:pPr lvl="1"/>
            <a:r>
              <a:rPr lang="en-US" dirty="0"/>
              <a:t>Brief statement about why you are changing jobs </a:t>
            </a:r>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401729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EC3702-2489-4C0B-9A2B-A247BCD298A9}"/>
              </a:ext>
            </a:extLst>
          </p:cNvPr>
          <p:cNvSpPr>
            <a:spLocks noGrp="1"/>
          </p:cNvSpPr>
          <p:nvPr>
            <p:ph idx="1"/>
          </p:nvPr>
        </p:nvSpPr>
        <p:spPr/>
        <p:txBody>
          <a:bodyPr/>
          <a:lstStyle/>
          <a:p>
            <a:pPr marL="0" indent="0">
              <a:buNone/>
            </a:pPr>
            <a:r>
              <a:rPr lang="en-US" b="1" dirty="0">
                <a:solidFill>
                  <a:srgbClr val="FF0000"/>
                </a:solidFill>
              </a:rPr>
              <a:t>ROLE PLAY ACTIVITY</a:t>
            </a:r>
          </a:p>
          <a:p>
            <a:pPr marL="0" indent="0">
              <a:buNone/>
            </a:pPr>
            <a:endParaRPr lang="en-US" b="1" dirty="0">
              <a:solidFill>
                <a:srgbClr val="FF0000"/>
              </a:solidFill>
            </a:endParaRPr>
          </a:p>
          <a:p>
            <a:pPr marL="0" indent="0">
              <a:buNone/>
            </a:pPr>
            <a:r>
              <a:rPr lang="en-US" dirty="0"/>
              <a:t>In pairs, role-play practice conversations in which you make initial contact with potential employers, including the receptionist, personnel director, and the actual hiring person. How do you explain that they have just graduated from training and have no job experience? </a:t>
            </a:r>
          </a:p>
          <a:p>
            <a:pPr marL="0" indent="0">
              <a:buNone/>
            </a:pPr>
            <a:endParaRPr lang="en-US" dirty="0"/>
          </a:p>
          <a:p>
            <a:pPr marL="0" indent="0">
              <a:buNone/>
            </a:pPr>
            <a:r>
              <a:rPr lang="en-US" dirty="0"/>
              <a:t>Practice the scenarios on the following slide, taking turns playing the role of the NA/HHA seeking a job.</a:t>
            </a:r>
          </a:p>
          <a:p>
            <a:pPr marL="0" indent="0">
              <a:buNone/>
            </a:pPr>
            <a:endParaRPr lang="en-US" dirty="0"/>
          </a:p>
        </p:txBody>
      </p:sp>
      <p:sp>
        <p:nvSpPr>
          <p:cNvPr id="3" name="Slide Number Placeholder 2">
            <a:extLst>
              <a:ext uri="{FF2B5EF4-FFF2-40B4-BE49-F238E27FC236}">
                <a16:creationId xmlns:a16="http://schemas.microsoft.com/office/drawing/2014/main" id="{756960BC-6ABA-492F-87E6-FE3B73CF7602}"/>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113803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EC3702-2489-4C0B-9A2B-A247BCD298A9}"/>
              </a:ext>
            </a:extLst>
          </p:cNvPr>
          <p:cNvSpPr>
            <a:spLocks noGrp="1"/>
          </p:cNvSpPr>
          <p:nvPr>
            <p:ph idx="1"/>
          </p:nvPr>
        </p:nvSpPr>
        <p:spPr/>
        <p:txBody>
          <a:bodyPr/>
          <a:lstStyle/>
          <a:p>
            <a:pPr marL="0" indent="0">
              <a:buNone/>
            </a:pPr>
            <a:r>
              <a:rPr lang="en-US" b="1" dirty="0">
                <a:solidFill>
                  <a:srgbClr val="FF0000"/>
                </a:solidFill>
              </a:rPr>
              <a:t>ROLE PLAY ACTIVITY</a:t>
            </a:r>
          </a:p>
          <a:p>
            <a:pPr marL="0" indent="0">
              <a:buNone/>
            </a:pPr>
            <a:endParaRPr lang="en-US" b="1" dirty="0">
              <a:solidFill>
                <a:srgbClr val="FF0000"/>
              </a:solidFill>
            </a:endParaRPr>
          </a:p>
          <a:p>
            <a:pPr marL="0" indent="0">
              <a:buNone/>
            </a:pPr>
            <a:r>
              <a:rPr lang="en-US" dirty="0"/>
              <a:t>Receptionist refuses to put the call through to human resources (HR) department.</a:t>
            </a:r>
          </a:p>
          <a:p>
            <a:pPr marL="0" indent="0">
              <a:buNone/>
            </a:pPr>
            <a:r>
              <a:rPr lang="en-US" dirty="0"/>
              <a:t>The HR director states they only hire experienced NAs/HHAs.</a:t>
            </a:r>
          </a:p>
          <a:p>
            <a:pPr marL="0" indent="0">
              <a:buNone/>
            </a:pPr>
            <a:r>
              <a:rPr lang="en-US" dirty="0"/>
              <a:t>The HR director is very rude.</a:t>
            </a:r>
          </a:p>
          <a:p>
            <a:pPr marL="0" indent="0">
              <a:buNone/>
            </a:pPr>
            <a:r>
              <a:rPr lang="en-US" dirty="0"/>
              <a:t>The HR director states that the job has been filled; you want to ask how to be considered for future openings.</a:t>
            </a:r>
          </a:p>
          <a:p>
            <a:pPr marL="0" indent="0">
              <a:buNone/>
            </a:pPr>
            <a:r>
              <a:rPr lang="en-US" dirty="0"/>
              <a:t>The receptionist says he does not know anything about an ad in the newspaper.</a:t>
            </a:r>
          </a:p>
          <a:p>
            <a:pPr marL="0" indent="0">
              <a:buNone/>
            </a:pPr>
            <a:r>
              <a:rPr lang="en-US" dirty="0"/>
              <a:t>You have been referred to that company by a friend who is already an employee.</a:t>
            </a:r>
          </a:p>
          <a:p>
            <a:pPr marL="0" indent="0">
              <a:buNone/>
            </a:pPr>
            <a:endParaRPr lang="en-US" dirty="0"/>
          </a:p>
        </p:txBody>
      </p:sp>
      <p:sp>
        <p:nvSpPr>
          <p:cNvPr id="3" name="Slide Number Placeholder 2">
            <a:extLst>
              <a:ext uri="{FF2B5EF4-FFF2-40B4-BE49-F238E27FC236}">
                <a16:creationId xmlns:a16="http://schemas.microsoft.com/office/drawing/2014/main" id="{756960BC-6ABA-492F-87E6-FE3B73CF7602}"/>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110946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A17A1F-81CE-42E4-9AF1-0B335DCC47DE}"/>
              </a:ext>
            </a:extLst>
          </p:cNvPr>
          <p:cNvSpPr>
            <a:spLocks noGrp="1"/>
          </p:cNvSpPr>
          <p:nvPr>
            <p:ph idx="1"/>
          </p:nvPr>
        </p:nvSpPr>
        <p:spPr/>
        <p:txBody>
          <a:bodyPr/>
          <a:lstStyle/>
          <a:p>
            <a:pPr marL="0" indent="0">
              <a:buNone/>
            </a:pPr>
            <a:r>
              <a:rPr lang="en-US" dirty="0"/>
              <a:t>Handout 25-1: Job Application</a:t>
            </a:r>
          </a:p>
        </p:txBody>
      </p:sp>
      <p:sp>
        <p:nvSpPr>
          <p:cNvPr id="3" name="Slide Number Placeholder 2">
            <a:extLst>
              <a:ext uri="{FF2B5EF4-FFF2-40B4-BE49-F238E27FC236}">
                <a16:creationId xmlns:a16="http://schemas.microsoft.com/office/drawing/2014/main" id="{2282A6E2-6FDE-4F87-852D-8E48A4027840}"/>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pic>
        <p:nvPicPr>
          <p:cNvPr id="4" name="Picture 3">
            <a:extLst>
              <a:ext uri="{FF2B5EF4-FFF2-40B4-BE49-F238E27FC236}">
                <a16:creationId xmlns:a16="http://schemas.microsoft.com/office/drawing/2014/main" id="{0A8163CF-96CD-43D8-BE3E-78F63FB44FBA}"/>
              </a:ext>
            </a:extLst>
          </p:cNvPr>
          <p:cNvPicPr>
            <a:picLocks noChangeAspect="1"/>
          </p:cNvPicPr>
          <p:nvPr/>
        </p:nvPicPr>
        <p:blipFill>
          <a:blip r:embed="rId2"/>
          <a:stretch>
            <a:fillRect/>
          </a:stretch>
        </p:blipFill>
        <p:spPr>
          <a:xfrm>
            <a:off x="4260715" y="293142"/>
            <a:ext cx="4712271" cy="6035580"/>
          </a:xfrm>
          <a:prstGeom prst="rect">
            <a:avLst/>
          </a:prstGeom>
        </p:spPr>
      </p:pic>
    </p:spTree>
    <p:extLst>
      <p:ext uri="{BB962C8B-B14F-4D97-AF65-F5344CB8AC3E}">
        <p14:creationId xmlns:p14="http://schemas.microsoft.com/office/powerpoint/2010/main" val="2355939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Demonstrate competence in job interview techniques</a:t>
            </a:r>
          </a:p>
          <a:p>
            <a:pPr marL="457200" indent="-457200">
              <a:buFont typeface="+mj-lt"/>
              <a:buAutoNum type="arabicPeriod" startAt="4"/>
            </a:pPr>
            <a:endParaRPr lang="en-US" dirty="0">
              <a:solidFill>
                <a:srgbClr val="FF0000"/>
              </a:solidFill>
            </a:endParaRPr>
          </a:p>
          <a:p>
            <a:pPr marL="0" indent="0">
              <a:buNone/>
            </a:pPr>
            <a:r>
              <a:rPr lang="en-US" dirty="0"/>
              <a:t>These tips can help you make a good impression at a job interview: </a:t>
            </a:r>
          </a:p>
          <a:p>
            <a:pPr marL="0" indent="0">
              <a:buNone/>
            </a:pPr>
            <a:endParaRPr lang="en-US" dirty="0"/>
          </a:p>
          <a:p>
            <a:pPr lvl="1"/>
            <a:r>
              <a:rPr lang="en-US" dirty="0"/>
              <a:t>Shower or bathe and use deodorant.</a:t>
            </a:r>
          </a:p>
          <a:p>
            <a:pPr lvl="1"/>
            <a:r>
              <a:rPr lang="en-US" dirty="0"/>
              <a:t>Brush your teeth.</a:t>
            </a:r>
          </a:p>
          <a:p>
            <a:pPr lvl="1"/>
            <a:r>
              <a:rPr lang="en-US" dirty="0"/>
              <a:t>Wash hands and clean and file nails.</a:t>
            </a:r>
          </a:p>
          <a:p>
            <a:pPr lvl="1"/>
            <a:r>
              <a:rPr lang="en-US" dirty="0"/>
              <a:t>Wear only simple makeup and jewelry or none at all.</a:t>
            </a:r>
          </a:p>
          <a:p>
            <a:pPr lvl="1"/>
            <a:r>
              <a:rPr lang="en-US" dirty="0"/>
              <a:t>Style clean hair simply and be sure it is out of your eyes.</a:t>
            </a:r>
          </a:p>
          <a:p>
            <a:pPr lvl="1"/>
            <a:r>
              <a:rPr lang="en-US" dirty="0"/>
              <a:t>Shave or trim facial hair before interview (men).</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96426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Demonstrate competence in job interview techniques</a:t>
            </a:r>
          </a:p>
          <a:p>
            <a:pPr marL="457200" indent="-457200">
              <a:buFont typeface="+mj-lt"/>
              <a:buAutoNum type="arabicPeriod" startAt="4"/>
            </a:pPr>
            <a:endParaRPr lang="en-US" dirty="0">
              <a:solidFill>
                <a:srgbClr val="FF0000"/>
              </a:solidFill>
            </a:endParaRPr>
          </a:p>
          <a:p>
            <a:pPr marL="0" indent="0">
              <a:buNone/>
            </a:pPr>
            <a:r>
              <a:rPr lang="en-US" dirty="0"/>
              <a:t>Tips to help you make a good impression at a job interview (cont’d): </a:t>
            </a:r>
          </a:p>
          <a:p>
            <a:pPr marL="0" indent="0">
              <a:buNone/>
            </a:pPr>
            <a:endParaRPr lang="en-US" dirty="0"/>
          </a:p>
          <a:p>
            <a:pPr lvl="1"/>
            <a:r>
              <a:rPr lang="en-US" dirty="0"/>
              <a:t>Dress neatly and appropriately.</a:t>
            </a:r>
          </a:p>
          <a:p>
            <a:pPr lvl="1"/>
            <a:r>
              <a:rPr lang="en-US" dirty="0"/>
              <a:t>Do not wear perfume or cologne.</a:t>
            </a:r>
          </a:p>
          <a:p>
            <a:pPr lvl="1"/>
            <a:r>
              <a:rPr lang="en-US" dirty="0"/>
              <a:t>Do not smoke beforehand.</a:t>
            </a:r>
          </a:p>
          <a:p>
            <a:pPr lvl="1"/>
            <a:r>
              <a:rPr lang="en-US" dirty="0"/>
              <a:t>Arrive 10 or 15 minutes early.</a:t>
            </a:r>
          </a:p>
          <a:p>
            <a:pPr lvl="1"/>
            <a:r>
              <a:rPr lang="en-US" dirty="0"/>
              <a:t>Do not bring friends or children with you.</a:t>
            </a:r>
          </a:p>
          <a:p>
            <a:pPr lvl="1"/>
            <a:r>
              <a:rPr lang="en-US" dirty="0"/>
              <a:t>Introduce yourself.</a:t>
            </a:r>
          </a:p>
          <a:p>
            <a:pPr lvl="1"/>
            <a:r>
              <a:rPr lang="en-US" dirty="0"/>
              <a:t>Answer questions clearly and completely.</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19635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Demonstrate competence in job interview techniques</a:t>
            </a:r>
          </a:p>
          <a:p>
            <a:pPr marL="0" indent="0">
              <a:buNone/>
            </a:pPr>
            <a:endParaRPr lang="en-US" dirty="0">
              <a:solidFill>
                <a:srgbClr val="FF0000"/>
              </a:solidFill>
            </a:endParaRPr>
          </a:p>
          <a:p>
            <a:pPr marL="0" indent="0">
              <a:buNone/>
            </a:pPr>
            <a:r>
              <a:rPr lang="en-US" dirty="0"/>
              <a:t>Tips to help you make a good impression at a job interview (cont’d):</a:t>
            </a:r>
          </a:p>
          <a:p>
            <a:pPr marL="0" indent="0">
              <a:buNone/>
            </a:pPr>
            <a:r>
              <a:rPr lang="en-US" dirty="0"/>
              <a:t> </a:t>
            </a:r>
          </a:p>
          <a:p>
            <a:pPr lvl="1"/>
            <a:r>
              <a:rPr lang="en-US" dirty="0"/>
              <a:t>Make eye contact.</a:t>
            </a:r>
          </a:p>
          <a:p>
            <a:pPr lvl="1"/>
            <a:r>
              <a:rPr lang="en-US" dirty="0"/>
              <a:t>Avoid slang.</a:t>
            </a:r>
          </a:p>
          <a:p>
            <a:pPr lvl="1"/>
            <a:r>
              <a:rPr lang="en-US" dirty="0"/>
              <a:t>Never eat, drink, chew gum, or smoke.</a:t>
            </a:r>
          </a:p>
          <a:p>
            <a:pPr lvl="1"/>
            <a:r>
              <a:rPr lang="en-US" dirty="0"/>
              <a:t>Sit up or stand up straight.</a:t>
            </a:r>
          </a:p>
          <a:p>
            <a:pPr lvl="1"/>
            <a:r>
              <a:rPr lang="en-US" dirty="0"/>
              <a:t>Relax and be confident.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217696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different types of careers in the healthcare field</a:t>
            </a:r>
          </a:p>
          <a:p>
            <a:pPr marL="457200" indent="-457200">
              <a:buFont typeface="+mj-lt"/>
              <a:buAutoNum type="arabicPeriod"/>
            </a:pPr>
            <a:endParaRPr lang="en-US" dirty="0">
              <a:solidFill>
                <a:srgbClr val="FF0000"/>
              </a:solidFill>
            </a:endParaRPr>
          </a:p>
          <a:p>
            <a:pPr marL="0" indent="0">
              <a:buNone/>
            </a:pPr>
            <a:r>
              <a:rPr lang="en-US" dirty="0"/>
              <a:t>All of the following careers are available within the healthcare field: </a:t>
            </a:r>
          </a:p>
          <a:p>
            <a:pPr marL="0" indent="0">
              <a:buNone/>
            </a:pPr>
            <a:endParaRPr lang="en-US" dirty="0"/>
          </a:p>
          <a:p>
            <a:pPr lvl="1"/>
            <a:r>
              <a:rPr lang="en-US" dirty="0"/>
              <a:t>Nursing assistant</a:t>
            </a:r>
          </a:p>
          <a:p>
            <a:pPr lvl="1"/>
            <a:r>
              <a:rPr lang="en-US" dirty="0"/>
              <a:t>Home health aide</a:t>
            </a:r>
          </a:p>
          <a:p>
            <a:pPr lvl="1"/>
            <a:r>
              <a:rPr lang="en-US" dirty="0"/>
              <a:t>Patient care technician</a:t>
            </a:r>
          </a:p>
          <a:p>
            <a:pPr lvl="1"/>
            <a:r>
              <a:rPr lang="en-US" dirty="0"/>
              <a:t>Nurse</a:t>
            </a:r>
          </a:p>
          <a:p>
            <a:pPr lvl="1"/>
            <a:r>
              <a:rPr lang="en-US" dirty="0"/>
              <a:t>Physician assistant</a:t>
            </a:r>
          </a:p>
          <a:p>
            <a:pPr lvl="1"/>
            <a:r>
              <a:rPr lang="en-US" dirty="0"/>
              <a:t>Doctor</a:t>
            </a:r>
          </a:p>
          <a:p>
            <a:pPr lvl="1"/>
            <a:r>
              <a:rPr lang="en-US" dirty="0"/>
              <a:t>Occupational therapist</a:t>
            </a:r>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3248688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a:xfrm>
            <a:off x="635393" y="780226"/>
            <a:ext cx="10234377" cy="5396738"/>
          </a:xfrm>
        </p:spPr>
        <p:txBody>
          <a:bodyPr/>
          <a:lstStyle/>
          <a:p>
            <a:pPr marL="457200" indent="-457200">
              <a:buFont typeface="+mj-lt"/>
              <a:buAutoNum type="arabicPeriod" startAt="5"/>
            </a:pPr>
            <a:r>
              <a:rPr lang="en-US" dirty="0">
                <a:solidFill>
                  <a:srgbClr val="FF0000"/>
                </a:solidFill>
              </a:rPr>
              <a:t>Describe a standard job description</a:t>
            </a:r>
          </a:p>
          <a:p>
            <a:pPr marL="457200" indent="-457200">
              <a:buFont typeface="+mj-lt"/>
              <a:buAutoNum type="arabicPeriod" startAt="5"/>
            </a:pPr>
            <a:endParaRPr lang="en-US" dirty="0">
              <a:solidFill>
                <a:srgbClr val="FF0000"/>
              </a:solidFill>
            </a:endParaRPr>
          </a:p>
          <a:p>
            <a:pPr marL="0" indent="0">
              <a:buNone/>
            </a:pPr>
            <a:r>
              <a:rPr lang="en-US" dirty="0"/>
              <a:t>Job applicants should know these points about job descriptions: </a:t>
            </a:r>
          </a:p>
          <a:p>
            <a:pPr marL="0" indent="0">
              <a:buNone/>
            </a:pPr>
            <a:endParaRPr lang="en-US" dirty="0"/>
          </a:p>
          <a:p>
            <a:pPr lvl="1"/>
            <a:r>
              <a:rPr lang="en-US" dirty="0"/>
              <a:t>Agreement between employer and employee</a:t>
            </a:r>
          </a:p>
          <a:p>
            <a:pPr lvl="1"/>
            <a:r>
              <a:rPr lang="en-US" dirty="0"/>
              <a:t>States responsibilities and tasks</a:t>
            </a:r>
          </a:p>
          <a:p>
            <a:pPr lvl="1"/>
            <a:r>
              <a:rPr lang="en-US" dirty="0"/>
              <a:t>Includes skills required, to whom employee reports, and salary</a:t>
            </a:r>
          </a:p>
          <a:p>
            <a:pPr lvl="1"/>
            <a:r>
              <a:rPr lang="en-US" dirty="0"/>
              <a:t>Protects both parties </a:t>
            </a:r>
          </a:p>
          <a:p>
            <a:pPr lvl="1"/>
            <a:r>
              <a:rPr lang="en-US" dirty="0"/>
              <a:t>Protects employee from change in duties without notification</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1478340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a:xfrm>
            <a:off x="635393" y="780226"/>
            <a:ext cx="10234377" cy="5396738"/>
          </a:xfrm>
        </p:spPr>
        <p:txBody>
          <a:bodyPr/>
          <a:lstStyle/>
          <a:p>
            <a:pPr marL="457200" indent="-457200">
              <a:buFont typeface="+mj-lt"/>
              <a:buAutoNum type="arabicPeriod" startAt="5"/>
            </a:pPr>
            <a:r>
              <a:rPr lang="en-US" dirty="0">
                <a:solidFill>
                  <a:srgbClr val="FF0000"/>
                </a:solidFill>
              </a:rPr>
              <a:t>Describe a standard job description</a:t>
            </a:r>
          </a:p>
          <a:p>
            <a:pPr marL="457200" indent="-457200">
              <a:buFont typeface="+mj-lt"/>
              <a:buAutoNum type="arabicPeriod" startAt="5"/>
            </a:pPr>
            <a:endParaRPr lang="en-US" dirty="0">
              <a:solidFill>
                <a:srgbClr val="FF0000"/>
              </a:solidFill>
            </a:endParaRPr>
          </a:p>
          <a:p>
            <a:pPr marL="0" indent="0">
              <a:buNone/>
            </a:pPr>
            <a:r>
              <a:rPr lang="en-US" dirty="0"/>
              <a:t>Important points about job descriptions (cont’d): </a:t>
            </a:r>
          </a:p>
          <a:p>
            <a:pPr marL="0" indent="0">
              <a:buNone/>
            </a:pPr>
            <a:endParaRPr lang="en-US" dirty="0"/>
          </a:p>
          <a:p>
            <a:pPr lvl="1"/>
            <a:r>
              <a:rPr lang="en-US" dirty="0"/>
              <a:t>Protects employee from being fired for something unrelated to job description</a:t>
            </a:r>
          </a:p>
          <a:p>
            <a:pPr lvl="1"/>
            <a:r>
              <a:rPr lang="en-US" dirty="0"/>
              <a:t>Protects employer from employee saying that she did not know certain duties were required </a:t>
            </a:r>
          </a:p>
          <a:p>
            <a:pPr lvl="1"/>
            <a:r>
              <a:rPr lang="en-US" dirty="0"/>
              <a:t>Reduces misunderstandings</a:t>
            </a:r>
          </a:p>
          <a:p>
            <a:pPr lvl="1"/>
            <a:r>
              <a:rPr lang="en-US" dirty="0"/>
              <a:t>Can be used if legal issues arise</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826912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how to manage and resolve conflict</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Everyone experiences conflict at some point, but conflict at work may harm productivity and the workplace environment if it is not managed or resolved.</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555046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how to manage and resolve conflict</a:t>
            </a:r>
          </a:p>
          <a:p>
            <a:pPr marL="457200" indent="-457200">
              <a:buFont typeface="+mj-lt"/>
              <a:buAutoNum type="arabicPeriod" startAt="6"/>
            </a:pPr>
            <a:endParaRPr lang="en-US" dirty="0">
              <a:solidFill>
                <a:srgbClr val="FF0000"/>
              </a:solidFill>
            </a:endParaRPr>
          </a:p>
          <a:p>
            <a:pPr marL="0" indent="0">
              <a:buNone/>
            </a:pPr>
            <a:r>
              <a:rPr lang="en-US" dirty="0"/>
              <a:t>Remember these guidelines for resolving conflict: </a:t>
            </a:r>
          </a:p>
          <a:p>
            <a:pPr marL="0" indent="0">
              <a:buNone/>
            </a:pPr>
            <a:endParaRPr lang="en-US" dirty="0"/>
          </a:p>
          <a:p>
            <a:pPr lvl="1"/>
            <a:r>
              <a:rPr lang="en-US" dirty="0"/>
              <a:t>Plan to discuss the conflict at the right time and in the right place.</a:t>
            </a:r>
          </a:p>
          <a:p>
            <a:pPr lvl="1"/>
            <a:r>
              <a:rPr lang="en-US" dirty="0"/>
              <a:t>Do not interrupt.</a:t>
            </a:r>
          </a:p>
          <a:p>
            <a:pPr lvl="1"/>
            <a:r>
              <a:rPr lang="en-US" dirty="0"/>
              <a:t>Do not get emotional.</a:t>
            </a:r>
          </a:p>
          <a:p>
            <a:pPr lvl="1"/>
            <a:r>
              <a:rPr lang="en-US" dirty="0"/>
              <a:t>Check body language.</a:t>
            </a:r>
          </a:p>
          <a:p>
            <a:pPr lvl="1"/>
            <a:r>
              <a:rPr lang="en-US" dirty="0"/>
              <a:t>Keep focus on the issue at hand.</a:t>
            </a:r>
          </a:p>
          <a:p>
            <a:pPr lvl="1"/>
            <a:r>
              <a:rPr lang="en-US" dirty="0"/>
              <a:t>Think of ways the conflict can be resolved and be prepared to compromise.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1718885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1BAA7C-D17D-434B-840D-E08BE5FAB748}"/>
              </a:ext>
            </a:extLst>
          </p:cNvPr>
          <p:cNvSpPr>
            <a:spLocks noGrp="1"/>
          </p:cNvSpPr>
          <p:nvPr>
            <p:ph idx="1"/>
          </p:nvPr>
        </p:nvSpPr>
        <p:spPr/>
        <p:txBody>
          <a:bodyPr/>
          <a:lstStyle/>
          <a:p>
            <a:pPr marL="0" indent="0">
              <a:buNone/>
            </a:pPr>
            <a:r>
              <a:rPr lang="en-US" b="1" dirty="0">
                <a:solidFill>
                  <a:srgbClr val="FF0000"/>
                </a:solidFill>
              </a:rPr>
              <a:t>ROLE PLAY ACTIVITY</a:t>
            </a:r>
          </a:p>
          <a:p>
            <a:pPr marL="0" indent="0">
              <a:buNone/>
            </a:pPr>
            <a:endParaRPr lang="en-US" b="1" dirty="0">
              <a:solidFill>
                <a:srgbClr val="FF0000"/>
              </a:solidFill>
            </a:endParaRPr>
          </a:p>
          <a:p>
            <a:pPr marL="0" indent="0">
              <a:buNone/>
            </a:pPr>
            <a:r>
              <a:rPr lang="en-US" dirty="0"/>
              <a:t>In pairs, role-play a situation in which one NA is always late to work and the other NA has to do her job until she arrives. The NA who is always left covering for the late NA would like to discuss the situation.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F08ACE-C0B7-4318-971A-FA78AAA51162}"/>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659411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employee evaluations and discuss appropriate responses to feedback</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 best response to hostile criticism is “I’m sorry you are so disappointed.” </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2033886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employee evaluations and discuss appropriate responses to feedback</a:t>
            </a:r>
          </a:p>
          <a:p>
            <a:pPr marL="457200" indent="-457200">
              <a:buFont typeface="+mj-lt"/>
              <a:buAutoNum type="arabicPeriod" startAt="7"/>
            </a:pPr>
            <a:endParaRPr lang="en-US" dirty="0">
              <a:solidFill>
                <a:srgbClr val="FF0000"/>
              </a:solidFill>
            </a:endParaRPr>
          </a:p>
          <a:p>
            <a:pPr marL="0" indent="0">
              <a:buNone/>
            </a:pPr>
            <a:r>
              <a:rPr lang="en-US" dirty="0"/>
              <a:t>Remember these ways to make constructive criticism beneficial: </a:t>
            </a:r>
          </a:p>
          <a:p>
            <a:pPr marL="0" indent="0">
              <a:buNone/>
            </a:pPr>
            <a:endParaRPr lang="en-US" dirty="0"/>
          </a:p>
          <a:p>
            <a:pPr lvl="1"/>
            <a:r>
              <a:rPr lang="en-US" dirty="0"/>
              <a:t>Listen, accept, and act on constructive feedback. </a:t>
            </a:r>
          </a:p>
          <a:p>
            <a:pPr lvl="1"/>
            <a:r>
              <a:rPr lang="en-US" dirty="0"/>
              <a:t>Ask for suggestions on improving performance. </a:t>
            </a:r>
          </a:p>
          <a:p>
            <a:pPr lvl="1"/>
            <a:r>
              <a:rPr lang="en-US" dirty="0"/>
              <a:t>Apologize and move on.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2731582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employee evaluations and discuss appropriate responses to feedback</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Evaluations are often the basis for advancement and salary increases. Employees who are open to constructive criticism and use their employers’ suggestions for improvement will benefit most from the evaluation process.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6332881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to make job changes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and HHAs must give at least two weeks’ written notice before leaving a job. Residents/clients and staff will suffer if the facility or agency is understaffed, and leaving without proper notice will make it more difficult to get hired in the future.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36647961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C0437B-DF41-436B-A512-3C15591BB45F}"/>
              </a:ext>
            </a:extLst>
          </p:cNvPr>
          <p:cNvSpPr>
            <a:spLocks noGrp="1"/>
          </p:cNvSpPr>
          <p:nvPr>
            <p:ph idx="1"/>
          </p:nvPr>
        </p:nvSpPr>
        <p:spPr/>
        <p:txBody>
          <a:bodyPr/>
          <a:lstStyle/>
          <a:p>
            <a:pPr marL="0" indent="0">
              <a:buNone/>
            </a:pPr>
            <a:r>
              <a:rPr lang="en-US" dirty="0">
                <a:solidFill>
                  <a:srgbClr val="FF0000"/>
                </a:solidFill>
              </a:rPr>
              <a:t>ROLE PLAY ACTIVITY</a:t>
            </a:r>
          </a:p>
          <a:p>
            <a:pPr marL="0" indent="0">
              <a:buNone/>
            </a:pPr>
            <a:endParaRPr lang="en-US" dirty="0">
              <a:solidFill>
                <a:srgbClr val="FF0000"/>
              </a:solidFill>
            </a:endParaRPr>
          </a:p>
          <a:p>
            <a:pPr marL="0" indent="0">
              <a:buNone/>
            </a:pPr>
            <a:r>
              <a:rPr lang="en-US" dirty="0"/>
              <a:t>In pairs, role-play a situation between the NA and her employer when the NA is giving written notice. She is leaving at a time that the facility is short-staffed. Her replacement will need to be recruited by placing an ad online and in the local newspaper. This and the interview process will take time.</a:t>
            </a:r>
          </a:p>
          <a:p>
            <a:pPr marL="0" indent="0">
              <a:buNone/>
            </a:pPr>
            <a:endParaRPr lang="en-US" dirty="0"/>
          </a:p>
        </p:txBody>
      </p:sp>
      <p:sp>
        <p:nvSpPr>
          <p:cNvPr id="3" name="Slide Number Placeholder 2">
            <a:extLst>
              <a:ext uri="{FF2B5EF4-FFF2-40B4-BE49-F238E27FC236}">
                <a16:creationId xmlns:a16="http://schemas.microsoft.com/office/drawing/2014/main" id="{64EF1996-F960-46D8-9B22-48B9AA693428}"/>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1145731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different types of careers in the healthcare field</a:t>
            </a:r>
          </a:p>
          <a:p>
            <a:pPr marL="457200" indent="-457200">
              <a:buFont typeface="+mj-lt"/>
              <a:buAutoNum type="arabicPeriod"/>
            </a:pPr>
            <a:endParaRPr lang="en-US" dirty="0">
              <a:solidFill>
                <a:srgbClr val="FF0000"/>
              </a:solidFill>
            </a:endParaRPr>
          </a:p>
          <a:p>
            <a:pPr marL="0" indent="0">
              <a:buNone/>
            </a:pPr>
            <a:r>
              <a:rPr lang="en-US" dirty="0"/>
              <a:t>All of the following careers are available within the healthcare field:</a:t>
            </a:r>
          </a:p>
          <a:p>
            <a:pPr marL="0" indent="0">
              <a:buNone/>
            </a:pPr>
            <a:r>
              <a:rPr lang="en-US" dirty="0"/>
              <a:t> </a:t>
            </a:r>
          </a:p>
          <a:p>
            <a:pPr lvl="1"/>
            <a:r>
              <a:rPr lang="en-US" dirty="0"/>
              <a:t>Speech-language pathologist</a:t>
            </a:r>
          </a:p>
          <a:p>
            <a:pPr lvl="1"/>
            <a:r>
              <a:rPr lang="en-US" dirty="0"/>
              <a:t>Physical therapist</a:t>
            </a:r>
          </a:p>
          <a:p>
            <a:pPr lvl="1"/>
            <a:r>
              <a:rPr lang="en-US" dirty="0"/>
              <a:t>X-ray technician</a:t>
            </a:r>
          </a:p>
          <a:p>
            <a:pPr lvl="1"/>
            <a:r>
              <a:rPr lang="en-US" dirty="0"/>
              <a:t>Ultrasound technician</a:t>
            </a:r>
          </a:p>
          <a:p>
            <a:pPr lvl="1"/>
            <a:r>
              <a:rPr lang="en-US" dirty="0"/>
              <a:t>Medical social worker</a:t>
            </a:r>
          </a:p>
          <a:p>
            <a:pPr lvl="1"/>
            <a:r>
              <a:rPr lang="en-US" dirty="0"/>
              <a:t>Substance abuse counselor</a:t>
            </a:r>
          </a:p>
          <a:p>
            <a:pPr lvl="1"/>
            <a:r>
              <a:rPr lang="en-US" dirty="0"/>
              <a:t>Activities director/assistant</a:t>
            </a:r>
          </a:p>
          <a:p>
            <a:pPr lvl="1"/>
            <a:r>
              <a:rPr lang="en-US" dirty="0"/>
              <a:t>Administrative staff (e.g. directors)</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5956152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Discuss certification and explain the state’s registry</a:t>
            </a:r>
          </a:p>
          <a:p>
            <a:pPr marL="457200" indent="-457200">
              <a:buFont typeface="+mj-lt"/>
              <a:buAutoNum type="arabicPeriod" startAt="9"/>
            </a:pPr>
            <a:endParaRPr lang="en-US" dirty="0">
              <a:solidFill>
                <a:srgbClr val="FF0000"/>
              </a:solidFill>
            </a:endParaRPr>
          </a:p>
          <a:p>
            <a:pPr marL="0" indent="0">
              <a:buNone/>
            </a:pPr>
            <a:r>
              <a:rPr lang="en-US" dirty="0"/>
              <a:t>Although requirements vary from state to state, these general guidelines apply to certification:</a:t>
            </a:r>
          </a:p>
          <a:p>
            <a:pPr marL="0" indent="0">
              <a:buNone/>
            </a:pPr>
            <a:r>
              <a:rPr lang="en-US" dirty="0"/>
              <a:t> </a:t>
            </a:r>
          </a:p>
          <a:p>
            <a:pPr lvl="1"/>
            <a:r>
              <a:rPr lang="en-US" dirty="0"/>
              <a:t>Certain time frame to take the state test </a:t>
            </a:r>
          </a:p>
          <a:p>
            <a:pPr lvl="1"/>
            <a:r>
              <a:rPr lang="en-US" dirty="0"/>
              <a:t>Test must be taken within that time or NA will have to take new training course </a:t>
            </a:r>
          </a:p>
          <a:p>
            <a:pPr lvl="1"/>
            <a:r>
              <a:rPr lang="en-US" dirty="0"/>
              <a:t>NA must work for pay during 24 months </a:t>
            </a:r>
          </a:p>
          <a:p>
            <a:pPr lvl="1"/>
            <a:r>
              <a:rPr lang="en-US" dirty="0"/>
              <a:t>NA usually has three chances to pass test </a:t>
            </a:r>
          </a:p>
          <a:p>
            <a:pPr lvl="1"/>
            <a:r>
              <a:rPr lang="en-US" dirty="0"/>
              <a:t>NA must keep certification current </a:t>
            </a:r>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39478079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Discuss certification and explain the state’s registry</a:t>
            </a:r>
          </a:p>
          <a:p>
            <a:pPr marL="457200" indent="-457200">
              <a:buFont typeface="+mj-lt"/>
              <a:buAutoNum type="arabicPeriod" startAt="9"/>
            </a:pPr>
            <a:endParaRPr lang="en-US" dirty="0">
              <a:solidFill>
                <a:srgbClr val="FF0000"/>
              </a:solidFill>
            </a:endParaRPr>
          </a:p>
          <a:p>
            <a:pPr marL="0" indent="0">
              <a:buNone/>
            </a:pPr>
            <a:r>
              <a:rPr lang="en-US" dirty="0"/>
              <a:t>Remember these points about state registries:</a:t>
            </a:r>
          </a:p>
          <a:p>
            <a:pPr marL="0" indent="0">
              <a:buNone/>
            </a:pPr>
            <a:endParaRPr lang="en-US" dirty="0"/>
          </a:p>
          <a:p>
            <a:pPr lvl="1"/>
            <a:r>
              <a:rPr lang="en-US" dirty="0"/>
              <a:t>Required by OBRA</a:t>
            </a:r>
          </a:p>
          <a:p>
            <a:pPr lvl="1"/>
            <a:r>
              <a:rPr lang="en-US" dirty="0"/>
              <a:t>Often maintained by state’s Board of Nursing or Department of Health</a:t>
            </a:r>
          </a:p>
          <a:p>
            <a:pPr lvl="1"/>
            <a:r>
              <a:rPr lang="en-US" dirty="0"/>
              <a:t>Contains NA’s training information, results of exams, any findings of abuse, neglect, or theft</a:t>
            </a:r>
          </a:p>
          <a:p>
            <a:pPr lvl="1"/>
            <a:r>
              <a:rPr lang="en-US" dirty="0"/>
              <a:t>Employers can access to verify certification and check for abuse investigations/findings </a:t>
            </a:r>
          </a:p>
          <a:p>
            <a:pPr lvl="1"/>
            <a:r>
              <a:rPr lang="en-US" dirty="0"/>
              <a:t>Some states also have registries for HHAs </a:t>
            </a:r>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566866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continuing education</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You must have 12 hours of continuing education each year.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17018179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continuing education</a:t>
            </a:r>
          </a:p>
          <a:p>
            <a:pPr marL="457200" indent="-457200">
              <a:buFont typeface="+mj-lt"/>
              <a:buAutoNum type="arabicPeriod" startAt="10"/>
            </a:pPr>
            <a:endParaRPr lang="en-US" dirty="0">
              <a:solidFill>
                <a:srgbClr val="FF0000"/>
              </a:solidFill>
            </a:endParaRPr>
          </a:p>
          <a:p>
            <a:pPr marL="0" indent="0">
              <a:buNone/>
            </a:pPr>
            <a:r>
              <a:rPr lang="en-US" dirty="0"/>
              <a:t>The NA/HHA has these responsibilities for receiving continuing education:</a:t>
            </a:r>
          </a:p>
          <a:p>
            <a:pPr marL="0" indent="0">
              <a:buNone/>
            </a:pPr>
            <a:endParaRPr lang="en-US" dirty="0"/>
          </a:p>
          <a:p>
            <a:pPr lvl="1"/>
            <a:r>
              <a:rPr lang="en-US" dirty="0"/>
              <a:t>Sign up and know the location. </a:t>
            </a:r>
          </a:p>
          <a:p>
            <a:pPr lvl="1"/>
            <a:r>
              <a:rPr lang="en-US" dirty="0"/>
              <a:t>Attend all class sessions. </a:t>
            </a:r>
          </a:p>
          <a:p>
            <a:pPr lvl="1"/>
            <a:r>
              <a:rPr lang="en-US" dirty="0"/>
              <a:t>Pay attention and complete requirements. </a:t>
            </a:r>
          </a:p>
          <a:p>
            <a:pPr lvl="1"/>
            <a:r>
              <a:rPr lang="en-US" dirty="0"/>
              <a:t>Participate. </a:t>
            </a:r>
          </a:p>
          <a:p>
            <a:pPr lvl="1"/>
            <a:r>
              <a:rPr lang="en-US" dirty="0"/>
              <a:t>Keep original copies of certificates and records of attendance. </a:t>
            </a:r>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3933617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stress </a:t>
            </a:r>
            <a:r>
              <a:rPr lang="en-US" dirty="0">
                <a:solidFill>
                  <a:srgbClr val="FF0000"/>
                </a:solidFill>
              </a:rPr>
              <a:t>and </a:t>
            </a:r>
            <a:r>
              <a:rPr lang="en-US" i="1" dirty="0">
                <a:solidFill>
                  <a:srgbClr val="FF0000"/>
                </a:solidFill>
              </a:rPr>
              <a:t>stressors</a:t>
            </a:r>
          </a:p>
          <a:p>
            <a:pPr marL="457200" indent="-457200">
              <a:buFont typeface="+mj-lt"/>
              <a:buAutoNum type="arabicPeriod" startAt="11"/>
            </a:pPr>
            <a:endParaRPr lang="en-US" i="1"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stress</a:t>
            </a:r>
          </a:p>
          <a:p>
            <a:pPr marL="457200" lvl="1" indent="0">
              <a:buNone/>
            </a:pPr>
            <a:r>
              <a:rPr lang="en-US" dirty="0"/>
              <a:t>the state of being frightened, excited, confused, in danger, or irritated.</a:t>
            </a:r>
          </a:p>
          <a:p>
            <a:pPr marL="0" indent="0">
              <a:buNone/>
            </a:pPr>
            <a:r>
              <a:rPr lang="en-US" b="1" dirty="0"/>
              <a:t>stressor</a:t>
            </a:r>
          </a:p>
          <a:p>
            <a:pPr marL="457200" lvl="1" indent="0">
              <a:buNone/>
            </a:pPr>
            <a:r>
              <a:rPr lang="en-US" dirty="0"/>
              <a:t>something that causes stress.</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725531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stress </a:t>
            </a:r>
            <a:r>
              <a:rPr lang="en-US" dirty="0">
                <a:solidFill>
                  <a:srgbClr val="FF0000"/>
                </a:solidFill>
              </a:rPr>
              <a:t>and </a:t>
            </a:r>
            <a:r>
              <a:rPr lang="en-US" i="1" dirty="0">
                <a:solidFill>
                  <a:srgbClr val="FF0000"/>
                </a:solidFill>
              </a:rPr>
              <a:t>stressors</a:t>
            </a:r>
          </a:p>
          <a:p>
            <a:pPr marL="457200" indent="-457200">
              <a:buFont typeface="+mj-lt"/>
              <a:buAutoNum type="arabicPeriod" startAt="11"/>
            </a:pPr>
            <a:endParaRPr lang="en-US" i="1" dirty="0">
              <a:solidFill>
                <a:srgbClr val="FF0000"/>
              </a:solidFill>
            </a:endParaRPr>
          </a:p>
          <a:p>
            <a:pPr marL="0" indent="0">
              <a:buNone/>
            </a:pPr>
            <a:r>
              <a:rPr lang="en-US" dirty="0"/>
              <a:t>Remember:</a:t>
            </a:r>
          </a:p>
          <a:p>
            <a:pPr marL="0" indent="0">
              <a:buNone/>
            </a:pPr>
            <a:endParaRPr lang="en-US" dirty="0"/>
          </a:p>
          <a:p>
            <a:pPr marL="0" indent="0">
              <a:buNone/>
            </a:pPr>
            <a:r>
              <a:rPr lang="en-US" dirty="0"/>
              <a:t>Both positive and negative situations can cause stress. It is important to be aware of stress levels and manage stress effectively, no matter the cause.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37971081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ways to manage stress</a:t>
            </a:r>
          </a:p>
          <a:p>
            <a:pPr marL="457200" indent="-457200">
              <a:buFont typeface="+mj-lt"/>
              <a:buAutoNum type="arabicPeriod" startAt="12"/>
            </a:pPr>
            <a:endParaRPr lang="en-US" dirty="0">
              <a:solidFill>
                <a:srgbClr val="FF0000"/>
              </a:solidFill>
            </a:endParaRPr>
          </a:p>
          <a:p>
            <a:pPr marL="0" indent="0">
              <a:buNone/>
            </a:pPr>
            <a:r>
              <a:rPr lang="en-US" dirty="0"/>
              <a:t>The following guidelines can help with stress management:</a:t>
            </a:r>
          </a:p>
          <a:p>
            <a:pPr marL="0" indent="0">
              <a:buNone/>
            </a:pPr>
            <a:endParaRPr lang="en-US" dirty="0"/>
          </a:p>
          <a:p>
            <a:pPr lvl="1"/>
            <a:r>
              <a:rPr lang="en-US" dirty="0"/>
              <a:t>Eating nutritious foods</a:t>
            </a:r>
          </a:p>
          <a:p>
            <a:pPr lvl="1"/>
            <a:r>
              <a:rPr lang="en-US" dirty="0"/>
              <a:t>Getting physical exercise</a:t>
            </a:r>
          </a:p>
          <a:p>
            <a:pPr lvl="1"/>
            <a:r>
              <a:rPr lang="en-US" dirty="0"/>
              <a:t>Getting enough sleep</a:t>
            </a:r>
          </a:p>
          <a:p>
            <a:pPr lvl="1"/>
            <a:r>
              <a:rPr lang="en-US" dirty="0"/>
              <a:t>Drinking only in moderation</a:t>
            </a:r>
          </a:p>
          <a:p>
            <a:pPr lvl="1"/>
            <a:r>
              <a:rPr lang="en-US" dirty="0"/>
              <a:t>Not smoking</a:t>
            </a:r>
          </a:p>
          <a:p>
            <a:pPr lvl="1"/>
            <a:r>
              <a:rPr lang="en-US" dirty="0"/>
              <a:t>Doing something relaxing (bath, reading, movie, being in nature, something artistic, yoga, exercise, massage, music, meditation)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1444246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ways to manage stress</a:t>
            </a:r>
          </a:p>
          <a:p>
            <a:pPr marL="457200" indent="-457200">
              <a:buFont typeface="+mj-lt"/>
              <a:buAutoNum type="arabicPeriod" startAt="12"/>
            </a:pPr>
            <a:endParaRPr lang="en-US" dirty="0">
              <a:solidFill>
                <a:srgbClr val="FF0000"/>
              </a:solidFill>
            </a:endParaRPr>
          </a:p>
          <a:p>
            <a:pPr marL="0" indent="0">
              <a:buNone/>
            </a:pPr>
            <a:r>
              <a:rPr lang="en-US" dirty="0"/>
              <a:t>The following problems can result from not managing stress effectively:</a:t>
            </a:r>
          </a:p>
          <a:p>
            <a:pPr marL="0" indent="0">
              <a:buNone/>
            </a:pPr>
            <a:endParaRPr lang="en-US" dirty="0"/>
          </a:p>
          <a:p>
            <a:pPr lvl="1"/>
            <a:r>
              <a:rPr lang="en-US" dirty="0"/>
              <a:t>Showing anger or being abusive toward residents/clients</a:t>
            </a:r>
          </a:p>
          <a:p>
            <a:pPr lvl="1"/>
            <a:r>
              <a:rPr lang="en-US" dirty="0"/>
              <a:t>Arguing with your supervisor  </a:t>
            </a:r>
          </a:p>
          <a:p>
            <a:pPr lvl="1"/>
            <a:r>
              <a:rPr lang="en-US" dirty="0"/>
              <a:t>Having poor relationships with coworkers and residents/clients </a:t>
            </a:r>
          </a:p>
          <a:p>
            <a:pPr lvl="1"/>
            <a:r>
              <a:rPr lang="en-US" dirty="0"/>
              <a:t>Complaining about your job and your responsibilities </a:t>
            </a:r>
          </a:p>
          <a:p>
            <a:pPr lvl="1"/>
            <a:r>
              <a:rPr lang="en-US" dirty="0"/>
              <a:t>Feeling work-related burnout </a:t>
            </a:r>
          </a:p>
          <a:p>
            <a:pPr lvl="1"/>
            <a:r>
              <a:rPr lang="en-US" dirty="0"/>
              <a:t>Feeling tired even when you are rested </a:t>
            </a:r>
          </a:p>
          <a:p>
            <a:pPr lvl="1"/>
            <a:r>
              <a:rPr lang="en-US" dirty="0"/>
              <a:t>Having a difficult time focusing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4096130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ways to manage stress</a:t>
            </a:r>
          </a:p>
          <a:p>
            <a:pPr marL="457200" indent="-457200">
              <a:buFont typeface="+mj-lt"/>
              <a:buAutoNum type="arabicPeriod" startAt="12"/>
            </a:pPr>
            <a:endParaRPr lang="en-US" dirty="0">
              <a:solidFill>
                <a:srgbClr val="FF0000"/>
              </a:solidFill>
            </a:endParaRPr>
          </a:p>
          <a:p>
            <a:pPr marL="0" indent="0">
              <a:buNone/>
            </a:pPr>
            <a:r>
              <a:rPr lang="en-US" dirty="0"/>
              <a:t>These are all appropriate resources for managing stress:</a:t>
            </a:r>
          </a:p>
          <a:p>
            <a:pPr marL="0" indent="0">
              <a:buNone/>
            </a:pPr>
            <a:endParaRPr lang="en-US" dirty="0"/>
          </a:p>
          <a:p>
            <a:pPr lvl="1"/>
            <a:r>
              <a:rPr lang="en-US" dirty="0"/>
              <a:t>Supervisor/care team member</a:t>
            </a:r>
          </a:p>
          <a:p>
            <a:pPr lvl="1"/>
            <a:r>
              <a:rPr lang="en-US" dirty="0"/>
              <a:t>Family </a:t>
            </a:r>
          </a:p>
          <a:p>
            <a:pPr lvl="1"/>
            <a:r>
              <a:rPr lang="en-US" dirty="0"/>
              <a:t>Friends </a:t>
            </a:r>
          </a:p>
          <a:p>
            <a:pPr lvl="1"/>
            <a:r>
              <a:rPr lang="en-US" dirty="0"/>
              <a:t>Support group</a:t>
            </a:r>
          </a:p>
          <a:p>
            <a:pPr lvl="1"/>
            <a:r>
              <a:rPr lang="en-US" dirty="0"/>
              <a:t>Place of worship </a:t>
            </a:r>
          </a:p>
          <a:p>
            <a:pPr lvl="1"/>
            <a:r>
              <a:rPr lang="en-US" dirty="0"/>
              <a:t>Doctor </a:t>
            </a:r>
          </a:p>
          <a:p>
            <a:pPr lvl="1"/>
            <a:r>
              <a:rPr lang="en-US" dirty="0"/>
              <a:t>Mental health agency </a:t>
            </a:r>
          </a:p>
          <a:p>
            <a:pPr lvl="1"/>
            <a:r>
              <a:rPr lang="en-US" dirty="0"/>
              <a:t>Phone hotline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2259740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ways to manage stress</a:t>
            </a:r>
          </a:p>
          <a:p>
            <a:pPr marL="457200" indent="-457200">
              <a:buFont typeface="+mj-lt"/>
              <a:buAutoNum type="arabicPeriod" startAt="1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never appropriate to discuss your stress with residents, clients, or their family members. </a:t>
            </a:r>
          </a:p>
          <a:p>
            <a:pPr marL="0" indent="0">
              <a:buNone/>
            </a:pPr>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1780750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different types of careers in the healthcare field</a:t>
            </a:r>
          </a:p>
          <a:p>
            <a:pPr marL="457200" indent="-457200">
              <a:buFont typeface="+mj-lt"/>
              <a:buAutoNum type="arabicPeriod"/>
            </a:pPr>
            <a:endParaRPr lang="en-US" dirty="0">
              <a:solidFill>
                <a:srgbClr val="FF0000"/>
              </a:solidFill>
            </a:endParaRPr>
          </a:p>
          <a:p>
            <a:pPr marL="0" indent="0">
              <a:buNone/>
            </a:pPr>
            <a:r>
              <a:rPr lang="en-US" dirty="0"/>
              <a:t>Careers within the healthcare field (cont’d): </a:t>
            </a:r>
          </a:p>
          <a:p>
            <a:pPr marL="0" indent="0">
              <a:buNone/>
            </a:pPr>
            <a:endParaRPr lang="en-US" dirty="0"/>
          </a:p>
          <a:p>
            <a:pPr lvl="1"/>
            <a:r>
              <a:rPr lang="en-US" dirty="0"/>
              <a:t>Support staff (e.g. records, billing, and office personnel)</a:t>
            </a:r>
          </a:p>
          <a:p>
            <a:pPr lvl="1"/>
            <a:r>
              <a:rPr lang="en-US" dirty="0"/>
              <a:t>Dentist</a:t>
            </a:r>
          </a:p>
          <a:p>
            <a:pPr lvl="1"/>
            <a:r>
              <a:rPr lang="en-US" dirty="0"/>
              <a:t>Dietician</a:t>
            </a:r>
          </a:p>
          <a:p>
            <a:pPr lvl="1"/>
            <a:r>
              <a:rPr lang="en-US" dirty="0"/>
              <a:t>Pharmacist/pharmacy tech</a:t>
            </a:r>
          </a:p>
          <a:p>
            <a:pPr lvl="1"/>
            <a:r>
              <a:rPr lang="en-US" dirty="0"/>
              <a:t>Chiropractor</a:t>
            </a:r>
          </a:p>
          <a:p>
            <a:pPr lvl="1"/>
            <a:r>
              <a:rPr lang="en-US" dirty="0"/>
              <a:t>Massage therapist</a:t>
            </a:r>
          </a:p>
          <a:p>
            <a:pPr lvl="1"/>
            <a:r>
              <a:rPr lang="en-US" dirty="0"/>
              <a:t>Homeopathic practitioner</a:t>
            </a:r>
          </a:p>
          <a:p>
            <a:pPr lvl="1"/>
            <a:r>
              <a:rPr lang="en-US" dirty="0"/>
              <a:t>Teacher </a:t>
            </a:r>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4628916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Describe a relaxation technique</a:t>
            </a:r>
          </a:p>
          <a:p>
            <a:pPr marL="457200" indent="-457200">
              <a:buFont typeface="+mj-lt"/>
              <a:buAutoNum type="arabicPeriod" startAt="13"/>
            </a:pPr>
            <a:endParaRPr lang="en-US" dirty="0"/>
          </a:p>
          <a:p>
            <a:pPr marL="0" indent="0">
              <a:buNone/>
            </a:pPr>
            <a:r>
              <a:rPr lang="en-US" dirty="0"/>
              <a:t>Think about this question:</a:t>
            </a:r>
          </a:p>
          <a:p>
            <a:pPr marL="0" indent="0">
              <a:buNone/>
            </a:pPr>
            <a:endParaRPr lang="en-US" dirty="0"/>
          </a:p>
          <a:p>
            <a:pPr marL="0" indent="0">
              <a:buNone/>
            </a:pPr>
            <a:r>
              <a:rPr lang="en-US" dirty="0"/>
              <a:t>Do you know of any relaxation techniques in addition to those listed in the textbook (p. 427)?</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1401886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14"/>
            </a:pPr>
            <a:r>
              <a:rPr lang="en-US" dirty="0">
                <a:solidFill>
                  <a:srgbClr val="FF0000"/>
                </a:solidFill>
              </a:rPr>
              <a:t>List ways to remind yourself of the importance of the work you have chosen to do</a:t>
            </a:r>
          </a:p>
          <a:p>
            <a:pPr marL="457200" indent="-457200">
              <a:buFont typeface="+mj-lt"/>
              <a:buAutoNum type="arabicPeriod" startAt="14"/>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Why did you choose to become an NA or HHA?</a:t>
            </a:r>
          </a:p>
          <a:p>
            <a:pPr marL="0" indent="0">
              <a:buNone/>
            </a:pPr>
            <a:endParaRPr lang="en-US" dirty="0"/>
          </a:p>
          <a:p>
            <a:pPr marL="0" indent="0">
              <a:buNone/>
            </a:pPr>
            <a:r>
              <a:rPr lang="en-US" dirty="0"/>
              <a:t>What does it mean to you to be able to help others?</a:t>
            </a:r>
          </a:p>
          <a:p>
            <a:pPr marL="0" indent="0">
              <a:buNone/>
            </a:pPr>
            <a:endParaRPr lang="en-US" dirty="0"/>
          </a:p>
          <a:p>
            <a:pPr marL="0" indent="0">
              <a:buNone/>
            </a:pPr>
            <a:r>
              <a:rPr lang="en-US" dirty="0"/>
              <a:t>How will you remind yourself of the value of the work you have chosen?</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1631780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004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D2E4D1-EBCD-4059-B139-0370ED13EA1B}"/>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different types of careers in the healthcare field</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There are many possible careers in health care. If, at some point, you wish to explore other options, speak to a supervisor, instructor, or career counselor about the education needed to change jobs. </a:t>
            </a:r>
          </a:p>
          <a:p>
            <a:pPr marL="0" indent="0">
              <a:buNone/>
            </a:pPr>
            <a:endParaRPr lang="en-US" dirty="0"/>
          </a:p>
        </p:txBody>
      </p:sp>
      <p:sp>
        <p:nvSpPr>
          <p:cNvPr id="3" name="Slide Number Placeholder 2">
            <a:extLst>
              <a:ext uri="{FF2B5EF4-FFF2-40B4-BE49-F238E27FC236}">
                <a16:creationId xmlns:a16="http://schemas.microsoft.com/office/drawing/2014/main" id="{D8CDD731-A998-44FD-9923-9B937899F3F7}"/>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310869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HHAs and NAs can target potential employers by using the following resources:  </a:t>
            </a:r>
          </a:p>
          <a:p>
            <a:pPr marL="0" indent="0">
              <a:buNone/>
            </a:pPr>
            <a:endParaRPr lang="en-US" dirty="0"/>
          </a:p>
          <a:p>
            <a:pPr lvl="1"/>
            <a:r>
              <a:rPr lang="en-US" dirty="0"/>
              <a:t>Internet</a:t>
            </a:r>
          </a:p>
          <a:p>
            <a:pPr lvl="1"/>
            <a:r>
              <a:rPr lang="en-US" dirty="0"/>
              <a:t>Classified ads</a:t>
            </a:r>
          </a:p>
          <a:p>
            <a:pPr lvl="1"/>
            <a:r>
              <a:rPr lang="en-US" dirty="0"/>
              <a:t>Department of Social Services or Department of Aging </a:t>
            </a:r>
          </a:p>
          <a:p>
            <a:pPr lvl="1"/>
            <a:r>
              <a:rPr lang="en-US" dirty="0"/>
              <a:t>Instructors and their employers and contacts </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2954739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Can you think of any other possible sources of information about available jobs?</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309506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The following documents are generally required when applying for a job: </a:t>
            </a:r>
          </a:p>
          <a:p>
            <a:pPr marL="0" indent="0">
              <a:buNone/>
            </a:pPr>
            <a:endParaRPr lang="en-US" dirty="0"/>
          </a:p>
          <a:p>
            <a:pPr lvl="1"/>
            <a:r>
              <a:rPr lang="en-US" dirty="0"/>
              <a:t>Identification such as driver’s license, social security card, birth certificate, or passport </a:t>
            </a:r>
          </a:p>
          <a:p>
            <a:pPr lvl="1"/>
            <a:r>
              <a:rPr lang="en-US" dirty="0"/>
              <a:t>Proof of legal ability to work in the United States</a:t>
            </a:r>
          </a:p>
          <a:p>
            <a:pPr lvl="1"/>
            <a:r>
              <a:rPr lang="en-US" dirty="0"/>
              <a:t>Credentials such as school diploma, course completion/graduation certificates (NA certification), including the names of instructors </a:t>
            </a:r>
          </a:p>
          <a:p>
            <a:pPr lvl="1"/>
            <a:r>
              <a:rPr lang="en-US" dirty="0"/>
              <a:t>Letters of reference from former employers or teachers, not family or friends</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514456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85F2E-29C7-4169-8C5B-D106C2F220F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how to find a job and how to write a </a:t>
            </a:r>
            <a:r>
              <a:rPr lang="en-US" dirty="0" err="1">
                <a:solidFill>
                  <a:srgbClr val="FF0000"/>
                </a:solidFill>
              </a:rPr>
              <a:t>rèsumè</a:t>
            </a: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résumé</a:t>
            </a:r>
          </a:p>
          <a:p>
            <a:pPr marL="457200" lvl="1" indent="0">
              <a:buNone/>
            </a:pPr>
            <a:r>
              <a:rPr lang="en-US" dirty="0"/>
              <a:t>a summary or listing of relevant job experience and education.</a:t>
            </a:r>
          </a:p>
          <a:p>
            <a:pPr marL="0" indent="0">
              <a:buNone/>
            </a:pPr>
            <a:endParaRPr lang="en-US" dirty="0"/>
          </a:p>
        </p:txBody>
      </p:sp>
      <p:sp>
        <p:nvSpPr>
          <p:cNvPr id="3" name="Slide Number Placeholder 2">
            <a:extLst>
              <a:ext uri="{FF2B5EF4-FFF2-40B4-BE49-F238E27FC236}">
                <a16:creationId xmlns:a16="http://schemas.microsoft.com/office/drawing/2014/main" id="{C286093D-0311-436D-AFD6-5FA4CDFCDA06}"/>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456101846"/>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TotalTime>
  <Words>2005</Words>
  <Application>Microsoft Office PowerPoint</Application>
  <PresentationFormat>Widescreen</PresentationFormat>
  <Paragraphs>350</Paragraphs>
  <Slides>42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42</vt:i4>
      </vt:variant>
    </vt:vector>
  </HeadingPairs>
  <TitlesOfParts>
    <vt:vector size="45"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8</cp:revision>
  <dcterms:created xsi:type="dcterms:W3CDTF">2018-11-29T22:40:45Z</dcterms:created>
  <dcterms:modified xsi:type="dcterms:W3CDTF">2019-05-13T18:33:05Z</dcterms:modified>
</cp:coreProperties>
</file>