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616" r:id="rId2"/>
    <p:sldId id="258" r:id="rId3"/>
    <p:sldId id="275" r:id="rId4"/>
    <p:sldId id="274" r:id="rId5"/>
    <p:sldId id="273" r:id="rId6"/>
    <p:sldId id="272" r:id="rId7"/>
    <p:sldId id="271" r:id="rId8"/>
    <p:sldId id="270" r:id="rId9"/>
    <p:sldId id="269" r:id="rId10"/>
    <p:sldId id="268" r:id="rId11"/>
    <p:sldId id="267" r:id="rId12"/>
    <p:sldId id="276" r:id="rId13"/>
    <p:sldId id="259" r:id="rId14"/>
    <p:sldId id="298" r:id="rId15"/>
    <p:sldId id="297" r:id="rId16"/>
    <p:sldId id="296" r:id="rId17"/>
    <p:sldId id="299" r:id="rId18"/>
    <p:sldId id="295" r:id="rId19"/>
    <p:sldId id="294" r:id="rId20"/>
    <p:sldId id="293" r:id="rId21"/>
    <p:sldId id="292" r:id="rId22"/>
    <p:sldId id="291" r:id="rId23"/>
    <p:sldId id="300" r:id="rId24"/>
    <p:sldId id="290" r:id="rId25"/>
    <p:sldId id="289" r:id="rId26"/>
    <p:sldId id="288" r:id="rId27"/>
    <p:sldId id="301" r:id="rId28"/>
    <p:sldId id="287" r:id="rId29"/>
    <p:sldId id="286" r:id="rId30"/>
    <p:sldId id="285" r:id="rId31"/>
    <p:sldId id="284" r:id="rId32"/>
    <p:sldId id="283" r:id="rId33"/>
    <p:sldId id="302" r:id="rId34"/>
    <p:sldId id="282" r:id="rId35"/>
    <p:sldId id="281" r:id="rId36"/>
    <p:sldId id="280" r:id="rId37"/>
    <p:sldId id="279" r:id="rId38"/>
    <p:sldId id="278" r:id="rId39"/>
    <p:sldId id="260" r:id="rId40"/>
    <p:sldId id="308" r:id="rId41"/>
    <p:sldId id="309" r:id="rId42"/>
    <p:sldId id="310" r:id="rId43"/>
    <p:sldId id="307" r:id="rId44"/>
    <p:sldId id="311" r:id="rId45"/>
    <p:sldId id="306" r:id="rId46"/>
    <p:sldId id="312" r:id="rId47"/>
    <p:sldId id="305" r:id="rId48"/>
    <p:sldId id="313" r:id="rId49"/>
    <p:sldId id="304" r:id="rId50"/>
    <p:sldId id="303" r:id="rId51"/>
    <p:sldId id="314" r:id="rId52"/>
    <p:sldId id="261" r:id="rId53"/>
    <p:sldId id="321" r:id="rId54"/>
    <p:sldId id="322" r:id="rId55"/>
    <p:sldId id="320" r:id="rId56"/>
    <p:sldId id="319" r:id="rId57"/>
    <p:sldId id="323" r:id="rId58"/>
    <p:sldId id="318" r:id="rId59"/>
    <p:sldId id="324" r:id="rId60"/>
    <p:sldId id="325" r:id="rId61"/>
    <p:sldId id="317" r:id="rId62"/>
    <p:sldId id="316" r:id="rId63"/>
    <p:sldId id="326" r:id="rId64"/>
    <p:sldId id="315" r:id="rId65"/>
    <p:sldId id="327" r:id="rId66"/>
    <p:sldId id="328" r:id="rId67"/>
    <p:sldId id="329" r:id="rId68"/>
    <p:sldId id="330" r:id="rId69"/>
    <p:sldId id="262" r:id="rId70"/>
    <p:sldId id="341" r:id="rId71"/>
    <p:sldId id="340" r:id="rId72"/>
    <p:sldId id="339" r:id="rId73"/>
    <p:sldId id="338" r:id="rId74"/>
    <p:sldId id="337" r:id="rId75"/>
    <p:sldId id="342" r:id="rId76"/>
    <p:sldId id="336" r:id="rId77"/>
    <p:sldId id="335" r:id="rId78"/>
    <p:sldId id="334" r:id="rId79"/>
    <p:sldId id="333" r:id="rId80"/>
    <p:sldId id="332" r:id="rId81"/>
    <p:sldId id="331" r:id="rId82"/>
    <p:sldId id="343" r:id="rId83"/>
    <p:sldId id="344" r:id="rId84"/>
    <p:sldId id="263" r:id="rId85"/>
    <p:sldId id="355" r:id="rId86"/>
    <p:sldId id="354" r:id="rId87"/>
    <p:sldId id="353" r:id="rId88"/>
    <p:sldId id="352" r:id="rId89"/>
    <p:sldId id="351" r:id="rId90"/>
    <p:sldId id="350" r:id="rId91"/>
    <p:sldId id="356" r:id="rId92"/>
    <p:sldId id="349" r:id="rId93"/>
    <p:sldId id="348" r:id="rId94"/>
    <p:sldId id="357" r:id="rId95"/>
    <p:sldId id="358" r:id="rId96"/>
    <p:sldId id="359" r:id="rId97"/>
    <p:sldId id="360" r:id="rId98"/>
    <p:sldId id="347" r:id="rId99"/>
    <p:sldId id="346" r:id="rId100"/>
    <p:sldId id="264" r:id="rId101"/>
    <p:sldId id="370" r:id="rId102"/>
    <p:sldId id="371" r:id="rId103"/>
    <p:sldId id="369" r:id="rId104"/>
    <p:sldId id="368" r:id="rId105"/>
    <p:sldId id="367" r:id="rId106"/>
    <p:sldId id="366" r:id="rId107"/>
    <p:sldId id="365" r:id="rId108"/>
    <p:sldId id="364" r:id="rId109"/>
    <p:sldId id="363" r:id="rId110"/>
    <p:sldId id="362" r:id="rId111"/>
    <p:sldId id="516" r:id="rId112"/>
    <p:sldId id="583" r:id="rId113"/>
    <p:sldId id="265" r:id="rId114"/>
    <p:sldId id="603" r:id="rId115"/>
    <p:sldId id="602" r:id="rId116"/>
    <p:sldId id="601" r:id="rId117"/>
    <p:sldId id="600" r:id="rId118"/>
    <p:sldId id="599" r:id="rId119"/>
    <p:sldId id="598" r:id="rId120"/>
    <p:sldId id="597" r:id="rId121"/>
    <p:sldId id="525" r:id="rId122"/>
    <p:sldId id="604" r:id="rId123"/>
    <p:sldId id="605" r:id="rId124"/>
    <p:sldId id="596" r:id="rId125"/>
    <p:sldId id="606" r:id="rId126"/>
    <p:sldId id="608" r:id="rId127"/>
    <p:sldId id="595" r:id="rId128"/>
    <p:sldId id="594" r:id="rId129"/>
    <p:sldId id="593" r:id="rId130"/>
    <p:sldId id="592" r:id="rId131"/>
    <p:sldId id="591" r:id="rId132"/>
    <p:sldId id="590" r:id="rId133"/>
    <p:sldId id="589" r:id="rId134"/>
    <p:sldId id="588" r:id="rId135"/>
    <p:sldId id="587" r:id="rId136"/>
    <p:sldId id="609" r:id="rId137"/>
    <p:sldId id="586" r:id="rId138"/>
    <p:sldId id="585" r:id="rId139"/>
    <p:sldId id="584" r:id="rId140"/>
    <p:sldId id="266" r:id="rId141"/>
    <p:sldId id="611" r:id="rId142"/>
    <p:sldId id="610" r:id="rId143"/>
    <p:sldId id="614" r:id="rId1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3" autoAdjust="0"/>
    <p:restoredTop sz="97379" autoAdjust="0"/>
  </p:normalViewPr>
  <p:slideViewPr>
    <p:cSldViewPr snapToGrid="0">
      <p:cViewPr varScale="1">
        <p:scale>
          <a:sx n="61" d="100"/>
          <a:sy n="61" d="100"/>
        </p:scale>
        <p:origin x="28" y="444"/>
      </p:cViewPr>
      <p:guideLst/>
    </p:cSldViewPr>
  </p:slideViewPr>
  <p:outlineViewPr>
    <p:cViewPr>
      <p:scale>
        <a:sx n="33" d="100"/>
        <a:sy n="33" d="100"/>
      </p:scale>
      <p:origin x="0" y="-217733"/>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6"/>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75C2F09-6D1A-4A21-97DF-F888DD13FD39}"/>
              </a:ext>
            </a:extLst>
          </p:cNvPr>
          <p:cNvSpPr txBox="1"/>
          <p:nvPr userDrawn="1"/>
        </p:nvSpPr>
        <p:spPr>
          <a:xfrm>
            <a:off x="1142997" y="539293"/>
            <a:ext cx="1816272" cy="1862048"/>
          </a:xfrm>
          <a:prstGeom prst="rect">
            <a:avLst/>
          </a:prstGeom>
          <a:solidFill>
            <a:schemeClr val="accent6"/>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500" b="0"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18</a:t>
            </a:r>
          </a:p>
        </p:txBody>
      </p:sp>
      <p:sp>
        <p:nvSpPr>
          <p:cNvPr id="8" name="TextBox 7">
            <a:extLst>
              <a:ext uri="{FF2B5EF4-FFF2-40B4-BE49-F238E27FC236}">
                <a16:creationId xmlns:a16="http://schemas.microsoft.com/office/drawing/2014/main" id="{F1FEBFBB-1425-4277-8500-4300AD017EDA}"/>
              </a:ext>
            </a:extLst>
          </p:cNvPr>
          <p:cNvSpPr txBox="1"/>
          <p:nvPr userDrawn="1"/>
        </p:nvSpPr>
        <p:spPr>
          <a:xfrm>
            <a:off x="1150229" y="2062986"/>
            <a:ext cx="8717075" cy="707886"/>
          </a:xfrm>
          <a:prstGeom prst="rect">
            <a:avLst/>
          </a:prstGeom>
          <a:solidFill>
            <a:schemeClr val="accent6"/>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Common Chronic and Acute Conditions</a:t>
            </a:r>
          </a:p>
        </p:txBody>
      </p:sp>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1325043" y="4825851"/>
            <a:ext cx="1236907" cy="1282700"/>
          </a:xfrm>
          <a:prstGeom prst="rect">
            <a:avLst/>
          </a:prstGeom>
        </p:spPr>
      </p:pic>
    </p:spTree>
    <p:extLst>
      <p:ext uri="{BB962C8B-B14F-4D97-AF65-F5344CB8AC3E}">
        <p14:creationId xmlns:p14="http://schemas.microsoft.com/office/powerpoint/2010/main" val="1509715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393" y="780226"/>
            <a:ext cx="10234377" cy="5396738"/>
          </a:xfrm>
        </p:spPr>
        <p:txBody>
          <a:bodyPr>
            <a:normAutofit/>
          </a:bodyPr>
          <a:lstStyle>
            <a:lvl1pPr>
              <a:spcBef>
                <a:spcPts val="0"/>
              </a:spcBef>
              <a:spcAft>
                <a:spcPts val="600"/>
              </a:spcAft>
              <a:defRPr sz="2000">
                <a:latin typeface="+mn-lt"/>
              </a:defRPr>
            </a:lvl1pPr>
            <a:lvl2pPr>
              <a:spcBef>
                <a:spcPts val="0"/>
              </a:spcBef>
              <a:spcAft>
                <a:spcPts val="600"/>
              </a:spcAft>
              <a:defRPr sz="2000">
                <a:latin typeface="+mn-lt"/>
              </a:defRPr>
            </a:lvl2pPr>
            <a:lvl3pPr>
              <a:spcBef>
                <a:spcPts val="0"/>
              </a:spcBef>
              <a:spcAft>
                <a:spcPts val="600"/>
              </a:spcAft>
              <a:defRPr sz="2000">
                <a:latin typeface="+mn-lt"/>
              </a:defRPr>
            </a:lvl3pPr>
            <a:lvl4pPr>
              <a:spcBef>
                <a:spcPts val="0"/>
              </a:spcBef>
              <a:spcAft>
                <a:spcPts val="600"/>
              </a:spcAft>
              <a:defRPr sz="2000">
                <a:latin typeface="+mn-lt"/>
              </a:defRPr>
            </a:lvl4pPr>
            <a:lvl5pPr>
              <a:spcBef>
                <a:spcPts val="0"/>
              </a:spcBef>
              <a:spcAft>
                <a:spcPts val="600"/>
              </a:spcAft>
              <a:defRPr sz="20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A4F5F491-9531-4861-B658-DB5FE7E2FEAE}"/>
              </a:ext>
            </a:extLst>
          </p:cNvPr>
          <p:cNvSpPr/>
          <p:nvPr userDrawn="1"/>
        </p:nvSpPr>
        <p:spPr>
          <a:xfrm>
            <a:off x="11328400" y="0"/>
            <a:ext cx="863600" cy="160655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accent6"/>
              </a:solidFill>
              <a:effectLst/>
              <a:uLnTx/>
              <a:uFillTx/>
              <a:latin typeface="Scala Sans"/>
              <a:ea typeface="+mn-ea"/>
              <a:cs typeface="+mn-cs"/>
            </a:endParaRPr>
          </a:p>
        </p:txBody>
      </p:sp>
      <p:sp>
        <p:nvSpPr>
          <p:cNvPr id="7" name="TextBox 6">
            <a:extLst>
              <a:ext uri="{FF2B5EF4-FFF2-40B4-BE49-F238E27FC236}">
                <a16:creationId xmlns:a16="http://schemas.microsoft.com/office/drawing/2014/main" id="{2328F0E1-C264-477A-8C68-5954EE75A404}"/>
              </a:ext>
            </a:extLst>
          </p:cNvPr>
          <p:cNvSpPr txBox="1"/>
          <p:nvPr userDrawn="1"/>
        </p:nvSpPr>
        <p:spPr>
          <a:xfrm>
            <a:off x="11506200" y="1752600"/>
            <a:ext cx="369332" cy="3321050"/>
          </a:xfrm>
          <a:prstGeom prst="rect">
            <a:avLst/>
          </a:prstGeom>
          <a:noFill/>
        </p:spPr>
        <p:txBody>
          <a:bodyPr vert="vert270"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rPr>
              <a:t>Common Chronic and Acute Conditions</a:t>
            </a:r>
          </a:p>
        </p:txBody>
      </p:sp>
      <p:sp>
        <p:nvSpPr>
          <p:cNvPr id="9" name="TextBox 8">
            <a:extLst>
              <a:ext uri="{FF2B5EF4-FFF2-40B4-BE49-F238E27FC236}">
                <a16:creationId xmlns:a16="http://schemas.microsoft.com/office/drawing/2014/main" id="{31CA6800-7865-48FF-933D-2164FAE0ACC9}"/>
              </a:ext>
            </a:extLst>
          </p:cNvPr>
          <p:cNvSpPr txBox="1"/>
          <p:nvPr userDrawn="1"/>
        </p:nvSpPr>
        <p:spPr>
          <a:xfrm>
            <a:off x="11506197" y="101143"/>
            <a:ext cx="181627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cala Sans"/>
                <a:ea typeface="+mn-ea"/>
                <a:cs typeface="+mn-cs"/>
              </a:rPr>
              <a:t>18</a:t>
            </a:r>
          </a:p>
        </p:txBody>
      </p:sp>
      <p:cxnSp>
        <p:nvCxnSpPr>
          <p:cNvPr id="13" name="Straight Connector 12">
            <a:extLst>
              <a:ext uri="{FF2B5EF4-FFF2-40B4-BE49-F238E27FC236}">
                <a16:creationId xmlns:a16="http://schemas.microsoft.com/office/drawing/2014/main" id="{685C658E-B179-4C5F-B3AF-13638309A3D4}"/>
              </a:ext>
            </a:extLst>
          </p:cNvPr>
          <p:cNvCxnSpPr>
            <a:cxnSpLocks/>
          </p:cNvCxnSpPr>
          <p:nvPr userDrawn="1"/>
        </p:nvCxnSpPr>
        <p:spPr>
          <a:xfrm flipH="1">
            <a:off x="745067" y="6629400"/>
            <a:ext cx="100076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C71CCBE0-D1B9-42FA-8DAC-87EEE4FE9F42}"/>
              </a:ext>
            </a:extLst>
          </p:cNvPr>
          <p:cNvSpPr>
            <a:spLocks noGrp="1"/>
          </p:cNvSpPr>
          <p:nvPr>
            <p:ph type="dt" sz="half" idx="10"/>
          </p:nvPr>
        </p:nvSpPr>
        <p:spPr>
          <a:xfrm>
            <a:off x="838200" y="6279454"/>
            <a:ext cx="2743200" cy="365125"/>
          </a:xfrm>
          <a:ln>
            <a:solidFill>
              <a:schemeClr val="accent6"/>
            </a:solidFill>
          </a:ln>
        </p:spPr>
        <p:txBody>
          <a:bodyPr/>
          <a:lstStyle>
            <a:lvl1pPr>
              <a:defRPr>
                <a:solidFill>
                  <a:sysClr val="windowText" lastClr="000000"/>
                </a:solidFill>
                <a:latin typeface="+mn-l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BC1E1F3-686D-4F52-826D-70A4F80E72A5}" type="datetime1">
              <a:rPr kumimoji="0" lang="en-US" sz="1200" b="0" i="0" u="none" strike="noStrike" kern="1200" cap="none" spc="0" normalizeH="0" baseline="0" noProof="0" smtClean="0">
                <a:ln>
                  <a:noFill/>
                </a:ln>
                <a:solidFill>
                  <a:sysClr val="windowText" lastClr="000000"/>
                </a:solidFill>
                <a:effectLst/>
                <a:uLnTx/>
                <a:uFillTx/>
                <a:latin typeface="Scala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8" name="Footer Placeholder 17">
            <a:extLst>
              <a:ext uri="{FF2B5EF4-FFF2-40B4-BE49-F238E27FC236}">
                <a16:creationId xmlns:a16="http://schemas.microsoft.com/office/drawing/2014/main" id="{33E0703D-A83A-40F4-A8D2-8D56B297D859}"/>
              </a:ext>
            </a:extLst>
          </p:cNvPr>
          <p:cNvSpPr>
            <a:spLocks noGrp="1"/>
          </p:cNvSpPr>
          <p:nvPr>
            <p:ph type="ftr" sz="quarter" idx="11"/>
          </p:nvPr>
        </p:nvSpPr>
        <p:spPr>
          <a:xfrm>
            <a:off x="4038599" y="6279454"/>
            <a:ext cx="4993783" cy="365125"/>
          </a:xfrm>
        </p:spPr>
        <p:txBody>
          <a:bodyPr/>
          <a:lstStyle>
            <a:lvl1pPr>
              <a:defRPr>
                <a:solidFill>
                  <a:sysClr val="windowText" lastClr="000000"/>
                </a:solidFill>
                <a:latin typeface="+mn-l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9" name="Slide Number Placeholder 18">
            <a:extLst>
              <a:ext uri="{FF2B5EF4-FFF2-40B4-BE49-F238E27FC236}">
                <a16:creationId xmlns:a16="http://schemas.microsoft.com/office/drawing/2014/main" id="{DE03F057-80E6-4933-B039-F692BF84B8A2}"/>
              </a:ext>
            </a:extLst>
          </p:cNvPr>
          <p:cNvSpPr>
            <a:spLocks noGrp="1"/>
          </p:cNvSpPr>
          <p:nvPr>
            <p:ph type="sldNum" sz="quarter" idx="12"/>
          </p:nvPr>
        </p:nvSpPr>
        <p:spPr>
          <a:xfrm>
            <a:off x="9518452" y="6279454"/>
            <a:ext cx="1297633" cy="365125"/>
          </a:xfrm>
        </p:spPr>
        <p:txBody>
          <a:bodyPr/>
          <a:lstStyle>
            <a:lvl1pPr>
              <a:defRPr>
                <a:solidFill>
                  <a:schemeClr val="accent6"/>
                </a:solidFill>
                <a:latin typeface="+mn-lt"/>
              </a:defRPr>
            </a:lvl1pPr>
          </a:lstStyle>
          <a:p>
            <a:pPr defTabSz="457200"/>
            <a:fld id="{1E19C8D7-53EE-4AF8-9E87-BBF55B67A655}" type="slidenum">
              <a:rPr lang="en-US" smtClean="0"/>
              <a:pPr defTabSz="457200"/>
              <a:t>‹#›</a:t>
            </a:fld>
            <a:endParaRPr lang="en-US" dirty="0"/>
          </a:p>
        </p:txBody>
      </p:sp>
      <p:pic>
        <p:nvPicPr>
          <p:cNvPr id="63" name="Graphic 62">
            <a:extLst>
              <a:ext uri="{FF2B5EF4-FFF2-40B4-BE49-F238E27FC236}">
                <a16:creationId xmlns:a16="http://schemas.microsoft.com/office/drawing/2014/main" id="{A0274B49-780C-479A-B0DB-0F3EABBF8D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1641" y="5924550"/>
            <a:ext cx="719715" cy="744742"/>
          </a:xfrm>
          <a:prstGeom prst="rect">
            <a:avLst/>
          </a:prstGeom>
        </p:spPr>
      </p:pic>
    </p:spTree>
    <p:extLst>
      <p:ext uri="{BB962C8B-B14F-4D97-AF65-F5344CB8AC3E}">
        <p14:creationId xmlns:p14="http://schemas.microsoft.com/office/powerpoint/2010/main" val="36598290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6"/>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338649"/>
            <a:ext cx="2539591" cy="2633613"/>
          </a:xfrm>
          <a:prstGeom prst="rect">
            <a:avLst/>
          </a:prstGeom>
        </p:spPr>
      </p:pic>
    </p:spTree>
    <p:extLst>
      <p:ext uri="{BB962C8B-B14F-4D97-AF65-F5344CB8AC3E}">
        <p14:creationId xmlns:p14="http://schemas.microsoft.com/office/powerpoint/2010/main" val="25142013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a:solidFill>
                  <a:schemeClr val="tx1"/>
                </a:solidFill>
                <a:latin typeface="Scala Sans" panose="02000503060000020003" pitchFamily="2"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3182F9F-E9DB-44F9-8F4D-A11E49818C55}" type="datetime1">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a:solidFill>
                  <a:schemeClr val="tx1"/>
                </a:solidFill>
                <a:latin typeface="Scala Sans" panose="02000503060000020003" pitchFamily="2"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a:solidFill>
                  <a:schemeClr val="tx1"/>
                </a:solidFill>
                <a:latin typeface="Scala Sans" panose="02000503060000020003" pitchFamily="2"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1E19C8D7-53EE-4AF8-9E87-BBF55B67A655}" type="slidenum">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Tree>
    <p:extLst>
      <p:ext uri="{BB962C8B-B14F-4D97-AF65-F5344CB8AC3E}">
        <p14:creationId xmlns:p14="http://schemas.microsoft.com/office/powerpoint/2010/main" val="4639788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89837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common diseases and disorders of the integumentary system</a:t>
            </a:r>
          </a:p>
          <a:p>
            <a:pPr marL="457200" indent="-457200">
              <a:buFont typeface="+mj-lt"/>
              <a:buAutoNum type="arabicPeriod"/>
            </a:pPr>
            <a:endParaRPr lang="en-US" dirty="0">
              <a:solidFill>
                <a:srgbClr val="FF0000"/>
              </a:solidFill>
            </a:endParaRPr>
          </a:p>
          <a:p>
            <a:pPr marL="0" indent="0">
              <a:buNone/>
            </a:pPr>
            <a:r>
              <a:rPr lang="en-US" dirty="0"/>
              <a:t>Facts about stasis dermatitis (cont’d):</a:t>
            </a:r>
          </a:p>
          <a:p>
            <a:pPr lvl="1"/>
            <a:endParaRPr lang="en-US" dirty="0"/>
          </a:p>
          <a:p>
            <a:pPr lvl="1"/>
            <a:r>
              <a:rPr lang="en-US" dirty="0"/>
              <a:t>Treatment includes surgery for varicose veins and medications to reduce fluids in body.</a:t>
            </a:r>
          </a:p>
          <a:p>
            <a:pPr lvl="1"/>
            <a:r>
              <a:rPr lang="en-US" dirty="0"/>
              <a:t>May need to apply elastic (anti-embolic) stockings to promote circulation</a:t>
            </a:r>
          </a:p>
          <a:p>
            <a:pPr lvl="1"/>
            <a:r>
              <a:rPr lang="en-US" dirty="0"/>
              <a:t>Resident may be on low-sodium diet.</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10</a:t>
            </a:fld>
            <a:endParaRPr lang="en-US" dirty="0"/>
          </a:p>
        </p:txBody>
      </p:sp>
    </p:spTree>
    <p:extLst>
      <p:ext uri="{BB962C8B-B14F-4D97-AF65-F5344CB8AC3E}">
        <p14:creationId xmlns:p14="http://schemas.microsoft.com/office/powerpoint/2010/main" val="174268208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8976569-EEAD-4659-893B-6CCBE93CBDFB}"/>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common diseases and disorders the reproductive system</a:t>
            </a:r>
          </a:p>
          <a:p>
            <a:pPr marL="457200" indent="-457200">
              <a:buFont typeface="+mj-lt"/>
              <a:buAutoNum type="arabicPeriod" startAt="7"/>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sexually transmitted infections (STI)</a:t>
            </a:r>
          </a:p>
          <a:p>
            <a:pPr marL="457200" lvl="1" indent="0">
              <a:buNone/>
            </a:pPr>
            <a:r>
              <a:rPr lang="en-US" dirty="0"/>
              <a:t>infections caused by sexual contact with infected people; signs and symptoms are not always apparent.</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6D175789-CB37-4C42-B7AB-E1E0F8857BCB}"/>
              </a:ext>
            </a:extLst>
          </p:cNvPr>
          <p:cNvSpPr>
            <a:spLocks noGrp="1"/>
          </p:cNvSpPr>
          <p:nvPr>
            <p:ph type="sldNum" sz="quarter" idx="12"/>
          </p:nvPr>
        </p:nvSpPr>
        <p:spPr/>
        <p:txBody>
          <a:bodyPr/>
          <a:lstStyle/>
          <a:p>
            <a:pPr defTabSz="457200"/>
            <a:fld id="{1E19C8D7-53EE-4AF8-9E87-BBF55B67A655}" type="slidenum">
              <a:rPr lang="en-US" smtClean="0"/>
              <a:pPr defTabSz="457200"/>
              <a:t>100</a:t>
            </a:fld>
            <a:endParaRPr lang="en-US" dirty="0"/>
          </a:p>
        </p:txBody>
      </p:sp>
    </p:spTree>
    <p:extLst>
      <p:ext uri="{BB962C8B-B14F-4D97-AF65-F5344CB8AC3E}">
        <p14:creationId xmlns:p14="http://schemas.microsoft.com/office/powerpoint/2010/main" val="23985452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8976569-EEAD-4659-893B-6CCBE93CBDFB}"/>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common diseases and disorders the reproductive system</a:t>
            </a:r>
          </a:p>
          <a:p>
            <a:pPr marL="457200" indent="-457200">
              <a:buFont typeface="+mj-lt"/>
              <a:buAutoNum type="arabicPeriod" startAt="7"/>
            </a:pPr>
            <a:endParaRPr lang="en-US" dirty="0">
              <a:solidFill>
                <a:srgbClr val="FF0000"/>
              </a:solidFill>
            </a:endParaRPr>
          </a:p>
          <a:p>
            <a:pPr marL="0" indent="0">
              <a:buNone/>
            </a:pPr>
            <a:r>
              <a:rPr lang="en-US" dirty="0"/>
              <a:t>NAs should know these facts about sexually transmitted infections (STIs):</a:t>
            </a:r>
          </a:p>
          <a:p>
            <a:pPr marL="0" indent="0">
              <a:buNone/>
            </a:pPr>
            <a:endParaRPr lang="en-US" dirty="0"/>
          </a:p>
          <a:p>
            <a:pPr lvl="1"/>
            <a:r>
              <a:rPr lang="en-US" dirty="0"/>
              <a:t>Infections are passed through sexual contact, which includes intercourse (vaginal and anal), contact of the mouth with the genitals or anus, and contact of hands with the genitals. Some STIs can be transmitted during pregnancy or childbirth. </a:t>
            </a:r>
          </a:p>
          <a:p>
            <a:pPr lvl="1"/>
            <a:r>
              <a:rPr lang="en-US" dirty="0"/>
              <a:t>STIs cause a variety of signs and symptoms and can cause serious health problems.</a:t>
            </a:r>
          </a:p>
          <a:p>
            <a:pPr lvl="1"/>
            <a:r>
              <a:rPr lang="en-US" dirty="0"/>
              <a:t>Latex condoms can reduce the transmission of STIs. </a:t>
            </a:r>
          </a:p>
          <a:p>
            <a:pPr lvl="1"/>
            <a:r>
              <a:rPr lang="en-US" dirty="0"/>
              <a:t>Residents may be unaware of or embarrassed by symptoms.</a:t>
            </a:r>
          </a:p>
          <a:p>
            <a:pPr lvl="1"/>
            <a:r>
              <a:rPr lang="en-US" dirty="0"/>
              <a:t>HIV/AIDS is discussed in detail in the next learning objective. </a:t>
            </a:r>
          </a:p>
          <a:p>
            <a:pPr marL="0" indent="0">
              <a:buNone/>
            </a:pPr>
            <a:endParaRPr lang="en-US" dirty="0"/>
          </a:p>
        </p:txBody>
      </p:sp>
      <p:sp>
        <p:nvSpPr>
          <p:cNvPr id="3" name="Slide Number Placeholder 2">
            <a:extLst>
              <a:ext uri="{FF2B5EF4-FFF2-40B4-BE49-F238E27FC236}">
                <a16:creationId xmlns:a16="http://schemas.microsoft.com/office/drawing/2014/main" id="{6D175789-CB37-4C42-B7AB-E1E0F8857BCB}"/>
              </a:ext>
            </a:extLst>
          </p:cNvPr>
          <p:cNvSpPr>
            <a:spLocks noGrp="1"/>
          </p:cNvSpPr>
          <p:nvPr>
            <p:ph type="sldNum" sz="quarter" idx="12"/>
          </p:nvPr>
        </p:nvSpPr>
        <p:spPr/>
        <p:txBody>
          <a:bodyPr/>
          <a:lstStyle/>
          <a:p>
            <a:pPr defTabSz="457200"/>
            <a:fld id="{1E19C8D7-53EE-4AF8-9E87-BBF55B67A655}" type="slidenum">
              <a:rPr lang="en-US" smtClean="0"/>
              <a:pPr defTabSz="457200"/>
              <a:t>101</a:t>
            </a:fld>
            <a:endParaRPr lang="en-US" dirty="0"/>
          </a:p>
        </p:txBody>
      </p:sp>
    </p:spTree>
    <p:extLst>
      <p:ext uri="{BB962C8B-B14F-4D97-AF65-F5344CB8AC3E}">
        <p14:creationId xmlns:p14="http://schemas.microsoft.com/office/powerpoint/2010/main" val="33385723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8976569-EEAD-4659-893B-6CCBE93CBDFB}"/>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common diseases and disorders the reproductive system</a:t>
            </a:r>
          </a:p>
          <a:p>
            <a:pPr marL="457200" indent="-457200">
              <a:buFont typeface="+mj-lt"/>
              <a:buAutoNum type="arabicPeriod" startAt="7"/>
            </a:pPr>
            <a:endParaRPr lang="en-US" dirty="0">
              <a:solidFill>
                <a:srgbClr val="FF0000"/>
              </a:solidFill>
            </a:endParaRPr>
          </a:p>
          <a:p>
            <a:pPr marL="0" indent="0">
              <a:buNone/>
            </a:pPr>
            <a:r>
              <a:rPr lang="en-US" dirty="0"/>
              <a:t>NAs should know these facts about chlamydia:</a:t>
            </a:r>
          </a:p>
          <a:p>
            <a:pPr marL="0" indent="0">
              <a:buNone/>
            </a:pPr>
            <a:endParaRPr lang="en-US" dirty="0"/>
          </a:p>
          <a:p>
            <a:pPr lvl="1"/>
            <a:r>
              <a:rPr lang="en-US" dirty="0"/>
              <a:t>Can cause pelvic inflammatory disease </a:t>
            </a:r>
          </a:p>
          <a:p>
            <a:pPr lvl="1"/>
            <a:r>
              <a:rPr lang="en-US" dirty="0"/>
              <a:t>Symptoms: yellow or white discharge from penis or vagina, burning with urination </a:t>
            </a:r>
          </a:p>
          <a:p>
            <a:pPr lvl="1"/>
            <a:r>
              <a:rPr lang="en-US" dirty="0"/>
              <a:t>Treatment: antibiotics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6D175789-CB37-4C42-B7AB-E1E0F8857BCB}"/>
              </a:ext>
            </a:extLst>
          </p:cNvPr>
          <p:cNvSpPr>
            <a:spLocks noGrp="1"/>
          </p:cNvSpPr>
          <p:nvPr>
            <p:ph type="sldNum" sz="quarter" idx="12"/>
          </p:nvPr>
        </p:nvSpPr>
        <p:spPr/>
        <p:txBody>
          <a:bodyPr/>
          <a:lstStyle/>
          <a:p>
            <a:pPr defTabSz="457200"/>
            <a:fld id="{1E19C8D7-53EE-4AF8-9E87-BBF55B67A655}" type="slidenum">
              <a:rPr lang="en-US" smtClean="0"/>
              <a:pPr defTabSz="457200"/>
              <a:t>102</a:t>
            </a:fld>
            <a:endParaRPr lang="en-US" dirty="0"/>
          </a:p>
        </p:txBody>
      </p:sp>
    </p:spTree>
    <p:extLst>
      <p:ext uri="{BB962C8B-B14F-4D97-AF65-F5344CB8AC3E}">
        <p14:creationId xmlns:p14="http://schemas.microsoft.com/office/powerpoint/2010/main" val="247706636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8976569-EEAD-4659-893B-6CCBE93CBDFB}"/>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common diseases and disorders the reproductive system</a:t>
            </a:r>
          </a:p>
          <a:p>
            <a:pPr marL="457200" indent="-457200">
              <a:buFont typeface="+mj-lt"/>
              <a:buAutoNum type="arabicPeriod" startAt="7"/>
            </a:pPr>
            <a:endParaRPr lang="en-US" dirty="0">
              <a:solidFill>
                <a:srgbClr val="FF0000"/>
              </a:solidFill>
            </a:endParaRPr>
          </a:p>
          <a:p>
            <a:pPr marL="0" indent="0">
              <a:buNone/>
            </a:pPr>
            <a:r>
              <a:rPr lang="en-US" dirty="0"/>
              <a:t>NAs should know these facts about syphilis:</a:t>
            </a:r>
          </a:p>
          <a:p>
            <a:pPr marL="0" indent="0">
              <a:buNone/>
            </a:pPr>
            <a:endParaRPr lang="en-US" dirty="0"/>
          </a:p>
          <a:p>
            <a:pPr lvl="1"/>
            <a:r>
              <a:rPr lang="en-US" dirty="0"/>
              <a:t>If left untreated, can cause brain damage, mental illness, and death (untreated infection spreads to heart, brain, and other vital organs) </a:t>
            </a:r>
          </a:p>
          <a:p>
            <a:pPr lvl="1"/>
            <a:r>
              <a:rPr lang="en-US" dirty="0"/>
              <a:t>Symptoms: chancres, rash, sore throat, fever </a:t>
            </a:r>
          </a:p>
          <a:p>
            <a:pPr lvl="1"/>
            <a:r>
              <a:rPr lang="en-US" dirty="0"/>
              <a:t>Treatment: penicillin or other antibiotics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6D175789-CB37-4C42-B7AB-E1E0F8857BCB}"/>
              </a:ext>
            </a:extLst>
          </p:cNvPr>
          <p:cNvSpPr>
            <a:spLocks noGrp="1"/>
          </p:cNvSpPr>
          <p:nvPr>
            <p:ph type="sldNum" sz="quarter" idx="12"/>
          </p:nvPr>
        </p:nvSpPr>
        <p:spPr/>
        <p:txBody>
          <a:bodyPr/>
          <a:lstStyle/>
          <a:p>
            <a:pPr defTabSz="457200"/>
            <a:fld id="{1E19C8D7-53EE-4AF8-9E87-BBF55B67A655}" type="slidenum">
              <a:rPr lang="en-US" smtClean="0"/>
              <a:pPr defTabSz="457200"/>
              <a:t>103</a:t>
            </a:fld>
            <a:endParaRPr lang="en-US" dirty="0"/>
          </a:p>
        </p:txBody>
      </p:sp>
    </p:spTree>
    <p:extLst>
      <p:ext uri="{BB962C8B-B14F-4D97-AF65-F5344CB8AC3E}">
        <p14:creationId xmlns:p14="http://schemas.microsoft.com/office/powerpoint/2010/main" val="285539448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8976569-EEAD-4659-893B-6CCBE93CBDFB}"/>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common diseases and disorders the reproductive system</a:t>
            </a:r>
          </a:p>
          <a:p>
            <a:pPr marL="457200" indent="-457200">
              <a:buFont typeface="+mj-lt"/>
              <a:buAutoNum type="arabicPeriod" startAt="7"/>
            </a:pPr>
            <a:endParaRPr lang="en-US" dirty="0">
              <a:solidFill>
                <a:srgbClr val="FF0000"/>
              </a:solidFill>
            </a:endParaRPr>
          </a:p>
          <a:p>
            <a:pPr marL="0" indent="0">
              <a:buNone/>
            </a:pPr>
            <a:r>
              <a:rPr lang="en-US" dirty="0"/>
              <a:t>NAs should know these facts about gonorrhea:</a:t>
            </a:r>
          </a:p>
          <a:p>
            <a:pPr marL="0" indent="0">
              <a:buNone/>
            </a:pPr>
            <a:endParaRPr lang="en-US" dirty="0"/>
          </a:p>
          <a:p>
            <a:pPr lvl="1"/>
            <a:r>
              <a:rPr lang="en-US" dirty="0"/>
              <a:t>Can cause sterility if untreated </a:t>
            </a:r>
          </a:p>
          <a:p>
            <a:pPr lvl="1"/>
            <a:r>
              <a:rPr lang="en-US" dirty="0"/>
              <a:t>Symptoms: men show white, yellow, or green discharge from the penis, burning with urination; women show no early symptoms but later symptoms include cloudy vaginal discharge, bleeding between periods</a:t>
            </a:r>
          </a:p>
          <a:p>
            <a:pPr lvl="1"/>
            <a:r>
              <a:rPr lang="en-US" dirty="0"/>
              <a:t>Treatment: antibiotics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6D175789-CB37-4C42-B7AB-E1E0F8857BCB}"/>
              </a:ext>
            </a:extLst>
          </p:cNvPr>
          <p:cNvSpPr>
            <a:spLocks noGrp="1"/>
          </p:cNvSpPr>
          <p:nvPr>
            <p:ph type="sldNum" sz="quarter" idx="12"/>
          </p:nvPr>
        </p:nvSpPr>
        <p:spPr/>
        <p:txBody>
          <a:bodyPr/>
          <a:lstStyle/>
          <a:p>
            <a:pPr defTabSz="457200"/>
            <a:fld id="{1E19C8D7-53EE-4AF8-9E87-BBF55B67A655}" type="slidenum">
              <a:rPr lang="en-US" smtClean="0"/>
              <a:pPr defTabSz="457200"/>
              <a:t>104</a:t>
            </a:fld>
            <a:endParaRPr lang="en-US" dirty="0"/>
          </a:p>
        </p:txBody>
      </p:sp>
    </p:spTree>
    <p:extLst>
      <p:ext uri="{BB962C8B-B14F-4D97-AF65-F5344CB8AC3E}">
        <p14:creationId xmlns:p14="http://schemas.microsoft.com/office/powerpoint/2010/main" val="223070672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8976569-EEAD-4659-893B-6CCBE93CBDFB}"/>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common diseases and disorders the reproductive system</a:t>
            </a:r>
          </a:p>
          <a:p>
            <a:pPr marL="457200" indent="-457200">
              <a:buFont typeface="+mj-lt"/>
              <a:buAutoNum type="arabicPeriod" startAt="7"/>
            </a:pPr>
            <a:endParaRPr lang="en-US" dirty="0">
              <a:solidFill>
                <a:srgbClr val="FF0000"/>
              </a:solidFill>
            </a:endParaRPr>
          </a:p>
          <a:p>
            <a:pPr marL="0" indent="0">
              <a:buNone/>
            </a:pPr>
            <a:r>
              <a:rPr lang="en-US" dirty="0"/>
              <a:t>NAs should know these facts about genital herpes:</a:t>
            </a:r>
          </a:p>
          <a:p>
            <a:pPr marL="0" indent="0">
              <a:buNone/>
            </a:pPr>
            <a:endParaRPr lang="en-US" dirty="0"/>
          </a:p>
          <a:p>
            <a:pPr lvl="1"/>
            <a:r>
              <a:rPr lang="en-US" dirty="0"/>
              <a:t>Caused by a virus </a:t>
            </a:r>
          </a:p>
          <a:p>
            <a:pPr lvl="1"/>
            <a:r>
              <a:rPr lang="en-US" dirty="0"/>
              <a:t>Treatment: antiviral drugs, but genital herpes cannot be cured </a:t>
            </a:r>
          </a:p>
          <a:p>
            <a:pPr lvl="1"/>
            <a:r>
              <a:rPr lang="en-US" dirty="0"/>
              <a:t>Person may have repeated outbreaks for life. </a:t>
            </a:r>
          </a:p>
          <a:p>
            <a:pPr lvl="1"/>
            <a:r>
              <a:rPr lang="en-US" dirty="0"/>
              <a:t>Symptoms of outbreaks: burning, painful, red sores on genitals </a:t>
            </a:r>
          </a:p>
          <a:p>
            <a:pPr lvl="1"/>
            <a:r>
              <a:rPr lang="en-US" dirty="0"/>
              <a:t>Babies born to infected women can be infected at birth. </a:t>
            </a:r>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6D175789-CB37-4C42-B7AB-E1E0F8857BCB}"/>
              </a:ext>
            </a:extLst>
          </p:cNvPr>
          <p:cNvSpPr>
            <a:spLocks noGrp="1"/>
          </p:cNvSpPr>
          <p:nvPr>
            <p:ph type="sldNum" sz="quarter" idx="12"/>
          </p:nvPr>
        </p:nvSpPr>
        <p:spPr/>
        <p:txBody>
          <a:bodyPr/>
          <a:lstStyle/>
          <a:p>
            <a:pPr defTabSz="457200"/>
            <a:fld id="{1E19C8D7-53EE-4AF8-9E87-BBF55B67A655}" type="slidenum">
              <a:rPr lang="en-US" smtClean="0"/>
              <a:pPr defTabSz="457200"/>
              <a:t>105</a:t>
            </a:fld>
            <a:endParaRPr lang="en-US" dirty="0"/>
          </a:p>
        </p:txBody>
      </p:sp>
    </p:spTree>
    <p:extLst>
      <p:ext uri="{BB962C8B-B14F-4D97-AF65-F5344CB8AC3E}">
        <p14:creationId xmlns:p14="http://schemas.microsoft.com/office/powerpoint/2010/main" val="362839783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8976569-EEAD-4659-893B-6CCBE93CBDFB}"/>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common diseases and disorders the reproductive system</a:t>
            </a:r>
          </a:p>
          <a:p>
            <a:pPr marL="457200" indent="-457200">
              <a:buFont typeface="+mj-lt"/>
              <a:buAutoNum type="arabicPeriod" startAt="7"/>
            </a:pPr>
            <a:endParaRPr lang="en-US" dirty="0">
              <a:solidFill>
                <a:srgbClr val="FF0000"/>
              </a:solidFill>
            </a:endParaRPr>
          </a:p>
          <a:p>
            <a:pPr marL="0" indent="0">
              <a:buNone/>
            </a:pPr>
            <a:r>
              <a:rPr lang="en-US" dirty="0"/>
              <a:t>NAs should know these facts about genital HPV infection:</a:t>
            </a:r>
          </a:p>
          <a:p>
            <a:pPr marL="0" indent="0">
              <a:buNone/>
            </a:pPr>
            <a:endParaRPr lang="en-US" dirty="0"/>
          </a:p>
          <a:p>
            <a:pPr lvl="1"/>
            <a:r>
              <a:rPr lang="en-US" dirty="0"/>
              <a:t>Caused by human papillomavirus (HPV), a different virus than HIV or herpes</a:t>
            </a:r>
          </a:p>
          <a:p>
            <a:pPr lvl="1"/>
            <a:r>
              <a:rPr lang="en-US" dirty="0"/>
              <a:t>Spread through genital contact and can infect the genital area of both men and women; genital warts may appear</a:t>
            </a:r>
          </a:p>
          <a:p>
            <a:pPr lvl="1"/>
            <a:r>
              <a:rPr lang="en-US" dirty="0"/>
              <a:t>Can cause women to have an abnormal pap smear test and may lead to development of cervical cancer</a:t>
            </a:r>
          </a:p>
          <a:p>
            <a:pPr lvl="1"/>
            <a:r>
              <a:rPr lang="en-US" dirty="0"/>
              <a:t>No cure, but an HPV vaccine is recommended for young women through age 26 and young men through age 21</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6D175789-CB37-4C42-B7AB-E1E0F8857BCB}"/>
              </a:ext>
            </a:extLst>
          </p:cNvPr>
          <p:cNvSpPr>
            <a:spLocks noGrp="1"/>
          </p:cNvSpPr>
          <p:nvPr>
            <p:ph type="sldNum" sz="quarter" idx="12"/>
          </p:nvPr>
        </p:nvSpPr>
        <p:spPr/>
        <p:txBody>
          <a:bodyPr/>
          <a:lstStyle/>
          <a:p>
            <a:pPr defTabSz="457200"/>
            <a:fld id="{1E19C8D7-53EE-4AF8-9E87-BBF55B67A655}" type="slidenum">
              <a:rPr lang="en-US" smtClean="0"/>
              <a:pPr defTabSz="457200"/>
              <a:t>106</a:t>
            </a:fld>
            <a:endParaRPr lang="en-US" dirty="0"/>
          </a:p>
        </p:txBody>
      </p:sp>
    </p:spTree>
    <p:extLst>
      <p:ext uri="{BB962C8B-B14F-4D97-AF65-F5344CB8AC3E}">
        <p14:creationId xmlns:p14="http://schemas.microsoft.com/office/powerpoint/2010/main" val="162693939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8976569-EEAD-4659-893B-6CCBE93CBDFB}"/>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common diseases and disorders the reproductive system</a:t>
            </a:r>
          </a:p>
          <a:p>
            <a:pPr marL="457200" indent="-457200">
              <a:buFont typeface="+mj-lt"/>
              <a:buAutoNum type="arabicPeriod" startAt="7"/>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STIs are not the only common disorders of the reproductive system. The following conditions are not STIs, but do affect the reproductive system.</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6D175789-CB37-4C42-B7AB-E1E0F8857BCB}"/>
              </a:ext>
            </a:extLst>
          </p:cNvPr>
          <p:cNvSpPr>
            <a:spLocks noGrp="1"/>
          </p:cNvSpPr>
          <p:nvPr>
            <p:ph type="sldNum" sz="quarter" idx="12"/>
          </p:nvPr>
        </p:nvSpPr>
        <p:spPr/>
        <p:txBody>
          <a:bodyPr/>
          <a:lstStyle/>
          <a:p>
            <a:pPr defTabSz="457200"/>
            <a:fld id="{1E19C8D7-53EE-4AF8-9E87-BBF55B67A655}" type="slidenum">
              <a:rPr lang="en-US" smtClean="0"/>
              <a:pPr defTabSz="457200"/>
              <a:t>107</a:t>
            </a:fld>
            <a:endParaRPr lang="en-US" dirty="0"/>
          </a:p>
        </p:txBody>
      </p:sp>
    </p:spTree>
    <p:extLst>
      <p:ext uri="{BB962C8B-B14F-4D97-AF65-F5344CB8AC3E}">
        <p14:creationId xmlns:p14="http://schemas.microsoft.com/office/powerpoint/2010/main" val="17364778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8976569-EEAD-4659-893B-6CCBE93CBDFB}"/>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common diseases and disorders the reproductive system</a:t>
            </a:r>
          </a:p>
          <a:p>
            <a:pPr marL="457200" indent="-457200">
              <a:buFont typeface="+mj-lt"/>
              <a:buAutoNum type="arabicPeriod" startAt="7"/>
            </a:pPr>
            <a:endParaRPr lang="en-US" dirty="0">
              <a:solidFill>
                <a:srgbClr val="FF0000"/>
              </a:solidFill>
            </a:endParaRPr>
          </a:p>
          <a:p>
            <a:pPr marL="0" indent="0">
              <a:buNone/>
            </a:pPr>
            <a:r>
              <a:rPr lang="en-US" dirty="0"/>
              <a:t>NAs should know these facts about benign prostatic hypertrophy:</a:t>
            </a:r>
          </a:p>
          <a:p>
            <a:pPr marL="0" indent="0">
              <a:buNone/>
            </a:pPr>
            <a:endParaRPr lang="en-US" dirty="0"/>
          </a:p>
          <a:p>
            <a:pPr lvl="1"/>
            <a:r>
              <a:rPr lang="en-US" dirty="0"/>
              <a:t>Common in men over age 60</a:t>
            </a:r>
          </a:p>
          <a:p>
            <a:pPr lvl="1"/>
            <a:r>
              <a:rPr lang="en-US" dirty="0"/>
              <a:t>Causes: enlarged prostate causes pressure on the urethra, which leads to problems urinating and emptying the bladder </a:t>
            </a:r>
          </a:p>
          <a:p>
            <a:pPr lvl="1"/>
            <a:r>
              <a:rPr lang="en-US" dirty="0"/>
              <a:t>Treatment: medications or surgery</a:t>
            </a:r>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6D175789-CB37-4C42-B7AB-E1E0F8857BCB}"/>
              </a:ext>
            </a:extLst>
          </p:cNvPr>
          <p:cNvSpPr>
            <a:spLocks noGrp="1"/>
          </p:cNvSpPr>
          <p:nvPr>
            <p:ph type="sldNum" sz="quarter" idx="12"/>
          </p:nvPr>
        </p:nvSpPr>
        <p:spPr/>
        <p:txBody>
          <a:bodyPr/>
          <a:lstStyle/>
          <a:p>
            <a:pPr defTabSz="457200"/>
            <a:fld id="{1E19C8D7-53EE-4AF8-9E87-BBF55B67A655}" type="slidenum">
              <a:rPr lang="en-US" smtClean="0"/>
              <a:pPr defTabSz="457200"/>
              <a:t>108</a:t>
            </a:fld>
            <a:endParaRPr lang="en-US" dirty="0"/>
          </a:p>
        </p:txBody>
      </p:sp>
    </p:spTree>
    <p:extLst>
      <p:ext uri="{BB962C8B-B14F-4D97-AF65-F5344CB8AC3E}">
        <p14:creationId xmlns:p14="http://schemas.microsoft.com/office/powerpoint/2010/main" val="29053649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8976569-EEAD-4659-893B-6CCBE93CBDFB}"/>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common diseases and disorders the reproductive system</a:t>
            </a:r>
          </a:p>
          <a:p>
            <a:pPr marL="457200" indent="-457200">
              <a:buFont typeface="+mj-lt"/>
              <a:buAutoNum type="arabicPeriod" startAt="7"/>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Men are at increased risk for prostate cancer as they age. Prostate cancer is usually slow-growing and responsive to treatment, so early detection is important.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6D175789-CB37-4C42-B7AB-E1E0F8857BCB}"/>
              </a:ext>
            </a:extLst>
          </p:cNvPr>
          <p:cNvSpPr>
            <a:spLocks noGrp="1"/>
          </p:cNvSpPr>
          <p:nvPr>
            <p:ph type="sldNum" sz="quarter" idx="12"/>
          </p:nvPr>
        </p:nvSpPr>
        <p:spPr/>
        <p:txBody>
          <a:bodyPr/>
          <a:lstStyle/>
          <a:p>
            <a:pPr defTabSz="457200"/>
            <a:fld id="{1E19C8D7-53EE-4AF8-9E87-BBF55B67A655}" type="slidenum">
              <a:rPr lang="en-US" smtClean="0"/>
              <a:pPr defTabSz="457200"/>
              <a:t>109</a:t>
            </a:fld>
            <a:endParaRPr lang="en-US" dirty="0"/>
          </a:p>
        </p:txBody>
      </p:sp>
    </p:spTree>
    <p:extLst>
      <p:ext uri="{BB962C8B-B14F-4D97-AF65-F5344CB8AC3E}">
        <p14:creationId xmlns:p14="http://schemas.microsoft.com/office/powerpoint/2010/main" val="3686655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common diseases and disorders of the integumentary system</a:t>
            </a:r>
          </a:p>
          <a:p>
            <a:pPr marL="457200" indent="-457200">
              <a:buFont typeface="+mj-lt"/>
              <a:buAutoNum type="arabicPeriod"/>
            </a:pPr>
            <a:endParaRPr lang="en-US" dirty="0">
              <a:solidFill>
                <a:srgbClr val="FF0000"/>
              </a:solidFill>
            </a:endParaRPr>
          </a:p>
          <a:p>
            <a:pPr marL="0" indent="0">
              <a:buNone/>
            </a:pPr>
            <a:r>
              <a:rPr lang="en-US" dirty="0"/>
              <a:t>NAs should know these facts about fungal infections:</a:t>
            </a:r>
          </a:p>
          <a:p>
            <a:pPr marL="0" indent="0">
              <a:buNone/>
            </a:pPr>
            <a:endParaRPr lang="en-US" dirty="0"/>
          </a:p>
          <a:p>
            <a:pPr lvl="1"/>
            <a:r>
              <a:rPr lang="en-US" dirty="0"/>
              <a:t>Examples of fungi include mushrooms, mold, and yeasts (Candida).</a:t>
            </a:r>
          </a:p>
          <a:p>
            <a:pPr lvl="1"/>
            <a:r>
              <a:rPr lang="en-US" dirty="0"/>
              <a:t>Some types of fungi normally live on body.</a:t>
            </a:r>
          </a:p>
          <a:p>
            <a:pPr lvl="1"/>
            <a:r>
              <a:rPr lang="en-US" dirty="0"/>
              <a:t>Normal balances of fungi can change, resulting in infection.</a:t>
            </a:r>
          </a:p>
          <a:p>
            <a:pPr lvl="1"/>
            <a:r>
              <a:rPr lang="en-US" dirty="0"/>
              <a:t>Fungal infections include athlete’s foot, jock itch, vaginal yeast infection, and tinea.</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11</a:t>
            </a:fld>
            <a:endParaRPr lang="en-US" dirty="0"/>
          </a:p>
        </p:txBody>
      </p:sp>
    </p:spTree>
    <p:extLst>
      <p:ext uri="{BB962C8B-B14F-4D97-AF65-F5344CB8AC3E}">
        <p14:creationId xmlns:p14="http://schemas.microsoft.com/office/powerpoint/2010/main" val="425620029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8976569-EEAD-4659-893B-6CCBE93CBDFB}"/>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common diseases and disorders the reproductive system</a:t>
            </a:r>
          </a:p>
          <a:p>
            <a:pPr marL="457200" indent="-457200">
              <a:buFont typeface="+mj-lt"/>
              <a:buAutoNum type="arabicPeriod" startAt="7"/>
            </a:pPr>
            <a:endParaRPr lang="en-US" dirty="0">
              <a:solidFill>
                <a:srgbClr val="FF0000"/>
              </a:solidFill>
            </a:endParaRPr>
          </a:p>
          <a:p>
            <a:pPr marL="0" indent="0">
              <a:buNone/>
            </a:pPr>
            <a:r>
              <a:rPr lang="en-US" dirty="0"/>
              <a:t>NAs should know these facts about vaginitis:</a:t>
            </a:r>
          </a:p>
          <a:p>
            <a:pPr marL="0" indent="0">
              <a:buNone/>
            </a:pPr>
            <a:endParaRPr lang="en-US" dirty="0"/>
          </a:p>
          <a:p>
            <a:pPr lvl="1"/>
            <a:r>
              <a:rPr lang="en-US" dirty="0"/>
              <a:t>Causes: bacteria, protozoa, or fungus</a:t>
            </a:r>
          </a:p>
          <a:p>
            <a:pPr lvl="1"/>
            <a:r>
              <a:rPr lang="en-US" dirty="0"/>
              <a:t>Bacterial vaginosis (BV) occurs when there is an overgrowth of normal bacteria inside vagina</a:t>
            </a:r>
          </a:p>
          <a:p>
            <a:pPr lvl="1"/>
            <a:r>
              <a:rPr lang="en-US" dirty="0"/>
              <a:t>Symptoms: white vaginal discharge, itching, burning </a:t>
            </a:r>
          </a:p>
          <a:p>
            <a:pPr lvl="1"/>
            <a:r>
              <a:rPr lang="en-US" dirty="0"/>
              <a:t>Treatment: oral medications, vaginal creams </a:t>
            </a:r>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6D175789-CB37-4C42-B7AB-E1E0F8857BCB}"/>
              </a:ext>
            </a:extLst>
          </p:cNvPr>
          <p:cNvSpPr>
            <a:spLocks noGrp="1"/>
          </p:cNvSpPr>
          <p:nvPr>
            <p:ph type="sldNum" sz="quarter" idx="12"/>
          </p:nvPr>
        </p:nvSpPr>
        <p:spPr/>
        <p:txBody>
          <a:bodyPr/>
          <a:lstStyle/>
          <a:p>
            <a:pPr defTabSz="457200"/>
            <a:fld id="{1E19C8D7-53EE-4AF8-9E87-BBF55B67A655}" type="slidenum">
              <a:rPr lang="en-US" smtClean="0"/>
              <a:pPr defTabSz="457200"/>
              <a:t>110</a:t>
            </a:fld>
            <a:endParaRPr lang="en-US" dirty="0"/>
          </a:p>
        </p:txBody>
      </p:sp>
    </p:spTree>
    <p:extLst>
      <p:ext uri="{BB962C8B-B14F-4D97-AF65-F5344CB8AC3E}">
        <p14:creationId xmlns:p14="http://schemas.microsoft.com/office/powerpoint/2010/main" val="239767717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2">
            <a:extLst>
              <a:ext uri="{FF2B5EF4-FFF2-40B4-BE49-F238E27FC236}">
                <a16:creationId xmlns:a16="http://schemas.microsoft.com/office/drawing/2014/main" id="{5BF8DE32-BA0C-48C3-9043-2C422C4E2DFA}"/>
              </a:ext>
            </a:extLst>
          </p:cNvPr>
          <p:cNvSpPr>
            <a:spLocks noGrp="1"/>
          </p:cNvSpPr>
          <p:nvPr>
            <p:ph idx="1"/>
          </p:nvPr>
        </p:nvSpPr>
        <p:spPr>
          <a:xfrm>
            <a:off x="635393" y="780226"/>
            <a:ext cx="10234377" cy="6077774"/>
          </a:xfrm>
        </p:spPr>
        <p:txBody>
          <a:bodyPr/>
          <a:lstStyle/>
          <a:p>
            <a:pPr marL="0" indent="0">
              <a:buNone/>
              <a:defRPr/>
            </a:pPr>
            <a:r>
              <a:rPr lang="en-US" dirty="0"/>
              <a:t>A vaginal irrigation may be ordered to clean the vagina, to introduce medication to treat an infection or condition, or to relieve discomfort. A vaginal irrigation, or douche, is a solution that is inserted into the vagina and then immediately drains out. </a:t>
            </a:r>
          </a:p>
          <a:p>
            <a:pPr marL="0" indent="0">
              <a:buNone/>
              <a:defRPr/>
            </a:pPr>
            <a:r>
              <a:rPr lang="en-US" dirty="0"/>
              <a:t>Nursing assistants may be allowed to assist with a vaginal irrigation if trained to do so. They should follow these guidelines:</a:t>
            </a:r>
          </a:p>
          <a:p>
            <a:pPr marL="0" indent="0">
              <a:defRPr/>
            </a:pPr>
            <a:endParaRPr lang="en-US" dirty="0"/>
          </a:p>
          <a:p>
            <a:pPr>
              <a:buFontTx/>
              <a:buNone/>
              <a:defRPr/>
            </a:pPr>
            <a:r>
              <a:rPr lang="en-US" sz="2400" b="1" baseline="30000" dirty="0"/>
              <a:t>Guidelines: Vaginal Irrigation</a:t>
            </a:r>
          </a:p>
          <a:p>
            <a:pPr>
              <a:buFontTx/>
              <a:buNone/>
              <a:defRPr/>
            </a:pPr>
            <a:r>
              <a:rPr lang="en-US" sz="2400" baseline="30000" dirty="0"/>
              <a:t>G	Provide plenty of privacy for this procedure. Pull the curtain and close the door. </a:t>
            </a:r>
          </a:p>
          <a:p>
            <a:pPr>
              <a:buFontTx/>
              <a:buNone/>
              <a:defRPr/>
            </a:pPr>
            <a:r>
              <a:rPr lang="en-US" sz="2400" baseline="30000" dirty="0"/>
              <a:t>G 	Wear gloves while assisting with this procedure.</a:t>
            </a:r>
          </a:p>
          <a:p>
            <a:pPr>
              <a:buFontTx/>
              <a:buNone/>
              <a:defRPr/>
            </a:pPr>
            <a:r>
              <a:rPr lang="en-US" sz="2400" baseline="30000" dirty="0"/>
              <a:t>G 	The woman will be placed in the dorsal recumbent position.</a:t>
            </a:r>
          </a:p>
          <a:p>
            <a:pPr>
              <a:buFontTx/>
              <a:buNone/>
              <a:defRPr/>
            </a:pPr>
            <a:r>
              <a:rPr lang="en-US" sz="2400" baseline="30000" dirty="0"/>
              <a:t>G 	Inspect the nozzle or tip for any breaks, cracks, or rough edges before use. This helps prevent injury to the vagina. If you observe any problems with the nozzle, do not use it, and notify the nurse.</a:t>
            </a:r>
          </a:p>
          <a:p>
            <a:pPr>
              <a:buFontTx/>
              <a:buNone/>
              <a:defRPr/>
            </a:pPr>
            <a:r>
              <a:rPr lang="en-US" sz="2400" baseline="30000" dirty="0"/>
              <a:t>G 	To prevent infection, clean the container, tubing, and nozzle before use. Reusable equipment should be washed with hot, soapy water after use.</a:t>
            </a:r>
          </a:p>
        </p:txBody>
      </p:sp>
      <p:sp>
        <p:nvSpPr>
          <p:cNvPr id="119809" name="Title 1">
            <a:extLst>
              <a:ext uri="{FF2B5EF4-FFF2-40B4-BE49-F238E27FC236}">
                <a16:creationId xmlns:a16="http://schemas.microsoft.com/office/drawing/2014/main" id="{3EF27F85-9AB0-47DE-9787-186D2F2E6E15}"/>
              </a:ext>
            </a:extLst>
          </p:cNvPr>
          <p:cNvSpPr>
            <a:spLocks noGrp="1" noChangeArrowheads="1"/>
          </p:cNvSpPr>
          <p:nvPr>
            <p:ph type="title" idx="4294967295"/>
          </p:nvPr>
        </p:nvSpPr>
        <p:spPr>
          <a:xfrm>
            <a:off x="635393" y="333375"/>
            <a:ext cx="11556607" cy="400050"/>
          </a:xfrm>
        </p:spPr>
        <p:txBody>
          <a:bodyPr>
            <a:normAutofit/>
          </a:bodyPr>
          <a:lstStyle/>
          <a:p>
            <a:r>
              <a:rPr lang="en-US" altLang="en-US" sz="2000" dirty="0"/>
              <a:t>Handout 18-1: Vaginal Irrigation</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Content Placeholder 2">
            <a:extLst>
              <a:ext uri="{FF2B5EF4-FFF2-40B4-BE49-F238E27FC236}">
                <a16:creationId xmlns:a16="http://schemas.microsoft.com/office/drawing/2014/main" id="{DAFCE6FD-7B22-409C-B620-95C545A11A49}"/>
              </a:ext>
            </a:extLst>
          </p:cNvPr>
          <p:cNvSpPr>
            <a:spLocks noGrp="1" noChangeArrowheads="1"/>
          </p:cNvSpPr>
          <p:nvPr>
            <p:ph idx="1"/>
          </p:nvPr>
        </p:nvSpPr>
        <p:spPr/>
        <p:txBody>
          <a:bodyPr/>
          <a:lstStyle/>
          <a:p>
            <a:pPr>
              <a:buFontTx/>
              <a:buNone/>
            </a:pPr>
            <a:endParaRPr lang="en-US" altLang="en-US" sz="2400" baseline="30000" dirty="0">
              <a:solidFill>
                <a:srgbClr val="00B050"/>
              </a:solidFill>
            </a:endParaRPr>
          </a:p>
          <a:p>
            <a:pPr>
              <a:buFontTx/>
              <a:buNone/>
            </a:pPr>
            <a:r>
              <a:rPr lang="en-US" altLang="en-US" sz="2400" baseline="30000" dirty="0"/>
              <a:t>G 	Follow the care plan’s instructions to make sure the irrigation solution is the right temperature.</a:t>
            </a:r>
          </a:p>
          <a:p>
            <a:pPr>
              <a:buFontTx/>
              <a:buNone/>
            </a:pPr>
            <a:r>
              <a:rPr lang="en-US" altLang="en-US" sz="2400" baseline="30000" dirty="0"/>
              <a:t>G 	If using a commercially-prepared irrigation, follow instructions on the package.</a:t>
            </a:r>
          </a:p>
          <a:p>
            <a:pPr>
              <a:buFontTx/>
              <a:buNone/>
            </a:pPr>
            <a:r>
              <a:rPr lang="en-US" altLang="en-US" sz="2400" baseline="30000" dirty="0"/>
              <a:t>G 	Allow some of the solution to run through the tubing to remove air before the tubing is inserted.</a:t>
            </a:r>
          </a:p>
          <a:p>
            <a:pPr>
              <a:buFontTx/>
              <a:buNone/>
            </a:pPr>
            <a:r>
              <a:rPr lang="en-US" altLang="en-US" sz="2400" baseline="30000" dirty="0"/>
              <a:t>G 	Do not force the nozzle of the douche into the vagina if you meet resistance. If you are unable to insert the nozzle, stop and notify the nurse.</a:t>
            </a:r>
          </a:p>
          <a:p>
            <a:pPr>
              <a:buFontTx/>
              <a:buNone/>
            </a:pPr>
            <a:r>
              <a:rPr lang="en-US" altLang="en-US" sz="2400" baseline="30000" dirty="0"/>
              <a:t>G 	The same amount of solution should return as was put into the vagina. The solution should be the same color as before it was inserted. It should be clear with a mild odor.</a:t>
            </a:r>
          </a:p>
          <a:p>
            <a:pPr>
              <a:buFontTx/>
              <a:buNone/>
            </a:pPr>
            <a:r>
              <a:rPr lang="en-US" altLang="en-US" sz="2400" baseline="30000" dirty="0"/>
              <a:t>G 	Report any of the following to the nurse:</a:t>
            </a:r>
          </a:p>
          <a:p>
            <a:pPr lvl="1">
              <a:buFontTx/>
              <a:buNone/>
            </a:pPr>
            <a:r>
              <a:rPr lang="en-US" altLang="en-US" sz="2400" baseline="30000" dirty="0"/>
              <a:t>•	Fatigue</a:t>
            </a:r>
          </a:p>
          <a:p>
            <a:pPr lvl="1">
              <a:buFontTx/>
              <a:buNone/>
            </a:pPr>
            <a:r>
              <a:rPr lang="en-US" altLang="en-US" sz="2400" baseline="30000" dirty="0"/>
              <a:t>• 	Pain</a:t>
            </a:r>
          </a:p>
          <a:p>
            <a:pPr lvl="1">
              <a:buFontTx/>
              <a:buNone/>
            </a:pPr>
            <a:r>
              <a:rPr lang="en-US" altLang="en-US" sz="2400" baseline="30000" dirty="0"/>
              <a:t>• 	Unusual amount, unusual color (pink or streaked with red), unusual odor of solution, or any material in solution, such as mucus or particles</a:t>
            </a:r>
          </a:p>
        </p:txBody>
      </p:sp>
      <p:sp>
        <p:nvSpPr>
          <p:cNvPr id="120833" name="Title 1">
            <a:extLst>
              <a:ext uri="{FF2B5EF4-FFF2-40B4-BE49-F238E27FC236}">
                <a16:creationId xmlns:a16="http://schemas.microsoft.com/office/drawing/2014/main" id="{C05B19A9-C501-430D-B45B-A22E1DF65EF2}"/>
              </a:ext>
            </a:extLst>
          </p:cNvPr>
          <p:cNvSpPr>
            <a:spLocks noGrp="1" noChangeArrowheads="1"/>
          </p:cNvSpPr>
          <p:nvPr>
            <p:ph type="title" idx="4294967295"/>
          </p:nvPr>
        </p:nvSpPr>
        <p:spPr>
          <a:xfrm>
            <a:off x="635393" y="333375"/>
            <a:ext cx="11556607" cy="400050"/>
          </a:xfrm>
        </p:spPr>
        <p:txBody>
          <a:bodyPr>
            <a:normAutofit/>
          </a:bodyPr>
          <a:lstStyle/>
          <a:p>
            <a:r>
              <a:rPr lang="en-US" altLang="en-US" sz="2000" dirty="0"/>
              <a:t>Handout 18-1: Vaginal Irrigation (cont’d)</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C11E62-8693-49C2-A34A-604ACF97F27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common diseases and disorders the immune and lymphatic systems</a:t>
            </a:r>
          </a:p>
          <a:p>
            <a:pPr marL="457200" indent="-457200">
              <a:buFont typeface="+mj-lt"/>
              <a:buAutoNum type="arabicPeriod" startAt="8"/>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acquired immune deficiency syndrome (AIDS)</a:t>
            </a:r>
          </a:p>
          <a:p>
            <a:pPr marL="457200" lvl="1" indent="0">
              <a:buNone/>
            </a:pPr>
            <a:r>
              <a:rPr lang="en-US" dirty="0"/>
              <a:t>the final stage of HIV infection, in which infections, tumors, and central nervous system symptoms appear due to a weakened immune system that is unable to fight infection.</a:t>
            </a:r>
          </a:p>
          <a:p>
            <a:pPr marL="0" indent="0">
              <a:buNone/>
            </a:pPr>
            <a:r>
              <a:rPr lang="en-US" b="1" dirty="0"/>
              <a:t>AIDS dementia complex</a:t>
            </a:r>
          </a:p>
          <a:p>
            <a:pPr marL="457200" lvl="1" indent="0">
              <a:buNone/>
            </a:pPr>
            <a:r>
              <a:rPr lang="en-US" dirty="0"/>
              <a:t>a group of symptoms including memory loss, poor coordination, paralysis, and confusion that occur in the late stages of AIDS due to damage to the central nervous system.</a:t>
            </a:r>
          </a:p>
          <a:p>
            <a:pPr marL="0" indent="0">
              <a:buNone/>
            </a:pPr>
            <a:r>
              <a:rPr lang="en-US" b="1" dirty="0"/>
              <a:t>Kaposi’s sarcoma</a:t>
            </a:r>
          </a:p>
          <a:p>
            <a:pPr marL="457200" lvl="1" indent="0">
              <a:buNone/>
            </a:pPr>
            <a:r>
              <a:rPr lang="en-US" dirty="0"/>
              <a:t>a rare form of skin cancer that appears as purple, red, or brown skin lesions.</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352400B3-B84B-45E3-88C5-B3D287F64557}"/>
              </a:ext>
            </a:extLst>
          </p:cNvPr>
          <p:cNvSpPr>
            <a:spLocks noGrp="1"/>
          </p:cNvSpPr>
          <p:nvPr>
            <p:ph type="sldNum" sz="quarter" idx="12"/>
          </p:nvPr>
        </p:nvSpPr>
        <p:spPr/>
        <p:txBody>
          <a:bodyPr/>
          <a:lstStyle/>
          <a:p>
            <a:pPr defTabSz="457200"/>
            <a:fld id="{1E19C8D7-53EE-4AF8-9E87-BBF55B67A655}" type="slidenum">
              <a:rPr lang="en-US" smtClean="0"/>
              <a:pPr defTabSz="457200"/>
              <a:t>113</a:t>
            </a:fld>
            <a:endParaRPr lang="en-US" dirty="0"/>
          </a:p>
        </p:txBody>
      </p:sp>
    </p:spTree>
    <p:extLst>
      <p:ext uri="{BB962C8B-B14F-4D97-AF65-F5344CB8AC3E}">
        <p14:creationId xmlns:p14="http://schemas.microsoft.com/office/powerpoint/2010/main" val="283773796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C11E62-8693-49C2-A34A-604ACF97F27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common diseases and disorders the immune and lymphatic systems</a:t>
            </a:r>
          </a:p>
          <a:p>
            <a:pPr marL="457200" indent="-457200">
              <a:buFont typeface="+mj-lt"/>
              <a:buAutoNum type="arabicPeriod" startAt="8"/>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opportunistic infections</a:t>
            </a:r>
          </a:p>
          <a:p>
            <a:pPr marL="457200" lvl="1" indent="0">
              <a:buNone/>
            </a:pPr>
            <a:r>
              <a:rPr lang="en-US" dirty="0"/>
              <a:t>infections that invade the body when the immune system is weak and unable to defend itself.</a:t>
            </a:r>
          </a:p>
          <a:p>
            <a:pPr marL="0" indent="0">
              <a:buNone/>
            </a:pPr>
            <a:r>
              <a:rPr lang="en-US" b="1" dirty="0"/>
              <a:t>neuropathy</a:t>
            </a:r>
          </a:p>
          <a:p>
            <a:pPr marL="457200" lvl="1" indent="0">
              <a:buNone/>
            </a:pPr>
            <a:r>
              <a:rPr lang="en-US" dirty="0"/>
              <a:t>numbness, tingling, and pain in the feet and legs.</a:t>
            </a:r>
          </a:p>
          <a:p>
            <a:pPr marL="0" indent="0">
              <a:buNone/>
            </a:pPr>
            <a:endParaRPr lang="en-US" dirty="0"/>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352400B3-B84B-45E3-88C5-B3D287F64557}"/>
              </a:ext>
            </a:extLst>
          </p:cNvPr>
          <p:cNvSpPr>
            <a:spLocks noGrp="1"/>
          </p:cNvSpPr>
          <p:nvPr>
            <p:ph type="sldNum" sz="quarter" idx="12"/>
          </p:nvPr>
        </p:nvSpPr>
        <p:spPr/>
        <p:txBody>
          <a:bodyPr/>
          <a:lstStyle/>
          <a:p>
            <a:pPr defTabSz="457200"/>
            <a:fld id="{1E19C8D7-53EE-4AF8-9E87-BBF55B67A655}" type="slidenum">
              <a:rPr lang="en-US" smtClean="0"/>
              <a:pPr defTabSz="457200"/>
              <a:t>114</a:t>
            </a:fld>
            <a:endParaRPr lang="en-US" dirty="0"/>
          </a:p>
        </p:txBody>
      </p:sp>
    </p:spTree>
    <p:extLst>
      <p:ext uri="{BB962C8B-B14F-4D97-AF65-F5344CB8AC3E}">
        <p14:creationId xmlns:p14="http://schemas.microsoft.com/office/powerpoint/2010/main" val="38154353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C11E62-8693-49C2-A34A-604ACF97F27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common diseases and disorders the immune and lymphatic systems</a:t>
            </a:r>
          </a:p>
          <a:p>
            <a:pPr marL="457200" indent="-457200">
              <a:buFont typeface="+mj-lt"/>
              <a:buAutoNum type="arabicPeriod" startAt="8"/>
            </a:pPr>
            <a:endParaRPr lang="en-US" dirty="0">
              <a:solidFill>
                <a:srgbClr val="FF0000"/>
              </a:solidFill>
            </a:endParaRPr>
          </a:p>
          <a:p>
            <a:pPr marL="0" indent="0">
              <a:buNone/>
            </a:pPr>
            <a:r>
              <a:rPr lang="en-US" dirty="0"/>
              <a:t>NAs should know these facts about HIV/AIDS:</a:t>
            </a:r>
          </a:p>
          <a:p>
            <a:pPr marL="0" indent="0">
              <a:buNone/>
            </a:pPr>
            <a:endParaRPr lang="en-US" dirty="0"/>
          </a:p>
          <a:p>
            <a:pPr lvl="1"/>
            <a:r>
              <a:rPr lang="en-US" dirty="0"/>
              <a:t>Acquired immunodeficiency virus is caused by HIV (human immunodeficiency virus). </a:t>
            </a:r>
          </a:p>
          <a:p>
            <a:pPr lvl="1"/>
            <a:r>
              <a:rPr lang="en-US" dirty="0"/>
              <a:t>HIV attacks the immune system and disables it. </a:t>
            </a:r>
          </a:p>
          <a:p>
            <a:pPr lvl="1"/>
            <a:r>
              <a:rPr lang="en-US" dirty="0"/>
              <a:t>AIDS is the final stage of HIV infection in which infections, tumors, and central nervous system symptoms appear.</a:t>
            </a:r>
          </a:p>
          <a:p>
            <a:pPr lvl="1"/>
            <a:r>
              <a:rPr lang="en-US" dirty="0"/>
              <a:t>HIV is transmitted by sexual contact, blood, infected needles, or from mother to fetus. </a:t>
            </a:r>
          </a:p>
          <a:p>
            <a:pPr lvl="1"/>
            <a:r>
              <a:rPr lang="en-US" dirty="0"/>
              <a:t>Symptoms at transmission are like flu. </a:t>
            </a:r>
          </a:p>
          <a:p>
            <a:pPr lvl="1"/>
            <a:r>
              <a:rPr lang="en-US" dirty="0"/>
              <a:t>Later symptoms include opportunistic infections, tumors, and central nervous system symptoms. </a:t>
            </a:r>
          </a:p>
          <a:p>
            <a:pPr lvl="1"/>
            <a:r>
              <a:rPr lang="en-US" dirty="0"/>
              <a:t>Late stage is AIDS dementia complex.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352400B3-B84B-45E3-88C5-B3D287F64557}"/>
              </a:ext>
            </a:extLst>
          </p:cNvPr>
          <p:cNvSpPr>
            <a:spLocks noGrp="1"/>
          </p:cNvSpPr>
          <p:nvPr>
            <p:ph type="sldNum" sz="quarter" idx="12"/>
          </p:nvPr>
        </p:nvSpPr>
        <p:spPr/>
        <p:txBody>
          <a:bodyPr/>
          <a:lstStyle/>
          <a:p>
            <a:pPr defTabSz="457200"/>
            <a:fld id="{1E19C8D7-53EE-4AF8-9E87-BBF55B67A655}" type="slidenum">
              <a:rPr lang="en-US" smtClean="0"/>
              <a:pPr defTabSz="457200"/>
              <a:t>115</a:t>
            </a:fld>
            <a:endParaRPr lang="en-US" dirty="0"/>
          </a:p>
        </p:txBody>
      </p:sp>
    </p:spTree>
    <p:extLst>
      <p:ext uri="{BB962C8B-B14F-4D97-AF65-F5344CB8AC3E}">
        <p14:creationId xmlns:p14="http://schemas.microsoft.com/office/powerpoint/2010/main" val="400664401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C11E62-8693-49C2-A34A-604ACF97F27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common diseases and disorders the immune and lymphatic systems</a:t>
            </a:r>
          </a:p>
          <a:p>
            <a:pPr marL="457200" indent="-457200">
              <a:buFont typeface="+mj-lt"/>
              <a:buAutoNum type="arabicPeriod" startAt="8"/>
            </a:pPr>
            <a:endParaRPr lang="en-US" dirty="0">
              <a:solidFill>
                <a:srgbClr val="FF0000"/>
              </a:solidFill>
            </a:endParaRPr>
          </a:p>
          <a:p>
            <a:pPr marL="0" indent="0">
              <a:buNone/>
            </a:pPr>
            <a:r>
              <a:rPr lang="en-US" dirty="0"/>
              <a:t>The following can be signs and symptoms of HIV/AIDS:</a:t>
            </a:r>
          </a:p>
          <a:p>
            <a:pPr marL="0" indent="0">
              <a:buNone/>
            </a:pPr>
            <a:endParaRPr lang="en-US" dirty="0"/>
          </a:p>
          <a:p>
            <a:pPr lvl="1"/>
            <a:r>
              <a:rPr lang="en-US" dirty="0"/>
              <a:t>Flu-like symptoms </a:t>
            </a:r>
          </a:p>
          <a:p>
            <a:pPr lvl="1"/>
            <a:r>
              <a:rPr lang="en-US" dirty="0"/>
              <a:t>Appetite loss </a:t>
            </a:r>
          </a:p>
          <a:p>
            <a:pPr lvl="1"/>
            <a:r>
              <a:rPr lang="en-US" dirty="0"/>
              <a:t>Weight loss </a:t>
            </a:r>
          </a:p>
          <a:p>
            <a:pPr lvl="1"/>
            <a:r>
              <a:rPr lang="en-US" dirty="0"/>
              <a:t>Night sweats </a:t>
            </a:r>
          </a:p>
          <a:p>
            <a:pPr lvl="1"/>
            <a:r>
              <a:rPr lang="en-US" dirty="0"/>
              <a:t>Swollen lymph nodes </a:t>
            </a:r>
          </a:p>
          <a:p>
            <a:pPr lvl="1"/>
            <a:r>
              <a:rPr lang="en-US" dirty="0"/>
              <a:t>Severe diarrhea </a:t>
            </a:r>
          </a:p>
          <a:p>
            <a:pPr lvl="1"/>
            <a:r>
              <a:rPr lang="en-US" dirty="0"/>
              <a:t>Dry cough </a:t>
            </a:r>
          </a:p>
          <a:p>
            <a:pPr lvl="1"/>
            <a:r>
              <a:rPr lang="en-US" dirty="0"/>
              <a:t>Skin rashes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352400B3-B84B-45E3-88C5-B3D287F64557}"/>
              </a:ext>
            </a:extLst>
          </p:cNvPr>
          <p:cNvSpPr>
            <a:spLocks noGrp="1"/>
          </p:cNvSpPr>
          <p:nvPr>
            <p:ph type="sldNum" sz="quarter" idx="12"/>
          </p:nvPr>
        </p:nvSpPr>
        <p:spPr/>
        <p:txBody>
          <a:bodyPr/>
          <a:lstStyle/>
          <a:p>
            <a:pPr defTabSz="457200"/>
            <a:fld id="{1E19C8D7-53EE-4AF8-9E87-BBF55B67A655}" type="slidenum">
              <a:rPr lang="en-US" smtClean="0"/>
              <a:pPr defTabSz="457200"/>
              <a:t>116</a:t>
            </a:fld>
            <a:endParaRPr lang="en-US" dirty="0"/>
          </a:p>
        </p:txBody>
      </p:sp>
    </p:spTree>
    <p:extLst>
      <p:ext uri="{BB962C8B-B14F-4D97-AF65-F5344CB8AC3E}">
        <p14:creationId xmlns:p14="http://schemas.microsoft.com/office/powerpoint/2010/main" val="315209126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C11E62-8693-49C2-A34A-604ACF97F27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common diseases and disorders the immune and lymphatic systems</a:t>
            </a:r>
          </a:p>
          <a:p>
            <a:pPr marL="457200" indent="-457200">
              <a:buFont typeface="+mj-lt"/>
              <a:buAutoNum type="arabicPeriod" startAt="8"/>
            </a:pPr>
            <a:endParaRPr lang="en-US" dirty="0">
              <a:solidFill>
                <a:srgbClr val="FF0000"/>
              </a:solidFill>
            </a:endParaRPr>
          </a:p>
          <a:p>
            <a:pPr marL="0" indent="0">
              <a:buNone/>
            </a:pPr>
            <a:r>
              <a:rPr lang="en-US" dirty="0"/>
              <a:t>Signs and symptoms of HIV/AIDS (cont’d):</a:t>
            </a:r>
          </a:p>
          <a:p>
            <a:pPr lvl="1"/>
            <a:endParaRPr lang="en-US" dirty="0"/>
          </a:p>
          <a:p>
            <a:pPr lvl="1"/>
            <a:r>
              <a:rPr lang="en-US" dirty="0"/>
              <a:t>Painful white spots in mouth </a:t>
            </a:r>
          </a:p>
          <a:p>
            <a:pPr lvl="1"/>
            <a:r>
              <a:rPr lang="en-US" dirty="0"/>
              <a:t>Cold sores </a:t>
            </a:r>
          </a:p>
          <a:p>
            <a:pPr lvl="1"/>
            <a:r>
              <a:rPr lang="en-US" dirty="0"/>
              <a:t>Cauliflower-like warts on the skin and in mouth </a:t>
            </a:r>
          </a:p>
          <a:p>
            <a:pPr lvl="1"/>
            <a:r>
              <a:rPr lang="en-US" dirty="0"/>
              <a:t>Inflamed and bleeding gums </a:t>
            </a:r>
          </a:p>
          <a:p>
            <a:pPr lvl="1"/>
            <a:r>
              <a:rPr lang="en-US" dirty="0"/>
              <a:t>Bruising that does not go away </a:t>
            </a:r>
          </a:p>
          <a:p>
            <a:pPr lvl="1"/>
            <a:r>
              <a:rPr lang="en-US" dirty="0"/>
              <a:t>Low resistance to infection </a:t>
            </a:r>
          </a:p>
          <a:p>
            <a:pPr lvl="1"/>
            <a:r>
              <a:rPr lang="en-US" dirty="0"/>
              <a:t>Kaposi’s sarcoma </a:t>
            </a:r>
          </a:p>
          <a:p>
            <a:pPr lvl="1"/>
            <a:r>
              <a:rPr lang="en-US" dirty="0"/>
              <a:t>Pneumocystis pneumonia, a lung infection</a:t>
            </a:r>
          </a:p>
          <a:p>
            <a:pPr lvl="1"/>
            <a:r>
              <a:rPr lang="en-US" dirty="0"/>
              <a:t>AIDS dementia complex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352400B3-B84B-45E3-88C5-B3D287F64557}"/>
              </a:ext>
            </a:extLst>
          </p:cNvPr>
          <p:cNvSpPr>
            <a:spLocks noGrp="1"/>
          </p:cNvSpPr>
          <p:nvPr>
            <p:ph type="sldNum" sz="quarter" idx="12"/>
          </p:nvPr>
        </p:nvSpPr>
        <p:spPr/>
        <p:txBody>
          <a:bodyPr/>
          <a:lstStyle/>
          <a:p>
            <a:pPr defTabSz="457200"/>
            <a:fld id="{1E19C8D7-53EE-4AF8-9E87-BBF55B67A655}" type="slidenum">
              <a:rPr lang="en-US" smtClean="0"/>
              <a:pPr defTabSz="457200"/>
              <a:t>117</a:t>
            </a:fld>
            <a:endParaRPr lang="en-US" dirty="0"/>
          </a:p>
        </p:txBody>
      </p:sp>
    </p:spTree>
    <p:extLst>
      <p:ext uri="{BB962C8B-B14F-4D97-AF65-F5344CB8AC3E}">
        <p14:creationId xmlns:p14="http://schemas.microsoft.com/office/powerpoint/2010/main" val="246109346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C11E62-8693-49C2-A34A-604ACF97F27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common diseases and disorders the immune and lymphatic systems</a:t>
            </a:r>
          </a:p>
          <a:p>
            <a:pPr marL="457200" indent="-457200">
              <a:buFont typeface="+mj-lt"/>
              <a:buAutoNum type="arabicPeriod" startAt="8"/>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Opportunistic infections invade the weakened body of a resident with AIDS and worsen her condition. Treatment is medication. Drugs slow the progression of the disease, but there is no cure.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352400B3-B84B-45E3-88C5-B3D287F64557}"/>
              </a:ext>
            </a:extLst>
          </p:cNvPr>
          <p:cNvSpPr>
            <a:spLocks noGrp="1"/>
          </p:cNvSpPr>
          <p:nvPr>
            <p:ph type="sldNum" sz="quarter" idx="12"/>
          </p:nvPr>
        </p:nvSpPr>
        <p:spPr/>
        <p:txBody>
          <a:bodyPr/>
          <a:lstStyle/>
          <a:p>
            <a:pPr defTabSz="457200"/>
            <a:fld id="{1E19C8D7-53EE-4AF8-9E87-BBF55B67A655}" type="slidenum">
              <a:rPr lang="en-US" smtClean="0"/>
              <a:pPr defTabSz="457200"/>
              <a:t>118</a:t>
            </a:fld>
            <a:endParaRPr lang="en-US" dirty="0"/>
          </a:p>
        </p:txBody>
      </p:sp>
    </p:spTree>
    <p:extLst>
      <p:ext uri="{BB962C8B-B14F-4D97-AF65-F5344CB8AC3E}">
        <p14:creationId xmlns:p14="http://schemas.microsoft.com/office/powerpoint/2010/main" val="120886070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C11E62-8693-49C2-A34A-604ACF97F27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common diseases and disorders the immune and lymphatic systems</a:t>
            </a:r>
          </a:p>
          <a:p>
            <a:pPr marL="457200" indent="-457200">
              <a:buFont typeface="+mj-lt"/>
              <a:buAutoNum type="arabicPeriod" startAt="8"/>
            </a:pPr>
            <a:endParaRPr lang="en-US" dirty="0">
              <a:solidFill>
                <a:srgbClr val="FF0000"/>
              </a:solidFill>
            </a:endParaRPr>
          </a:p>
          <a:p>
            <a:pPr marL="0" indent="0">
              <a:buNone/>
            </a:pPr>
            <a:r>
              <a:rPr lang="en-US" dirty="0"/>
              <a:t>The following are high-risk behaviors for HIV/AIDS:</a:t>
            </a:r>
          </a:p>
          <a:p>
            <a:pPr marL="0" indent="0">
              <a:buNone/>
            </a:pPr>
            <a:endParaRPr lang="en-US" dirty="0"/>
          </a:p>
          <a:p>
            <a:pPr lvl="1"/>
            <a:r>
              <a:rPr lang="en-US" dirty="0"/>
              <a:t>Having unprotected or poorly-protected sex with an infected person</a:t>
            </a:r>
          </a:p>
          <a:p>
            <a:pPr lvl="1"/>
            <a:r>
              <a:rPr lang="en-US" dirty="0"/>
              <a:t>Having sexual contact with many partners</a:t>
            </a:r>
          </a:p>
          <a:p>
            <a:pPr lvl="1"/>
            <a:r>
              <a:rPr lang="en-US" dirty="0"/>
              <a:t>Sharing drug needles </a:t>
            </a:r>
          </a:p>
          <a:p>
            <a:pPr lvl="1"/>
            <a:r>
              <a:rPr lang="en-US" dirty="0"/>
              <a:t>In healthcare settings, accidental contact with contaminated blood, body fluids, sharps, or supplies/equipment</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352400B3-B84B-45E3-88C5-B3D287F64557}"/>
              </a:ext>
            </a:extLst>
          </p:cNvPr>
          <p:cNvSpPr>
            <a:spLocks noGrp="1"/>
          </p:cNvSpPr>
          <p:nvPr>
            <p:ph type="sldNum" sz="quarter" idx="12"/>
          </p:nvPr>
        </p:nvSpPr>
        <p:spPr/>
        <p:txBody>
          <a:bodyPr/>
          <a:lstStyle/>
          <a:p>
            <a:pPr defTabSz="457200"/>
            <a:fld id="{1E19C8D7-53EE-4AF8-9E87-BBF55B67A655}" type="slidenum">
              <a:rPr lang="en-US" smtClean="0"/>
              <a:pPr defTabSz="457200"/>
              <a:t>119</a:t>
            </a:fld>
            <a:endParaRPr lang="en-US" dirty="0"/>
          </a:p>
        </p:txBody>
      </p:sp>
    </p:spTree>
    <p:extLst>
      <p:ext uri="{BB962C8B-B14F-4D97-AF65-F5344CB8AC3E}">
        <p14:creationId xmlns:p14="http://schemas.microsoft.com/office/powerpoint/2010/main" val="16617842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common diseases and disorders of the integumentary system</a:t>
            </a:r>
          </a:p>
          <a:p>
            <a:pPr marL="457200" indent="-457200">
              <a:buFont typeface="+mj-lt"/>
              <a:buAutoNum type="arabicPeriod"/>
            </a:pPr>
            <a:endParaRPr lang="en-US" dirty="0">
              <a:solidFill>
                <a:srgbClr val="FF0000"/>
              </a:solidFill>
            </a:endParaRPr>
          </a:p>
          <a:p>
            <a:pPr marL="0" indent="0">
              <a:buNone/>
            </a:pPr>
            <a:r>
              <a:rPr lang="en-US" dirty="0"/>
              <a:t>Facts about fungal infections (cont’d):</a:t>
            </a:r>
          </a:p>
          <a:p>
            <a:pPr marL="0" indent="0">
              <a:buNone/>
            </a:pPr>
            <a:endParaRPr lang="en-US" dirty="0"/>
          </a:p>
          <a:p>
            <a:pPr lvl="1"/>
            <a:r>
              <a:rPr lang="en-US" dirty="0"/>
              <a:t>Imbalances may result from weakened immune system or antibiotics.</a:t>
            </a:r>
          </a:p>
          <a:p>
            <a:pPr lvl="1"/>
            <a:r>
              <a:rPr lang="en-US" dirty="0"/>
              <a:t>Fungi can be difficult to kill.</a:t>
            </a:r>
          </a:p>
          <a:p>
            <a:pPr lvl="1"/>
            <a:r>
              <a:rPr lang="en-US" dirty="0"/>
              <a:t>Treatment includes antifungal drugs applied directly on the infection, such as on the skin, inside the mouth, or in the vagina, and/or oral or injected medications. </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12</a:t>
            </a:fld>
            <a:endParaRPr lang="en-US" dirty="0"/>
          </a:p>
        </p:txBody>
      </p:sp>
    </p:spTree>
    <p:extLst>
      <p:ext uri="{BB962C8B-B14F-4D97-AF65-F5344CB8AC3E}">
        <p14:creationId xmlns:p14="http://schemas.microsoft.com/office/powerpoint/2010/main" val="148447721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C11E62-8693-49C2-A34A-604ACF97F27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common diseases and disorders the immune and lymphatic systems</a:t>
            </a:r>
          </a:p>
          <a:p>
            <a:pPr marL="457200" indent="-457200">
              <a:buFont typeface="+mj-lt"/>
              <a:buAutoNum type="arabicPeriod" startAt="8"/>
            </a:pPr>
            <a:endParaRPr lang="en-US" dirty="0">
              <a:solidFill>
                <a:srgbClr val="FF0000"/>
              </a:solidFill>
            </a:endParaRPr>
          </a:p>
          <a:p>
            <a:pPr marL="0" indent="0">
              <a:buNone/>
            </a:pPr>
            <a:r>
              <a:rPr lang="en-US" dirty="0"/>
              <a:t>These measures can protect against the spread of HIV and AIDS:</a:t>
            </a:r>
          </a:p>
          <a:p>
            <a:pPr marL="0" indent="0">
              <a:buNone/>
            </a:pPr>
            <a:endParaRPr lang="en-US" dirty="0"/>
          </a:p>
          <a:p>
            <a:pPr lvl="1"/>
            <a:r>
              <a:rPr lang="en-US" dirty="0"/>
              <a:t>Following Standard Precautions at work</a:t>
            </a:r>
          </a:p>
          <a:p>
            <a:pPr lvl="1"/>
            <a:r>
              <a:rPr lang="en-US" dirty="0"/>
              <a:t>Never sharing needles</a:t>
            </a:r>
          </a:p>
          <a:p>
            <a:pPr lvl="1"/>
            <a:r>
              <a:rPr lang="en-US" dirty="0"/>
              <a:t>Not having unprotected sex (always using condoms during sexual contact) </a:t>
            </a:r>
          </a:p>
          <a:p>
            <a:pPr lvl="1"/>
            <a:r>
              <a:rPr lang="en-US" dirty="0"/>
              <a:t>Staying in a monogamous relationship</a:t>
            </a:r>
          </a:p>
          <a:p>
            <a:pPr lvl="1"/>
            <a:r>
              <a:rPr lang="en-US" dirty="0"/>
              <a:t>Practicing abstinence </a:t>
            </a:r>
          </a:p>
          <a:p>
            <a:pPr lvl="1"/>
            <a:r>
              <a:rPr lang="en-US" dirty="0"/>
              <a:t>Getting tested for HIV</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352400B3-B84B-45E3-88C5-B3D287F64557}"/>
              </a:ext>
            </a:extLst>
          </p:cNvPr>
          <p:cNvSpPr>
            <a:spLocks noGrp="1"/>
          </p:cNvSpPr>
          <p:nvPr>
            <p:ph type="sldNum" sz="quarter" idx="12"/>
          </p:nvPr>
        </p:nvSpPr>
        <p:spPr/>
        <p:txBody>
          <a:bodyPr/>
          <a:lstStyle/>
          <a:p>
            <a:pPr defTabSz="457200"/>
            <a:fld id="{1E19C8D7-53EE-4AF8-9E87-BBF55B67A655}" type="slidenum">
              <a:rPr lang="en-US" smtClean="0"/>
              <a:pPr defTabSz="457200"/>
              <a:t>120</a:t>
            </a:fld>
            <a:endParaRPr lang="en-US" dirty="0"/>
          </a:p>
        </p:txBody>
      </p:sp>
    </p:spTree>
    <p:extLst>
      <p:ext uri="{BB962C8B-B14F-4D97-AF65-F5344CB8AC3E}">
        <p14:creationId xmlns:p14="http://schemas.microsoft.com/office/powerpoint/2010/main" val="32013255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7902AD-52D1-41A1-923D-9CF2B4E16938}"/>
              </a:ext>
            </a:extLst>
          </p:cNvPr>
          <p:cNvSpPr>
            <a:spLocks noGrp="1"/>
          </p:cNvSpPr>
          <p:nvPr>
            <p:ph idx="1"/>
          </p:nvPr>
        </p:nvSpPr>
        <p:spPr>
          <a:xfrm>
            <a:off x="2468880" y="1680968"/>
            <a:ext cx="8400890" cy="4495995"/>
          </a:xfrm>
        </p:spPr>
        <p:txBody>
          <a:bodyPr/>
          <a:lstStyle/>
          <a:p>
            <a:pPr marL="0" indent="0">
              <a:buNone/>
            </a:pPr>
            <a:endParaRPr lang="en-US" dirty="0"/>
          </a:p>
        </p:txBody>
      </p:sp>
      <p:sp>
        <p:nvSpPr>
          <p:cNvPr id="130049" name="Title 1">
            <a:extLst>
              <a:ext uri="{FF2B5EF4-FFF2-40B4-BE49-F238E27FC236}">
                <a16:creationId xmlns:a16="http://schemas.microsoft.com/office/drawing/2014/main" id="{7D4B6F4B-FD83-43FB-84FE-A7E62024B2CD}"/>
              </a:ext>
            </a:extLst>
          </p:cNvPr>
          <p:cNvSpPr>
            <a:spLocks noGrp="1" noChangeArrowheads="1"/>
          </p:cNvSpPr>
          <p:nvPr>
            <p:ph type="title" idx="4294967295"/>
          </p:nvPr>
        </p:nvSpPr>
        <p:spPr>
          <a:xfrm>
            <a:off x="762000" y="333375"/>
            <a:ext cx="11430000" cy="400050"/>
          </a:xfrm>
        </p:spPr>
        <p:txBody>
          <a:bodyPr>
            <a:normAutofit/>
          </a:bodyPr>
          <a:lstStyle/>
          <a:p>
            <a:r>
              <a:rPr lang="en-US" altLang="en-US" sz="2000" b="0" dirty="0"/>
              <a:t>Handout 18-2: Myths about HIV and AIDS</a:t>
            </a:r>
          </a:p>
        </p:txBody>
      </p:sp>
      <p:graphicFrame>
        <p:nvGraphicFramePr>
          <p:cNvPr id="4" name="Table 3">
            <a:extLst>
              <a:ext uri="{FF2B5EF4-FFF2-40B4-BE49-F238E27FC236}">
                <a16:creationId xmlns:a16="http://schemas.microsoft.com/office/drawing/2014/main" id="{58D69981-9BCE-44A1-9044-721337598D7A}"/>
              </a:ext>
            </a:extLst>
          </p:cNvPr>
          <p:cNvGraphicFramePr>
            <a:graphicFrameLocks noGrp="1"/>
          </p:cNvGraphicFramePr>
          <p:nvPr>
            <p:extLst>
              <p:ext uri="{D42A27DB-BD31-4B8C-83A1-F6EECF244321}">
                <p14:modId xmlns:p14="http://schemas.microsoft.com/office/powerpoint/2010/main" val="4038665327"/>
              </p:ext>
            </p:extLst>
          </p:nvPr>
        </p:nvGraphicFramePr>
        <p:xfrm>
          <a:off x="762000" y="780226"/>
          <a:ext cx="9525000" cy="5297548"/>
        </p:xfrm>
        <a:graphic>
          <a:graphicData uri="http://schemas.openxmlformats.org/drawingml/2006/table">
            <a:tbl>
              <a:tblPr/>
              <a:tblGrid>
                <a:gridCol w="858693">
                  <a:extLst>
                    <a:ext uri="{9D8B030D-6E8A-4147-A177-3AD203B41FA5}">
                      <a16:colId xmlns:a16="http://schemas.microsoft.com/office/drawing/2014/main" val="20000"/>
                    </a:ext>
                  </a:extLst>
                </a:gridCol>
                <a:gridCol w="3431165">
                  <a:extLst>
                    <a:ext uri="{9D8B030D-6E8A-4147-A177-3AD203B41FA5}">
                      <a16:colId xmlns:a16="http://schemas.microsoft.com/office/drawing/2014/main" val="20001"/>
                    </a:ext>
                  </a:extLst>
                </a:gridCol>
                <a:gridCol w="954305">
                  <a:extLst>
                    <a:ext uri="{9D8B030D-6E8A-4147-A177-3AD203B41FA5}">
                      <a16:colId xmlns:a16="http://schemas.microsoft.com/office/drawing/2014/main" val="20002"/>
                    </a:ext>
                  </a:extLst>
                </a:gridCol>
                <a:gridCol w="4280837">
                  <a:extLst>
                    <a:ext uri="{9D8B030D-6E8A-4147-A177-3AD203B41FA5}">
                      <a16:colId xmlns:a16="http://schemas.microsoft.com/office/drawing/2014/main" val="20003"/>
                    </a:ext>
                  </a:extLst>
                </a:gridCol>
              </a:tblGrid>
              <a:tr h="1570665">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endParaRPr kumimoji="0" lang="en-US" altLang="en-US" sz="1400" b="1" i="0" u="none" strike="noStrike" cap="none" normalizeH="0" baseline="0" dirty="0">
                        <a:ln>
                          <a:noFill/>
                        </a:ln>
                        <a:solidFill>
                          <a:srgbClr val="000000"/>
                        </a:solidFill>
                        <a:effectLst/>
                        <a:latin typeface="Times Roman" charset="0"/>
                        <a:ea typeface="Times New Roman" charset="0"/>
                        <a:cs typeface="Times Roman" charset="0"/>
                      </a:endParaRPr>
                    </a:p>
                  </a:txBody>
                  <a:tcPr marL="50800" marR="50800" marT="50793" marB="50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r>
                        <a:rPr kumimoji="0" lang="en-US" altLang="en-US" sz="1300" b="1" i="0" u="none" strike="noStrike" cap="none" normalizeH="0" baseline="0" dirty="0">
                          <a:ln>
                            <a:noFill/>
                          </a:ln>
                          <a:solidFill>
                            <a:srgbClr val="000000"/>
                          </a:solidFill>
                          <a:effectLst/>
                          <a:latin typeface="Times New Roman" charset="0"/>
                          <a:ea typeface="ＭＳ Ｐゴシック" charset="-128"/>
                        </a:rPr>
                        <a:t>Myth</a:t>
                      </a:r>
                      <a:r>
                        <a:rPr kumimoji="0" lang="en-US" altLang="en-US" sz="1300" b="0" i="0" u="none" strike="noStrike" cap="none" normalizeH="0" baseline="0" dirty="0">
                          <a:ln>
                            <a:noFill/>
                          </a:ln>
                          <a:solidFill>
                            <a:srgbClr val="000000"/>
                          </a:solidFill>
                          <a:effectLst/>
                          <a:latin typeface="Times New Roman" charset="0"/>
                          <a:ea typeface="ＭＳ Ｐゴシック" charset="-128"/>
                        </a:rPr>
                        <a:t>: If a person is HIV positive, that means he or she has AIDS. </a:t>
                      </a:r>
                    </a:p>
                  </a:txBody>
                  <a:tcPr marL="50800" marR="50800" marT="50793" marB="50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endParaRPr kumimoji="0" lang="en-US" altLang="en-US" sz="1400" b="1" i="0" u="none" strike="noStrike" cap="none" normalizeH="0" baseline="0">
                        <a:ln>
                          <a:noFill/>
                        </a:ln>
                        <a:solidFill>
                          <a:srgbClr val="000000"/>
                        </a:solidFill>
                        <a:effectLst/>
                        <a:latin typeface="Times Roman" charset="0"/>
                        <a:ea typeface="Times New Roman" charset="0"/>
                        <a:cs typeface="Times Roman" charset="0"/>
                      </a:endParaRPr>
                    </a:p>
                  </a:txBody>
                  <a:tcPr marL="50800" marR="50800" marT="50793" marB="50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1300" b="1" i="0" u="none" strike="noStrike" cap="none" normalizeH="0" baseline="0" dirty="0">
                          <a:ln>
                            <a:noFill/>
                          </a:ln>
                          <a:solidFill>
                            <a:srgbClr val="000000"/>
                          </a:solidFill>
                          <a:effectLst/>
                          <a:latin typeface="Times New Roman" charset="0"/>
                          <a:ea typeface="ＭＳ Ｐゴシック" charset="-128"/>
                        </a:rPr>
                        <a:t>Fact: </a:t>
                      </a:r>
                      <a:r>
                        <a:rPr kumimoji="0" lang="en-US" altLang="en-US" sz="1300" b="0" i="0" u="none" strike="noStrike" cap="none" normalizeH="0" baseline="0" dirty="0">
                          <a:ln>
                            <a:noFill/>
                          </a:ln>
                          <a:solidFill>
                            <a:schemeClr val="tx1"/>
                          </a:solidFill>
                          <a:effectLst/>
                          <a:latin typeface="Times New Roman" charset="0"/>
                          <a:ea typeface="ＭＳ Ｐゴシック" charset="-128"/>
                        </a:rPr>
                        <a:t>Being HIV positive means that a person’s body was exposed to the virus. Since the person was exposed, there is a good chance that he or she is infected with the virus. But it does not mean that the person has AIDS. AIDS develops over time.</a:t>
                      </a:r>
                      <a:endParaRPr kumimoji="0" lang="en-US" altLang="en-US" sz="1300" b="0" i="0" u="none" strike="noStrike" cap="none" normalizeH="0" baseline="0" dirty="0">
                        <a:ln>
                          <a:noFill/>
                        </a:ln>
                        <a:solidFill>
                          <a:srgbClr val="FFFFFF"/>
                        </a:solidFill>
                        <a:effectLst/>
                        <a:latin typeface="Times New Roman" charset="0"/>
                        <a:ea typeface="ＭＳ Ｐゴシック" charset="-128"/>
                      </a:endParaRPr>
                    </a:p>
                  </a:txBody>
                  <a:tcPr marL="50800" marR="50800" marT="50793" marB="50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1394998">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endParaRPr kumimoji="0" lang="en-US" altLang="en-US" sz="1400" b="0" i="0" u="none" strike="noStrike" cap="none" normalizeH="0" baseline="0">
                        <a:ln>
                          <a:noFill/>
                        </a:ln>
                        <a:solidFill>
                          <a:srgbClr val="000000"/>
                        </a:solidFill>
                        <a:effectLst/>
                        <a:latin typeface="ScalaLF-Regular" charset="0"/>
                        <a:ea typeface="Times New Roman" charset="0"/>
                        <a:cs typeface="ScalaLF-Regular" charset="0"/>
                      </a:endParaRPr>
                    </a:p>
                  </a:txBody>
                  <a:tcPr marL="50800" marR="50800" marT="50793" marB="50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r>
                        <a:rPr kumimoji="0" lang="en-US" altLang="en-US" sz="1300" b="1" i="0" u="none" strike="noStrike" cap="none" normalizeH="0" baseline="0">
                          <a:ln>
                            <a:noFill/>
                          </a:ln>
                          <a:solidFill>
                            <a:srgbClr val="000000"/>
                          </a:solidFill>
                          <a:effectLst/>
                          <a:latin typeface="Times New Roman" charset="0"/>
                          <a:ea typeface="ＭＳ Ｐゴシック" charset="-128"/>
                        </a:rPr>
                        <a:t>Myth: </a:t>
                      </a:r>
                      <a:r>
                        <a:rPr kumimoji="0" lang="en-US" altLang="en-US" sz="1300" b="0" i="0" u="none" strike="noStrike" cap="none" normalizeH="0" baseline="0">
                          <a:ln>
                            <a:noFill/>
                          </a:ln>
                          <a:solidFill>
                            <a:srgbClr val="000000"/>
                          </a:solidFill>
                          <a:effectLst/>
                          <a:latin typeface="Times New Roman" charset="0"/>
                          <a:ea typeface="ＭＳ Ｐゴシック" charset="-128"/>
                        </a:rPr>
                        <a:t>HIV is the same as AIDS. </a:t>
                      </a:r>
                    </a:p>
                  </a:txBody>
                  <a:tcPr marL="50800" marR="50800" marT="50793" marB="50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endParaRPr kumimoji="0" lang="en-US" altLang="en-US" sz="1400" b="0" i="0" u="none" strike="noStrike" cap="none" normalizeH="0" baseline="0">
                        <a:ln>
                          <a:noFill/>
                        </a:ln>
                        <a:solidFill>
                          <a:srgbClr val="000000"/>
                        </a:solidFill>
                        <a:effectLst/>
                        <a:latin typeface="Times Roman" charset="0"/>
                        <a:ea typeface="Times New Roman" charset="0"/>
                        <a:cs typeface="Times Roman" charset="0"/>
                      </a:endParaRPr>
                    </a:p>
                  </a:txBody>
                  <a:tcPr marL="50800" marR="50800" marT="50793" marB="50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r>
                        <a:rPr kumimoji="0" lang="en-US" altLang="en-US" sz="1300" b="1" i="0" u="none" strike="noStrike" cap="none" normalizeH="0" baseline="0" dirty="0">
                          <a:ln>
                            <a:noFill/>
                          </a:ln>
                          <a:solidFill>
                            <a:srgbClr val="000000"/>
                          </a:solidFill>
                          <a:effectLst/>
                          <a:latin typeface="Times New Roman" charset="0"/>
                          <a:ea typeface="ＭＳ Ｐゴシック" charset="-128"/>
                        </a:rPr>
                        <a:t>Fact: </a:t>
                      </a:r>
                      <a:r>
                        <a:rPr kumimoji="0" lang="en-US" altLang="en-US" sz="1300" b="0" i="0" u="none" strike="noStrike" cap="none" normalizeH="0" baseline="0" dirty="0">
                          <a:ln>
                            <a:noFill/>
                          </a:ln>
                          <a:solidFill>
                            <a:srgbClr val="000000"/>
                          </a:solidFill>
                          <a:effectLst/>
                          <a:latin typeface="Times New Roman" charset="0"/>
                          <a:ea typeface="ＭＳ Ｐゴシック" charset="-128"/>
                        </a:rPr>
                        <a:t>HIV is the virus that can cause AIDS. AIDS is a group of symptoms that develops during the last stage of HIV infection.</a:t>
                      </a:r>
                    </a:p>
                  </a:txBody>
                  <a:tcPr marL="50800" marR="50800" marT="50793" marB="50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2331885">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endParaRPr kumimoji="0" lang="en-US" altLang="en-US" sz="1400" b="0" i="0" u="none" strike="noStrike" cap="none" normalizeH="0" baseline="0">
                        <a:ln>
                          <a:noFill/>
                        </a:ln>
                        <a:solidFill>
                          <a:srgbClr val="000000"/>
                        </a:solidFill>
                        <a:effectLst/>
                        <a:latin typeface="ScalaLF-Regular" charset="0"/>
                        <a:ea typeface="Times New Roman" charset="0"/>
                        <a:cs typeface="ScalaLF-Regular" charset="0"/>
                      </a:endParaRPr>
                    </a:p>
                  </a:txBody>
                  <a:tcPr marL="50800" marR="50800" marT="50793" marB="50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1300" b="1" i="0" u="none" strike="noStrike" cap="none" normalizeH="0" baseline="0">
                          <a:ln>
                            <a:noFill/>
                          </a:ln>
                          <a:solidFill>
                            <a:srgbClr val="000000"/>
                          </a:solidFill>
                          <a:effectLst/>
                          <a:latin typeface="Times New Roman" charset="0"/>
                          <a:ea typeface="ＭＳ Ｐゴシック" charset="-128"/>
                        </a:rPr>
                        <a:t>Myth: </a:t>
                      </a:r>
                      <a:r>
                        <a:rPr kumimoji="0" lang="en-US" altLang="en-US" sz="1300" b="0" i="0" u="none" strike="noStrike" cap="none" normalizeH="0" baseline="0">
                          <a:ln>
                            <a:noFill/>
                          </a:ln>
                          <a:solidFill>
                            <a:schemeClr val="tx1"/>
                          </a:solidFill>
                          <a:effectLst/>
                          <a:latin typeface="Times New Roman" charset="0"/>
                          <a:ea typeface="ＭＳ Ｐゴシック" charset="-128"/>
                        </a:rPr>
                        <a:t>HIV can be spread by shaking hands, hugging, or kissing an infected person.</a:t>
                      </a:r>
                      <a:endParaRPr kumimoji="0" lang="en-US" altLang="en-US" sz="1300" b="0" i="0" u="none" strike="noStrike" cap="none" normalizeH="0" baseline="0">
                        <a:ln>
                          <a:noFill/>
                        </a:ln>
                        <a:solidFill>
                          <a:srgbClr val="000000"/>
                        </a:solidFill>
                        <a:effectLst/>
                        <a:latin typeface="Times New Roman" charset="0"/>
                        <a:ea typeface="ＭＳ Ｐゴシック" charset="-128"/>
                      </a:endParaRPr>
                    </a:p>
                  </a:txBody>
                  <a:tcPr marL="50800" marR="50800" marT="50793" marB="50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endParaRPr kumimoji="0" lang="en-US" altLang="en-US" sz="1400" b="0" i="0" u="none" strike="noStrike" cap="none" normalizeH="0" baseline="0">
                        <a:ln>
                          <a:noFill/>
                        </a:ln>
                        <a:solidFill>
                          <a:srgbClr val="000000"/>
                        </a:solidFill>
                        <a:effectLst/>
                        <a:latin typeface="Times Roman" charset="0"/>
                        <a:ea typeface="Times New Roman" charset="0"/>
                        <a:cs typeface="Times Roman" charset="0"/>
                      </a:endParaRPr>
                    </a:p>
                  </a:txBody>
                  <a:tcPr marL="50800" marR="50800" marT="50793" marB="50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1300" b="1" i="0" u="none" strike="noStrike" cap="none" normalizeH="0" baseline="0" dirty="0">
                          <a:ln>
                            <a:noFill/>
                          </a:ln>
                          <a:solidFill>
                            <a:srgbClr val="000000"/>
                          </a:solidFill>
                          <a:effectLst/>
                          <a:latin typeface="Times New Roman" charset="0"/>
                          <a:ea typeface="ＭＳ Ｐゴシック" charset="-128"/>
                        </a:rPr>
                        <a:t>Fact: </a:t>
                      </a:r>
                      <a:r>
                        <a:rPr kumimoji="0" lang="en-US" altLang="en-US" sz="1300" b="0" i="0" u="none" strike="noStrike" cap="none" normalizeH="0" baseline="0" dirty="0">
                          <a:ln>
                            <a:noFill/>
                          </a:ln>
                          <a:solidFill>
                            <a:schemeClr val="tx1"/>
                          </a:solidFill>
                          <a:effectLst/>
                          <a:latin typeface="Times New Roman" charset="0"/>
                          <a:ea typeface="ＭＳ Ｐゴシック" charset="-128"/>
                        </a:rPr>
                        <a:t>HIV is not spread through casual contact. There is a slight possibility that a person could become HIV infected through kissing if both the infected and uninfected person had open, bleeding sores in their mouths, and the infected person’s blood got into the uninfected person’s bloodstream. If this is a concern, partners can check for such sores before kissing.</a:t>
                      </a:r>
                      <a:endParaRPr kumimoji="0" lang="en-US" altLang="en-US" sz="1300" b="0" i="0" u="none" strike="noStrike" cap="none" normalizeH="0" baseline="0" dirty="0">
                        <a:ln>
                          <a:noFill/>
                        </a:ln>
                        <a:solidFill>
                          <a:srgbClr val="000000"/>
                        </a:solidFill>
                        <a:effectLst/>
                        <a:latin typeface="Times New Roman" charset="0"/>
                        <a:ea typeface="ＭＳ Ｐゴシック" charset="-128"/>
                      </a:endParaRPr>
                    </a:p>
                  </a:txBody>
                  <a:tcPr marL="50800" marR="50800" marT="50793" marB="5079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bl>
          </a:graphicData>
        </a:graphic>
      </p:graphicFrame>
      <p:pic>
        <p:nvPicPr>
          <p:cNvPr id="130072" name="Picture 4">
            <a:extLst>
              <a:ext uri="{FF2B5EF4-FFF2-40B4-BE49-F238E27FC236}">
                <a16:creationId xmlns:a16="http://schemas.microsoft.com/office/drawing/2014/main" id="{610109F0-0F7E-44B4-940D-081074E1A2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696" r="30968"/>
          <a:stretch>
            <a:fillRect/>
          </a:stretch>
        </p:blipFill>
        <p:spPr bwMode="auto">
          <a:xfrm>
            <a:off x="927259" y="1101724"/>
            <a:ext cx="473075"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073" name="Picture 5">
            <a:extLst>
              <a:ext uri="{FF2B5EF4-FFF2-40B4-BE49-F238E27FC236}">
                <a16:creationId xmlns:a16="http://schemas.microsoft.com/office/drawing/2014/main" id="{9F5CA7E8-7F29-4D9E-8C97-6D53554BC3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599" r="9599"/>
          <a:stretch>
            <a:fillRect/>
          </a:stretch>
        </p:blipFill>
        <p:spPr bwMode="auto">
          <a:xfrm>
            <a:off x="5186362" y="1101725"/>
            <a:ext cx="67627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074" name="Picture 4">
            <a:extLst>
              <a:ext uri="{FF2B5EF4-FFF2-40B4-BE49-F238E27FC236}">
                <a16:creationId xmlns:a16="http://schemas.microsoft.com/office/drawing/2014/main" id="{2E99FE3E-8DC2-4C97-83D2-3961A1B9A6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696" r="30968"/>
          <a:stretch>
            <a:fillRect/>
          </a:stretch>
        </p:blipFill>
        <p:spPr bwMode="auto">
          <a:xfrm>
            <a:off x="925830" y="2584450"/>
            <a:ext cx="473075"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075" name="Picture 5">
            <a:extLst>
              <a:ext uri="{FF2B5EF4-FFF2-40B4-BE49-F238E27FC236}">
                <a16:creationId xmlns:a16="http://schemas.microsoft.com/office/drawing/2014/main" id="{51DD109D-4265-4709-B7D8-F287616FDB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599" r="9599"/>
          <a:stretch>
            <a:fillRect/>
          </a:stretch>
        </p:blipFill>
        <p:spPr bwMode="auto">
          <a:xfrm>
            <a:off x="5186361" y="2454727"/>
            <a:ext cx="67627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076" name="Picture 4">
            <a:extLst>
              <a:ext uri="{FF2B5EF4-FFF2-40B4-BE49-F238E27FC236}">
                <a16:creationId xmlns:a16="http://schemas.microsoft.com/office/drawing/2014/main" id="{A71B8EFE-D8FF-41C7-BA64-1BAFC258AD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696" r="30968"/>
          <a:stretch>
            <a:fillRect/>
          </a:stretch>
        </p:blipFill>
        <p:spPr bwMode="auto">
          <a:xfrm>
            <a:off x="925830" y="3928965"/>
            <a:ext cx="473076"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077" name="Picture 5">
            <a:extLst>
              <a:ext uri="{FF2B5EF4-FFF2-40B4-BE49-F238E27FC236}">
                <a16:creationId xmlns:a16="http://schemas.microsoft.com/office/drawing/2014/main" id="{40AFC8D4-19E1-41A9-855B-EBFD192731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599" r="9599"/>
          <a:stretch>
            <a:fillRect/>
          </a:stretch>
        </p:blipFill>
        <p:spPr bwMode="auto">
          <a:xfrm>
            <a:off x="5186361" y="3963548"/>
            <a:ext cx="67627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17A45CB-14F1-41F8-A57B-9F7D11B8D450}"/>
              </a:ext>
            </a:extLst>
          </p:cNvPr>
          <p:cNvSpPr>
            <a:spLocks noGrp="1"/>
          </p:cNvSpPr>
          <p:nvPr>
            <p:ph idx="1"/>
          </p:nvPr>
        </p:nvSpPr>
        <p:spPr>
          <a:xfrm>
            <a:off x="1940560" y="1974850"/>
            <a:ext cx="6614160" cy="4202114"/>
          </a:xfrm>
        </p:spPr>
        <p:txBody>
          <a:bodyPr/>
          <a:lstStyle/>
          <a:p>
            <a:pPr marL="0" indent="0">
              <a:buNone/>
            </a:pPr>
            <a:endParaRPr lang="en-US" dirty="0"/>
          </a:p>
        </p:txBody>
      </p:sp>
      <p:sp>
        <p:nvSpPr>
          <p:cNvPr id="131073" name="Title 1">
            <a:extLst>
              <a:ext uri="{FF2B5EF4-FFF2-40B4-BE49-F238E27FC236}">
                <a16:creationId xmlns:a16="http://schemas.microsoft.com/office/drawing/2014/main" id="{9868C1FC-C31C-4EB1-9721-E568F132E274}"/>
              </a:ext>
            </a:extLst>
          </p:cNvPr>
          <p:cNvSpPr>
            <a:spLocks noGrp="1" noChangeArrowheads="1"/>
          </p:cNvSpPr>
          <p:nvPr>
            <p:ph type="title" idx="4294967295"/>
          </p:nvPr>
        </p:nvSpPr>
        <p:spPr>
          <a:xfrm>
            <a:off x="635393" y="333375"/>
            <a:ext cx="11556607" cy="400050"/>
          </a:xfrm>
        </p:spPr>
        <p:txBody>
          <a:bodyPr>
            <a:normAutofit/>
          </a:bodyPr>
          <a:lstStyle/>
          <a:p>
            <a:r>
              <a:rPr lang="en-US" altLang="en-US" sz="2000" b="0" dirty="0"/>
              <a:t>Handout 18-2: Myths about HIV and AIDS (cont’d)</a:t>
            </a:r>
          </a:p>
        </p:txBody>
      </p:sp>
      <p:graphicFrame>
        <p:nvGraphicFramePr>
          <p:cNvPr id="4" name="Table 3">
            <a:extLst>
              <a:ext uri="{FF2B5EF4-FFF2-40B4-BE49-F238E27FC236}">
                <a16:creationId xmlns:a16="http://schemas.microsoft.com/office/drawing/2014/main" id="{454810FB-0FAF-4718-A9F7-BBCCBA1299EB}"/>
              </a:ext>
            </a:extLst>
          </p:cNvPr>
          <p:cNvGraphicFramePr>
            <a:graphicFrameLocks noGrp="1"/>
          </p:cNvGraphicFramePr>
          <p:nvPr>
            <p:extLst>
              <p:ext uri="{D42A27DB-BD31-4B8C-83A1-F6EECF244321}">
                <p14:modId xmlns:p14="http://schemas.microsoft.com/office/powerpoint/2010/main" val="1088348774"/>
              </p:ext>
            </p:extLst>
          </p:nvPr>
        </p:nvGraphicFramePr>
        <p:xfrm>
          <a:off x="960120" y="896937"/>
          <a:ext cx="8864600" cy="5326826"/>
        </p:xfrm>
        <a:graphic>
          <a:graphicData uri="http://schemas.openxmlformats.org/drawingml/2006/table">
            <a:tbl>
              <a:tblPr/>
              <a:tblGrid>
                <a:gridCol w="799157">
                  <a:extLst>
                    <a:ext uri="{9D8B030D-6E8A-4147-A177-3AD203B41FA5}">
                      <a16:colId xmlns:a16="http://schemas.microsoft.com/office/drawing/2014/main" val="20000"/>
                    </a:ext>
                  </a:extLst>
                </a:gridCol>
                <a:gridCol w="3193271">
                  <a:extLst>
                    <a:ext uri="{9D8B030D-6E8A-4147-A177-3AD203B41FA5}">
                      <a16:colId xmlns:a16="http://schemas.microsoft.com/office/drawing/2014/main" val="20001"/>
                    </a:ext>
                  </a:extLst>
                </a:gridCol>
                <a:gridCol w="888139">
                  <a:extLst>
                    <a:ext uri="{9D8B030D-6E8A-4147-A177-3AD203B41FA5}">
                      <a16:colId xmlns:a16="http://schemas.microsoft.com/office/drawing/2014/main" val="20002"/>
                    </a:ext>
                  </a:extLst>
                </a:gridCol>
                <a:gridCol w="3984033">
                  <a:extLst>
                    <a:ext uri="{9D8B030D-6E8A-4147-A177-3AD203B41FA5}">
                      <a16:colId xmlns:a16="http://schemas.microsoft.com/office/drawing/2014/main" val="20003"/>
                    </a:ext>
                  </a:extLst>
                </a:gridCol>
              </a:tblGrid>
              <a:tr h="1192573">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endParaRPr kumimoji="0" lang="en-US" altLang="en-US" sz="1300" b="1" i="0" u="none" strike="noStrike" cap="none" normalizeH="0" baseline="0" dirty="0">
                        <a:ln>
                          <a:noFill/>
                        </a:ln>
                        <a:solidFill>
                          <a:srgbClr val="000000"/>
                        </a:solidFill>
                        <a:effectLst/>
                        <a:latin typeface="Times Roman" charset="0"/>
                        <a:ea typeface="Times New Roman" charset="0"/>
                        <a:cs typeface="Times Roman" charset="0"/>
                      </a:endParaRPr>
                    </a:p>
                  </a:txBody>
                  <a:tcPr marL="50800" marR="50800" marT="48191" marB="4819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1300" b="1" i="0" u="none" strike="noStrike" cap="none" normalizeH="0" baseline="0" dirty="0">
                          <a:ln>
                            <a:noFill/>
                          </a:ln>
                          <a:solidFill>
                            <a:srgbClr val="000000"/>
                          </a:solidFill>
                          <a:effectLst/>
                          <a:latin typeface="Times New Roman" charset="0"/>
                          <a:ea typeface="ＭＳ Ｐゴシック" charset="-128"/>
                        </a:rPr>
                        <a:t>Myth</a:t>
                      </a:r>
                      <a:r>
                        <a:rPr kumimoji="0" lang="en-US" altLang="en-US" sz="1300" b="0" i="0" u="none" strike="noStrike" cap="none" normalizeH="0" baseline="0" dirty="0">
                          <a:ln>
                            <a:noFill/>
                          </a:ln>
                          <a:solidFill>
                            <a:srgbClr val="000000"/>
                          </a:solidFill>
                          <a:effectLst/>
                          <a:latin typeface="Times New Roman" charset="0"/>
                          <a:ea typeface="ＭＳ Ｐゴシック" charset="-128"/>
                        </a:rPr>
                        <a:t>: </a:t>
                      </a:r>
                      <a:r>
                        <a:rPr kumimoji="0" lang="en-US" altLang="en-US" sz="1300" b="0" i="0" u="none" strike="noStrike" cap="none" normalizeH="0" baseline="0" dirty="0">
                          <a:ln>
                            <a:noFill/>
                          </a:ln>
                          <a:solidFill>
                            <a:schemeClr val="tx1"/>
                          </a:solidFill>
                          <a:effectLst/>
                          <a:latin typeface="Times New Roman" charset="0"/>
                          <a:ea typeface="ＭＳ Ｐゴシック" charset="-128"/>
                        </a:rPr>
                        <a:t>HIV can be spread by touching telephones or cell phones used by an infected person.</a:t>
                      </a:r>
                      <a:endParaRPr kumimoji="0" lang="en-US" altLang="en-US" sz="1300" b="1" i="0" u="none" strike="noStrike" cap="none" normalizeH="0" baseline="0" dirty="0">
                        <a:ln>
                          <a:noFill/>
                        </a:ln>
                        <a:solidFill>
                          <a:srgbClr val="000000"/>
                        </a:solidFill>
                        <a:effectLst/>
                        <a:latin typeface="Times New Roman" charset="0"/>
                        <a:ea typeface="ＭＳ Ｐゴシック" charset="-128"/>
                      </a:endParaRPr>
                    </a:p>
                  </a:txBody>
                  <a:tcPr marL="50800" marR="50800" marT="48191" marB="4819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endParaRPr kumimoji="0" lang="en-US" altLang="en-US" sz="1300" b="1" i="0" u="none" strike="noStrike" cap="none" normalizeH="0" baseline="0">
                        <a:ln>
                          <a:noFill/>
                        </a:ln>
                        <a:solidFill>
                          <a:srgbClr val="000000"/>
                        </a:solidFill>
                        <a:effectLst/>
                        <a:latin typeface="Times Roman" charset="0"/>
                        <a:ea typeface="Times New Roman" charset="0"/>
                        <a:cs typeface="Times Roman" charset="0"/>
                      </a:endParaRPr>
                    </a:p>
                  </a:txBody>
                  <a:tcPr marL="50800" marR="50800" marT="48191" marB="4819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r>
                        <a:rPr kumimoji="0" lang="en-US" altLang="en-US" sz="1300" b="1" i="0" u="none" strike="noStrike" cap="none" normalizeH="0" baseline="0" dirty="0">
                          <a:ln>
                            <a:noFill/>
                          </a:ln>
                          <a:solidFill>
                            <a:srgbClr val="000000"/>
                          </a:solidFill>
                          <a:effectLst/>
                          <a:latin typeface="Times New Roman" charset="0"/>
                          <a:ea typeface="ＭＳ Ｐゴシック" charset="-128"/>
                        </a:rPr>
                        <a:t>Fact</a:t>
                      </a:r>
                      <a:r>
                        <a:rPr kumimoji="0" lang="en-US" altLang="en-US" sz="1300" b="0" i="0" u="none" strike="noStrike" cap="none" normalizeH="0" baseline="0" dirty="0">
                          <a:ln>
                            <a:noFill/>
                          </a:ln>
                          <a:solidFill>
                            <a:srgbClr val="000000"/>
                          </a:solidFill>
                          <a:effectLst/>
                          <a:latin typeface="Times New Roman" charset="0"/>
                          <a:ea typeface="ＭＳ Ｐゴシック" charset="-128"/>
                        </a:rPr>
                        <a:t>: The HIV virus cannot live outside of the body. It is not possible to become infected through saliva.</a:t>
                      </a:r>
                    </a:p>
                  </a:txBody>
                  <a:tcPr marL="50800" marR="50800" marT="48191" marB="4819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1245576">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endParaRPr kumimoji="0" lang="en-US" altLang="en-US" sz="1300" b="0" i="0" u="none" strike="noStrike" cap="none" normalizeH="0" baseline="0">
                        <a:ln>
                          <a:noFill/>
                        </a:ln>
                        <a:solidFill>
                          <a:srgbClr val="000000"/>
                        </a:solidFill>
                        <a:effectLst/>
                        <a:latin typeface="ScalaLF-Regular" charset="0"/>
                        <a:ea typeface="Times New Roman" charset="0"/>
                        <a:cs typeface="ScalaLF-Regular" charset="0"/>
                      </a:endParaRPr>
                    </a:p>
                  </a:txBody>
                  <a:tcPr marL="50800" marR="50800" marT="48191" marB="4819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r>
                        <a:rPr kumimoji="0" lang="en-US" altLang="en-US" sz="1300" b="1" i="0" u="none" strike="noStrike" cap="none" normalizeH="0" baseline="0" dirty="0">
                          <a:ln>
                            <a:noFill/>
                          </a:ln>
                          <a:solidFill>
                            <a:srgbClr val="000000"/>
                          </a:solidFill>
                          <a:effectLst/>
                          <a:latin typeface="Times New Roman" charset="0"/>
                          <a:ea typeface="ＭＳ Ｐゴシック" charset="-128"/>
                        </a:rPr>
                        <a:t>Myth</a:t>
                      </a:r>
                      <a:r>
                        <a:rPr kumimoji="0" lang="en-US" altLang="en-US" sz="1300" b="0" i="0" u="none" strike="noStrike" cap="none" normalizeH="0" baseline="0" dirty="0">
                          <a:ln>
                            <a:noFill/>
                          </a:ln>
                          <a:solidFill>
                            <a:srgbClr val="000000"/>
                          </a:solidFill>
                          <a:effectLst/>
                          <a:latin typeface="Times New Roman" charset="0"/>
                          <a:ea typeface="ＭＳ Ｐゴシック" charset="-128"/>
                        </a:rPr>
                        <a:t>: HIV can be spread by touching doorknobs, tables, chairs, or push buttons.</a:t>
                      </a:r>
                    </a:p>
                  </a:txBody>
                  <a:tcPr marL="50800" marR="50800" marT="48191" marB="4819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endParaRPr kumimoji="0" lang="en-US" altLang="en-US" sz="1300" b="0" i="0" u="none" strike="noStrike" cap="none" normalizeH="0" baseline="0">
                        <a:ln>
                          <a:noFill/>
                        </a:ln>
                        <a:solidFill>
                          <a:srgbClr val="000000"/>
                        </a:solidFill>
                        <a:effectLst/>
                        <a:latin typeface="Times Roman" charset="0"/>
                        <a:ea typeface="Times New Roman" charset="0"/>
                        <a:cs typeface="Times Roman" charset="0"/>
                      </a:endParaRPr>
                    </a:p>
                  </a:txBody>
                  <a:tcPr marL="50800" marR="50800" marT="48191" marB="4819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1300" b="1" i="0" u="none" strike="noStrike" cap="none" normalizeH="0" baseline="0">
                          <a:ln>
                            <a:noFill/>
                          </a:ln>
                          <a:solidFill>
                            <a:srgbClr val="000000"/>
                          </a:solidFill>
                          <a:effectLst/>
                          <a:latin typeface="Times New Roman" charset="0"/>
                          <a:ea typeface="ＭＳ Ｐゴシック" charset="-128"/>
                        </a:rPr>
                        <a:t>Fact</a:t>
                      </a:r>
                      <a:r>
                        <a:rPr kumimoji="0" lang="en-US" altLang="en-US" sz="1300" b="0" i="0" u="none" strike="noStrike" cap="none" normalizeH="0" baseline="0">
                          <a:ln>
                            <a:noFill/>
                          </a:ln>
                          <a:solidFill>
                            <a:srgbClr val="000000"/>
                          </a:solidFill>
                          <a:effectLst/>
                          <a:latin typeface="Times New Roman" charset="0"/>
                          <a:ea typeface="ＭＳ Ｐゴシック" charset="-128"/>
                        </a:rPr>
                        <a:t>: </a:t>
                      </a:r>
                      <a:r>
                        <a:rPr kumimoji="0" lang="en-US" altLang="en-US" sz="1300" b="0" i="0" u="none" strike="noStrike" cap="none" normalizeH="0" baseline="0">
                          <a:ln>
                            <a:noFill/>
                          </a:ln>
                          <a:solidFill>
                            <a:schemeClr val="tx1"/>
                          </a:solidFill>
                          <a:effectLst/>
                          <a:latin typeface="Times New Roman" charset="0"/>
                          <a:ea typeface="ＭＳ Ｐゴシック" charset="-128"/>
                        </a:rPr>
                        <a:t>The HIV virus cannot live outside of the body.</a:t>
                      </a:r>
                      <a:endParaRPr kumimoji="0" lang="en-US" altLang="en-US" sz="1300" b="0" i="0" u="none" strike="noStrike" cap="none" normalizeH="0" baseline="0">
                        <a:ln>
                          <a:noFill/>
                        </a:ln>
                        <a:solidFill>
                          <a:srgbClr val="000000"/>
                        </a:solidFill>
                        <a:effectLst/>
                        <a:latin typeface="Times New Roman" charset="0"/>
                        <a:ea typeface="ＭＳ Ｐゴシック" charset="-128"/>
                      </a:endParaRPr>
                    </a:p>
                  </a:txBody>
                  <a:tcPr marL="50800" marR="50800" marT="48191" marB="4819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2888677">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endParaRPr kumimoji="0" lang="en-US" altLang="en-US" sz="1300" b="0" i="0" u="none" strike="noStrike" cap="none" normalizeH="0" baseline="0">
                        <a:ln>
                          <a:noFill/>
                        </a:ln>
                        <a:solidFill>
                          <a:srgbClr val="000000"/>
                        </a:solidFill>
                        <a:effectLst/>
                        <a:latin typeface="ScalaLF-Regular" charset="0"/>
                        <a:ea typeface="Times New Roman" charset="0"/>
                        <a:cs typeface="ScalaLF-Regular" charset="0"/>
                      </a:endParaRPr>
                    </a:p>
                  </a:txBody>
                  <a:tcPr marL="50800" marR="50800" marT="48191" marB="4819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r>
                        <a:rPr kumimoji="0" lang="en-US" altLang="en-US" sz="1300" b="1" i="0" u="none" strike="noStrike" cap="none" normalizeH="0" baseline="0" dirty="0">
                          <a:ln>
                            <a:noFill/>
                          </a:ln>
                          <a:solidFill>
                            <a:srgbClr val="000000"/>
                          </a:solidFill>
                          <a:effectLst/>
                          <a:latin typeface="Times New Roman" charset="0"/>
                          <a:ea typeface="ＭＳ Ｐゴシック" charset="-128"/>
                        </a:rPr>
                        <a:t>Myth</a:t>
                      </a:r>
                      <a:r>
                        <a:rPr kumimoji="0" lang="en-US" altLang="en-US" sz="1300" b="0" i="0" u="none" strike="noStrike" cap="none" normalizeH="0" baseline="0" dirty="0">
                          <a:ln>
                            <a:noFill/>
                          </a:ln>
                          <a:solidFill>
                            <a:srgbClr val="000000"/>
                          </a:solidFill>
                          <a:effectLst/>
                          <a:latin typeface="Times New Roman" charset="0"/>
                          <a:ea typeface="ＭＳ Ｐゴシック" charset="-128"/>
                        </a:rPr>
                        <a:t>: HIV  can be spread by eating food that was prepared by an infected person.</a:t>
                      </a:r>
                    </a:p>
                  </a:txBody>
                  <a:tcPr marL="50800" marR="50800" marT="48191" marB="4819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endParaRPr kumimoji="0" lang="en-US" altLang="en-US" sz="1300" b="0" i="0" u="none" strike="noStrike" cap="none" normalizeH="0" baseline="0">
                        <a:ln>
                          <a:noFill/>
                        </a:ln>
                        <a:solidFill>
                          <a:srgbClr val="000000"/>
                        </a:solidFill>
                        <a:effectLst/>
                        <a:latin typeface="Times Roman" charset="0"/>
                        <a:ea typeface="Times New Roman" charset="0"/>
                        <a:cs typeface="Times Roman" charset="0"/>
                      </a:endParaRPr>
                    </a:p>
                  </a:txBody>
                  <a:tcPr marL="50800" marR="50800" marT="48191" marB="4819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1300" b="1" i="0" u="none" strike="noStrike" cap="none" normalizeH="0" baseline="0" dirty="0">
                          <a:ln>
                            <a:noFill/>
                          </a:ln>
                          <a:solidFill>
                            <a:srgbClr val="000000"/>
                          </a:solidFill>
                          <a:effectLst/>
                          <a:latin typeface="ScalaLF-Bold" charset="0"/>
                          <a:ea typeface="Times New Roman" charset="0"/>
                          <a:cs typeface="ScalaLF-Bold" charset="0"/>
                        </a:rPr>
                        <a:t>Fact</a:t>
                      </a:r>
                      <a:r>
                        <a:rPr kumimoji="0" lang="en-US" altLang="en-US" sz="1300" b="0" i="0" u="none" strike="noStrike" cap="none" normalizeH="0" baseline="0" dirty="0">
                          <a:ln>
                            <a:noFill/>
                          </a:ln>
                          <a:solidFill>
                            <a:srgbClr val="000000"/>
                          </a:solidFill>
                          <a:effectLst/>
                          <a:latin typeface="ScalaLF-Bold" charset="0"/>
                          <a:ea typeface="Times New Roman" charset="0"/>
                          <a:cs typeface="ScalaLF-Bold" charset="0"/>
                        </a:rPr>
                        <a:t>: </a:t>
                      </a:r>
                      <a:r>
                        <a:rPr kumimoji="0" lang="en-US" altLang="en-US" sz="1300" b="0" i="0" u="none" strike="noStrike" cap="none" normalizeH="0" baseline="0" dirty="0">
                          <a:ln>
                            <a:noFill/>
                          </a:ln>
                          <a:solidFill>
                            <a:schemeClr val="tx1"/>
                          </a:solidFill>
                          <a:effectLst/>
                          <a:latin typeface="Times New Roman" charset="0"/>
                          <a:ea typeface="Times New Roman" charset="0"/>
                          <a:cs typeface="ScalaLF-Bold" charset="0"/>
                        </a:rPr>
                        <a:t>Once again, HIV dies very quickly outside the body. Even if the food prep person cut his finger and then arranged food on a plate, nobody could become infected from eating this food. Once any body fluid is dry, the virus is dead. Just about the only way infection could be spread in this way is if the food preparer cuts a finger and is bleeding into the food while an  uninfected person with open sores in his mouth is eating it. This scenario is rather unlikely.</a:t>
                      </a:r>
                      <a:endParaRPr kumimoji="0" lang="en-US" altLang="en-US" sz="1300" b="0" i="0" u="none" strike="noStrike" cap="none" normalizeH="0" baseline="0" dirty="0">
                        <a:ln>
                          <a:noFill/>
                        </a:ln>
                        <a:solidFill>
                          <a:srgbClr val="000000"/>
                        </a:solidFill>
                        <a:effectLst/>
                        <a:latin typeface="Times New Roman" charset="0"/>
                        <a:ea typeface="Times New Roman" charset="0"/>
                        <a:cs typeface="ScalaLF-Bold" charset="0"/>
                      </a:endParaRPr>
                    </a:p>
                  </a:txBody>
                  <a:tcPr marL="50800" marR="50800" marT="48191" marB="4819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bl>
          </a:graphicData>
        </a:graphic>
      </p:graphicFrame>
      <p:pic>
        <p:nvPicPr>
          <p:cNvPr id="131096" name="Picture 4">
            <a:extLst>
              <a:ext uri="{FF2B5EF4-FFF2-40B4-BE49-F238E27FC236}">
                <a16:creationId xmlns:a16="http://schemas.microsoft.com/office/drawing/2014/main" id="{9730354D-64AC-4352-AB62-E931411608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696" r="30968"/>
          <a:stretch>
            <a:fillRect/>
          </a:stretch>
        </p:blipFill>
        <p:spPr bwMode="auto">
          <a:xfrm>
            <a:off x="1128398" y="1056640"/>
            <a:ext cx="473075"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097" name="Picture 5">
            <a:extLst>
              <a:ext uri="{FF2B5EF4-FFF2-40B4-BE49-F238E27FC236}">
                <a16:creationId xmlns:a16="http://schemas.microsoft.com/office/drawing/2014/main" id="{27D2607A-7A61-4D24-8F01-E7DFF1ADBF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599" r="9599" b="26392"/>
          <a:stretch>
            <a:fillRect/>
          </a:stretch>
        </p:blipFill>
        <p:spPr bwMode="auto">
          <a:xfrm>
            <a:off x="5074286" y="1030446"/>
            <a:ext cx="676275"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098" name="Picture 6">
            <a:extLst>
              <a:ext uri="{FF2B5EF4-FFF2-40B4-BE49-F238E27FC236}">
                <a16:creationId xmlns:a16="http://schemas.microsoft.com/office/drawing/2014/main" id="{CBFE36B0-B82D-48D9-9936-99DE386239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696" r="30968"/>
          <a:stretch>
            <a:fillRect/>
          </a:stretch>
        </p:blipFill>
        <p:spPr bwMode="auto">
          <a:xfrm>
            <a:off x="1124591" y="2209325"/>
            <a:ext cx="473075"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099" name="Picture 7">
            <a:extLst>
              <a:ext uri="{FF2B5EF4-FFF2-40B4-BE49-F238E27FC236}">
                <a16:creationId xmlns:a16="http://schemas.microsoft.com/office/drawing/2014/main" id="{13B85659-0427-46DB-A8FC-0FEE5B8BF4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599" r="9599" b="23093"/>
          <a:stretch>
            <a:fillRect/>
          </a:stretch>
        </p:blipFill>
        <p:spPr bwMode="auto">
          <a:xfrm>
            <a:off x="5074286" y="2209325"/>
            <a:ext cx="676275"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100" name="Picture 8">
            <a:extLst>
              <a:ext uri="{FF2B5EF4-FFF2-40B4-BE49-F238E27FC236}">
                <a16:creationId xmlns:a16="http://schemas.microsoft.com/office/drawing/2014/main" id="{D255F6E0-C1F3-439E-8C5A-6847AD5095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696" r="30968"/>
          <a:stretch>
            <a:fillRect/>
          </a:stretch>
        </p:blipFill>
        <p:spPr bwMode="auto">
          <a:xfrm>
            <a:off x="1124590" y="3521713"/>
            <a:ext cx="473075"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101" name="Picture 9">
            <a:extLst>
              <a:ext uri="{FF2B5EF4-FFF2-40B4-BE49-F238E27FC236}">
                <a16:creationId xmlns:a16="http://schemas.microsoft.com/office/drawing/2014/main" id="{32DF3258-D91D-44B8-9A4C-42F4C912B8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599" r="9599"/>
          <a:stretch>
            <a:fillRect/>
          </a:stretch>
        </p:blipFill>
        <p:spPr bwMode="auto">
          <a:xfrm>
            <a:off x="5076306" y="3560350"/>
            <a:ext cx="67627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09B407-E4C1-4BD0-B25C-BE3C223EBF3B}"/>
              </a:ext>
            </a:extLst>
          </p:cNvPr>
          <p:cNvSpPr>
            <a:spLocks noGrp="1"/>
          </p:cNvSpPr>
          <p:nvPr>
            <p:ph idx="1"/>
          </p:nvPr>
        </p:nvSpPr>
        <p:spPr>
          <a:xfrm>
            <a:off x="2143760" y="1899920"/>
            <a:ext cx="5628640" cy="2740343"/>
          </a:xfrm>
        </p:spPr>
        <p:txBody>
          <a:bodyPr/>
          <a:lstStyle/>
          <a:p>
            <a:endParaRPr lang="en-US" dirty="0"/>
          </a:p>
        </p:txBody>
      </p:sp>
      <p:sp>
        <p:nvSpPr>
          <p:cNvPr id="132097" name="Title 1">
            <a:extLst>
              <a:ext uri="{FF2B5EF4-FFF2-40B4-BE49-F238E27FC236}">
                <a16:creationId xmlns:a16="http://schemas.microsoft.com/office/drawing/2014/main" id="{FB35F045-9798-435E-B82C-7ABA6A053BE1}"/>
              </a:ext>
            </a:extLst>
          </p:cNvPr>
          <p:cNvSpPr>
            <a:spLocks noGrp="1" noChangeArrowheads="1"/>
          </p:cNvSpPr>
          <p:nvPr>
            <p:ph type="title" idx="4294967295"/>
          </p:nvPr>
        </p:nvSpPr>
        <p:spPr>
          <a:xfrm>
            <a:off x="396240" y="333375"/>
            <a:ext cx="11795760" cy="400050"/>
          </a:xfrm>
        </p:spPr>
        <p:txBody>
          <a:bodyPr>
            <a:normAutofit/>
          </a:bodyPr>
          <a:lstStyle/>
          <a:p>
            <a:r>
              <a:rPr lang="en-US" altLang="en-US" sz="2000" b="0" dirty="0"/>
              <a:t>Handout 18-2: Myths about HIV and AIDS (cont’d)</a:t>
            </a:r>
          </a:p>
        </p:txBody>
      </p:sp>
      <p:graphicFrame>
        <p:nvGraphicFramePr>
          <p:cNvPr id="4" name="Table 3">
            <a:extLst>
              <a:ext uri="{FF2B5EF4-FFF2-40B4-BE49-F238E27FC236}">
                <a16:creationId xmlns:a16="http://schemas.microsoft.com/office/drawing/2014/main" id="{3D688E00-DBAB-4A65-AA95-AC2819F7B11D}"/>
              </a:ext>
            </a:extLst>
          </p:cNvPr>
          <p:cNvGraphicFramePr>
            <a:graphicFrameLocks noGrp="1"/>
          </p:cNvGraphicFramePr>
          <p:nvPr>
            <p:extLst>
              <p:ext uri="{D42A27DB-BD31-4B8C-83A1-F6EECF244321}">
                <p14:modId xmlns:p14="http://schemas.microsoft.com/office/powerpoint/2010/main" val="1540378661"/>
              </p:ext>
            </p:extLst>
          </p:nvPr>
        </p:nvGraphicFramePr>
        <p:xfrm>
          <a:off x="518160" y="998538"/>
          <a:ext cx="9768840" cy="4106862"/>
        </p:xfrm>
        <a:graphic>
          <a:graphicData uri="http://schemas.openxmlformats.org/drawingml/2006/table">
            <a:tbl>
              <a:tblPr/>
              <a:tblGrid>
                <a:gridCol w="880676">
                  <a:extLst>
                    <a:ext uri="{9D8B030D-6E8A-4147-A177-3AD203B41FA5}">
                      <a16:colId xmlns:a16="http://schemas.microsoft.com/office/drawing/2014/main" val="20000"/>
                    </a:ext>
                  </a:extLst>
                </a:gridCol>
                <a:gridCol w="3293283">
                  <a:extLst>
                    <a:ext uri="{9D8B030D-6E8A-4147-A177-3AD203B41FA5}">
                      <a16:colId xmlns:a16="http://schemas.microsoft.com/office/drawing/2014/main" val="20001"/>
                    </a:ext>
                  </a:extLst>
                </a:gridCol>
                <a:gridCol w="976884">
                  <a:extLst>
                    <a:ext uri="{9D8B030D-6E8A-4147-A177-3AD203B41FA5}">
                      <a16:colId xmlns:a16="http://schemas.microsoft.com/office/drawing/2014/main" val="20002"/>
                    </a:ext>
                  </a:extLst>
                </a:gridCol>
                <a:gridCol w="4617997">
                  <a:extLst>
                    <a:ext uri="{9D8B030D-6E8A-4147-A177-3AD203B41FA5}">
                      <a16:colId xmlns:a16="http://schemas.microsoft.com/office/drawing/2014/main" val="20003"/>
                    </a:ext>
                  </a:extLst>
                </a:gridCol>
              </a:tblGrid>
              <a:tr h="1348149">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endParaRPr kumimoji="0" lang="en-US" altLang="en-US" sz="1400" b="1" i="0" u="none" strike="noStrike" cap="none" normalizeH="0" baseline="0">
                        <a:ln>
                          <a:noFill/>
                        </a:ln>
                        <a:solidFill>
                          <a:srgbClr val="000000"/>
                        </a:solidFill>
                        <a:effectLst/>
                        <a:latin typeface="Times Roman" charset="0"/>
                        <a:ea typeface="Times New Roman" charset="0"/>
                        <a:cs typeface="Times Roman" charset="0"/>
                      </a:endParaRPr>
                    </a:p>
                  </a:txBody>
                  <a:tcPr marL="50800" marR="50800" marT="50808" marB="508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1300" b="1" i="0" u="none" strike="noStrike" cap="none" normalizeH="0" baseline="0" dirty="0">
                          <a:ln>
                            <a:noFill/>
                          </a:ln>
                          <a:solidFill>
                            <a:srgbClr val="000000"/>
                          </a:solidFill>
                          <a:effectLst/>
                          <a:latin typeface="Times New Roman" charset="0"/>
                          <a:ea typeface="ＭＳ Ｐゴシック" charset="-128"/>
                        </a:rPr>
                        <a:t>Myth</a:t>
                      </a:r>
                      <a:r>
                        <a:rPr kumimoji="0" lang="en-US" altLang="en-US" sz="1300" b="0" i="0" u="none" strike="noStrike" cap="none" normalizeH="0" baseline="0" dirty="0">
                          <a:ln>
                            <a:noFill/>
                          </a:ln>
                          <a:solidFill>
                            <a:srgbClr val="000000"/>
                          </a:solidFill>
                          <a:effectLst/>
                          <a:latin typeface="Times New Roman" charset="0"/>
                          <a:ea typeface="ＭＳ Ｐゴシック" charset="-128"/>
                        </a:rPr>
                        <a:t>: </a:t>
                      </a:r>
                      <a:r>
                        <a:rPr kumimoji="0" lang="en-US" altLang="en-US" sz="1300" b="0" i="0" u="none" strike="noStrike" cap="none" normalizeH="0" baseline="0" dirty="0">
                          <a:ln>
                            <a:noFill/>
                          </a:ln>
                          <a:solidFill>
                            <a:schemeClr val="tx1"/>
                          </a:solidFill>
                          <a:effectLst/>
                          <a:latin typeface="Times New Roman" charset="0"/>
                          <a:ea typeface="ＭＳ Ｐゴシック" charset="-128"/>
                        </a:rPr>
                        <a:t>HIV can be transmitted</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1300" b="0" i="0" u="none" strike="noStrike" cap="none" normalizeH="0" baseline="0" dirty="0">
                          <a:ln>
                            <a:noFill/>
                          </a:ln>
                          <a:solidFill>
                            <a:schemeClr val="tx1"/>
                          </a:solidFill>
                          <a:effectLst/>
                          <a:latin typeface="Times New Roman" charset="0"/>
                          <a:ea typeface="ＭＳ Ｐゴシック" charset="-128"/>
                        </a:rPr>
                        <a:t>from toilets.</a:t>
                      </a:r>
                      <a:endParaRPr kumimoji="0" lang="en-US" altLang="en-US" sz="1300" b="1" i="0" u="none" strike="noStrike" cap="none" normalizeH="0" baseline="0" dirty="0">
                        <a:ln>
                          <a:noFill/>
                        </a:ln>
                        <a:solidFill>
                          <a:srgbClr val="000000"/>
                        </a:solidFill>
                        <a:effectLst/>
                        <a:latin typeface="Times New Roman" charset="0"/>
                        <a:ea typeface="ＭＳ Ｐゴシック" charset="-128"/>
                      </a:endParaRPr>
                    </a:p>
                  </a:txBody>
                  <a:tcPr marL="50800" marR="50800" marT="50808" marB="508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endParaRPr kumimoji="0" lang="en-US" altLang="en-US" sz="1300" b="1" i="0" u="none" strike="noStrike" cap="none" normalizeH="0" baseline="0">
                        <a:ln>
                          <a:noFill/>
                        </a:ln>
                        <a:solidFill>
                          <a:srgbClr val="000000"/>
                        </a:solidFill>
                        <a:effectLst/>
                        <a:latin typeface="Times New Roman" charset="0"/>
                        <a:ea typeface="ＭＳ Ｐゴシック" charset="-128"/>
                      </a:endParaRPr>
                    </a:p>
                  </a:txBody>
                  <a:tcPr marL="50800" marR="50800" marT="50808" marB="508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1300" b="1" i="0" u="none" strike="noStrike" cap="none" normalizeH="0" baseline="0" dirty="0">
                          <a:ln>
                            <a:noFill/>
                          </a:ln>
                          <a:solidFill>
                            <a:srgbClr val="000000"/>
                          </a:solidFill>
                          <a:effectLst/>
                          <a:latin typeface="Times New Roman" charset="0"/>
                          <a:ea typeface="ＭＳ Ｐゴシック" charset="-128"/>
                        </a:rPr>
                        <a:t>Fact</a:t>
                      </a:r>
                      <a:r>
                        <a:rPr kumimoji="0" lang="en-US" altLang="en-US" sz="1300" b="0" i="0" u="none" strike="noStrike" cap="none" normalizeH="0" baseline="0" dirty="0">
                          <a:ln>
                            <a:noFill/>
                          </a:ln>
                          <a:solidFill>
                            <a:srgbClr val="000000"/>
                          </a:solidFill>
                          <a:effectLst/>
                          <a:latin typeface="Times New Roman" charset="0"/>
                          <a:ea typeface="ＭＳ Ｐゴシック" charset="-128"/>
                        </a:rPr>
                        <a:t>: </a:t>
                      </a:r>
                      <a:r>
                        <a:rPr kumimoji="0" lang="en-US" altLang="en-US" sz="1300" b="0" i="0" u="none" strike="noStrike" cap="none" normalizeH="0" baseline="0" dirty="0">
                          <a:ln>
                            <a:noFill/>
                          </a:ln>
                          <a:solidFill>
                            <a:schemeClr val="tx1"/>
                          </a:solidFill>
                          <a:effectLst/>
                          <a:latin typeface="Times New Roman" charset="0"/>
                          <a:ea typeface="ＭＳ Ｐゴシック" charset="-128"/>
                        </a:rPr>
                        <a:t>Toilets have been blamed for just about everything, from getting people pregnant to giving people sexually transmitted infections. The only way a person might possibly become HIV infected from a toilet seat is by having unprotected sex while sitting on it.</a:t>
                      </a:r>
                      <a:endParaRPr kumimoji="0" lang="en-US" altLang="en-US" sz="1300" b="0" i="0" u="none" strike="noStrike" cap="none" normalizeH="0" baseline="0" dirty="0">
                        <a:ln>
                          <a:noFill/>
                        </a:ln>
                        <a:solidFill>
                          <a:srgbClr val="000000"/>
                        </a:solidFill>
                        <a:effectLst/>
                        <a:latin typeface="Times New Roman" charset="0"/>
                        <a:ea typeface="ＭＳ Ｐゴシック" charset="-128"/>
                      </a:endParaRPr>
                    </a:p>
                  </a:txBody>
                  <a:tcPr marL="50800" marR="50800" marT="50808" marB="508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1497944">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endParaRPr kumimoji="0" lang="en-US" altLang="en-US" sz="1400" b="0" i="0" u="none" strike="noStrike" cap="none" normalizeH="0" baseline="0">
                        <a:ln>
                          <a:noFill/>
                        </a:ln>
                        <a:solidFill>
                          <a:srgbClr val="000000"/>
                        </a:solidFill>
                        <a:effectLst/>
                        <a:latin typeface="ScalaLF-Regular" charset="0"/>
                        <a:ea typeface="Times New Roman" charset="0"/>
                        <a:cs typeface="ScalaLF-Regular" charset="0"/>
                      </a:endParaRPr>
                    </a:p>
                  </a:txBody>
                  <a:tcPr marL="50800" marR="50800" marT="50808" marB="508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1400" b="1" i="0" u="none" strike="noStrike" cap="none" normalizeH="0" baseline="0">
                          <a:ln>
                            <a:noFill/>
                          </a:ln>
                          <a:solidFill>
                            <a:srgbClr val="000000"/>
                          </a:solidFill>
                          <a:effectLst/>
                          <a:latin typeface="Times New Roman" charset="0"/>
                          <a:ea typeface="ＭＳ Ｐゴシック" charset="-128"/>
                        </a:rPr>
                        <a:t>Myth</a:t>
                      </a:r>
                      <a:r>
                        <a:rPr kumimoji="0" lang="en-US" altLang="en-US" sz="1400" b="0" i="0" u="none" strike="noStrike" cap="none" normalizeH="0" baseline="0">
                          <a:ln>
                            <a:noFill/>
                          </a:ln>
                          <a:solidFill>
                            <a:srgbClr val="000000"/>
                          </a:solidFill>
                          <a:effectLst/>
                          <a:latin typeface="Times New Roman" charset="0"/>
                          <a:ea typeface="ＭＳ Ｐゴシック" charset="-128"/>
                        </a:rPr>
                        <a:t>: </a:t>
                      </a:r>
                      <a:r>
                        <a:rPr kumimoji="0" lang="en-US" altLang="en-US" sz="1300" b="0" i="0" u="none" strike="noStrike" cap="none" normalizeH="0" baseline="0">
                          <a:ln>
                            <a:noFill/>
                          </a:ln>
                          <a:solidFill>
                            <a:schemeClr val="tx1"/>
                          </a:solidFill>
                          <a:effectLst/>
                          <a:latin typeface="Times New Roman" charset="0"/>
                          <a:ea typeface="ＭＳ Ｐゴシック" charset="-128"/>
                        </a:rPr>
                        <a:t>HIV can be transmitted</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1300" b="0" i="0" u="none" strike="noStrike" cap="none" normalizeH="0" baseline="0">
                          <a:ln>
                            <a:noFill/>
                          </a:ln>
                          <a:solidFill>
                            <a:schemeClr val="tx1"/>
                          </a:solidFill>
                          <a:effectLst/>
                          <a:latin typeface="Times New Roman" charset="0"/>
                          <a:ea typeface="ＭＳ Ｐゴシック" charset="-128"/>
                        </a:rPr>
                        <a:t>by mosquitoes.</a:t>
                      </a:r>
                      <a:endParaRPr kumimoji="0" lang="en-US" altLang="en-US" sz="1300" b="0" i="0" u="none" strike="noStrike" cap="none" normalizeH="0" baseline="0">
                        <a:ln>
                          <a:noFill/>
                        </a:ln>
                        <a:solidFill>
                          <a:srgbClr val="000000"/>
                        </a:solidFill>
                        <a:effectLst/>
                        <a:latin typeface="Times New Roman" charset="0"/>
                        <a:ea typeface="ＭＳ Ｐゴシック" charset="-128"/>
                      </a:endParaRPr>
                    </a:p>
                  </a:txBody>
                  <a:tcPr marL="50800" marR="50800" marT="50808" marB="508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endParaRPr kumimoji="0" lang="en-US" altLang="en-US" sz="1400" b="0" i="0" u="none" strike="noStrike" cap="none" normalizeH="0" baseline="0">
                        <a:ln>
                          <a:noFill/>
                        </a:ln>
                        <a:solidFill>
                          <a:srgbClr val="000000"/>
                        </a:solidFill>
                        <a:effectLst/>
                        <a:latin typeface="Times Roman" charset="0"/>
                        <a:ea typeface="Times New Roman" charset="0"/>
                        <a:cs typeface="Times Roman" charset="0"/>
                      </a:endParaRPr>
                    </a:p>
                  </a:txBody>
                  <a:tcPr marL="50800" marR="50800" marT="50808" marB="508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1400" b="1" i="0" u="none" strike="noStrike" cap="none" normalizeH="0" baseline="0">
                          <a:ln>
                            <a:noFill/>
                          </a:ln>
                          <a:solidFill>
                            <a:srgbClr val="000000"/>
                          </a:solidFill>
                          <a:effectLst/>
                          <a:latin typeface="Times New Roman" charset="0"/>
                          <a:ea typeface="ＭＳ Ｐゴシック" charset="-128"/>
                        </a:rPr>
                        <a:t>Fact</a:t>
                      </a:r>
                      <a:r>
                        <a:rPr kumimoji="0" lang="en-US" altLang="en-US" sz="1400" b="0" i="0" u="none" strike="noStrike" cap="none" normalizeH="0" baseline="0">
                          <a:ln>
                            <a:noFill/>
                          </a:ln>
                          <a:solidFill>
                            <a:srgbClr val="000000"/>
                          </a:solidFill>
                          <a:effectLst/>
                          <a:latin typeface="Times New Roman" charset="0"/>
                          <a:ea typeface="ＭＳ Ｐゴシック" charset="-128"/>
                        </a:rPr>
                        <a:t>: </a:t>
                      </a:r>
                      <a:r>
                        <a:rPr kumimoji="0" lang="en-US" altLang="en-US" sz="1300" b="0" i="0" u="none" strike="noStrike" cap="none" normalizeH="0" baseline="0">
                          <a:ln>
                            <a:noFill/>
                          </a:ln>
                          <a:solidFill>
                            <a:schemeClr val="tx1"/>
                          </a:solidFill>
                          <a:effectLst/>
                          <a:latin typeface="Times New Roman" charset="0"/>
                          <a:ea typeface="ＭＳ Ｐゴシック" charset="-128"/>
                        </a:rPr>
                        <a:t>Although it sounds possible, mosquitoes, fleas, ticks, and lice do not spread HIV. For this to happen, the HIV would have to survive in the insect saliva and salivary glands. HIV is a human virus and cannot survive outside of the human body. As a result, HIV does not survive in mosquitoes, fleas, ticks, or lice.</a:t>
                      </a:r>
                      <a:endParaRPr kumimoji="0" lang="en-US" altLang="en-US" sz="1300" b="0" i="0" u="none" strike="noStrike" cap="none" normalizeH="0" baseline="0">
                        <a:ln>
                          <a:noFill/>
                        </a:ln>
                        <a:solidFill>
                          <a:srgbClr val="000000"/>
                        </a:solidFill>
                        <a:effectLst/>
                        <a:latin typeface="Times New Roman" charset="0"/>
                        <a:ea typeface="ＭＳ Ｐゴシック" charset="-128"/>
                      </a:endParaRPr>
                    </a:p>
                  </a:txBody>
                  <a:tcPr marL="50800" marR="50800" marT="50808" marB="508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1260769">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endParaRPr kumimoji="0" lang="en-US" altLang="en-US" sz="1400" b="0" i="0" u="none" strike="noStrike" cap="none" normalizeH="0" baseline="0">
                        <a:ln>
                          <a:noFill/>
                        </a:ln>
                        <a:solidFill>
                          <a:srgbClr val="000000"/>
                        </a:solidFill>
                        <a:effectLst/>
                        <a:latin typeface="ScalaLF-Regular" charset="0"/>
                        <a:ea typeface="Times New Roman" charset="0"/>
                        <a:cs typeface="ScalaLF-Regular" charset="0"/>
                      </a:endParaRPr>
                    </a:p>
                  </a:txBody>
                  <a:tcPr marL="50800" marR="50800" marT="50808" marB="508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r>
                        <a:rPr kumimoji="0" lang="en-US" altLang="en-US" sz="1300" b="1" i="0" u="none" strike="noStrike" cap="none" normalizeH="0" baseline="0" dirty="0">
                          <a:ln>
                            <a:noFill/>
                          </a:ln>
                          <a:solidFill>
                            <a:schemeClr val="tx1"/>
                          </a:solidFill>
                          <a:effectLst/>
                          <a:latin typeface="Times New Roman" charset="0"/>
                          <a:ea typeface="ＭＳ Ｐゴシック" charset="-128"/>
                        </a:rPr>
                        <a:t>Myth</a:t>
                      </a:r>
                      <a:r>
                        <a:rPr kumimoji="0" lang="en-US" altLang="en-US" sz="1300" b="0" i="0" u="none" strike="noStrike" cap="none" normalizeH="0" baseline="0" dirty="0">
                          <a:ln>
                            <a:noFill/>
                          </a:ln>
                          <a:solidFill>
                            <a:schemeClr val="tx1"/>
                          </a:solidFill>
                          <a:effectLst/>
                          <a:latin typeface="Times New Roman" charset="0"/>
                          <a:ea typeface="ＭＳ Ｐゴシック" charset="-128"/>
                        </a:rPr>
                        <a:t>: HIV can be spread by breathing the same air as an infected person.</a:t>
                      </a:r>
                    </a:p>
                  </a:txBody>
                  <a:tcPr marL="50800" marR="50800" marT="50808" marB="508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endParaRPr kumimoji="0" lang="en-US" altLang="en-US" sz="1300" b="0" i="0" u="none" strike="noStrike" cap="none" normalizeH="0" baseline="0">
                        <a:ln>
                          <a:noFill/>
                        </a:ln>
                        <a:solidFill>
                          <a:srgbClr val="000000"/>
                        </a:solidFill>
                        <a:effectLst/>
                        <a:latin typeface="Times New Roman" charset="0"/>
                        <a:ea typeface="ＭＳ Ｐゴシック" charset="-128"/>
                      </a:endParaRPr>
                    </a:p>
                  </a:txBody>
                  <a:tcPr marL="50800" marR="50800" marT="50808" marB="508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a:solidFill>
                            <a:schemeClr val="tx1"/>
                          </a:solidFill>
                          <a:latin typeface="Verdana" charset="0"/>
                        </a:defRPr>
                      </a:lvl1pPr>
                      <a:lvl2pPr marL="742950" indent="-285750">
                        <a:spcBef>
                          <a:spcPct val="20000"/>
                        </a:spcBef>
                        <a:defRPr>
                          <a:solidFill>
                            <a:schemeClr val="tx1"/>
                          </a:solidFill>
                          <a:latin typeface="Verdana" charset="0"/>
                        </a:defRPr>
                      </a:lvl2pPr>
                      <a:lvl3pPr marL="1143000" indent="-228600">
                        <a:spcBef>
                          <a:spcPct val="20000"/>
                        </a:spcBef>
                        <a:defRPr>
                          <a:solidFill>
                            <a:schemeClr val="tx1"/>
                          </a:solidFill>
                          <a:latin typeface="Verdana" charset="0"/>
                        </a:defRPr>
                      </a:lvl3pPr>
                      <a:lvl4pPr marL="1600200" indent="-228600">
                        <a:spcBef>
                          <a:spcPct val="20000"/>
                        </a:spcBef>
                        <a:defRPr>
                          <a:solidFill>
                            <a:schemeClr val="tx1"/>
                          </a:solidFill>
                          <a:latin typeface="Verdana" charset="0"/>
                        </a:defRPr>
                      </a:lvl4pPr>
                      <a:lvl5pPr marL="2057400" indent="-22860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ctr" latinLnBrk="0" hangingPunct="1">
                        <a:lnSpc>
                          <a:spcPct val="120000"/>
                        </a:lnSpc>
                        <a:spcBef>
                          <a:spcPct val="0"/>
                        </a:spcBef>
                        <a:spcAft>
                          <a:spcPct val="0"/>
                        </a:spcAft>
                        <a:buClrTx/>
                        <a:buSzTx/>
                        <a:buFontTx/>
                        <a:buNone/>
                        <a:tabLst/>
                      </a:pPr>
                      <a:r>
                        <a:rPr kumimoji="0" lang="en-US" altLang="en-US" sz="1300" b="1" i="0" u="none" strike="noStrike" cap="none" normalizeH="0" baseline="0" dirty="0">
                          <a:ln>
                            <a:noFill/>
                          </a:ln>
                          <a:solidFill>
                            <a:srgbClr val="000000"/>
                          </a:solidFill>
                          <a:effectLst/>
                          <a:latin typeface="Times New Roman" charset="0"/>
                          <a:ea typeface="ＭＳ Ｐゴシック" charset="-128"/>
                        </a:rPr>
                        <a:t>Fact</a:t>
                      </a:r>
                      <a:r>
                        <a:rPr kumimoji="0" lang="en-US" altLang="en-US" sz="1300" b="0" i="0" u="none" strike="noStrike" cap="none" normalizeH="0" baseline="0" dirty="0">
                          <a:ln>
                            <a:noFill/>
                          </a:ln>
                          <a:solidFill>
                            <a:srgbClr val="000000"/>
                          </a:solidFill>
                          <a:effectLst/>
                          <a:latin typeface="Times New Roman" charset="0"/>
                          <a:ea typeface="ＭＳ Ｐゴシック" charset="-128"/>
                        </a:rPr>
                        <a:t>: HIV does not spread through the air. Being in the same room with someone who is infected with the virus does not pose any risk of transmission. </a:t>
                      </a:r>
                    </a:p>
                  </a:txBody>
                  <a:tcPr marL="50800" marR="50800" marT="50808" marB="508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bl>
          </a:graphicData>
        </a:graphic>
      </p:graphicFrame>
      <p:pic>
        <p:nvPicPr>
          <p:cNvPr id="132120" name="Picture 4">
            <a:extLst>
              <a:ext uri="{FF2B5EF4-FFF2-40B4-BE49-F238E27FC236}">
                <a16:creationId xmlns:a16="http://schemas.microsoft.com/office/drawing/2014/main" id="{3472AE22-BF96-47FD-8659-9C7CF5C176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696" r="30968"/>
          <a:stretch>
            <a:fillRect/>
          </a:stretch>
        </p:blipFill>
        <p:spPr bwMode="auto">
          <a:xfrm>
            <a:off x="646748" y="1261269"/>
            <a:ext cx="473075"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21" name="Picture 5">
            <a:extLst>
              <a:ext uri="{FF2B5EF4-FFF2-40B4-BE49-F238E27FC236}">
                <a16:creationId xmlns:a16="http://schemas.microsoft.com/office/drawing/2014/main" id="{FC76A928-0A49-4CCF-BB4F-77C88D131B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599" r="9599"/>
          <a:stretch>
            <a:fillRect/>
          </a:stretch>
        </p:blipFill>
        <p:spPr bwMode="auto">
          <a:xfrm>
            <a:off x="4764247" y="1073944"/>
            <a:ext cx="67627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22" name="Picture 6">
            <a:extLst>
              <a:ext uri="{FF2B5EF4-FFF2-40B4-BE49-F238E27FC236}">
                <a16:creationId xmlns:a16="http://schemas.microsoft.com/office/drawing/2014/main" id="{2FC22B54-CB86-4AE5-B51D-E9AC810D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696" r="30968"/>
          <a:stretch>
            <a:fillRect/>
          </a:stretch>
        </p:blipFill>
        <p:spPr bwMode="auto">
          <a:xfrm>
            <a:off x="646749" y="2629694"/>
            <a:ext cx="473075"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23" name="Picture 7">
            <a:extLst>
              <a:ext uri="{FF2B5EF4-FFF2-40B4-BE49-F238E27FC236}">
                <a16:creationId xmlns:a16="http://schemas.microsoft.com/office/drawing/2014/main" id="{71BBDB38-0179-4032-A5C8-197AC33181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599" r="9599"/>
          <a:stretch>
            <a:fillRect/>
          </a:stretch>
        </p:blipFill>
        <p:spPr bwMode="auto">
          <a:xfrm>
            <a:off x="4764247" y="2509520"/>
            <a:ext cx="67627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24" name="Picture 8">
            <a:extLst>
              <a:ext uri="{FF2B5EF4-FFF2-40B4-BE49-F238E27FC236}">
                <a16:creationId xmlns:a16="http://schemas.microsoft.com/office/drawing/2014/main" id="{BCE5C7CE-6F1B-4B55-8ED3-8EB9F0A0C8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696" r="30968"/>
          <a:stretch>
            <a:fillRect/>
          </a:stretch>
        </p:blipFill>
        <p:spPr bwMode="auto">
          <a:xfrm>
            <a:off x="646748" y="4002088"/>
            <a:ext cx="473075"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25" name="Picture 9">
            <a:extLst>
              <a:ext uri="{FF2B5EF4-FFF2-40B4-BE49-F238E27FC236}">
                <a16:creationId xmlns:a16="http://schemas.microsoft.com/office/drawing/2014/main" id="{F5C276DC-E7B6-40DF-BDE1-9DFA8F65D0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599" r="9599" b="16495"/>
          <a:stretch>
            <a:fillRect/>
          </a:stretch>
        </p:blipFill>
        <p:spPr bwMode="auto">
          <a:xfrm>
            <a:off x="4764247" y="4002088"/>
            <a:ext cx="676275" cy="101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C11E62-8693-49C2-A34A-604ACF97F27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common diseases and disorders the immune and lymphatic systems</a:t>
            </a:r>
          </a:p>
          <a:p>
            <a:pPr marL="457200" indent="-457200">
              <a:buFont typeface="+mj-lt"/>
              <a:buAutoNum type="arabicPeriod" startAt="8"/>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NAs do not need to be frightened of working with residents who have AIDS. There is no danger of transmission through casual contact like handshakes and hugs. Residents with AIDS need warm care and support just like all other residents.</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352400B3-B84B-45E3-88C5-B3D287F64557}"/>
              </a:ext>
            </a:extLst>
          </p:cNvPr>
          <p:cNvSpPr>
            <a:spLocks noGrp="1"/>
          </p:cNvSpPr>
          <p:nvPr>
            <p:ph type="sldNum" sz="quarter" idx="12"/>
          </p:nvPr>
        </p:nvSpPr>
        <p:spPr/>
        <p:txBody>
          <a:bodyPr/>
          <a:lstStyle/>
          <a:p>
            <a:pPr defTabSz="457200"/>
            <a:fld id="{1E19C8D7-53EE-4AF8-9E87-BBF55B67A655}" type="slidenum">
              <a:rPr lang="en-US" smtClean="0"/>
              <a:pPr defTabSz="457200"/>
              <a:t>124</a:t>
            </a:fld>
            <a:endParaRPr lang="en-US" dirty="0"/>
          </a:p>
        </p:txBody>
      </p:sp>
    </p:spTree>
    <p:extLst>
      <p:ext uri="{BB962C8B-B14F-4D97-AF65-F5344CB8AC3E}">
        <p14:creationId xmlns:p14="http://schemas.microsoft.com/office/powerpoint/2010/main" val="43580129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CAB1D2F-B5DD-470B-AAEA-1144AF30910E}"/>
              </a:ext>
            </a:extLst>
          </p:cNvPr>
          <p:cNvSpPr>
            <a:spLocks noGrp="1"/>
          </p:cNvSpPr>
          <p:nvPr>
            <p:ph idx="1"/>
          </p:nvPr>
        </p:nvSpPr>
        <p:spPr/>
        <p:txBody>
          <a:bodyPr/>
          <a:lstStyle/>
          <a:p>
            <a:pPr marL="0" indent="0">
              <a:buNone/>
            </a:pPr>
            <a:r>
              <a:rPr lang="en-US" dirty="0"/>
              <a:t>Transparency 18-15: Care Guidelines for HIV/AIDS</a:t>
            </a:r>
          </a:p>
          <a:p>
            <a:pPr marL="0" indent="0">
              <a:buNone/>
            </a:pPr>
            <a:endParaRPr lang="en-US" dirty="0"/>
          </a:p>
          <a:p>
            <a:r>
              <a:rPr lang="en-US" dirty="0"/>
              <a:t>Follow Standard Precautions, and Transmission-Based Precautions in addition if ordered.</a:t>
            </a:r>
          </a:p>
          <a:p>
            <a:r>
              <a:rPr lang="en-US" dirty="0"/>
              <a:t>Residents with poor immune systems are more sensitive to infections. Wash hands often, follow standard precautions, and keep everything clean.</a:t>
            </a:r>
          </a:p>
          <a:p>
            <a:r>
              <a:rPr lang="en-US" dirty="0"/>
              <a:t>High-protein, high-calorie, high-nutrient meals can help maintain healthy weight.</a:t>
            </a:r>
          </a:p>
          <a:p>
            <a:r>
              <a:rPr lang="en-US" dirty="0"/>
              <a:t>Some people with HIV/AIDS lose their appetites. Help make mealtimes pleasant and relaxing, and know residents’ favorite foods. Notify nurse of appetite loss/difficulty eating.</a:t>
            </a:r>
          </a:p>
          <a:p>
            <a:r>
              <a:rPr lang="en-US" dirty="0"/>
              <a:t>Residents who have infections of the mouth and esophagus may need food that is low in acid/spice and neither cold nor hot. Careful mouth care is vital.</a:t>
            </a:r>
          </a:p>
          <a:p>
            <a:r>
              <a:rPr lang="en-US" dirty="0"/>
              <a:t>Small, frequent meals can help with nausea. When nausea and vomiting persist, encourage liquids and salty foods. Help ensure adequate fluid intake.</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5156191B-756E-4375-B433-D3861E545F7E}"/>
              </a:ext>
            </a:extLst>
          </p:cNvPr>
          <p:cNvSpPr>
            <a:spLocks noGrp="1"/>
          </p:cNvSpPr>
          <p:nvPr>
            <p:ph type="sldNum" sz="quarter" idx="12"/>
          </p:nvPr>
        </p:nvSpPr>
        <p:spPr/>
        <p:txBody>
          <a:bodyPr/>
          <a:lstStyle/>
          <a:p>
            <a:pPr defTabSz="457200"/>
            <a:fld id="{1E19C8D7-53EE-4AF8-9E87-BBF55B67A655}" type="slidenum">
              <a:rPr lang="en-US" smtClean="0"/>
              <a:pPr defTabSz="457200"/>
              <a:t>125</a:t>
            </a:fld>
            <a:endParaRPr lang="en-US" dirty="0"/>
          </a:p>
        </p:txBody>
      </p:sp>
    </p:spTree>
    <p:extLst>
      <p:ext uri="{BB962C8B-B14F-4D97-AF65-F5344CB8AC3E}">
        <p14:creationId xmlns:p14="http://schemas.microsoft.com/office/powerpoint/2010/main" val="3216047451"/>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CAB1D2F-B5DD-470B-AAEA-1144AF30910E}"/>
              </a:ext>
            </a:extLst>
          </p:cNvPr>
          <p:cNvSpPr>
            <a:spLocks noGrp="1"/>
          </p:cNvSpPr>
          <p:nvPr>
            <p:ph idx="1"/>
          </p:nvPr>
        </p:nvSpPr>
        <p:spPr/>
        <p:txBody>
          <a:bodyPr/>
          <a:lstStyle/>
          <a:p>
            <a:pPr marL="0" indent="0">
              <a:buNone/>
            </a:pPr>
            <a:r>
              <a:rPr lang="en-US" dirty="0"/>
              <a:t>Transparency 18-15: Care Guidelines for HIV/AIDS</a:t>
            </a:r>
          </a:p>
          <a:p>
            <a:pPr marL="0" indent="0">
              <a:buNone/>
            </a:pPr>
            <a:endParaRPr lang="en-US" dirty="0"/>
          </a:p>
          <a:p>
            <a:r>
              <a:rPr lang="en-US" dirty="0"/>
              <a:t>If diarrhea is severe, doctor may order a BRAT (bananas, rice, applesauce, toast) diet. This is a helpful short-term solution.</a:t>
            </a:r>
          </a:p>
          <a:p>
            <a:r>
              <a:rPr lang="en-US" dirty="0"/>
              <a:t>Good rehydration fluids include water, juice, soda, and broth. Avoid caffeinated beverages.</a:t>
            </a:r>
          </a:p>
          <a:p>
            <a:r>
              <a:rPr lang="en-US" dirty="0"/>
              <a:t>Neuropathy is usually treated with medication. Wearing loose, soft slippers may help. A bed cradle may be used to keep sheets and blankets off legs and feet.</a:t>
            </a:r>
          </a:p>
          <a:p>
            <a:r>
              <a:rPr lang="en-US" dirty="0"/>
              <a:t>Residents may experience anxiety/depression. Treat them with respect and provide emotional support.</a:t>
            </a:r>
          </a:p>
          <a:p>
            <a:r>
              <a:rPr lang="en-US" dirty="0"/>
              <a:t>Provide safe environment and close supervision with ADLs. </a:t>
            </a:r>
          </a:p>
          <a:p>
            <a:endParaRPr lang="en-US" dirty="0"/>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5156191B-756E-4375-B433-D3861E545F7E}"/>
              </a:ext>
            </a:extLst>
          </p:cNvPr>
          <p:cNvSpPr>
            <a:spLocks noGrp="1"/>
          </p:cNvSpPr>
          <p:nvPr>
            <p:ph type="sldNum" sz="quarter" idx="12"/>
          </p:nvPr>
        </p:nvSpPr>
        <p:spPr/>
        <p:txBody>
          <a:bodyPr/>
          <a:lstStyle/>
          <a:p>
            <a:pPr defTabSz="457200"/>
            <a:fld id="{1E19C8D7-53EE-4AF8-9E87-BBF55B67A655}" type="slidenum">
              <a:rPr lang="en-US" smtClean="0"/>
              <a:pPr defTabSz="457200"/>
              <a:t>126</a:t>
            </a:fld>
            <a:endParaRPr lang="en-US" dirty="0"/>
          </a:p>
        </p:txBody>
      </p:sp>
    </p:spTree>
    <p:extLst>
      <p:ext uri="{BB962C8B-B14F-4D97-AF65-F5344CB8AC3E}">
        <p14:creationId xmlns:p14="http://schemas.microsoft.com/office/powerpoint/2010/main" val="178171660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C11E62-8693-49C2-A34A-604ACF97F27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common diseases and disorders the immune and lymphatic systems</a:t>
            </a:r>
          </a:p>
          <a:p>
            <a:pPr marL="457200" indent="-457200">
              <a:buFont typeface="+mj-lt"/>
              <a:buAutoNum type="arabicPeriod" startAt="8"/>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Residents with AIDS may experience emotional stress and losses beyond those experienced by other residents. They may feel stigmatized by their illness and judged by those around them. They may have lost friends and loved ones to the disease, as well, or lost the love and friendship of people dear to them as a result of their diagnosis. NAs should be sensitive to these issues and provide support and care without judgment.</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352400B3-B84B-45E3-88C5-B3D287F64557}"/>
              </a:ext>
            </a:extLst>
          </p:cNvPr>
          <p:cNvSpPr>
            <a:spLocks noGrp="1"/>
          </p:cNvSpPr>
          <p:nvPr>
            <p:ph type="sldNum" sz="quarter" idx="12"/>
          </p:nvPr>
        </p:nvSpPr>
        <p:spPr/>
        <p:txBody>
          <a:bodyPr/>
          <a:lstStyle/>
          <a:p>
            <a:pPr defTabSz="457200"/>
            <a:fld id="{1E19C8D7-53EE-4AF8-9E87-BBF55B67A655}" type="slidenum">
              <a:rPr lang="en-US" smtClean="0"/>
              <a:pPr defTabSz="457200"/>
              <a:t>127</a:t>
            </a:fld>
            <a:endParaRPr lang="en-US" dirty="0"/>
          </a:p>
        </p:txBody>
      </p:sp>
    </p:spTree>
    <p:extLst>
      <p:ext uri="{BB962C8B-B14F-4D97-AF65-F5344CB8AC3E}">
        <p14:creationId xmlns:p14="http://schemas.microsoft.com/office/powerpoint/2010/main" val="221317709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C11E62-8693-49C2-A34A-604ACF97F27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common diseases and disorders the immune and lymphatic systems</a:t>
            </a:r>
          </a:p>
          <a:p>
            <a:pPr marL="457200" indent="-457200">
              <a:buFont typeface="+mj-lt"/>
              <a:buAutoNum type="arabicPeriod" startAt="8"/>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A resident’s HIV/AIDS status is confidential and cannot be discussed with anyone. This is the ethical way for an NA to work and it is also the law. Under HIPAA there are serious consequences for violations of resident confidentiality.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352400B3-B84B-45E3-88C5-B3D287F64557}"/>
              </a:ext>
            </a:extLst>
          </p:cNvPr>
          <p:cNvSpPr>
            <a:spLocks noGrp="1"/>
          </p:cNvSpPr>
          <p:nvPr>
            <p:ph type="sldNum" sz="quarter" idx="12"/>
          </p:nvPr>
        </p:nvSpPr>
        <p:spPr/>
        <p:txBody>
          <a:bodyPr/>
          <a:lstStyle/>
          <a:p>
            <a:pPr defTabSz="457200"/>
            <a:fld id="{1E19C8D7-53EE-4AF8-9E87-BBF55B67A655}" type="slidenum">
              <a:rPr lang="en-US" smtClean="0"/>
              <a:pPr defTabSz="457200"/>
              <a:t>128</a:t>
            </a:fld>
            <a:endParaRPr lang="en-US" dirty="0"/>
          </a:p>
        </p:txBody>
      </p:sp>
    </p:spTree>
    <p:extLst>
      <p:ext uri="{BB962C8B-B14F-4D97-AF65-F5344CB8AC3E}">
        <p14:creationId xmlns:p14="http://schemas.microsoft.com/office/powerpoint/2010/main" val="365698709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C11E62-8693-49C2-A34A-604ACF97F27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common diseases and disorders the immune and lymphatic systems</a:t>
            </a:r>
          </a:p>
          <a:p>
            <a:pPr marL="457200" indent="-457200">
              <a:buFont typeface="+mj-lt"/>
              <a:buAutoNum type="arabicPeriod" startAt="8"/>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cancer</a:t>
            </a:r>
          </a:p>
          <a:p>
            <a:pPr marL="457200" lvl="1" indent="0">
              <a:buNone/>
            </a:pPr>
            <a:r>
              <a:rPr lang="en-US" dirty="0"/>
              <a:t>general term to describe a disease in which abnormal cells grow in an uncontrolled way.</a:t>
            </a:r>
          </a:p>
          <a:p>
            <a:pPr marL="0" indent="0">
              <a:buNone/>
            </a:pPr>
            <a:r>
              <a:rPr lang="en-US" b="1" dirty="0"/>
              <a:t>tumor</a:t>
            </a:r>
          </a:p>
          <a:p>
            <a:pPr marL="457200" lvl="1" indent="0">
              <a:buNone/>
            </a:pPr>
            <a:r>
              <a:rPr lang="en-US" dirty="0"/>
              <a:t>a cluster of abnormally growing cells. </a:t>
            </a:r>
          </a:p>
          <a:p>
            <a:pPr marL="0" indent="0">
              <a:buNone/>
            </a:pPr>
            <a:r>
              <a:rPr lang="en-US" b="1" dirty="0"/>
              <a:t>benign tumors</a:t>
            </a:r>
          </a:p>
          <a:p>
            <a:pPr marL="457200" lvl="1" indent="0">
              <a:buNone/>
            </a:pPr>
            <a:r>
              <a:rPr lang="en-US" dirty="0"/>
              <a:t>tumors that are considered noncancerous.</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352400B3-B84B-45E3-88C5-B3D287F64557}"/>
              </a:ext>
            </a:extLst>
          </p:cNvPr>
          <p:cNvSpPr>
            <a:spLocks noGrp="1"/>
          </p:cNvSpPr>
          <p:nvPr>
            <p:ph type="sldNum" sz="quarter" idx="12"/>
          </p:nvPr>
        </p:nvSpPr>
        <p:spPr/>
        <p:txBody>
          <a:bodyPr/>
          <a:lstStyle/>
          <a:p>
            <a:pPr defTabSz="457200"/>
            <a:fld id="{1E19C8D7-53EE-4AF8-9E87-BBF55B67A655}" type="slidenum">
              <a:rPr lang="en-US" smtClean="0"/>
              <a:pPr defTabSz="457200"/>
              <a:t>129</a:t>
            </a:fld>
            <a:endParaRPr lang="en-US" dirty="0"/>
          </a:p>
        </p:txBody>
      </p:sp>
    </p:spTree>
    <p:extLst>
      <p:ext uri="{BB962C8B-B14F-4D97-AF65-F5344CB8AC3E}">
        <p14:creationId xmlns:p14="http://schemas.microsoft.com/office/powerpoint/2010/main" val="41975498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common diseases and disorders of the musculoskeletal system</a:t>
            </a:r>
          </a:p>
          <a:p>
            <a:pPr marL="457200" indent="-457200">
              <a:buFont typeface="+mj-lt"/>
              <a:buAutoNum type="arabicPeriod" startAt="2"/>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arthritis</a:t>
            </a:r>
          </a:p>
          <a:p>
            <a:pPr marL="457200" lvl="1" indent="0">
              <a:buNone/>
            </a:pPr>
            <a:r>
              <a:rPr lang="en-US" dirty="0"/>
              <a:t>a general term that refers to inflammation of the joints, causing stiffness, pain, and decreased mobility. </a:t>
            </a:r>
          </a:p>
          <a:p>
            <a:pPr marL="0" indent="0">
              <a:buNone/>
            </a:pPr>
            <a:r>
              <a:rPr lang="en-US" b="1" dirty="0"/>
              <a:t>autoimmune illness</a:t>
            </a:r>
          </a:p>
          <a:p>
            <a:pPr marL="457200" lvl="1" indent="0">
              <a:buNone/>
            </a:pPr>
            <a:r>
              <a:rPr lang="en-US" dirty="0"/>
              <a:t>an illness in which the body’s immune system attacks normal tissue in the body.</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13</a:t>
            </a:fld>
            <a:endParaRPr lang="en-US" dirty="0"/>
          </a:p>
        </p:txBody>
      </p:sp>
    </p:spTree>
    <p:extLst>
      <p:ext uri="{BB962C8B-B14F-4D97-AF65-F5344CB8AC3E}">
        <p14:creationId xmlns:p14="http://schemas.microsoft.com/office/powerpoint/2010/main" val="1475464782"/>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C11E62-8693-49C2-A34A-604ACF97F27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common diseases and disorders the immune and lymphatic systems</a:t>
            </a:r>
          </a:p>
          <a:p>
            <a:pPr marL="457200" indent="-457200">
              <a:buFont typeface="+mj-lt"/>
              <a:buAutoNum type="arabicPeriod" startAt="8"/>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malignant tumors</a:t>
            </a:r>
          </a:p>
          <a:p>
            <a:pPr marL="457200" lvl="1" indent="0">
              <a:buNone/>
            </a:pPr>
            <a:r>
              <a:rPr lang="en-US" dirty="0"/>
              <a:t>tumors that are cancerous.</a:t>
            </a:r>
          </a:p>
          <a:p>
            <a:pPr marL="0" indent="0">
              <a:buNone/>
            </a:pPr>
            <a:r>
              <a:rPr lang="en-US" b="1" dirty="0"/>
              <a:t>mastectomy</a:t>
            </a:r>
          </a:p>
          <a:p>
            <a:pPr marL="457200" lvl="1" indent="0">
              <a:buNone/>
            </a:pPr>
            <a:r>
              <a:rPr lang="en-US" dirty="0"/>
              <a:t>the surgical removal of all or part of the breast and sometimes other surrounding tissue.</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352400B3-B84B-45E3-88C5-B3D287F64557}"/>
              </a:ext>
            </a:extLst>
          </p:cNvPr>
          <p:cNvSpPr>
            <a:spLocks noGrp="1"/>
          </p:cNvSpPr>
          <p:nvPr>
            <p:ph type="sldNum" sz="quarter" idx="12"/>
          </p:nvPr>
        </p:nvSpPr>
        <p:spPr/>
        <p:txBody>
          <a:bodyPr/>
          <a:lstStyle/>
          <a:p>
            <a:pPr defTabSz="457200"/>
            <a:fld id="{1E19C8D7-53EE-4AF8-9E87-BBF55B67A655}" type="slidenum">
              <a:rPr lang="en-US" smtClean="0"/>
              <a:pPr defTabSz="457200"/>
              <a:t>130</a:t>
            </a:fld>
            <a:endParaRPr lang="en-US" dirty="0"/>
          </a:p>
        </p:txBody>
      </p:sp>
    </p:spTree>
    <p:extLst>
      <p:ext uri="{BB962C8B-B14F-4D97-AF65-F5344CB8AC3E}">
        <p14:creationId xmlns:p14="http://schemas.microsoft.com/office/powerpoint/2010/main" val="304647773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C11E62-8693-49C2-A34A-604ACF97F27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common diseases and disorders the immune and lymphatic systems</a:t>
            </a:r>
          </a:p>
          <a:p>
            <a:pPr marL="457200" indent="-457200">
              <a:buFont typeface="+mj-lt"/>
              <a:buAutoNum type="arabicPeriod" startAt="8"/>
            </a:pPr>
            <a:endParaRPr lang="en-US" dirty="0">
              <a:solidFill>
                <a:srgbClr val="FF0000"/>
              </a:solidFill>
            </a:endParaRPr>
          </a:p>
          <a:p>
            <a:pPr marL="0" indent="0">
              <a:buNone/>
            </a:pPr>
            <a:r>
              <a:rPr lang="en-US" dirty="0"/>
              <a:t>NAs should know these facts about cancer:</a:t>
            </a:r>
          </a:p>
          <a:p>
            <a:pPr marL="0" indent="0">
              <a:buNone/>
            </a:pPr>
            <a:endParaRPr lang="en-US" dirty="0"/>
          </a:p>
          <a:p>
            <a:pPr lvl="1"/>
            <a:r>
              <a:rPr lang="en-US" dirty="0"/>
              <a:t>General term used to describe a disease in which abnormal cells grow in an uncontrolled way</a:t>
            </a:r>
          </a:p>
          <a:p>
            <a:pPr lvl="1"/>
            <a:r>
              <a:rPr lang="en-US" dirty="0"/>
              <a:t>Tumors can be benign (non-cancerous, usually grow slowly) or malignant (cancerous, grow rapidly). </a:t>
            </a:r>
          </a:p>
          <a:p>
            <a:pPr lvl="1"/>
            <a:r>
              <a:rPr lang="en-US" dirty="0"/>
              <a:t>There is no cure. </a:t>
            </a:r>
          </a:p>
          <a:p>
            <a:pPr lvl="1"/>
            <a:r>
              <a:rPr lang="en-US" dirty="0"/>
              <a:t>It may spread to other areas of the body (metastasize), affecting other body systems.</a:t>
            </a:r>
          </a:p>
          <a:p>
            <a:pPr lvl="1"/>
            <a:r>
              <a:rPr lang="en-US" dirty="0"/>
              <a:t>Often first appears in breast, colon, rectum, uterus, prostate, lungs, or skin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352400B3-B84B-45E3-88C5-B3D287F64557}"/>
              </a:ext>
            </a:extLst>
          </p:cNvPr>
          <p:cNvSpPr>
            <a:spLocks noGrp="1"/>
          </p:cNvSpPr>
          <p:nvPr>
            <p:ph type="sldNum" sz="quarter" idx="12"/>
          </p:nvPr>
        </p:nvSpPr>
        <p:spPr/>
        <p:txBody>
          <a:bodyPr/>
          <a:lstStyle/>
          <a:p>
            <a:pPr defTabSz="457200"/>
            <a:fld id="{1E19C8D7-53EE-4AF8-9E87-BBF55B67A655}" type="slidenum">
              <a:rPr lang="en-US" smtClean="0"/>
              <a:pPr defTabSz="457200"/>
              <a:t>131</a:t>
            </a:fld>
            <a:endParaRPr lang="en-US" dirty="0"/>
          </a:p>
        </p:txBody>
      </p:sp>
    </p:spTree>
    <p:extLst>
      <p:ext uri="{BB962C8B-B14F-4D97-AF65-F5344CB8AC3E}">
        <p14:creationId xmlns:p14="http://schemas.microsoft.com/office/powerpoint/2010/main" val="346136989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C11E62-8693-49C2-A34A-604ACF97F27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common diseases and disorders the immune and lymphatic systems</a:t>
            </a:r>
          </a:p>
          <a:p>
            <a:pPr marL="457200" indent="-457200">
              <a:buFont typeface="+mj-lt"/>
              <a:buAutoNum type="arabicPeriod" startAt="8"/>
            </a:pPr>
            <a:endParaRPr lang="en-US" dirty="0">
              <a:solidFill>
                <a:srgbClr val="FF0000"/>
              </a:solidFill>
            </a:endParaRPr>
          </a:p>
          <a:p>
            <a:pPr marL="0" indent="0">
              <a:buNone/>
            </a:pPr>
            <a:r>
              <a:rPr lang="en-US" dirty="0"/>
              <a:t>The following may be risk factors for cancer:</a:t>
            </a:r>
          </a:p>
          <a:p>
            <a:pPr marL="0" indent="0">
              <a:buNone/>
            </a:pPr>
            <a:endParaRPr lang="en-US" dirty="0"/>
          </a:p>
          <a:p>
            <a:pPr lvl="1"/>
            <a:r>
              <a:rPr lang="en-US" dirty="0"/>
              <a:t>Age</a:t>
            </a:r>
          </a:p>
          <a:p>
            <a:pPr lvl="1"/>
            <a:r>
              <a:rPr lang="en-US" dirty="0"/>
              <a:t>Race</a:t>
            </a:r>
          </a:p>
          <a:p>
            <a:pPr lvl="1"/>
            <a:r>
              <a:rPr lang="en-US" dirty="0"/>
              <a:t>Gender</a:t>
            </a:r>
          </a:p>
          <a:p>
            <a:pPr lvl="1"/>
            <a:r>
              <a:rPr lang="en-US" dirty="0"/>
              <a:t>Family history</a:t>
            </a:r>
          </a:p>
          <a:p>
            <a:pPr lvl="1"/>
            <a:r>
              <a:rPr lang="en-US" dirty="0"/>
              <a:t>Tobacco use</a:t>
            </a:r>
          </a:p>
          <a:p>
            <a:pPr lvl="1"/>
            <a:r>
              <a:rPr lang="en-US" dirty="0"/>
              <a:t>Alcohol use </a:t>
            </a:r>
          </a:p>
          <a:p>
            <a:pPr lvl="1"/>
            <a:r>
              <a:rPr lang="en-US" dirty="0"/>
              <a:t>Poor diet/obesity</a:t>
            </a:r>
          </a:p>
          <a:p>
            <a:pPr lvl="1"/>
            <a:r>
              <a:rPr lang="en-US" dirty="0"/>
              <a:t>Lack of physical activity</a:t>
            </a:r>
          </a:p>
          <a:p>
            <a:pPr lvl="1"/>
            <a:r>
              <a:rPr lang="en-US" dirty="0"/>
              <a:t>Chemicals and food additives</a:t>
            </a:r>
          </a:p>
          <a:p>
            <a:pPr lvl="1"/>
            <a:r>
              <a:rPr lang="en-US" dirty="0"/>
              <a:t>Radiation</a:t>
            </a:r>
          </a:p>
          <a:p>
            <a:pPr lvl="1"/>
            <a:r>
              <a:rPr lang="en-US" dirty="0"/>
              <a:t>Exposure to sunlight</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352400B3-B84B-45E3-88C5-B3D287F64557}"/>
              </a:ext>
            </a:extLst>
          </p:cNvPr>
          <p:cNvSpPr>
            <a:spLocks noGrp="1"/>
          </p:cNvSpPr>
          <p:nvPr>
            <p:ph type="sldNum" sz="quarter" idx="12"/>
          </p:nvPr>
        </p:nvSpPr>
        <p:spPr/>
        <p:txBody>
          <a:bodyPr/>
          <a:lstStyle/>
          <a:p>
            <a:pPr defTabSz="457200"/>
            <a:fld id="{1E19C8D7-53EE-4AF8-9E87-BBF55B67A655}" type="slidenum">
              <a:rPr lang="en-US" smtClean="0"/>
              <a:pPr defTabSz="457200"/>
              <a:t>132</a:t>
            </a:fld>
            <a:endParaRPr lang="en-US" dirty="0"/>
          </a:p>
        </p:txBody>
      </p:sp>
    </p:spTree>
    <p:extLst>
      <p:ext uri="{BB962C8B-B14F-4D97-AF65-F5344CB8AC3E}">
        <p14:creationId xmlns:p14="http://schemas.microsoft.com/office/powerpoint/2010/main" val="99217759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C11E62-8693-49C2-A34A-604ACF97F27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common diseases and disorders the immune and lymphatic systems</a:t>
            </a:r>
          </a:p>
          <a:p>
            <a:pPr marL="457200" indent="-457200">
              <a:buFont typeface="+mj-lt"/>
              <a:buAutoNum type="arabicPeriod" startAt="8"/>
            </a:pPr>
            <a:endParaRPr lang="en-US" dirty="0">
              <a:solidFill>
                <a:srgbClr val="FF0000"/>
              </a:solidFill>
            </a:endParaRPr>
          </a:p>
          <a:p>
            <a:pPr marL="0" indent="0">
              <a:buNone/>
            </a:pPr>
            <a:r>
              <a:rPr lang="en-US" dirty="0"/>
              <a:t>The American Cancer Society has identified these warning signs of cancer:</a:t>
            </a:r>
          </a:p>
          <a:p>
            <a:pPr marL="0" indent="0">
              <a:buNone/>
            </a:pPr>
            <a:endParaRPr lang="en-US" dirty="0"/>
          </a:p>
          <a:p>
            <a:pPr lvl="1"/>
            <a:r>
              <a:rPr lang="en-US" dirty="0"/>
              <a:t>Unexplained weight loss</a:t>
            </a:r>
          </a:p>
          <a:p>
            <a:pPr lvl="1"/>
            <a:r>
              <a:rPr lang="en-US" dirty="0"/>
              <a:t>Fever</a:t>
            </a:r>
          </a:p>
          <a:p>
            <a:pPr lvl="1"/>
            <a:r>
              <a:rPr lang="en-US" dirty="0"/>
              <a:t>Fatigue</a:t>
            </a:r>
          </a:p>
          <a:p>
            <a:pPr lvl="1"/>
            <a:r>
              <a:rPr lang="en-US" dirty="0"/>
              <a:t>Pain</a:t>
            </a:r>
          </a:p>
          <a:p>
            <a:pPr lvl="1"/>
            <a:r>
              <a:rPr lang="en-US" dirty="0"/>
              <a:t>Skin changes</a:t>
            </a:r>
          </a:p>
          <a:p>
            <a:pPr lvl="1"/>
            <a:r>
              <a:rPr lang="en-US" dirty="0"/>
              <a:t>Change in bowel or bladder habits</a:t>
            </a:r>
          </a:p>
          <a:p>
            <a:pPr lvl="1"/>
            <a:endParaRPr lang="en-US" dirty="0"/>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352400B3-B84B-45E3-88C5-B3D287F64557}"/>
              </a:ext>
            </a:extLst>
          </p:cNvPr>
          <p:cNvSpPr>
            <a:spLocks noGrp="1"/>
          </p:cNvSpPr>
          <p:nvPr>
            <p:ph type="sldNum" sz="quarter" idx="12"/>
          </p:nvPr>
        </p:nvSpPr>
        <p:spPr/>
        <p:txBody>
          <a:bodyPr/>
          <a:lstStyle/>
          <a:p>
            <a:pPr defTabSz="457200"/>
            <a:fld id="{1E19C8D7-53EE-4AF8-9E87-BBF55B67A655}" type="slidenum">
              <a:rPr lang="en-US" smtClean="0"/>
              <a:pPr defTabSz="457200"/>
              <a:t>133</a:t>
            </a:fld>
            <a:endParaRPr lang="en-US" dirty="0"/>
          </a:p>
        </p:txBody>
      </p:sp>
    </p:spTree>
    <p:extLst>
      <p:ext uri="{BB962C8B-B14F-4D97-AF65-F5344CB8AC3E}">
        <p14:creationId xmlns:p14="http://schemas.microsoft.com/office/powerpoint/2010/main" val="396815414"/>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C11E62-8693-49C2-A34A-604ACF97F27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common diseases and disorders the immune and lymphatic systems</a:t>
            </a:r>
          </a:p>
          <a:p>
            <a:pPr marL="457200" indent="-457200">
              <a:buFont typeface="+mj-lt"/>
              <a:buAutoNum type="arabicPeriod" startAt="8"/>
            </a:pPr>
            <a:endParaRPr lang="en-US" dirty="0">
              <a:solidFill>
                <a:srgbClr val="FF0000"/>
              </a:solidFill>
            </a:endParaRPr>
          </a:p>
          <a:p>
            <a:pPr marL="0" indent="0">
              <a:buNone/>
            </a:pPr>
            <a:r>
              <a:rPr lang="en-US" dirty="0"/>
              <a:t>Warning signs of cancer (cont’d):</a:t>
            </a:r>
          </a:p>
          <a:p>
            <a:pPr marL="0" indent="0">
              <a:buNone/>
            </a:pPr>
            <a:endParaRPr lang="en-US" dirty="0"/>
          </a:p>
          <a:p>
            <a:pPr lvl="1"/>
            <a:r>
              <a:rPr lang="en-US" dirty="0"/>
              <a:t>Sores that do not heal</a:t>
            </a:r>
          </a:p>
          <a:p>
            <a:pPr lvl="1"/>
            <a:r>
              <a:rPr lang="en-US" dirty="0"/>
              <a:t>Unusual bleeding or discharge</a:t>
            </a:r>
          </a:p>
          <a:p>
            <a:pPr lvl="1"/>
            <a:r>
              <a:rPr lang="en-US" dirty="0"/>
              <a:t>Thickening or lump in breast, scrotum, or other parts of body</a:t>
            </a:r>
          </a:p>
          <a:p>
            <a:pPr lvl="1"/>
            <a:r>
              <a:rPr lang="en-US" dirty="0"/>
              <a:t>Indigestion or difficulty swallowing</a:t>
            </a:r>
          </a:p>
          <a:p>
            <a:pPr lvl="1"/>
            <a:r>
              <a:rPr lang="en-US" dirty="0"/>
              <a:t>Recent change in wart or mole</a:t>
            </a:r>
          </a:p>
          <a:p>
            <a:pPr lvl="1"/>
            <a:r>
              <a:rPr lang="en-US" dirty="0"/>
              <a:t>Nagging cough or hoarseness</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352400B3-B84B-45E3-88C5-B3D287F64557}"/>
              </a:ext>
            </a:extLst>
          </p:cNvPr>
          <p:cNvSpPr>
            <a:spLocks noGrp="1"/>
          </p:cNvSpPr>
          <p:nvPr>
            <p:ph type="sldNum" sz="quarter" idx="12"/>
          </p:nvPr>
        </p:nvSpPr>
        <p:spPr/>
        <p:txBody>
          <a:bodyPr/>
          <a:lstStyle/>
          <a:p>
            <a:pPr defTabSz="457200"/>
            <a:fld id="{1E19C8D7-53EE-4AF8-9E87-BBF55B67A655}" type="slidenum">
              <a:rPr lang="en-US" smtClean="0"/>
              <a:pPr defTabSz="457200"/>
              <a:t>134</a:t>
            </a:fld>
            <a:endParaRPr lang="en-US" dirty="0"/>
          </a:p>
        </p:txBody>
      </p:sp>
    </p:spTree>
    <p:extLst>
      <p:ext uri="{BB962C8B-B14F-4D97-AF65-F5344CB8AC3E}">
        <p14:creationId xmlns:p14="http://schemas.microsoft.com/office/powerpoint/2010/main" val="101148743"/>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C11E62-8693-49C2-A34A-604ACF97F27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common diseases and disorders the immune and lymphatic systems</a:t>
            </a:r>
          </a:p>
          <a:p>
            <a:pPr marL="457200" indent="-457200">
              <a:buFont typeface="+mj-lt"/>
              <a:buAutoNum type="arabicPeriod" startAt="8"/>
            </a:pPr>
            <a:endParaRPr lang="en-US" dirty="0">
              <a:solidFill>
                <a:srgbClr val="FF0000"/>
              </a:solidFill>
            </a:endParaRPr>
          </a:p>
          <a:p>
            <a:pPr marL="0" indent="0">
              <a:buNone/>
            </a:pPr>
            <a:r>
              <a:rPr lang="en-US" dirty="0"/>
              <a:t>There are three primary treatments for cancer:</a:t>
            </a:r>
          </a:p>
          <a:p>
            <a:pPr marL="0" indent="0">
              <a:buNone/>
            </a:pPr>
            <a:endParaRPr lang="en-US" dirty="0"/>
          </a:p>
          <a:p>
            <a:pPr lvl="1"/>
            <a:r>
              <a:rPr lang="en-US" dirty="0"/>
              <a:t>Surgery</a:t>
            </a:r>
          </a:p>
          <a:p>
            <a:pPr lvl="1"/>
            <a:r>
              <a:rPr lang="en-US" dirty="0"/>
              <a:t>Chemotherapy</a:t>
            </a:r>
          </a:p>
          <a:p>
            <a:pPr lvl="1"/>
            <a:r>
              <a:rPr lang="en-US" dirty="0"/>
              <a:t>Radiation</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352400B3-B84B-45E3-88C5-B3D287F64557}"/>
              </a:ext>
            </a:extLst>
          </p:cNvPr>
          <p:cNvSpPr>
            <a:spLocks noGrp="1"/>
          </p:cNvSpPr>
          <p:nvPr>
            <p:ph type="sldNum" sz="quarter" idx="12"/>
          </p:nvPr>
        </p:nvSpPr>
        <p:spPr/>
        <p:txBody>
          <a:bodyPr/>
          <a:lstStyle/>
          <a:p>
            <a:pPr defTabSz="457200"/>
            <a:fld id="{1E19C8D7-53EE-4AF8-9E87-BBF55B67A655}" type="slidenum">
              <a:rPr lang="en-US" smtClean="0"/>
              <a:pPr defTabSz="457200"/>
              <a:t>135</a:t>
            </a:fld>
            <a:endParaRPr lang="en-US" dirty="0"/>
          </a:p>
        </p:txBody>
      </p:sp>
    </p:spTree>
    <p:extLst>
      <p:ext uri="{BB962C8B-B14F-4D97-AF65-F5344CB8AC3E}">
        <p14:creationId xmlns:p14="http://schemas.microsoft.com/office/powerpoint/2010/main" val="314793279"/>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8A2E064-4FD7-4EC3-BCF2-EE09D58D6C92}"/>
              </a:ext>
            </a:extLst>
          </p:cNvPr>
          <p:cNvSpPr>
            <a:spLocks noGrp="1"/>
          </p:cNvSpPr>
          <p:nvPr>
            <p:ph idx="1"/>
          </p:nvPr>
        </p:nvSpPr>
        <p:spPr/>
        <p:txBody>
          <a:bodyPr/>
          <a:lstStyle/>
          <a:p>
            <a:pPr marL="0" indent="0">
              <a:buNone/>
            </a:pPr>
            <a:r>
              <a:rPr lang="en-US" dirty="0"/>
              <a:t>Transparency 18-16: Care Guidelines for Cancer</a:t>
            </a:r>
          </a:p>
          <a:p>
            <a:pPr marL="0" indent="0">
              <a:buNone/>
            </a:pPr>
            <a:endParaRPr lang="en-US" dirty="0"/>
          </a:p>
          <a:p>
            <a:r>
              <a:rPr lang="en-US" dirty="0"/>
              <a:t>Each case is different. Do not make assumptions. </a:t>
            </a:r>
          </a:p>
          <a:p>
            <a:r>
              <a:rPr lang="en-US" dirty="0"/>
              <a:t>Respect residents’ needs and be sensitive. Maintain a positive attitude. </a:t>
            </a:r>
          </a:p>
          <a:p>
            <a:r>
              <a:rPr lang="en-US" dirty="0"/>
              <a:t>Try plastic utensils for residents receiving chemotherapy. Encourage a variety of foods. </a:t>
            </a:r>
          </a:p>
          <a:p>
            <a:r>
              <a:rPr lang="en-US" dirty="0"/>
              <a:t>Watch for signs of pain and report them to the nurse. </a:t>
            </a:r>
          </a:p>
          <a:p>
            <a:r>
              <a:rPr lang="en-US" dirty="0"/>
              <a:t>Offer back rubs and repositioning to help with comfort and increase circulation.</a:t>
            </a:r>
          </a:p>
          <a:p>
            <a:r>
              <a:rPr lang="en-US" dirty="0"/>
              <a:t>Use lotion on dry skin. Do not remove markings. </a:t>
            </a:r>
          </a:p>
          <a:p>
            <a:r>
              <a:rPr lang="en-US" dirty="0"/>
              <a:t>Help residents with oral care often. Use a soft-bristled toothbrush and baking soda rinse. Be gentle.</a:t>
            </a:r>
          </a:p>
          <a:p>
            <a:r>
              <a:rPr lang="en-US" dirty="0"/>
              <a:t>Assist with grooming if desired. </a:t>
            </a:r>
          </a:p>
          <a:p>
            <a:r>
              <a:rPr lang="en-US" dirty="0"/>
              <a:t>Encourage visitors. Suggest good times of the day for visits. Get to know residents’ interests. </a:t>
            </a:r>
          </a:p>
          <a:p>
            <a:r>
              <a:rPr lang="en-US" dirty="0"/>
              <a:t>Be alert to unmet needs or stresses. </a:t>
            </a:r>
          </a:p>
          <a:p>
            <a:pPr marL="0" indent="0">
              <a:buNone/>
            </a:pPr>
            <a:endParaRPr lang="en-US" dirty="0"/>
          </a:p>
        </p:txBody>
      </p:sp>
      <p:sp>
        <p:nvSpPr>
          <p:cNvPr id="3" name="Slide Number Placeholder 2">
            <a:extLst>
              <a:ext uri="{FF2B5EF4-FFF2-40B4-BE49-F238E27FC236}">
                <a16:creationId xmlns:a16="http://schemas.microsoft.com/office/drawing/2014/main" id="{0E25C201-AD56-46C2-A1E7-560EE4BEF6F2}"/>
              </a:ext>
            </a:extLst>
          </p:cNvPr>
          <p:cNvSpPr>
            <a:spLocks noGrp="1"/>
          </p:cNvSpPr>
          <p:nvPr>
            <p:ph type="sldNum" sz="quarter" idx="12"/>
          </p:nvPr>
        </p:nvSpPr>
        <p:spPr/>
        <p:txBody>
          <a:bodyPr/>
          <a:lstStyle/>
          <a:p>
            <a:pPr defTabSz="457200"/>
            <a:fld id="{1E19C8D7-53EE-4AF8-9E87-BBF55B67A655}" type="slidenum">
              <a:rPr lang="en-US" smtClean="0"/>
              <a:pPr defTabSz="457200"/>
              <a:t>136</a:t>
            </a:fld>
            <a:endParaRPr lang="en-US" dirty="0"/>
          </a:p>
        </p:txBody>
      </p:sp>
    </p:spTree>
    <p:extLst>
      <p:ext uri="{BB962C8B-B14F-4D97-AF65-F5344CB8AC3E}">
        <p14:creationId xmlns:p14="http://schemas.microsoft.com/office/powerpoint/2010/main" val="200192243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C11E62-8693-49C2-A34A-604ACF97F27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common diseases and disorders the immune and lymphatic systems</a:t>
            </a:r>
          </a:p>
          <a:p>
            <a:pPr marL="457200" indent="-457200">
              <a:buFont typeface="+mj-lt"/>
              <a:buAutoNum type="arabicPeriod" startAt="8"/>
            </a:pPr>
            <a:endParaRPr lang="en-US" dirty="0">
              <a:solidFill>
                <a:srgbClr val="FF0000"/>
              </a:solidFill>
            </a:endParaRPr>
          </a:p>
          <a:p>
            <a:pPr marL="0" indent="0">
              <a:buNone/>
            </a:pPr>
            <a:r>
              <a:rPr lang="en-US" dirty="0"/>
              <a:t>NAs should observe and report the following signs and symptoms of cancer:</a:t>
            </a:r>
          </a:p>
          <a:p>
            <a:pPr marL="0" indent="0">
              <a:buNone/>
            </a:pPr>
            <a:endParaRPr lang="en-US" dirty="0"/>
          </a:p>
          <a:p>
            <a:pPr lvl="1"/>
            <a:r>
              <a:rPr lang="en-US" dirty="0"/>
              <a:t>Increased weakness or fatigue </a:t>
            </a:r>
          </a:p>
          <a:p>
            <a:pPr lvl="1"/>
            <a:r>
              <a:rPr lang="en-US" dirty="0"/>
              <a:t>Weight loss </a:t>
            </a:r>
          </a:p>
          <a:p>
            <a:pPr lvl="1"/>
            <a:r>
              <a:rPr lang="en-US" dirty="0"/>
              <a:t>Nausea, vomiting, diarrhea </a:t>
            </a:r>
          </a:p>
          <a:p>
            <a:pPr lvl="1"/>
            <a:r>
              <a:rPr lang="en-US" dirty="0"/>
              <a:t>Changes in appetite </a:t>
            </a:r>
          </a:p>
          <a:p>
            <a:pPr lvl="1"/>
            <a:r>
              <a:rPr lang="en-US" dirty="0"/>
              <a:t>Fainting </a:t>
            </a:r>
          </a:p>
          <a:p>
            <a:pPr lvl="1"/>
            <a:r>
              <a:rPr lang="en-US" dirty="0"/>
              <a:t>Signs of depression (Chapter 20)</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352400B3-B84B-45E3-88C5-B3D287F64557}"/>
              </a:ext>
            </a:extLst>
          </p:cNvPr>
          <p:cNvSpPr>
            <a:spLocks noGrp="1"/>
          </p:cNvSpPr>
          <p:nvPr>
            <p:ph type="sldNum" sz="quarter" idx="12"/>
          </p:nvPr>
        </p:nvSpPr>
        <p:spPr/>
        <p:txBody>
          <a:bodyPr/>
          <a:lstStyle/>
          <a:p>
            <a:pPr defTabSz="457200"/>
            <a:fld id="{1E19C8D7-53EE-4AF8-9E87-BBF55B67A655}" type="slidenum">
              <a:rPr lang="en-US" smtClean="0"/>
              <a:pPr defTabSz="457200"/>
              <a:t>137</a:t>
            </a:fld>
            <a:endParaRPr lang="en-US" dirty="0"/>
          </a:p>
        </p:txBody>
      </p:sp>
    </p:spTree>
    <p:extLst>
      <p:ext uri="{BB962C8B-B14F-4D97-AF65-F5344CB8AC3E}">
        <p14:creationId xmlns:p14="http://schemas.microsoft.com/office/powerpoint/2010/main" val="2634262986"/>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C11E62-8693-49C2-A34A-604ACF97F27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common diseases and disorders the immune and lymphatic systems</a:t>
            </a:r>
          </a:p>
          <a:p>
            <a:pPr marL="457200" indent="-457200">
              <a:buFont typeface="+mj-lt"/>
              <a:buAutoNum type="arabicPeriod" startAt="8"/>
            </a:pPr>
            <a:endParaRPr lang="en-US" dirty="0">
              <a:solidFill>
                <a:srgbClr val="FF0000"/>
              </a:solidFill>
            </a:endParaRPr>
          </a:p>
          <a:p>
            <a:pPr marL="0" indent="0">
              <a:buNone/>
            </a:pPr>
            <a:r>
              <a:rPr lang="en-US" dirty="0"/>
              <a:t>Signs and symptoms of cancer (cont’d):</a:t>
            </a:r>
          </a:p>
          <a:p>
            <a:pPr marL="0" indent="0">
              <a:buNone/>
            </a:pPr>
            <a:endParaRPr lang="en-US" dirty="0"/>
          </a:p>
          <a:p>
            <a:pPr lvl="1"/>
            <a:r>
              <a:rPr lang="en-US" dirty="0"/>
              <a:t>Confusion </a:t>
            </a:r>
          </a:p>
          <a:p>
            <a:pPr lvl="1"/>
            <a:r>
              <a:rPr lang="en-US" dirty="0"/>
              <a:t>Blood in stool or urine </a:t>
            </a:r>
          </a:p>
          <a:p>
            <a:pPr lvl="1"/>
            <a:r>
              <a:rPr lang="en-US" dirty="0"/>
              <a:t>Change in mental status </a:t>
            </a:r>
          </a:p>
          <a:p>
            <a:pPr lvl="1"/>
            <a:r>
              <a:rPr lang="en-US" dirty="0"/>
              <a:t>Changes in skin </a:t>
            </a:r>
          </a:p>
          <a:p>
            <a:pPr lvl="1"/>
            <a:r>
              <a:rPr lang="en-US" dirty="0"/>
              <a:t>New lumps, sores, rashes </a:t>
            </a:r>
          </a:p>
          <a:p>
            <a:pPr lvl="1"/>
            <a:r>
              <a:rPr lang="en-US" dirty="0"/>
              <a:t>Increase in pain or unrelieved pain </a:t>
            </a:r>
          </a:p>
          <a:p>
            <a:pPr lvl="1"/>
            <a:r>
              <a:rPr lang="en-US" dirty="0"/>
              <a:t>Blood in the mouth</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352400B3-B84B-45E3-88C5-B3D287F64557}"/>
              </a:ext>
            </a:extLst>
          </p:cNvPr>
          <p:cNvSpPr>
            <a:spLocks noGrp="1"/>
          </p:cNvSpPr>
          <p:nvPr>
            <p:ph type="sldNum" sz="quarter" idx="12"/>
          </p:nvPr>
        </p:nvSpPr>
        <p:spPr/>
        <p:txBody>
          <a:bodyPr/>
          <a:lstStyle/>
          <a:p>
            <a:pPr defTabSz="457200"/>
            <a:fld id="{1E19C8D7-53EE-4AF8-9E87-BBF55B67A655}" type="slidenum">
              <a:rPr lang="en-US" smtClean="0"/>
              <a:pPr defTabSz="457200"/>
              <a:t>138</a:t>
            </a:fld>
            <a:endParaRPr lang="en-US" dirty="0"/>
          </a:p>
        </p:txBody>
      </p:sp>
    </p:spTree>
    <p:extLst>
      <p:ext uri="{BB962C8B-B14F-4D97-AF65-F5344CB8AC3E}">
        <p14:creationId xmlns:p14="http://schemas.microsoft.com/office/powerpoint/2010/main" val="309212828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C11E62-8693-49C2-A34A-604ACF97F27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common diseases and disorders the immune and lymphatic systems</a:t>
            </a:r>
          </a:p>
          <a:p>
            <a:pPr marL="457200" indent="-457200">
              <a:buFont typeface="+mj-lt"/>
              <a:buAutoNum type="arabicPeriod" startAt="8"/>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Special arm exercises or deep breathing exercises may be ordered for residents who have had a mastectomy. NAs should always follow the care plan and the nurse’s instructions.</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352400B3-B84B-45E3-88C5-B3D287F64557}"/>
              </a:ext>
            </a:extLst>
          </p:cNvPr>
          <p:cNvSpPr>
            <a:spLocks noGrp="1"/>
          </p:cNvSpPr>
          <p:nvPr>
            <p:ph type="sldNum" sz="quarter" idx="12"/>
          </p:nvPr>
        </p:nvSpPr>
        <p:spPr/>
        <p:txBody>
          <a:bodyPr/>
          <a:lstStyle/>
          <a:p>
            <a:pPr defTabSz="457200"/>
            <a:fld id="{1E19C8D7-53EE-4AF8-9E87-BBF55B67A655}" type="slidenum">
              <a:rPr lang="en-US" smtClean="0"/>
              <a:pPr defTabSz="457200"/>
              <a:t>139</a:t>
            </a:fld>
            <a:endParaRPr lang="en-US" dirty="0"/>
          </a:p>
        </p:txBody>
      </p:sp>
    </p:spTree>
    <p:extLst>
      <p:ext uri="{BB962C8B-B14F-4D97-AF65-F5344CB8AC3E}">
        <p14:creationId xmlns:p14="http://schemas.microsoft.com/office/powerpoint/2010/main" val="14257982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common diseases and disorders of the musculoskeletal system</a:t>
            </a:r>
          </a:p>
          <a:p>
            <a:pPr marL="457200" indent="-457200">
              <a:buFont typeface="+mj-lt"/>
              <a:buAutoNum type="arabicPeriod" startAt="2"/>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osteoarthritis</a:t>
            </a:r>
          </a:p>
          <a:p>
            <a:pPr marL="457200" lvl="1" indent="0">
              <a:buNone/>
            </a:pPr>
            <a:r>
              <a:rPr lang="en-US" dirty="0"/>
              <a:t>a common type of arthritis that usually affects the hips, knees, fingers, thumbs, and spine; also called degenerative joint disease or degenerative arthritis.</a:t>
            </a:r>
          </a:p>
          <a:p>
            <a:pPr marL="0" indent="0">
              <a:buNone/>
            </a:pPr>
            <a:r>
              <a:rPr lang="en-US" b="1" dirty="0"/>
              <a:t>rheumatoid arthritis</a:t>
            </a:r>
          </a:p>
          <a:p>
            <a:pPr marL="457200" lvl="1" indent="0">
              <a:buNone/>
            </a:pPr>
            <a:r>
              <a:rPr lang="en-US" dirty="0"/>
              <a:t>a type of arthritis in which joints become inflamed, red, swollen, and very painful, resulting in restricted movement and possible deformities.</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14</a:t>
            </a:fld>
            <a:endParaRPr lang="en-US" dirty="0"/>
          </a:p>
        </p:txBody>
      </p:sp>
    </p:spTree>
    <p:extLst>
      <p:ext uri="{BB962C8B-B14F-4D97-AF65-F5344CB8AC3E}">
        <p14:creationId xmlns:p14="http://schemas.microsoft.com/office/powerpoint/2010/main" val="491145168"/>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1689B1-6A3A-4915-8B16-B47925EE6F19}"/>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Identify community resources for residents who are ill</a:t>
            </a:r>
          </a:p>
          <a:p>
            <a:pPr marL="457200" indent="-457200">
              <a:buFont typeface="+mj-lt"/>
              <a:buAutoNum type="arabicPeriod" startAt="9"/>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There are many services and support groups available for people who are ill and for their families and caregivers.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5B5ECAA3-5F1D-4ABD-AE91-A631557951C5}"/>
              </a:ext>
            </a:extLst>
          </p:cNvPr>
          <p:cNvSpPr>
            <a:spLocks noGrp="1"/>
          </p:cNvSpPr>
          <p:nvPr>
            <p:ph type="sldNum" sz="quarter" idx="12"/>
          </p:nvPr>
        </p:nvSpPr>
        <p:spPr/>
        <p:txBody>
          <a:bodyPr/>
          <a:lstStyle/>
          <a:p>
            <a:pPr defTabSz="457200"/>
            <a:fld id="{1E19C8D7-53EE-4AF8-9E87-BBF55B67A655}" type="slidenum">
              <a:rPr lang="en-US" smtClean="0"/>
              <a:pPr defTabSz="457200"/>
              <a:t>140</a:t>
            </a:fld>
            <a:endParaRPr lang="en-US" dirty="0"/>
          </a:p>
        </p:txBody>
      </p:sp>
    </p:spTree>
    <p:extLst>
      <p:ext uri="{BB962C8B-B14F-4D97-AF65-F5344CB8AC3E}">
        <p14:creationId xmlns:p14="http://schemas.microsoft.com/office/powerpoint/2010/main" val="376349051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1689B1-6A3A-4915-8B16-B47925EE6F19}"/>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Identify community resources for residents who are ill</a:t>
            </a:r>
          </a:p>
          <a:p>
            <a:pPr marL="457200" indent="-457200">
              <a:buFont typeface="+mj-lt"/>
              <a:buAutoNum type="arabicPeriod" startAt="9"/>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Do you know about any services or support groups for residents who are ill, or for their families?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5B5ECAA3-5F1D-4ABD-AE91-A631557951C5}"/>
              </a:ext>
            </a:extLst>
          </p:cNvPr>
          <p:cNvSpPr>
            <a:spLocks noGrp="1"/>
          </p:cNvSpPr>
          <p:nvPr>
            <p:ph type="sldNum" sz="quarter" idx="12"/>
          </p:nvPr>
        </p:nvSpPr>
        <p:spPr/>
        <p:txBody>
          <a:bodyPr/>
          <a:lstStyle/>
          <a:p>
            <a:pPr defTabSz="457200"/>
            <a:fld id="{1E19C8D7-53EE-4AF8-9E87-BBF55B67A655}" type="slidenum">
              <a:rPr lang="en-US" smtClean="0"/>
              <a:pPr defTabSz="457200"/>
              <a:t>141</a:t>
            </a:fld>
            <a:endParaRPr lang="en-US" dirty="0"/>
          </a:p>
        </p:txBody>
      </p:sp>
    </p:spTree>
    <p:extLst>
      <p:ext uri="{BB962C8B-B14F-4D97-AF65-F5344CB8AC3E}">
        <p14:creationId xmlns:p14="http://schemas.microsoft.com/office/powerpoint/2010/main" val="36312561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1689B1-6A3A-4915-8B16-B47925EE6F19}"/>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Identify community resources for residents who are ill</a:t>
            </a:r>
          </a:p>
          <a:p>
            <a:pPr marL="457200" indent="-457200">
              <a:buFont typeface="+mj-lt"/>
              <a:buAutoNum type="arabicPeriod" startAt="9"/>
            </a:pPr>
            <a:endParaRPr lang="en-US" dirty="0">
              <a:solidFill>
                <a:srgbClr val="FF0000"/>
              </a:solidFill>
            </a:endParaRPr>
          </a:p>
          <a:p>
            <a:pPr marL="0" indent="0">
              <a:buNone/>
            </a:pPr>
            <a:r>
              <a:rPr lang="en-US" dirty="0"/>
              <a:t>The following groups may be of assistance: </a:t>
            </a:r>
          </a:p>
          <a:p>
            <a:pPr marL="0" indent="0">
              <a:buNone/>
            </a:pPr>
            <a:endParaRPr lang="en-US" dirty="0"/>
          </a:p>
          <a:p>
            <a:pPr lvl="1"/>
            <a:r>
              <a:rPr lang="en-US" dirty="0"/>
              <a:t>American Cancer Society (cancer.org)</a:t>
            </a:r>
          </a:p>
          <a:p>
            <a:pPr lvl="1"/>
            <a:r>
              <a:rPr lang="en-US" dirty="0"/>
              <a:t>National Association of Area Agencies on Aging (n4a.org) provides Eldercare Locator.</a:t>
            </a:r>
          </a:p>
          <a:p>
            <a:pPr lvl="1"/>
            <a:r>
              <a:rPr lang="en-US" dirty="0" err="1"/>
              <a:t>AIDSinfo</a:t>
            </a:r>
            <a:r>
              <a:rPr lang="en-US" dirty="0"/>
              <a:t>, a service of the U.S. Department of Health and Human Services (aidsinfo.nih.gov)</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5B5ECAA3-5F1D-4ABD-AE91-A631557951C5}"/>
              </a:ext>
            </a:extLst>
          </p:cNvPr>
          <p:cNvSpPr>
            <a:spLocks noGrp="1"/>
          </p:cNvSpPr>
          <p:nvPr>
            <p:ph type="sldNum" sz="quarter" idx="12"/>
          </p:nvPr>
        </p:nvSpPr>
        <p:spPr/>
        <p:txBody>
          <a:bodyPr/>
          <a:lstStyle/>
          <a:p>
            <a:pPr defTabSz="457200"/>
            <a:fld id="{1E19C8D7-53EE-4AF8-9E87-BBF55B67A655}" type="slidenum">
              <a:rPr lang="en-US" smtClean="0"/>
              <a:pPr defTabSz="457200"/>
              <a:t>142</a:t>
            </a:fld>
            <a:endParaRPr lang="en-US" dirty="0"/>
          </a:p>
        </p:txBody>
      </p:sp>
    </p:spTree>
    <p:extLst>
      <p:ext uri="{BB962C8B-B14F-4D97-AF65-F5344CB8AC3E}">
        <p14:creationId xmlns:p14="http://schemas.microsoft.com/office/powerpoint/2010/main" val="156055966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72568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common diseases and disorders of the musculoskeletal system</a:t>
            </a:r>
          </a:p>
          <a:p>
            <a:pPr marL="457200" indent="-457200">
              <a:buFont typeface="+mj-lt"/>
              <a:buAutoNum type="arabicPeriod" startAt="2"/>
            </a:pPr>
            <a:endParaRPr lang="en-US" dirty="0">
              <a:solidFill>
                <a:srgbClr val="FF0000"/>
              </a:solidFill>
            </a:endParaRPr>
          </a:p>
          <a:p>
            <a:pPr marL="0" indent="0">
              <a:buNone/>
            </a:pPr>
            <a:r>
              <a:rPr lang="en-US" dirty="0"/>
              <a:t>NAs should know these facts about arthritis:</a:t>
            </a:r>
          </a:p>
          <a:p>
            <a:pPr marL="0" indent="0">
              <a:buNone/>
            </a:pPr>
            <a:endParaRPr lang="en-US" dirty="0"/>
          </a:p>
          <a:p>
            <a:pPr lvl="1"/>
            <a:r>
              <a:rPr lang="en-US" dirty="0"/>
              <a:t>Arthritis is inflammation of the joints, causing stiffness and pain and decreased mobility. </a:t>
            </a:r>
          </a:p>
          <a:p>
            <a:pPr lvl="1"/>
            <a:r>
              <a:rPr lang="en-US" dirty="0"/>
              <a:t>Arthritis may be caused by aging, injury, or autoimmune illness. </a:t>
            </a:r>
          </a:p>
          <a:p>
            <a:pPr lvl="1"/>
            <a:r>
              <a:rPr lang="en-US" dirty="0"/>
              <a:t>Two types are osteoarthritis and rheumatoid arthritis. </a:t>
            </a:r>
          </a:p>
          <a:p>
            <a:pPr lvl="1"/>
            <a:r>
              <a:rPr lang="en-US" dirty="0"/>
              <a:t>Pain and stiffness increase in cold or damp weather. </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15</a:t>
            </a:fld>
            <a:endParaRPr lang="en-US" dirty="0"/>
          </a:p>
        </p:txBody>
      </p:sp>
    </p:spTree>
    <p:extLst>
      <p:ext uri="{BB962C8B-B14F-4D97-AF65-F5344CB8AC3E}">
        <p14:creationId xmlns:p14="http://schemas.microsoft.com/office/powerpoint/2010/main" val="6690682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common diseases and disorders of the musculoskeletal system</a:t>
            </a:r>
          </a:p>
          <a:p>
            <a:pPr marL="457200" indent="-457200">
              <a:buFont typeface="+mj-lt"/>
              <a:buAutoNum type="arabicPeriod" startAt="2"/>
            </a:pPr>
            <a:endParaRPr lang="en-US" dirty="0">
              <a:solidFill>
                <a:srgbClr val="FF0000"/>
              </a:solidFill>
            </a:endParaRPr>
          </a:p>
          <a:p>
            <a:pPr marL="0" indent="0">
              <a:buNone/>
            </a:pPr>
            <a:r>
              <a:rPr lang="en-US" dirty="0"/>
              <a:t>These are common treatments for arthritis:</a:t>
            </a:r>
          </a:p>
          <a:p>
            <a:pPr marL="0" indent="0">
              <a:buNone/>
            </a:pPr>
            <a:endParaRPr lang="en-US" dirty="0"/>
          </a:p>
          <a:p>
            <a:pPr lvl="1"/>
            <a:r>
              <a:rPr lang="en-US" dirty="0"/>
              <a:t>Anti-inflammatory medications (aspirin or ibuprofen), as well as other medications</a:t>
            </a:r>
          </a:p>
          <a:p>
            <a:pPr lvl="1"/>
            <a:r>
              <a:rPr lang="en-US" dirty="0"/>
              <a:t>Local applications of heat </a:t>
            </a:r>
          </a:p>
          <a:p>
            <a:pPr lvl="1"/>
            <a:r>
              <a:rPr lang="en-US" dirty="0"/>
              <a:t>ROMs </a:t>
            </a:r>
          </a:p>
          <a:p>
            <a:pPr lvl="1"/>
            <a:r>
              <a:rPr lang="en-US" dirty="0"/>
              <a:t>Exercise </a:t>
            </a:r>
          </a:p>
          <a:p>
            <a:pPr lvl="1"/>
            <a:r>
              <a:rPr lang="en-US" dirty="0"/>
              <a:t>Diet</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16</a:t>
            </a:fld>
            <a:endParaRPr lang="en-US" dirty="0"/>
          </a:p>
        </p:txBody>
      </p:sp>
    </p:spTree>
    <p:extLst>
      <p:ext uri="{BB962C8B-B14F-4D97-AF65-F5344CB8AC3E}">
        <p14:creationId xmlns:p14="http://schemas.microsoft.com/office/powerpoint/2010/main" val="25075914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B8242D-8162-43CA-BCB5-1FF31054D1B1}"/>
              </a:ext>
            </a:extLst>
          </p:cNvPr>
          <p:cNvSpPr>
            <a:spLocks noGrp="1"/>
          </p:cNvSpPr>
          <p:nvPr>
            <p:ph idx="1"/>
          </p:nvPr>
        </p:nvSpPr>
        <p:spPr/>
        <p:txBody>
          <a:bodyPr/>
          <a:lstStyle/>
          <a:p>
            <a:pPr marL="0" indent="0">
              <a:buNone/>
            </a:pPr>
            <a:r>
              <a:rPr lang="en-US" dirty="0"/>
              <a:t>Transparency 18-1: Care Guidelines for Arthritis</a:t>
            </a:r>
          </a:p>
          <a:p>
            <a:pPr marL="0" indent="0">
              <a:buNone/>
            </a:pPr>
            <a:endParaRPr lang="en-US" dirty="0"/>
          </a:p>
          <a:p>
            <a:r>
              <a:rPr lang="en-US" dirty="0"/>
              <a:t>Watch for stomach irritation or heartburn caused by anti-inflammatory medications. </a:t>
            </a:r>
          </a:p>
          <a:p>
            <a:r>
              <a:rPr lang="en-US" dirty="0"/>
              <a:t>Encourage activity. </a:t>
            </a:r>
          </a:p>
          <a:p>
            <a:r>
              <a:rPr lang="en-US" dirty="0"/>
              <a:t>Adapt ADLs to allow independence. </a:t>
            </a:r>
          </a:p>
          <a:p>
            <a:r>
              <a:rPr lang="en-US" dirty="0"/>
              <a:t>Choose clothing that is easy to put on and fasten. Encourage use of handrails and safety bars. Use special utensils if needed. </a:t>
            </a:r>
          </a:p>
          <a:p>
            <a:r>
              <a:rPr lang="en-US" dirty="0"/>
              <a:t>Treat each resident as an individual. </a:t>
            </a:r>
          </a:p>
          <a:p>
            <a:r>
              <a:rPr lang="en-US" dirty="0"/>
              <a:t>Help maintain resident’s self-esteem by encouraging self-care. </a:t>
            </a:r>
          </a:p>
          <a:p>
            <a:pPr marL="0" indent="0">
              <a:buNone/>
            </a:pPr>
            <a:endParaRPr lang="en-US" dirty="0"/>
          </a:p>
        </p:txBody>
      </p:sp>
      <p:sp>
        <p:nvSpPr>
          <p:cNvPr id="3" name="Slide Number Placeholder 2">
            <a:extLst>
              <a:ext uri="{FF2B5EF4-FFF2-40B4-BE49-F238E27FC236}">
                <a16:creationId xmlns:a16="http://schemas.microsoft.com/office/drawing/2014/main" id="{C809C071-354F-4BC2-96DE-0529EB07326F}"/>
              </a:ext>
            </a:extLst>
          </p:cNvPr>
          <p:cNvSpPr>
            <a:spLocks noGrp="1"/>
          </p:cNvSpPr>
          <p:nvPr>
            <p:ph type="sldNum" sz="quarter" idx="12"/>
          </p:nvPr>
        </p:nvSpPr>
        <p:spPr/>
        <p:txBody>
          <a:bodyPr/>
          <a:lstStyle/>
          <a:p>
            <a:pPr defTabSz="457200"/>
            <a:fld id="{1E19C8D7-53EE-4AF8-9E87-BBF55B67A655}" type="slidenum">
              <a:rPr lang="en-US" smtClean="0"/>
              <a:pPr defTabSz="457200"/>
              <a:t>17</a:t>
            </a:fld>
            <a:endParaRPr lang="en-US" dirty="0"/>
          </a:p>
        </p:txBody>
      </p:sp>
    </p:spTree>
    <p:extLst>
      <p:ext uri="{BB962C8B-B14F-4D97-AF65-F5344CB8AC3E}">
        <p14:creationId xmlns:p14="http://schemas.microsoft.com/office/powerpoint/2010/main" val="8982144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common diseases and disorders of the musculoskeletal system</a:t>
            </a:r>
          </a:p>
          <a:p>
            <a:pPr marL="457200" indent="-457200">
              <a:buFont typeface="+mj-lt"/>
              <a:buAutoNum type="arabicPeriod" startAt="2"/>
            </a:pPr>
            <a:endParaRPr lang="en-US" dirty="0">
              <a:solidFill>
                <a:srgbClr val="FF0000"/>
              </a:solidFill>
            </a:endParaRPr>
          </a:p>
          <a:p>
            <a:pPr marL="0" indent="0">
              <a:buNone/>
            </a:pPr>
            <a:r>
              <a:rPr lang="en-US" dirty="0"/>
              <a:t>NAs should know these facts about osteoporosis:</a:t>
            </a:r>
          </a:p>
          <a:p>
            <a:pPr marL="0" indent="0">
              <a:buNone/>
            </a:pPr>
            <a:endParaRPr lang="en-US" dirty="0"/>
          </a:p>
          <a:p>
            <a:pPr lvl="1"/>
            <a:r>
              <a:rPr lang="en-US" dirty="0"/>
              <a:t>Condition in which bones lose density, causing them to become brittle </a:t>
            </a:r>
          </a:p>
          <a:p>
            <a:pPr lvl="1"/>
            <a:r>
              <a:rPr lang="en-US" dirty="0"/>
              <a:t>May be due to lack of calcium in the diet, loss of estrogen, lack of regular exercise, reduced mobility, or age</a:t>
            </a:r>
          </a:p>
          <a:p>
            <a:pPr lvl="1"/>
            <a:r>
              <a:rPr lang="en-US" dirty="0"/>
              <a:t>Occurs more commonly in women after menopause</a:t>
            </a:r>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18</a:t>
            </a:fld>
            <a:endParaRPr lang="en-US" dirty="0"/>
          </a:p>
        </p:txBody>
      </p:sp>
    </p:spTree>
    <p:extLst>
      <p:ext uri="{BB962C8B-B14F-4D97-AF65-F5344CB8AC3E}">
        <p14:creationId xmlns:p14="http://schemas.microsoft.com/office/powerpoint/2010/main" val="23690291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common diseases and disorders of the musculoskeletal system</a:t>
            </a:r>
          </a:p>
          <a:p>
            <a:pPr marL="457200" indent="-457200">
              <a:buFont typeface="+mj-lt"/>
              <a:buAutoNum type="arabicPeriod" startAt="2"/>
            </a:pPr>
            <a:endParaRPr lang="en-US" dirty="0">
              <a:solidFill>
                <a:srgbClr val="FF0000"/>
              </a:solidFill>
            </a:endParaRPr>
          </a:p>
          <a:p>
            <a:pPr marL="0" indent="0">
              <a:buNone/>
            </a:pPr>
            <a:r>
              <a:rPr lang="en-US" dirty="0"/>
              <a:t>The following are signs and symptoms of osteoporosis:</a:t>
            </a:r>
          </a:p>
          <a:p>
            <a:pPr marL="0" indent="0">
              <a:buNone/>
            </a:pPr>
            <a:endParaRPr lang="en-US" dirty="0"/>
          </a:p>
          <a:p>
            <a:pPr lvl="1"/>
            <a:r>
              <a:rPr lang="en-US" dirty="0"/>
              <a:t>Low back pain </a:t>
            </a:r>
          </a:p>
          <a:p>
            <a:pPr lvl="1"/>
            <a:r>
              <a:rPr lang="en-US" dirty="0"/>
              <a:t>Stooped posture </a:t>
            </a:r>
          </a:p>
          <a:p>
            <a:pPr lvl="1"/>
            <a:r>
              <a:rPr lang="en-US" dirty="0"/>
              <a:t>Becoming shorter over time</a:t>
            </a:r>
          </a:p>
          <a:p>
            <a:pPr lvl="1"/>
            <a:r>
              <a:rPr lang="en-US" dirty="0"/>
              <a:t>Fractures </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19</a:t>
            </a:fld>
            <a:endParaRPr lang="en-US" dirty="0"/>
          </a:p>
        </p:txBody>
      </p:sp>
    </p:spTree>
    <p:extLst>
      <p:ext uri="{BB962C8B-B14F-4D97-AF65-F5344CB8AC3E}">
        <p14:creationId xmlns:p14="http://schemas.microsoft.com/office/powerpoint/2010/main" val="30373319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common diseases and disorders of the integumentary system</a:t>
            </a:r>
          </a:p>
          <a:p>
            <a:pPr marL="457200" indent="-457200">
              <a:buFont typeface="+mj-lt"/>
              <a:buAutoNum type="arabicPeriod"/>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acute illness</a:t>
            </a:r>
          </a:p>
          <a:p>
            <a:pPr marL="457200" lvl="1" indent="0">
              <a:buNone/>
            </a:pPr>
            <a:r>
              <a:rPr lang="en-US" dirty="0"/>
              <a:t>an illness that has rapid onset, is usually short-term, and is treated immediately.</a:t>
            </a:r>
          </a:p>
          <a:p>
            <a:pPr marL="0" indent="0">
              <a:buNone/>
            </a:pPr>
            <a:r>
              <a:rPr lang="en-US" b="1" dirty="0"/>
              <a:t>chronic illness</a:t>
            </a:r>
          </a:p>
          <a:p>
            <a:pPr marL="457200" lvl="1" indent="0">
              <a:buNone/>
            </a:pPr>
            <a:r>
              <a:rPr lang="en-US" dirty="0"/>
              <a:t>a disease or condition that is long-term or long-lasting and requires management of symptoms.</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2</a:t>
            </a:fld>
            <a:endParaRPr lang="en-US" dirty="0"/>
          </a:p>
        </p:txBody>
      </p:sp>
    </p:spTree>
    <p:extLst>
      <p:ext uri="{BB962C8B-B14F-4D97-AF65-F5344CB8AC3E}">
        <p14:creationId xmlns:p14="http://schemas.microsoft.com/office/powerpoint/2010/main" val="27526146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common diseases and disorders of the musculoskeletal system</a:t>
            </a:r>
          </a:p>
          <a:p>
            <a:pPr marL="457200" indent="-457200">
              <a:buFont typeface="+mj-lt"/>
              <a:buAutoNum type="arabicPeriod" startAt="2"/>
            </a:pPr>
            <a:endParaRPr lang="en-US" dirty="0">
              <a:solidFill>
                <a:srgbClr val="FF0000"/>
              </a:solidFill>
            </a:endParaRPr>
          </a:p>
          <a:p>
            <a:pPr marL="0" indent="0">
              <a:buNone/>
            </a:pPr>
            <a:r>
              <a:rPr lang="en-US" dirty="0"/>
              <a:t>Osteoporosis may be prevented or slowed in these ways:</a:t>
            </a:r>
          </a:p>
          <a:p>
            <a:pPr marL="0" indent="0">
              <a:buNone/>
            </a:pPr>
            <a:endParaRPr lang="en-US" dirty="0"/>
          </a:p>
          <a:p>
            <a:pPr lvl="1"/>
            <a:r>
              <a:rPr lang="en-US" dirty="0"/>
              <a:t>Encourage residents to walk and do other light exercise as ordered.</a:t>
            </a:r>
          </a:p>
          <a:p>
            <a:pPr lvl="1"/>
            <a:r>
              <a:rPr lang="en-US" dirty="0"/>
              <a:t>Move residents with osteoporosis very carefully.</a:t>
            </a:r>
          </a:p>
          <a:p>
            <a:pPr lvl="1"/>
            <a:r>
              <a:rPr lang="en-US" dirty="0"/>
              <a:t>Follow care plan regarding medication and supplements, which might be used to treat osteoporosis. </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20</a:t>
            </a:fld>
            <a:endParaRPr lang="en-US" dirty="0"/>
          </a:p>
        </p:txBody>
      </p:sp>
    </p:spTree>
    <p:extLst>
      <p:ext uri="{BB962C8B-B14F-4D97-AF65-F5344CB8AC3E}">
        <p14:creationId xmlns:p14="http://schemas.microsoft.com/office/powerpoint/2010/main" val="9365339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common diseases and disorders of the musculoskeletal system</a:t>
            </a:r>
          </a:p>
          <a:p>
            <a:pPr marL="457200" indent="-457200">
              <a:buFont typeface="+mj-lt"/>
              <a:buAutoNum type="arabicPeriod" startAt="2"/>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closed fracture</a:t>
            </a:r>
          </a:p>
          <a:p>
            <a:pPr marL="457200" lvl="1" indent="0">
              <a:buNone/>
            </a:pPr>
            <a:r>
              <a:rPr lang="en-US" dirty="0"/>
              <a:t>a broken bone that does not break the skin. </a:t>
            </a:r>
          </a:p>
          <a:p>
            <a:pPr marL="0" indent="0">
              <a:buNone/>
            </a:pPr>
            <a:r>
              <a:rPr lang="en-US" b="1" dirty="0"/>
              <a:t>open fracture</a:t>
            </a:r>
          </a:p>
          <a:p>
            <a:pPr marL="457200" lvl="1" indent="0">
              <a:buNone/>
            </a:pPr>
            <a:r>
              <a:rPr lang="en-US" dirty="0"/>
              <a:t>a broken bone that penetrates the skin; also known as a </a:t>
            </a:r>
            <a:r>
              <a:rPr lang="en-US" i="1" dirty="0"/>
              <a:t>compound fracture</a:t>
            </a:r>
            <a:r>
              <a:rPr lang="en-US" dirty="0"/>
              <a:t>.</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21</a:t>
            </a:fld>
            <a:endParaRPr lang="en-US" dirty="0"/>
          </a:p>
        </p:txBody>
      </p:sp>
    </p:spTree>
    <p:extLst>
      <p:ext uri="{BB962C8B-B14F-4D97-AF65-F5344CB8AC3E}">
        <p14:creationId xmlns:p14="http://schemas.microsoft.com/office/powerpoint/2010/main" val="4322988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common diseases and disorders of the musculoskeletal system</a:t>
            </a:r>
          </a:p>
          <a:p>
            <a:pPr marL="457200" indent="-457200">
              <a:buFont typeface="+mj-lt"/>
              <a:buAutoNum type="arabicPeriod" startAt="2"/>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Fall prevention is the key to preventing fractures. The bones of the elderly heal slowly, so prevention is very important.</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22</a:t>
            </a:fld>
            <a:endParaRPr lang="en-US" dirty="0"/>
          </a:p>
        </p:txBody>
      </p:sp>
    </p:spTree>
    <p:extLst>
      <p:ext uri="{BB962C8B-B14F-4D97-AF65-F5344CB8AC3E}">
        <p14:creationId xmlns:p14="http://schemas.microsoft.com/office/powerpoint/2010/main" val="27593082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0267A2C-CF05-4812-BA46-8F14F6088406}"/>
              </a:ext>
            </a:extLst>
          </p:cNvPr>
          <p:cNvSpPr>
            <a:spLocks noGrp="1"/>
          </p:cNvSpPr>
          <p:nvPr>
            <p:ph idx="1"/>
          </p:nvPr>
        </p:nvSpPr>
        <p:spPr/>
        <p:txBody>
          <a:bodyPr/>
          <a:lstStyle/>
          <a:p>
            <a:pPr marL="0" indent="0">
              <a:buNone/>
            </a:pPr>
            <a:r>
              <a:rPr lang="en-US" dirty="0"/>
              <a:t>Transparency 18-2: Care Guidelines for Casts</a:t>
            </a:r>
          </a:p>
          <a:p>
            <a:pPr marL="0" indent="0">
              <a:buNone/>
            </a:pPr>
            <a:endParaRPr lang="en-US" dirty="0"/>
          </a:p>
          <a:p>
            <a:r>
              <a:rPr lang="en-US" dirty="0"/>
              <a:t>A cast must be completely dry before a person can bear weight on it.</a:t>
            </a:r>
          </a:p>
          <a:p>
            <a:r>
              <a:rPr lang="en-US" dirty="0"/>
              <a:t>Elevate extremity in cast to help stop swelling. </a:t>
            </a:r>
          </a:p>
          <a:p>
            <a:r>
              <a:rPr lang="en-US" dirty="0"/>
              <a:t>Observe for swelling, skin discoloration, cast tightness, pressure, sores, changes in skin temperature, pain, burning, numbness or tingling, drainage, bleeding, or odor. </a:t>
            </a:r>
          </a:p>
          <a:p>
            <a:r>
              <a:rPr lang="en-US" dirty="0"/>
              <a:t>Protect resident’s skin from edges of cast. </a:t>
            </a:r>
          </a:p>
          <a:p>
            <a:r>
              <a:rPr lang="en-US" dirty="0"/>
              <a:t>Keep cast dry at all times. </a:t>
            </a:r>
          </a:p>
          <a:p>
            <a:r>
              <a:rPr lang="en-US" dirty="0"/>
              <a:t>Do not insert or allow resident to insert anything into cast. </a:t>
            </a:r>
          </a:p>
          <a:p>
            <a:r>
              <a:rPr lang="en-US" dirty="0"/>
              <a:t>Tell the nurse if pain medication is needed. </a:t>
            </a:r>
          </a:p>
          <a:p>
            <a:r>
              <a:rPr lang="en-US" dirty="0"/>
              <a:t>Use bed cradles as needed. </a:t>
            </a:r>
          </a:p>
          <a:p>
            <a:pPr marL="0" indent="0">
              <a:buNone/>
            </a:pPr>
            <a:endParaRPr lang="en-US" dirty="0"/>
          </a:p>
        </p:txBody>
      </p:sp>
      <p:sp>
        <p:nvSpPr>
          <p:cNvPr id="3" name="Slide Number Placeholder 2">
            <a:extLst>
              <a:ext uri="{FF2B5EF4-FFF2-40B4-BE49-F238E27FC236}">
                <a16:creationId xmlns:a16="http://schemas.microsoft.com/office/drawing/2014/main" id="{4F20B213-98E7-4867-A884-71DA3CDF0181}"/>
              </a:ext>
            </a:extLst>
          </p:cNvPr>
          <p:cNvSpPr>
            <a:spLocks noGrp="1"/>
          </p:cNvSpPr>
          <p:nvPr>
            <p:ph type="sldNum" sz="quarter" idx="12"/>
          </p:nvPr>
        </p:nvSpPr>
        <p:spPr/>
        <p:txBody>
          <a:bodyPr/>
          <a:lstStyle/>
          <a:p>
            <a:pPr defTabSz="457200"/>
            <a:fld id="{1E19C8D7-53EE-4AF8-9E87-BBF55B67A655}" type="slidenum">
              <a:rPr lang="en-US" smtClean="0"/>
              <a:pPr defTabSz="457200"/>
              <a:t>23</a:t>
            </a:fld>
            <a:endParaRPr lang="en-US" dirty="0"/>
          </a:p>
        </p:txBody>
      </p:sp>
    </p:spTree>
    <p:extLst>
      <p:ext uri="{BB962C8B-B14F-4D97-AF65-F5344CB8AC3E}">
        <p14:creationId xmlns:p14="http://schemas.microsoft.com/office/powerpoint/2010/main" val="4425038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common diseases and disorders of the musculoskeletal system</a:t>
            </a:r>
          </a:p>
          <a:p>
            <a:pPr marL="457200" indent="-457200">
              <a:buFont typeface="+mj-lt"/>
              <a:buAutoNum type="arabicPeriod" startAt="2"/>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partial weight-bearing (PWB)</a:t>
            </a:r>
          </a:p>
          <a:p>
            <a:pPr marL="457200" lvl="1" indent="0">
              <a:buNone/>
            </a:pPr>
            <a:r>
              <a:rPr lang="en-US" dirty="0"/>
              <a:t>a doctor’s order stating that a person is able to support some body weight on one or both legs. </a:t>
            </a:r>
          </a:p>
          <a:p>
            <a:pPr marL="0" indent="0">
              <a:buNone/>
            </a:pPr>
            <a:r>
              <a:rPr lang="en-US" b="1" dirty="0"/>
              <a:t>non-weight-bearing (NWB)</a:t>
            </a:r>
          </a:p>
          <a:p>
            <a:pPr marL="457200" lvl="1" indent="0">
              <a:buNone/>
            </a:pPr>
            <a:r>
              <a:rPr lang="en-US" dirty="0"/>
              <a:t>a doctor’s order stating that a person is unable to touch the floor or support any body weight on one or both legs.</a:t>
            </a:r>
          </a:p>
          <a:p>
            <a:pPr marL="0" indent="0">
              <a:buNone/>
            </a:pPr>
            <a:r>
              <a:rPr lang="en-US" b="1" dirty="0"/>
              <a:t>full weight-bearing (FWB)</a:t>
            </a:r>
          </a:p>
          <a:p>
            <a:pPr marL="457200" lvl="1" indent="0">
              <a:buNone/>
            </a:pPr>
            <a:r>
              <a:rPr lang="en-US" dirty="0"/>
              <a:t>a doctor’s order stating that a person has the ability to support full body weight (100%) on both legs.</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24</a:t>
            </a:fld>
            <a:endParaRPr lang="en-US" dirty="0"/>
          </a:p>
        </p:txBody>
      </p:sp>
    </p:spTree>
    <p:extLst>
      <p:ext uri="{BB962C8B-B14F-4D97-AF65-F5344CB8AC3E}">
        <p14:creationId xmlns:p14="http://schemas.microsoft.com/office/powerpoint/2010/main" val="42815061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common diseases and disorders of the musculoskeletal system</a:t>
            </a:r>
          </a:p>
          <a:p>
            <a:pPr marL="457200" indent="-457200">
              <a:buFont typeface="+mj-lt"/>
              <a:buAutoNum type="arabicPeriod" startAt="2"/>
            </a:pPr>
            <a:endParaRPr lang="en-US" dirty="0">
              <a:solidFill>
                <a:srgbClr val="FF0000"/>
              </a:solidFill>
            </a:endParaRPr>
          </a:p>
          <a:p>
            <a:pPr marL="0" indent="0">
              <a:buNone/>
            </a:pPr>
            <a:r>
              <a:rPr lang="en-US" dirty="0"/>
              <a:t>NAs should know these facts about hip replacements:</a:t>
            </a:r>
          </a:p>
          <a:p>
            <a:pPr marL="0" indent="0">
              <a:buNone/>
            </a:pPr>
            <a:endParaRPr lang="en-US" dirty="0"/>
          </a:p>
          <a:p>
            <a:pPr lvl="1"/>
            <a:r>
              <a:rPr lang="en-US" dirty="0"/>
              <a:t>Cause may be a fall or weakened bones. </a:t>
            </a:r>
          </a:p>
          <a:p>
            <a:pPr lvl="1"/>
            <a:r>
              <a:rPr lang="en-US" dirty="0"/>
              <a:t>Elderly bones heal slowly. </a:t>
            </a:r>
          </a:p>
          <a:p>
            <a:pPr lvl="1"/>
            <a:r>
              <a:rPr lang="en-US" dirty="0"/>
              <a:t>The elderly are at risk for secondary illnesses.</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25</a:t>
            </a:fld>
            <a:endParaRPr lang="en-US" dirty="0"/>
          </a:p>
        </p:txBody>
      </p:sp>
    </p:spTree>
    <p:extLst>
      <p:ext uri="{BB962C8B-B14F-4D97-AF65-F5344CB8AC3E}">
        <p14:creationId xmlns:p14="http://schemas.microsoft.com/office/powerpoint/2010/main" val="368119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common diseases and disorders of the musculoskeletal system</a:t>
            </a:r>
          </a:p>
          <a:p>
            <a:pPr marL="457200" indent="-457200">
              <a:buFont typeface="+mj-lt"/>
              <a:buAutoNum type="arabicPeriod" startAt="2"/>
            </a:pPr>
            <a:endParaRPr lang="en-US" dirty="0">
              <a:solidFill>
                <a:srgbClr val="FF0000"/>
              </a:solidFill>
            </a:endParaRPr>
          </a:p>
          <a:p>
            <a:pPr marL="0" indent="0">
              <a:buNone/>
            </a:pPr>
            <a:r>
              <a:rPr lang="en-US" dirty="0"/>
              <a:t>Hip replacements may be necessary for the following reasons:</a:t>
            </a:r>
          </a:p>
          <a:p>
            <a:pPr marL="0" indent="0">
              <a:buNone/>
            </a:pPr>
            <a:endParaRPr lang="en-US" dirty="0"/>
          </a:p>
          <a:p>
            <a:pPr lvl="1"/>
            <a:r>
              <a:rPr lang="en-US" dirty="0"/>
              <a:t>Fracture does not heal properly. </a:t>
            </a:r>
          </a:p>
          <a:p>
            <a:pPr lvl="1"/>
            <a:r>
              <a:rPr lang="en-US" dirty="0"/>
              <a:t>Weakened hip due to aging </a:t>
            </a:r>
          </a:p>
          <a:p>
            <a:pPr lvl="1"/>
            <a:r>
              <a:rPr lang="en-US" dirty="0"/>
              <a:t>Painful and stiff hip </a:t>
            </a:r>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26</a:t>
            </a:fld>
            <a:endParaRPr lang="en-US" dirty="0"/>
          </a:p>
        </p:txBody>
      </p:sp>
    </p:spTree>
    <p:extLst>
      <p:ext uri="{BB962C8B-B14F-4D97-AF65-F5344CB8AC3E}">
        <p14:creationId xmlns:p14="http://schemas.microsoft.com/office/powerpoint/2010/main" val="8034394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7313F58-D69B-49A4-9C47-598E813FB050}"/>
              </a:ext>
            </a:extLst>
          </p:cNvPr>
          <p:cNvSpPr>
            <a:spLocks noGrp="1"/>
          </p:cNvSpPr>
          <p:nvPr>
            <p:ph idx="1"/>
          </p:nvPr>
        </p:nvSpPr>
        <p:spPr/>
        <p:txBody>
          <a:bodyPr/>
          <a:lstStyle/>
          <a:p>
            <a:pPr marL="0" indent="0">
              <a:buNone/>
            </a:pPr>
            <a:r>
              <a:rPr lang="en-US" dirty="0"/>
              <a:t>Transparency 18-3: Care Guidelines for Hip Replacement</a:t>
            </a:r>
          </a:p>
          <a:p>
            <a:pPr marL="0" indent="0">
              <a:buNone/>
            </a:pPr>
            <a:endParaRPr lang="en-US" dirty="0"/>
          </a:p>
          <a:p>
            <a:r>
              <a:rPr lang="en-US" dirty="0"/>
              <a:t>Keep often-used items within reach. </a:t>
            </a:r>
          </a:p>
          <a:p>
            <a:r>
              <a:rPr lang="en-US" dirty="0"/>
              <a:t>Dress affected side first. </a:t>
            </a:r>
          </a:p>
          <a:p>
            <a:r>
              <a:rPr lang="en-US" dirty="0"/>
              <a:t>Do not rush the resident. Use praise and encouragement. </a:t>
            </a:r>
          </a:p>
          <a:p>
            <a:r>
              <a:rPr lang="en-US" dirty="0"/>
              <a:t>Ask for pain medication prior to moving and positioning if needed. </a:t>
            </a:r>
          </a:p>
          <a:p>
            <a:r>
              <a:rPr lang="en-US" dirty="0"/>
              <a:t>Have the resident sit to do tasks. </a:t>
            </a:r>
          </a:p>
          <a:p>
            <a:r>
              <a:rPr lang="en-US" dirty="0"/>
              <a:t>Follow the care plan exactly. </a:t>
            </a:r>
          </a:p>
          <a:p>
            <a:r>
              <a:rPr lang="en-US" dirty="0"/>
              <a:t>Do not perform ROM exercises on hip replacement side. </a:t>
            </a:r>
          </a:p>
          <a:p>
            <a:r>
              <a:rPr lang="en-US" dirty="0"/>
              <a:t>Hip cannot be bent or flexed more than 90 degrees. It cannot be turned inward or outward. </a:t>
            </a:r>
          </a:p>
          <a:p>
            <a:r>
              <a:rPr lang="en-US" dirty="0"/>
              <a:t>Abduction pillow may be used for 6-12 weeks after surgery during sleep.</a:t>
            </a:r>
          </a:p>
          <a:p>
            <a:r>
              <a:rPr lang="en-US" dirty="0"/>
              <a:t>Transfer resident carefully, with strong side leading when standing, pivoting, and sitting.</a:t>
            </a:r>
          </a:p>
          <a:p>
            <a:r>
              <a:rPr lang="en-US" dirty="0"/>
              <a:t>With chair or toilet transfers, operative leg/knee should be straightened. Strong leg should stand first. </a:t>
            </a:r>
          </a:p>
          <a:p>
            <a:pPr marL="0" indent="0">
              <a:buNone/>
            </a:pPr>
            <a:endParaRPr lang="en-US" dirty="0"/>
          </a:p>
        </p:txBody>
      </p:sp>
      <p:sp>
        <p:nvSpPr>
          <p:cNvPr id="3" name="Slide Number Placeholder 2">
            <a:extLst>
              <a:ext uri="{FF2B5EF4-FFF2-40B4-BE49-F238E27FC236}">
                <a16:creationId xmlns:a16="http://schemas.microsoft.com/office/drawing/2014/main" id="{D51C9FEE-9DBF-497D-A426-D7170887040A}"/>
              </a:ext>
            </a:extLst>
          </p:cNvPr>
          <p:cNvSpPr>
            <a:spLocks noGrp="1"/>
          </p:cNvSpPr>
          <p:nvPr>
            <p:ph type="sldNum" sz="quarter" idx="12"/>
          </p:nvPr>
        </p:nvSpPr>
        <p:spPr/>
        <p:txBody>
          <a:bodyPr/>
          <a:lstStyle/>
          <a:p>
            <a:pPr defTabSz="457200"/>
            <a:fld id="{1E19C8D7-53EE-4AF8-9E87-BBF55B67A655}" type="slidenum">
              <a:rPr lang="en-US" smtClean="0"/>
              <a:pPr defTabSz="457200"/>
              <a:t>27</a:t>
            </a:fld>
            <a:endParaRPr lang="en-US" dirty="0"/>
          </a:p>
        </p:txBody>
      </p:sp>
    </p:spTree>
    <p:extLst>
      <p:ext uri="{BB962C8B-B14F-4D97-AF65-F5344CB8AC3E}">
        <p14:creationId xmlns:p14="http://schemas.microsoft.com/office/powerpoint/2010/main" val="18928747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common diseases and disorders of the musculoskeletal system</a:t>
            </a:r>
          </a:p>
          <a:p>
            <a:pPr marL="457200" indent="-457200">
              <a:buFont typeface="+mj-lt"/>
              <a:buAutoNum type="arabicPeriod" startAt="2"/>
            </a:pPr>
            <a:endParaRPr lang="en-US" dirty="0">
              <a:solidFill>
                <a:srgbClr val="FF0000"/>
              </a:solidFill>
            </a:endParaRPr>
          </a:p>
          <a:p>
            <a:pPr marL="0" indent="0">
              <a:buNone/>
            </a:pPr>
            <a:r>
              <a:rPr lang="en-US" dirty="0"/>
              <a:t>NAs should observe and report the following signs and symptoms after hip replacement:</a:t>
            </a:r>
          </a:p>
          <a:p>
            <a:pPr marL="0" indent="0">
              <a:buNone/>
            </a:pPr>
            <a:endParaRPr lang="en-US" dirty="0"/>
          </a:p>
          <a:p>
            <a:pPr lvl="1"/>
            <a:r>
              <a:rPr lang="en-US" dirty="0"/>
              <a:t>Red, draining, warm, or bleeding incision </a:t>
            </a:r>
          </a:p>
          <a:p>
            <a:pPr lvl="1"/>
            <a:r>
              <a:rPr lang="en-US" dirty="0"/>
              <a:t>Increase in pain </a:t>
            </a:r>
          </a:p>
          <a:p>
            <a:pPr lvl="1"/>
            <a:r>
              <a:rPr lang="en-US" dirty="0"/>
              <a:t>Numbness or tingling </a:t>
            </a:r>
          </a:p>
          <a:p>
            <a:pPr lvl="1"/>
            <a:r>
              <a:rPr lang="en-US" dirty="0"/>
              <a:t>Tenderness/swelling in calf of affected leg</a:t>
            </a:r>
          </a:p>
          <a:p>
            <a:pPr lvl="1"/>
            <a:r>
              <a:rPr lang="en-US" dirty="0"/>
              <a:t>Shortening and/or external rotation of affected leg</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28</a:t>
            </a:fld>
            <a:endParaRPr lang="en-US" dirty="0"/>
          </a:p>
        </p:txBody>
      </p:sp>
    </p:spTree>
    <p:extLst>
      <p:ext uri="{BB962C8B-B14F-4D97-AF65-F5344CB8AC3E}">
        <p14:creationId xmlns:p14="http://schemas.microsoft.com/office/powerpoint/2010/main" val="792336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common diseases and disorders of the musculoskeletal system</a:t>
            </a:r>
          </a:p>
          <a:p>
            <a:pPr marL="457200" indent="-457200">
              <a:buFont typeface="+mj-lt"/>
              <a:buAutoNum type="arabicPeriod" startAt="2"/>
            </a:pPr>
            <a:endParaRPr lang="en-US" dirty="0">
              <a:solidFill>
                <a:srgbClr val="FF0000"/>
              </a:solidFill>
            </a:endParaRPr>
          </a:p>
          <a:p>
            <a:pPr marL="0" indent="0">
              <a:buNone/>
            </a:pPr>
            <a:r>
              <a:rPr lang="en-US" dirty="0"/>
              <a:t>Observe and report, hip replacement (cont’d):</a:t>
            </a:r>
          </a:p>
          <a:p>
            <a:pPr marL="0" indent="0">
              <a:buNone/>
            </a:pPr>
            <a:endParaRPr lang="en-US" dirty="0"/>
          </a:p>
          <a:p>
            <a:pPr lvl="1"/>
            <a:r>
              <a:rPr lang="en-US" dirty="0"/>
              <a:t>Abnormal vital signs </a:t>
            </a:r>
          </a:p>
          <a:p>
            <a:pPr lvl="1"/>
            <a:r>
              <a:rPr lang="en-US" dirty="0"/>
              <a:t>Resident cannot use equipment properly and safely </a:t>
            </a:r>
          </a:p>
          <a:p>
            <a:pPr lvl="1"/>
            <a:r>
              <a:rPr lang="en-US" dirty="0"/>
              <a:t>Resident is not following doctor’s orders for activity and exercise </a:t>
            </a:r>
          </a:p>
          <a:p>
            <a:pPr lvl="1"/>
            <a:r>
              <a:rPr lang="en-US" dirty="0"/>
              <a:t>Problems with appetite</a:t>
            </a:r>
          </a:p>
          <a:p>
            <a:pPr lvl="1"/>
            <a:r>
              <a:rPr lang="en-US" dirty="0"/>
              <a:t>Improvements such as increased strength and improved ability to walk </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29</a:t>
            </a:fld>
            <a:endParaRPr lang="en-US" dirty="0"/>
          </a:p>
        </p:txBody>
      </p:sp>
    </p:spTree>
    <p:extLst>
      <p:ext uri="{BB962C8B-B14F-4D97-AF65-F5344CB8AC3E}">
        <p14:creationId xmlns:p14="http://schemas.microsoft.com/office/powerpoint/2010/main" val="4529854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common diseases and disorders of the integumentary system</a:t>
            </a:r>
          </a:p>
          <a:p>
            <a:pPr marL="457200" indent="-457200">
              <a:buFont typeface="+mj-lt"/>
              <a:buAutoNum type="arabicPeriod"/>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Pressure injuries, a common disorder of the integumentary system, were covered in chapter 13, and burns in chapter 7. </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3</a:t>
            </a:fld>
            <a:endParaRPr lang="en-US" dirty="0"/>
          </a:p>
        </p:txBody>
      </p:sp>
    </p:spTree>
    <p:extLst>
      <p:ext uri="{BB962C8B-B14F-4D97-AF65-F5344CB8AC3E}">
        <p14:creationId xmlns:p14="http://schemas.microsoft.com/office/powerpoint/2010/main" val="42430096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common diseases and disorders of the musculoskeletal system</a:t>
            </a:r>
          </a:p>
          <a:p>
            <a:pPr marL="457200" indent="-457200">
              <a:buFont typeface="+mj-lt"/>
              <a:buAutoNum type="arabicPeriod" startAt="2"/>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prosthesis</a:t>
            </a:r>
          </a:p>
          <a:p>
            <a:pPr marL="457200" lvl="1" indent="0">
              <a:buNone/>
            </a:pPr>
            <a:r>
              <a:rPr lang="en-US" dirty="0"/>
              <a:t>a device that replaces a body part that is missing or deformed because of an accident, injury, illness, or birth defect; used to improve a person’s ability to function and/or his appearance.</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30</a:t>
            </a:fld>
            <a:endParaRPr lang="en-US" dirty="0"/>
          </a:p>
        </p:txBody>
      </p:sp>
    </p:spTree>
    <p:extLst>
      <p:ext uri="{BB962C8B-B14F-4D97-AF65-F5344CB8AC3E}">
        <p14:creationId xmlns:p14="http://schemas.microsoft.com/office/powerpoint/2010/main" val="23191383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common diseases and disorders of the musculoskeletal system</a:t>
            </a:r>
          </a:p>
          <a:p>
            <a:pPr marL="457200" indent="-457200">
              <a:buFont typeface="+mj-lt"/>
              <a:buAutoNum type="arabicPeriod" startAt="2"/>
            </a:pPr>
            <a:endParaRPr lang="en-US" dirty="0">
              <a:solidFill>
                <a:srgbClr val="FF0000"/>
              </a:solidFill>
            </a:endParaRPr>
          </a:p>
          <a:p>
            <a:pPr marL="0" indent="0">
              <a:buNone/>
            </a:pPr>
            <a:r>
              <a:rPr lang="en-US" dirty="0"/>
              <a:t>Knee replacement may be performed for these reasons:</a:t>
            </a:r>
          </a:p>
          <a:p>
            <a:pPr marL="0" indent="0">
              <a:buNone/>
            </a:pPr>
            <a:endParaRPr lang="en-US" dirty="0"/>
          </a:p>
          <a:p>
            <a:pPr lvl="1"/>
            <a:r>
              <a:rPr lang="en-US" dirty="0"/>
              <a:t>Relieves severe pain </a:t>
            </a:r>
          </a:p>
          <a:p>
            <a:pPr lvl="1"/>
            <a:r>
              <a:rPr lang="en-US" dirty="0"/>
              <a:t>Restores motion to damaged knee </a:t>
            </a:r>
          </a:p>
          <a:p>
            <a:pPr lvl="1"/>
            <a:r>
              <a:rPr lang="en-US" dirty="0"/>
              <a:t>Helps stabilize a knee that buckles or gives out </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31</a:t>
            </a:fld>
            <a:endParaRPr lang="en-US" dirty="0"/>
          </a:p>
        </p:txBody>
      </p:sp>
    </p:spTree>
    <p:extLst>
      <p:ext uri="{BB962C8B-B14F-4D97-AF65-F5344CB8AC3E}">
        <p14:creationId xmlns:p14="http://schemas.microsoft.com/office/powerpoint/2010/main" val="15820852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common diseases and disorders of the musculoskeletal system</a:t>
            </a:r>
          </a:p>
          <a:p>
            <a:pPr marL="457200" indent="-457200">
              <a:buFont typeface="+mj-lt"/>
              <a:buAutoNum type="arabicPeriod" startAt="2"/>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Recovery time after a knee replacement is generally shorter than recovery time for hip replacement. </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32</a:t>
            </a:fld>
            <a:endParaRPr lang="en-US" dirty="0"/>
          </a:p>
        </p:txBody>
      </p:sp>
    </p:spTree>
    <p:extLst>
      <p:ext uri="{BB962C8B-B14F-4D97-AF65-F5344CB8AC3E}">
        <p14:creationId xmlns:p14="http://schemas.microsoft.com/office/powerpoint/2010/main" val="24306634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EFF474A-E5BE-4997-98D7-6FEA06F27F74}"/>
              </a:ext>
            </a:extLst>
          </p:cNvPr>
          <p:cNvSpPr>
            <a:spLocks noGrp="1"/>
          </p:cNvSpPr>
          <p:nvPr>
            <p:ph idx="1"/>
          </p:nvPr>
        </p:nvSpPr>
        <p:spPr/>
        <p:txBody>
          <a:bodyPr/>
          <a:lstStyle/>
          <a:p>
            <a:pPr marL="0" indent="0">
              <a:buNone/>
            </a:pPr>
            <a:r>
              <a:rPr lang="en-US" dirty="0"/>
              <a:t>Transparency 18-4: Care Guidelines for Knee Replacement</a:t>
            </a:r>
          </a:p>
          <a:p>
            <a:pPr marL="0" indent="0">
              <a:buNone/>
            </a:pPr>
            <a:endParaRPr lang="en-US" dirty="0"/>
          </a:p>
          <a:p>
            <a:r>
              <a:rPr lang="en-US" dirty="0"/>
              <a:t>Apply special stockings as ordered. </a:t>
            </a:r>
          </a:p>
          <a:p>
            <a:r>
              <a:rPr lang="en-US" dirty="0"/>
              <a:t>Perform ankle pumps as ordered. </a:t>
            </a:r>
          </a:p>
          <a:p>
            <a:r>
              <a:rPr lang="en-US" dirty="0"/>
              <a:t>Encourage fluids, especially fluids high in vitamin C. </a:t>
            </a:r>
          </a:p>
          <a:p>
            <a:r>
              <a:rPr lang="en-US" dirty="0"/>
              <a:t>Assist with deep breathing exercises.</a:t>
            </a:r>
          </a:p>
          <a:p>
            <a:r>
              <a:rPr lang="en-US" dirty="0"/>
              <a:t>Assist with continuous passive motion (CPM) as ordered.</a:t>
            </a:r>
          </a:p>
          <a:p>
            <a:r>
              <a:rPr lang="en-US" dirty="0"/>
              <a:t>Ask for pain medication prior to moving and positioning if needed. </a:t>
            </a:r>
          </a:p>
          <a:p>
            <a:r>
              <a:rPr lang="en-US" dirty="0"/>
              <a:t>Report to nurse if you notice redness, swelling, heat, or deep tenderness in one or both calves.</a:t>
            </a:r>
          </a:p>
          <a:p>
            <a:pPr marL="0" indent="0">
              <a:buNone/>
            </a:pPr>
            <a:endParaRPr lang="en-US" dirty="0"/>
          </a:p>
        </p:txBody>
      </p:sp>
      <p:sp>
        <p:nvSpPr>
          <p:cNvPr id="3" name="Slide Number Placeholder 2">
            <a:extLst>
              <a:ext uri="{FF2B5EF4-FFF2-40B4-BE49-F238E27FC236}">
                <a16:creationId xmlns:a16="http://schemas.microsoft.com/office/drawing/2014/main" id="{05EB6FFB-3DB6-4C35-80F2-A1A9CAE1EFD6}"/>
              </a:ext>
            </a:extLst>
          </p:cNvPr>
          <p:cNvSpPr>
            <a:spLocks noGrp="1"/>
          </p:cNvSpPr>
          <p:nvPr>
            <p:ph type="sldNum" sz="quarter" idx="12"/>
          </p:nvPr>
        </p:nvSpPr>
        <p:spPr/>
        <p:txBody>
          <a:bodyPr/>
          <a:lstStyle/>
          <a:p>
            <a:pPr defTabSz="457200"/>
            <a:fld id="{1E19C8D7-53EE-4AF8-9E87-BBF55B67A655}" type="slidenum">
              <a:rPr lang="en-US" smtClean="0"/>
              <a:pPr defTabSz="457200"/>
              <a:t>33</a:t>
            </a:fld>
            <a:endParaRPr lang="en-US" dirty="0"/>
          </a:p>
        </p:txBody>
      </p:sp>
    </p:spTree>
    <p:extLst>
      <p:ext uri="{BB962C8B-B14F-4D97-AF65-F5344CB8AC3E}">
        <p14:creationId xmlns:p14="http://schemas.microsoft.com/office/powerpoint/2010/main" val="20576015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common diseases and disorders of the musculoskeletal system</a:t>
            </a:r>
          </a:p>
          <a:p>
            <a:pPr marL="457200" indent="-457200">
              <a:buFont typeface="+mj-lt"/>
              <a:buAutoNum type="arabicPeriod" startAt="2"/>
            </a:pPr>
            <a:endParaRPr lang="en-US" dirty="0">
              <a:solidFill>
                <a:srgbClr val="FF0000"/>
              </a:solidFill>
            </a:endParaRPr>
          </a:p>
          <a:p>
            <a:pPr marL="0" indent="0">
              <a:buNone/>
            </a:pPr>
            <a:r>
              <a:rPr lang="en-US" dirty="0"/>
              <a:t>NAs should know these facts about muscular dystrophy (MD):</a:t>
            </a:r>
          </a:p>
          <a:p>
            <a:pPr lvl="1"/>
            <a:endParaRPr lang="en-US" dirty="0"/>
          </a:p>
          <a:p>
            <a:pPr lvl="1"/>
            <a:r>
              <a:rPr lang="en-US" dirty="0"/>
              <a:t>MD refers to a number of progressive diseases that cause a variety of physical disabilities due to muscle weakness.</a:t>
            </a:r>
          </a:p>
          <a:p>
            <a:pPr lvl="1"/>
            <a:r>
              <a:rPr lang="en-US" dirty="0"/>
              <a:t>MD is inherited. </a:t>
            </a:r>
          </a:p>
          <a:p>
            <a:pPr lvl="1"/>
            <a:r>
              <a:rPr lang="en-US" dirty="0"/>
              <a:t>It causes gradual wasting away of muscle, and weakness and deformity. </a:t>
            </a:r>
          </a:p>
          <a:p>
            <a:pPr lvl="1"/>
            <a:r>
              <a:rPr lang="en-US" dirty="0"/>
              <a:t>Most forms are present at birth. </a:t>
            </a:r>
          </a:p>
          <a:p>
            <a:pPr lvl="1"/>
            <a:r>
              <a:rPr lang="en-US" dirty="0"/>
              <a:t>NA should help with ADLs or ROM exercises. </a:t>
            </a:r>
          </a:p>
          <a:p>
            <a:pPr lvl="1"/>
            <a:r>
              <a:rPr lang="en-US" dirty="0"/>
              <a:t>NA should help with skin care and positioning.</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34</a:t>
            </a:fld>
            <a:endParaRPr lang="en-US" dirty="0"/>
          </a:p>
        </p:txBody>
      </p:sp>
    </p:spTree>
    <p:extLst>
      <p:ext uri="{BB962C8B-B14F-4D97-AF65-F5344CB8AC3E}">
        <p14:creationId xmlns:p14="http://schemas.microsoft.com/office/powerpoint/2010/main" val="24808810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common diseases and disorders of the musculoskeletal system</a:t>
            </a:r>
          </a:p>
          <a:p>
            <a:pPr marL="457200" indent="-457200">
              <a:buFont typeface="+mj-lt"/>
              <a:buAutoNum type="arabicPeriod" startAt="2"/>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amputation</a:t>
            </a:r>
          </a:p>
          <a:p>
            <a:pPr marL="457200" lvl="1" indent="0">
              <a:buNone/>
            </a:pPr>
            <a:r>
              <a:rPr lang="en-US" dirty="0"/>
              <a:t>the surgical removal of some or all of a body part, usually a hand, arm, leg, or foot.</a:t>
            </a:r>
          </a:p>
          <a:p>
            <a:pPr marL="0" indent="0">
              <a:buNone/>
            </a:pPr>
            <a:r>
              <a:rPr lang="en-US" b="1" dirty="0"/>
              <a:t>phantom sensation</a:t>
            </a:r>
          </a:p>
          <a:p>
            <a:pPr marL="457200" lvl="1" indent="0">
              <a:buNone/>
            </a:pPr>
            <a:r>
              <a:rPr lang="en-US" dirty="0"/>
              <a:t>warmth, itching, or tingling from a body part that has been amputated.</a:t>
            </a:r>
          </a:p>
          <a:p>
            <a:pPr marL="0" indent="0">
              <a:buNone/>
            </a:pPr>
            <a:r>
              <a:rPr lang="en-US" b="1" dirty="0"/>
              <a:t>phantom limb pain</a:t>
            </a:r>
          </a:p>
          <a:p>
            <a:pPr marL="457200" lvl="1" indent="0">
              <a:buNone/>
            </a:pPr>
            <a:r>
              <a:rPr lang="en-US" dirty="0"/>
              <a:t>pain in a limb (or extremity) that has been amputated.</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35</a:t>
            </a:fld>
            <a:endParaRPr lang="en-US" dirty="0"/>
          </a:p>
        </p:txBody>
      </p:sp>
    </p:spTree>
    <p:extLst>
      <p:ext uri="{BB962C8B-B14F-4D97-AF65-F5344CB8AC3E}">
        <p14:creationId xmlns:p14="http://schemas.microsoft.com/office/powerpoint/2010/main" val="11094305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common diseases and disorders of the musculoskeletal system</a:t>
            </a:r>
          </a:p>
          <a:p>
            <a:pPr marL="457200" indent="-457200">
              <a:buFont typeface="+mj-lt"/>
              <a:buAutoNum type="arabicPeriod" startAt="2"/>
            </a:pPr>
            <a:endParaRPr lang="en-US" dirty="0">
              <a:solidFill>
                <a:srgbClr val="FF0000"/>
              </a:solidFill>
            </a:endParaRPr>
          </a:p>
          <a:p>
            <a:pPr marL="0" indent="0">
              <a:buNone/>
            </a:pPr>
            <a:r>
              <a:rPr lang="en-US" dirty="0"/>
              <a:t>NAs should remember these guidelines when caring for a resident who has had an amputation:</a:t>
            </a:r>
          </a:p>
          <a:p>
            <a:pPr marL="0" indent="0">
              <a:buNone/>
            </a:pPr>
            <a:endParaRPr lang="en-US" dirty="0"/>
          </a:p>
          <a:p>
            <a:pPr lvl="1"/>
            <a:r>
              <a:rPr lang="en-US" dirty="0"/>
              <a:t>Be supportive during the continuing process of adjusting to the amputation. </a:t>
            </a:r>
          </a:p>
          <a:p>
            <a:pPr lvl="1"/>
            <a:r>
              <a:rPr lang="en-US" dirty="0"/>
              <a:t>Help with ADLs. </a:t>
            </a:r>
          </a:p>
          <a:p>
            <a:pPr lvl="1"/>
            <a:r>
              <a:rPr lang="en-US" dirty="0"/>
              <a:t>Assist with changes of position as ordered.</a:t>
            </a:r>
          </a:p>
          <a:p>
            <a:pPr lvl="1"/>
            <a:r>
              <a:rPr lang="en-US" dirty="0"/>
              <a:t>Perform ROM exercises as instructed.</a:t>
            </a:r>
          </a:p>
          <a:p>
            <a:pPr lvl="1"/>
            <a:r>
              <a:rPr lang="en-US" dirty="0"/>
              <a:t>Report complaints of pain (such as phantom limb pain) to the nurse.</a:t>
            </a:r>
          </a:p>
          <a:p>
            <a:pPr lvl="1"/>
            <a:r>
              <a:rPr lang="en-US" dirty="0"/>
              <a:t>Follow care plan for care of prosthesis and stump. (More information on prosthesis care is in Chapter 21.) </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36</a:t>
            </a:fld>
            <a:endParaRPr lang="en-US" dirty="0"/>
          </a:p>
        </p:txBody>
      </p:sp>
    </p:spTree>
    <p:extLst>
      <p:ext uri="{BB962C8B-B14F-4D97-AF65-F5344CB8AC3E}">
        <p14:creationId xmlns:p14="http://schemas.microsoft.com/office/powerpoint/2010/main" val="25181228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common diseases and disorders of the musculoskeletal system</a:t>
            </a:r>
          </a:p>
          <a:p>
            <a:pPr marL="457200" indent="-457200">
              <a:buFont typeface="+mj-lt"/>
              <a:buAutoNum type="arabicPeriod" startAt="2"/>
            </a:pPr>
            <a:endParaRPr lang="en-US" dirty="0">
              <a:solidFill>
                <a:srgbClr val="FF0000"/>
              </a:solidFill>
            </a:endParaRPr>
          </a:p>
          <a:p>
            <a:pPr marL="0" indent="0">
              <a:buNone/>
            </a:pPr>
            <a:r>
              <a:rPr lang="en-US" dirty="0"/>
              <a:t>The following are some common complementary and alternative medicine practices:</a:t>
            </a:r>
          </a:p>
          <a:p>
            <a:pPr marL="0" indent="0">
              <a:buNone/>
            </a:pPr>
            <a:endParaRPr lang="en-US" dirty="0"/>
          </a:p>
          <a:p>
            <a:pPr lvl="1"/>
            <a:r>
              <a:rPr lang="en-US" dirty="0"/>
              <a:t>Chiropractic medicine</a:t>
            </a:r>
          </a:p>
          <a:p>
            <a:pPr lvl="1"/>
            <a:r>
              <a:rPr lang="en-US" dirty="0"/>
              <a:t>Massage therapy</a:t>
            </a:r>
          </a:p>
          <a:p>
            <a:pPr lvl="1"/>
            <a:r>
              <a:rPr lang="en-US" dirty="0"/>
              <a:t>Acupuncture</a:t>
            </a:r>
          </a:p>
          <a:p>
            <a:pPr lvl="1"/>
            <a:r>
              <a:rPr lang="en-US" dirty="0"/>
              <a:t>Homeopathy</a:t>
            </a:r>
          </a:p>
          <a:p>
            <a:pPr lvl="1"/>
            <a:r>
              <a:rPr lang="en-US" dirty="0"/>
              <a:t>Herbs and dietary supplements </a:t>
            </a:r>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37</a:t>
            </a:fld>
            <a:endParaRPr lang="en-US" dirty="0"/>
          </a:p>
        </p:txBody>
      </p:sp>
    </p:spTree>
    <p:extLst>
      <p:ext uri="{BB962C8B-B14F-4D97-AF65-F5344CB8AC3E}">
        <p14:creationId xmlns:p14="http://schemas.microsoft.com/office/powerpoint/2010/main" val="6128635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common diseases and disorders of the musculoskeletal system</a:t>
            </a:r>
          </a:p>
          <a:p>
            <a:pPr marL="457200" indent="-457200">
              <a:buFont typeface="+mj-lt"/>
              <a:buAutoNum type="arabicPeriod" startAt="2"/>
            </a:pPr>
            <a:endParaRPr lang="en-US" dirty="0">
              <a:solidFill>
                <a:srgbClr val="FF0000"/>
              </a:solidFill>
            </a:endParaRPr>
          </a:p>
          <a:p>
            <a:pPr marL="0" indent="0">
              <a:buNone/>
            </a:pPr>
            <a:r>
              <a:rPr lang="en-US" dirty="0"/>
              <a:t>Remember: </a:t>
            </a:r>
          </a:p>
          <a:p>
            <a:pPr marL="0" indent="0">
              <a:buNone/>
            </a:pPr>
            <a:endParaRPr lang="en-US" dirty="0"/>
          </a:p>
          <a:p>
            <a:pPr marL="0" indent="0">
              <a:buNone/>
            </a:pPr>
            <a:r>
              <a:rPr lang="en-US" dirty="0"/>
              <a:t>Some residents may use complementary or alternative medicine practices. NAs should never make judgments about treatments or discuss their opinions. If an NA has concerns about a resident’s medical practices she should talk to the nurse. </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38</a:t>
            </a:fld>
            <a:endParaRPr lang="en-US" dirty="0"/>
          </a:p>
        </p:txBody>
      </p:sp>
    </p:spTree>
    <p:extLst>
      <p:ext uri="{BB962C8B-B14F-4D97-AF65-F5344CB8AC3E}">
        <p14:creationId xmlns:p14="http://schemas.microsoft.com/office/powerpoint/2010/main" val="7477546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a:xfrm>
            <a:off x="635393" y="780226"/>
            <a:ext cx="10234377" cy="5396738"/>
          </a:xfrm>
        </p:spPr>
        <p:txBody>
          <a:bodyPr/>
          <a:lstStyle/>
          <a:p>
            <a:pPr marL="457200" indent="-457200">
              <a:buFont typeface="+mj-lt"/>
              <a:buAutoNum type="arabicPeriod" startAt="3"/>
            </a:pPr>
            <a:r>
              <a:rPr lang="en-US" dirty="0">
                <a:solidFill>
                  <a:srgbClr val="FF0000"/>
                </a:solidFill>
              </a:rPr>
              <a:t>Describe common diseases and disorders of the nervous system</a:t>
            </a:r>
          </a:p>
          <a:p>
            <a:pPr marL="457200" indent="-457200">
              <a:buFont typeface="+mj-lt"/>
              <a:buAutoNum type="arabicPeriod" startAt="3"/>
            </a:pPr>
            <a:endParaRPr lang="en-US" dirty="0">
              <a:solidFill>
                <a:srgbClr val="FF0000"/>
              </a:solidFill>
            </a:endParaRPr>
          </a:p>
          <a:p>
            <a:pPr marL="0" indent="0">
              <a:buNone/>
            </a:pPr>
            <a:r>
              <a:rPr lang="en-US" dirty="0"/>
              <a:t>Remember: </a:t>
            </a:r>
          </a:p>
          <a:p>
            <a:pPr marL="0" indent="0">
              <a:buNone/>
            </a:pPr>
            <a:endParaRPr lang="en-US" dirty="0"/>
          </a:p>
          <a:p>
            <a:pPr marL="0" indent="0">
              <a:buNone/>
            </a:pPr>
            <a:r>
              <a:rPr lang="en-US" dirty="0"/>
              <a:t>Dementia and Alzheimer’s disease, which are common disorders of the nervous system, are covered in detail in Chapter 19.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39</a:t>
            </a:fld>
            <a:endParaRPr lang="en-US" dirty="0"/>
          </a:p>
        </p:txBody>
      </p:sp>
    </p:spTree>
    <p:extLst>
      <p:ext uri="{BB962C8B-B14F-4D97-AF65-F5344CB8AC3E}">
        <p14:creationId xmlns:p14="http://schemas.microsoft.com/office/powerpoint/2010/main" val="15623697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common diseases and disorders of the integumentary system</a:t>
            </a:r>
          </a:p>
          <a:p>
            <a:pPr marL="457200" indent="-457200">
              <a:buFont typeface="+mj-lt"/>
              <a:buAutoNum type="arabicPeriod"/>
            </a:pPr>
            <a:endParaRPr lang="en-US" dirty="0">
              <a:solidFill>
                <a:srgbClr val="FF0000"/>
              </a:solidFill>
            </a:endParaRPr>
          </a:p>
          <a:p>
            <a:pPr marL="0" indent="0">
              <a:buNone/>
            </a:pPr>
            <a:r>
              <a:rPr lang="en-US" dirty="0"/>
              <a:t>NAs should know these facts about scabies:</a:t>
            </a:r>
          </a:p>
          <a:p>
            <a:pPr marL="0" indent="0">
              <a:buNone/>
            </a:pPr>
            <a:endParaRPr lang="en-US" dirty="0"/>
          </a:p>
          <a:p>
            <a:pPr lvl="1"/>
            <a:r>
              <a:rPr lang="en-US" dirty="0"/>
              <a:t>Caused by tiny mites</a:t>
            </a:r>
          </a:p>
          <a:p>
            <a:pPr lvl="1"/>
            <a:r>
              <a:rPr lang="en-US" dirty="0"/>
              <a:t>Can spread quickly in LTC facilities</a:t>
            </a:r>
          </a:p>
          <a:p>
            <a:pPr lvl="1"/>
            <a:r>
              <a:rPr lang="en-US" dirty="0"/>
              <a:t>Signs and symptoms include intense itching and rash-like burrow tracks.</a:t>
            </a:r>
          </a:p>
          <a:p>
            <a:pPr lvl="1"/>
            <a:r>
              <a:rPr lang="en-US" dirty="0"/>
              <a:t>Treatment involves medicated creams/lotions and/or oral medications. </a:t>
            </a:r>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4</a:t>
            </a:fld>
            <a:endParaRPr lang="en-US" dirty="0"/>
          </a:p>
        </p:txBody>
      </p:sp>
    </p:spTree>
    <p:extLst>
      <p:ext uri="{BB962C8B-B14F-4D97-AF65-F5344CB8AC3E}">
        <p14:creationId xmlns:p14="http://schemas.microsoft.com/office/powerpoint/2010/main" val="13261297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a:xfrm>
            <a:off x="635393" y="780226"/>
            <a:ext cx="10234377" cy="5396738"/>
          </a:xfrm>
        </p:spPr>
        <p:txBody>
          <a:bodyPr/>
          <a:lstStyle/>
          <a:p>
            <a:pPr marL="457200" indent="-457200">
              <a:buFont typeface="+mj-lt"/>
              <a:buAutoNum type="arabicPeriod" startAt="3"/>
            </a:pPr>
            <a:r>
              <a:rPr lang="en-US" dirty="0">
                <a:solidFill>
                  <a:srgbClr val="FF0000"/>
                </a:solidFill>
              </a:rPr>
              <a:t>Describe common diseases and disorders of the nervous system</a:t>
            </a:r>
          </a:p>
          <a:p>
            <a:pPr marL="457200" indent="-457200">
              <a:buFont typeface="+mj-lt"/>
              <a:buAutoNum type="arabicPeriod" startAt="3"/>
            </a:pPr>
            <a:endParaRPr lang="en-US" dirty="0">
              <a:solidFill>
                <a:srgbClr val="FF0000"/>
              </a:solidFill>
            </a:endParaRPr>
          </a:p>
          <a:p>
            <a:pPr marL="0" indent="0">
              <a:buNone/>
            </a:pPr>
            <a:r>
              <a:rPr lang="en-US" dirty="0"/>
              <a:t>NAs should know these facts about CVA/stroke:</a:t>
            </a:r>
          </a:p>
          <a:p>
            <a:pPr marL="0" indent="0">
              <a:buNone/>
            </a:pPr>
            <a:endParaRPr lang="en-US" dirty="0"/>
          </a:p>
          <a:p>
            <a:pPr lvl="1"/>
            <a:r>
              <a:rPr lang="en-US" dirty="0"/>
              <a:t>CVA occurs when blood supply to a part of the brain is blocked or a blood vessel leaks or ruptures within the brain.</a:t>
            </a:r>
          </a:p>
          <a:p>
            <a:pPr lvl="1"/>
            <a:r>
              <a:rPr lang="en-US" dirty="0"/>
              <a:t>After CVA a resident may experience paralysis, weakness, inability to speak or understand words, trouble swallowing, and loss of bowel/bladder control.</a:t>
            </a:r>
          </a:p>
          <a:p>
            <a:pPr lvl="1"/>
            <a:r>
              <a:rPr lang="en-US" dirty="0"/>
              <a:t>Strokes occur on left or right side of the brain, and affect functioning on the opposite side of the body.</a:t>
            </a:r>
          </a:p>
          <a:p>
            <a:pPr lvl="1"/>
            <a:r>
              <a:rPr lang="en-US" dirty="0"/>
              <a:t>Mild stroke may result in few, if any, complications.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40</a:t>
            </a:fld>
            <a:endParaRPr lang="en-US" dirty="0"/>
          </a:p>
        </p:txBody>
      </p:sp>
    </p:spTree>
    <p:extLst>
      <p:ext uri="{BB962C8B-B14F-4D97-AF65-F5344CB8AC3E}">
        <p14:creationId xmlns:p14="http://schemas.microsoft.com/office/powerpoint/2010/main" val="9940185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64ED36-A64F-4A12-A50D-F58D7EDDBB24}"/>
              </a:ext>
            </a:extLst>
          </p:cNvPr>
          <p:cNvSpPr>
            <a:spLocks noGrp="1"/>
          </p:cNvSpPr>
          <p:nvPr>
            <p:ph idx="1"/>
          </p:nvPr>
        </p:nvSpPr>
        <p:spPr/>
        <p:txBody>
          <a:bodyPr/>
          <a:lstStyle/>
          <a:p>
            <a:pPr marL="0" indent="0">
              <a:buNone/>
            </a:pPr>
            <a:r>
              <a:rPr lang="en-US" dirty="0"/>
              <a:t>Transparency 18-5: Care Guidelines for Stroke</a:t>
            </a:r>
          </a:p>
          <a:p>
            <a:pPr marL="0" indent="0">
              <a:buNone/>
            </a:pPr>
            <a:endParaRPr lang="en-US" dirty="0"/>
          </a:p>
          <a:p>
            <a:r>
              <a:rPr lang="en-US" dirty="0"/>
              <a:t>Assist with ROM exercises or leg exercises to improve circulation as ordered, keeping safety in mind.</a:t>
            </a:r>
          </a:p>
          <a:p>
            <a:r>
              <a:rPr lang="en-US" dirty="0"/>
              <a:t>Use terms weaker or involved, to refer to weaker side, not bad. </a:t>
            </a:r>
          </a:p>
          <a:p>
            <a:r>
              <a:rPr lang="en-US" dirty="0"/>
              <a:t>Assist with speech therapy as needed. </a:t>
            </a:r>
          </a:p>
          <a:p>
            <a:r>
              <a:rPr lang="en-US" dirty="0"/>
              <a:t>Use verbal and nonverbal communication to express positive attitude.</a:t>
            </a:r>
          </a:p>
          <a:p>
            <a:r>
              <a:rPr lang="en-US" dirty="0"/>
              <a:t>Residents may experience confusion, memory loss, and emotions. Be patient and understanding. </a:t>
            </a:r>
          </a:p>
          <a:p>
            <a:r>
              <a:rPr lang="en-US" dirty="0"/>
              <a:t>Encourage independence and self-esteem. </a:t>
            </a:r>
          </a:p>
          <a:p>
            <a:r>
              <a:rPr lang="en-US" dirty="0"/>
              <a:t>Always check on resident’s body alignment.</a:t>
            </a:r>
          </a:p>
          <a:p>
            <a:r>
              <a:rPr lang="en-US" dirty="0"/>
              <a:t>Pay special attention to skin care.</a:t>
            </a:r>
          </a:p>
          <a:p>
            <a:r>
              <a:rPr lang="en-US" dirty="0"/>
              <a:t>If residents have lost sense of touch or sensation, be aware of potentially harmful situations such as proximity to heat and sharp objects.</a:t>
            </a:r>
          </a:p>
          <a:p>
            <a:r>
              <a:rPr lang="en-US" dirty="0"/>
              <a:t>Adapt procedures when caring for residents with one-sided paralysis or weakness.</a:t>
            </a:r>
          </a:p>
          <a:p>
            <a:pPr marL="0" indent="0">
              <a:buNone/>
            </a:pPr>
            <a:endParaRPr lang="en-US" dirty="0"/>
          </a:p>
        </p:txBody>
      </p:sp>
      <p:sp>
        <p:nvSpPr>
          <p:cNvPr id="3" name="Slide Number Placeholder 2">
            <a:extLst>
              <a:ext uri="{FF2B5EF4-FFF2-40B4-BE49-F238E27FC236}">
                <a16:creationId xmlns:a16="http://schemas.microsoft.com/office/drawing/2014/main" id="{E56782AE-62FC-4447-AE6E-4335944A0756}"/>
              </a:ext>
            </a:extLst>
          </p:cNvPr>
          <p:cNvSpPr>
            <a:spLocks noGrp="1"/>
          </p:cNvSpPr>
          <p:nvPr>
            <p:ph type="sldNum" sz="quarter" idx="12"/>
          </p:nvPr>
        </p:nvSpPr>
        <p:spPr/>
        <p:txBody>
          <a:bodyPr/>
          <a:lstStyle/>
          <a:p>
            <a:pPr defTabSz="457200"/>
            <a:fld id="{1E19C8D7-53EE-4AF8-9E87-BBF55B67A655}" type="slidenum">
              <a:rPr lang="en-US" smtClean="0"/>
              <a:pPr defTabSz="457200"/>
              <a:t>41</a:t>
            </a:fld>
            <a:endParaRPr lang="en-US" dirty="0"/>
          </a:p>
        </p:txBody>
      </p:sp>
    </p:spTree>
    <p:extLst>
      <p:ext uri="{BB962C8B-B14F-4D97-AF65-F5344CB8AC3E}">
        <p14:creationId xmlns:p14="http://schemas.microsoft.com/office/powerpoint/2010/main" val="31083727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64ED36-A64F-4A12-A50D-F58D7EDDBB24}"/>
              </a:ext>
            </a:extLst>
          </p:cNvPr>
          <p:cNvSpPr>
            <a:spLocks noGrp="1"/>
          </p:cNvSpPr>
          <p:nvPr>
            <p:ph idx="1"/>
          </p:nvPr>
        </p:nvSpPr>
        <p:spPr/>
        <p:txBody>
          <a:bodyPr/>
          <a:lstStyle/>
          <a:p>
            <a:pPr marL="0" indent="0">
              <a:buNone/>
            </a:pPr>
            <a:r>
              <a:rPr lang="en-US" dirty="0"/>
              <a:t>Transparency 18-5: Care Guidelines for Stroke (cont’d)</a:t>
            </a:r>
          </a:p>
          <a:p>
            <a:pPr marL="0" indent="0">
              <a:buNone/>
            </a:pPr>
            <a:endParaRPr lang="en-US" dirty="0"/>
          </a:p>
          <a:p>
            <a:r>
              <a:rPr lang="en-US" dirty="0"/>
              <a:t>For transfers: </a:t>
            </a:r>
          </a:p>
          <a:p>
            <a:pPr lvl="1"/>
            <a:r>
              <a:rPr lang="en-US" dirty="0"/>
              <a:t>Always use gait belt.</a:t>
            </a:r>
          </a:p>
          <a:p>
            <a:pPr lvl="1"/>
            <a:r>
              <a:rPr lang="en-US" dirty="0"/>
              <a:t>Stand on and support weaker side.</a:t>
            </a:r>
          </a:p>
          <a:p>
            <a:pPr lvl="1"/>
            <a:r>
              <a:rPr lang="en-US" dirty="0"/>
              <a:t>Lead with stronger side.</a:t>
            </a:r>
          </a:p>
          <a:p>
            <a:r>
              <a:rPr lang="en-US" dirty="0"/>
              <a:t>For assisting with dressing:</a:t>
            </a:r>
          </a:p>
          <a:p>
            <a:pPr lvl="1"/>
            <a:r>
              <a:rPr lang="en-US" dirty="0"/>
              <a:t>Dress weaker side first. Undress stronger side first.</a:t>
            </a:r>
          </a:p>
          <a:p>
            <a:pPr lvl="1"/>
            <a:r>
              <a:rPr lang="en-US" dirty="0"/>
              <a:t>Use assistive equipment to help resident dress himself. </a:t>
            </a:r>
          </a:p>
          <a:p>
            <a:r>
              <a:rPr lang="en-US" dirty="0"/>
              <a:t>For assisting with eating:</a:t>
            </a:r>
          </a:p>
          <a:p>
            <a:pPr lvl="1"/>
            <a:r>
              <a:rPr lang="en-US" dirty="0"/>
              <a:t>Place food in resident’s field of vision.</a:t>
            </a:r>
          </a:p>
          <a:p>
            <a:pPr lvl="1"/>
            <a:r>
              <a:rPr lang="en-US" dirty="0"/>
              <a:t>Use assistive devices.</a:t>
            </a:r>
          </a:p>
          <a:p>
            <a:pPr lvl="1"/>
            <a:r>
              <a:rPr lang="en-US" dirty="0"/>
              <a:t>Watch for signs of choking.</a:t>
            </a:r>
          </a:p>
          <a:p>
            <a:pPr lvl="1"/>
            <a:r>
              <a:rPr lang="en-US" dirty="0"/>
              <a:t>Serve soft foods if swallowing is difficult.</a:t>
            </a:r>
          </a:p>
          <a:p>
            <a:pPr lvl="1"/>
            <a:r>
              <a:rPr lang="en-US" dirty="0"/>
              <a:t>Always place food in unaffected side of mouth. Make sure food is swallowed.</a:t>
            </a:r>
          </a:p>
          <a:p>
            <a:pPr marL="0" indent="0">
              <a:buNone/>
            </a:pPr>
            <a:endParaRPr lang="en-US" dirty="0"/>
          </a:p>
        </p:txBody>
      </p:sp>
      <p:sp>
        <p:nvSpPr>
          <p:cNvPr id="3" name="Slide Number Placeholder 2">
            <a:extLst>
              <a:ext uri="{FF2B5EF4-FFF2-40B4-BE49-F238E27FC236}">
                <a16:creationId xmlns:a16="http://schemas.microsoft.com/office/drawing/2014/main" id="{E56782AE-62FC-4447-AE6E-4335944A0756}"/>
              </a:ext>
            </a:extLst>
          </p:cNvPr>
          <p:cNvSpPr>
            <a:spLocks noGrp="1"/>
          </p:cNvSpPr>
          <p:nvPr>
            <p:ph type="sldNum" sz="quarter" idx="12"/>
          </p:nvPr>
        </p:nvSpPr>
        <p:spPr/>
        <p:txBody>
          <a:bodyPr/>
          <a:lstStyle/>
          <a:p>
            <a:pPr defTabSz="457200"/>
            <a:fld id="{1E19C8D7-53EE-4AF8-9E87-BBF55B67A655}" type="slidenum">
              <a:rPr lang="en-US" smtClean="0"/>
              <a:pPr defTabSz="457200"/>
              <a:t>42</a:t>
            </a:fld>
            <a:endParaRPr lang="en-US" dirty="0"/>
          </a:p>
        </p:txBody>
      </p:sp>
    </p:spTree>
    <p:extLst>
      <p:ext uri="{BB962C8B-B14F-4D97-AF65-F5344CB8AC3E}">
        <p14:creationId xmlns:p14="http://schemas.microsoft.com/office/powerpoint/2010/main" val="31122026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a:xfrm>
            <a:off x="635393" y="780226"/>
            <a:ext cx="10234377" cy="5396738"/>
          </a:xfrm>
        </p:spPr>
        <p:txBody>
          <a:bodyPr/>
          <a:lstStyle/>
          <a:p>
            <a:pPr marL="457200" indent="-457200">
              <a:buFont typeface="+mj-lt"/>
              <a:buAutoNum type="arabicPeriod" startAt="3"/>
            </a:pPr>
            <a:r>
              <a:rPr lang="en-US" dirty="0">
                <a:solidFill>
                  <a:srgbClr val="FF0000"/>
                </a:solidFill>
              </a:rPr>
              <a:t>Describe common diseases and disorders of the nervous system</a:t>
            </a:r>
          </a:p>
          <a:p>
            <a:pPr marL="457200" indent="-457200">
              <a:buFont typeface="+mj-lt"/>
              <a:buAutoNum type="arabicPeriod" startAt="3"/>
            </a:pPr>
            <a:endParaRPr lang="en-US" dirty="0">
              <a:solidFill>
                <a:srgbClr val="FF0000"/>
              </a:solidFill>
            </a:endParaRPr>
          </a:p>
          <a:p>
            <a:pPr marL="0" indent="0">
              <a:buNone/>
            </a:pPr>
            <a:r>
              <a:rPr lang="en-US" dirty="0"/>
              <a:t>NAs should know these facts about Parkinson’s disease:</a:t>
            </a:r>
          </a:p>
          <a:p>
            <a:pPr marL="0" indent="0">
              <a:buNone/>
            </a:pPr>
            <a:endParaRPr lang="en-US" dirty="0"/>
          </a:p>
          <a:p>
            <a:pPr lvl="1"/>
            <a:r>
              <a:rPr lang="en-US" dirty="0"/>
              <a:t>Progressive, degenerative disease that causes a section of the brain to degenerate</a:t>
            </a:r>
          </a:p>
          <a:p>
            <a:pPr lvl="1"/>
            <a:r>
              <a:rPr lang="en-US" dirty="0"/>
              <a:t>Causes stiff muscles, stooped posture, shuffling gait, pill-rolling, tremors, and mask-like facial expression</a:t>
            </a:r>
          </a:p>
          <a:p>
            <a:pPr lvl="1"/>
            <a:r>
              <a:rPr lang="en-US" dirty="0"/>
              <a:t>Tremors can make ADLs difficult.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43</a:t>
            </a:fld>
            <a:endParaRPr lang="en-US" dirty="0"/>
          </a:p>
        </p:txBody>
      </p:sp>
    </p:spTree>
    <p:extLst>
      <p:ext uri="{BB962C8B-B14F-4D97-AF65-F5344CB8AC3E}">
        <p14:creationId xmlns:p14="http://schemas.microsoft.com/office/powerpoint/2010/main" val="23591214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44CFA4-B17C-4045-8A30-8E15C8868D98}"/>
              </a:ext>
            </a:extLst>
          </p:cNvPr>
          <p:cNvSpPr>
            <a:spLocks noGrp="1"/>
          </p:cNvSpPr>
          <p:nvPr>
            <p:ph idx="1"/>
          </p:nvPr>
        </p:nvSpPr>
        <p:spPr/>
        <p:txBody>
          <a:bodyPr/>
          <a:lstStyle/>
          <a:p>
            <a:pPr marL="0" indent="0">
              <a:buNone/>
            </a:pPr>
            <a:r>
              <a:rPr lang="en-US" dirty="0"/>
              <a:t>Transparency 18-6: Care Guidelines for Parkinson’s Disease</a:t>
            </a:r>
          </a:p>
          <a:p>
            <a:pPr marL="0" indent="0">
              <a:buNone/>
            </a:pPr>
            <a:endParaRPr lang="en-US" dirty="0"/>
          </a:p>
          <a:p>
            <a:r>
              <a:rPr lang="en-US" dirty="0"/>
              <a:t>Protect residents from falls. </a:t>
            </a:r>
          </a:p>
          <a:p>
            <a:r>
              <a:rPr lang="en-US" dirty="0"/>
              <a:t>Help with ADLs as needed. </a:t>
            </a:r>
          </a:p>
          <a:p>
            <a:r>
              <a:rPr lang="en-US" dirty="0"/>
              <a:t>Assist with ROM exercises as ordered. </a:t>
            </a:r>
          </a:p>
          <a:p>
            <a:r>
              <a:rPr lang="en-US" dirty="0"/>
              <a:t>Observe for and report swallowing problems.</a:t>
            </a:r>
          </a:p>
          <a:p>
            <a:r>
              <a:rPr lang="en-US" dirty="0"/>
              <a:t>Encourage self-care and be patient. </a:t>
            </a:r>
          </a:p>
          <a:p>
            <a:pPr marL="0" indent="0">
              <a:buNone/>
            </a:pPr>
            <a:endParaRPr lang="en-US" dirty="0"/>
          </a:p>
        </p:txBody>
      </p:sp>
      <p:sp>
        <p:nvSpPr>
          <p:cNvPr id="3" name="Slide Number Placeholder 2">
            <a:extLst>
              <a:ext uri="{FF2B5EF4-FFF2-40B4-BE49-F238E27FC236}">
                <a16:creationId xmlns:a16="http://schemas.microsoft.com/office/drawing/2014/main" id="{6B597DD9-C057-4AEE-B574-BDC4637D0585}"/>
              </a:ext>
            </a:extLst>
          </p:cNvPr>
          <p:cNvSpPr>
            <a:spLocks noGrp="1"/>
          </p:cNvSpPr>
          <p:nvPr>
            <p:ph type="sldNum" sz="quarter" idx="12"/>
          </p:nvPr>
        </p:nvSpPr>
        <p:spPr/>
        <p:txBody>
          <a:bodyPr/>
          <a:lstStyle/>
          <a:p>
            <a:pPr defTabSz="457200"/>
            <a:fld id="{1E19C8D7-53EE-4AF8-9E87-BBF55B67A655}" type="slidenum">
              <a:rPr lang="en-US" smtClean="0"/>
              <a:pPr defTabSz="457200"/>
              <a:t>44</a:t>
            </a:fld>
            <a:endParaRPr lang="en-US" dirty="0"/>
          </a:p>
        </p:txBody>
      </p:sp>
    </p:spTree>
    <p:extLst>
      <p:ext uri="{BB962C8B-B14F-4D97-AF65-F5344CB8AC3E}">
        <p14:creationId xmlns:p14="http://schemas.microsoft.com/office/powerpoint/2010/main" val="10191962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a:xfrm>
            <a:off x="635393" y="780226"/>
            <a:ext cx="10234377" cy="5396738"/>
          </a:xfrm>
        </p:spPr>
        <p:txBody>
          <a:bodyPr/>
          <a:lstStyle/>
          <a:p>
            <a:pPr marL="457200" indent="-457200">
              <a:buFont typeface="+mj-lt"/>
              <a:buAutoNum type="arabicPeriod" startAt="3"/>
            </a:pPr>
            <a:r>
              <a:rPr lang="en-US" dirty="0">
                <a:solidFill>
                  <a:srgbClr val="FF0000"/>
                </a:solidFill>
              </a:rPr>
              <a:t>Describe common diseases and disorders of the nervous system</a:t>
            </a:r>
          </a:p>
          <a:p>
            <a:pPr marL="457200" indent="-457200">
              <a:buFont typeface="+mj-lt"/>
              <a:buAutoNum type="arabicPeriod" startAt="3"/>
            </a:pPr>
            <a:endParaRPr lang="en-US" dirty="0">
              <a:solidFill>
                <a:srgbClr val="FF0000"/>
              </a:solidFill>
            </a:endParaRPr>
          </a:p>
          <a:p>
            <a:pPr marL="0" indent="0">
              <a:buNone/>
            </a:pPr>
            <a:r>
              <a:rPr lang="en-US" dirty="0"/>
              <a:t>NAs should know these facts about multiple sclerosis:</a:t>
            </a:r>
          </a:p>
          <a:p>
            <a:pPr marL="0" indent="0">
              <a:buNone/>
            </a:pPr>
            <a:endParaRPr lang="en-US" dirty="0"/>
          </a:p>
          <a:p>
            <a:pPr lvl="1"/>
            <a:r>
              <a:rPr lang="en-US" dirty="0"/>
              <a:t>Progressive disease affecting the central nervous system </a:t>
            </a:r>
          </a:p>
          <a:p>
            <a:pPr lvl="1"/>
            <a:r>
              <a:rPr lang="en-US" dirty="0"/>
              <a:t>Myelin sheath that covers the nerves, spinal cord, and white matter of the brain breaks down over time, and nerves cannot send messages properly. </a:t>
            </a:r>
          </a:p>
          <a:p>
            <a:pPr lvl="1"/>
            <a:r>
              <a:rPr lang="en-US" dirty="0"/>
              <a:t>Residents will have varying abilities. </a:t>
            </a:r>
          </a:p>
          <a:p>
            <a:pPr lvl="1"/>
            <a:r>
              <a:rPr lang="en-US" dirty="0"/>
              <a:t>Symptoms can include blurred vision, fatigue, tremors, poor balance, trouble walking, weakness, numbness, tingling, incontinence, and behavior changes. </a:t>
            </a:r>
          </a:p>
          <a:p>
            <a:pPr lvl="1"/>
            <a:r>
              <a:rPr lang="en-US" dirty="0"/>
              <a:t>MS can cause blindness, contractures, and loss of function in arms and legs.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45</a:t>
            </a:fld>
            <a:endParaRPr lang="en-US" dirty="0"/>
          </a:p>
        </p:txBody>
      </p:sp>
    </p:spTree>
    <p:extLst>
      <p:ext uri="{BB962C8B-B14F-4D97-AF65-F5344CB8AC3E}">
        <p14:creationId xmlns:p14="http://schemas.microsoft.com/office/powerpoint/2010/main" val="17192787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4CAFE51-76D1-463A-8820-BA9CD8A30A7F}"/>
              </a:ext>
            </a:extLst>
          </p:cNvPr>
          <p:cNvSpPr>
            <a:spLocks noGrp="1"/>
          </p:cNvSpPr>
          <p:nvPr>
            <p:ph idx="1"/>
          </p:nvPr>
        </p:nvSpPr>
        <p:spPr/>
        <p:txBody>
          <a:bodyPr/>
          <a:lstStyle/>
          <a:p>
            <a:pPr marL="0" indent="0">
              <a:buNone/>
            </a:pPr>
            <a:r>
              <a:rPr lang="en-US" dirty="0"/>
              <a:t>Transparency 18-7: Care Guidelines for Multiple Sclerosis</a:t>
            </a:r>
          </a:p>
          <a:p>
            <a:pPr marL="0" indent="0">
              <a:buNone/>
            </a:pPr>
            <a:endParaRPr lang="en-US" dirty="0"/>
          </a:p>
          <a:p>
            <a:r>
              <a:rPr lang="en-US" dirty="0"/>
              <a:t>Assist with ADLs. </a:t>
            </a:r>
          </a:p>
          <a:p>
            <a:r>
              <a:rPr lang="en-US" dirty="0"/>
              <a:t>Be patient with self-care and movement. Allow time for tasks. Offer rest periods.</a:t>
            </a:r>
          </a:p>
          <a:p>
            <a:r>
              <a:rPr lang="en-US" dirty="0"/>
              <a:t>Give resident time to communicate. </a:t>
            </a:r>
          </a:p>
          <a:p>
            <a:r>
              <a:rPr lang="en-US" dirty="0"/>
              <a:t>Prevent falls. </a:t>
            </a:r>
          </a:p>
          <a:p>
            <a:r>
              <a:rPr lang="en-US" dirty="0"/>
              <a:t>Help avoid stressful situations. Listen to residents. </a:t>
            </a:r>
          </a:p>
          <a:p>
            <a:r>
              <a:rPr lang="en-US" dirty="0"/>
              <a:t>Symptoms can change daily. Adapt care to the symptoms reported.</a:t>
            </a:r>
          </a:p>
          <a:p>
            <a:r>
              <a:rPr lang="en-US" dirty="0"/>
              <a:t>Encourage healthy diet with plenty of fluids. </a:t>
            </a:r>
          </a:p>
          <a:p>
            <a:r>
              <a:rPr lang="en-US" dirty="0"/>
              <a:t>Give regular skin care. </a:t>
            </a:r>
          </a:p>
          <a:p>
            <a:r>
              <a:rPr lang="en-US" dirty="0"/>
              <a:t>Assist with ROM exercises. </a:t>
            </a:r>
          </a:p>
          <a:p>
            <a:pPr marL="0" indent="0">
              <a:buNone/>
            </a:pPr>
            <a:endParaRPr lang="en-US" dirty="0"/>
          </a:p>
        </p:txBody>
      </p:sp>
      <p:sp>
        <p:nvSpPr>
          <p:cNvPr id="3" name="Slide Number Placeholder 2">
            <a:extLst>
              <a:ext uri="{FF2B5EF4-FFF2-40B4-BE49-F238E27FC236}">
                <a16:creationId xmlns:a16="http://schemas.microsoft.com/office/drawing/2014/main" id="{5E99ACC3-FD4A-4099-823C-FAFFECBE8555}"/>
              </a:ext>
            </a:extLst>
          </p:cNvPr>
          <p:cNvSpPr>
            <a:spLocks noGrp="1"/>
          </p:cNvSpPr>
          <p:nvPr>
            <p:ph type="sldNum" sz="quarter" idx="12"/>
          </p:nvPr>
        </p:nvSpPr>
        <p:spPr/>
        <p:txBody>
          <a:bodyPr/>
          <a:lstStyle/>
          <a:p>
            <a:pPr defTabSz="457200"/>
            <a:fld id="{1E19C8D7-53EE-4AF8-9E87-BBF55B67A655}" type="slidenum">
              <a:rPr lang="en-US" smtClean="0"/>
              <a:pPr defTabSz="457200"/>
              <a:t>46</a:t>
            </a:fld>
            <a:endParaRPr lang="en-US" dirty="0"/>
          </a:p>
        </p:txBody>
      </p:sp>
    </p:spTree>
    <p:extLst>
      <p:ext uri="{BB962C8B-B14F-4D97-AF65-F5344CB8AC3E}">
        <p14:creationId xmlns:p14="http://schemas.microsoft.com/office/powerpoint/2010/main" val="92445730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a:xfrm>
            <a:off x="635393" y="780226"/>
            <a:ext cx="10234377" cy="5396738"/>
          </a:xfrm>
        </p:spPr>
        <p:txBody>
          <a:bodyPr/>
          <a:lstStyle/>
          <a:p>
            <a:pPr marL="457200" indent="-457200">
              <a:buFont typeface="+mj-lt"/>
              <a:buAutoNum type="arabicPeriod" startAt="3"/>
            </a:pPr>
            <a:r>
              <a:rPr lang="en-US" dirty="0">
                <a:solidFill>
                  <a:srgbClr val="FF0000"/>
                </a:solidFill>
              </a:rPr>
              <a:t>Describe common diseases and disorders of the nervous system</a:t>
            </a:r>
          </a:p>
          <a:p>
            <a:pPr marL="457200" indent="-457200">
              <a:buFont typeface="+mj-lt"/>
              <a:buAutoNum type="arabicPeriod" startAt="3"/>
            </a:pPr>
            <a:endParaRPr lang="en-US" dirty="0">
              <a:solidFill>
                <a:srgbClr val="FF0000"/>
              </a:solidFill>
            </a:endParaRPr>
          </a:p>
          <a:p>
            <a:pPr marL="0" indent="0">
              <a:buNone/>
            </a:pPr>
            <a:r>
              <a:rPr lang="en-US" dirty="0"/>
              <a:t>NAs should know these facts about head and spinal cord injuries:</a:t>
            </a:r>
          </a:p>
          <a:p>
            <a:pPr marL="0" indent="0">
              <a:buNone/>
            </a:pPr>
            <a:endParaRPr lang="en-US" dirty="0"/>
          </a:p>
          <a:p>
            <a:pPr lvl="1"/>
            <a:r>
              <a:rPr lang="en-US" dirty="0"/>
              <a:t>May result from diving, sports injuries, falls, car and motorcycle accidents, industrial accidents, war, and criminal violence </a:t>
            </a:r>
          </a:p>
          <a:p>
            <a:pPr lvl="1"/>
            <a:r>
              <a:rPr lang="en-US" dirty="0"/>
              <a:t>Can cause intellectual disability, personality changes, breathing problems, seizures, coma, memory loss, loss of consciousness, paresis, and paralysis </a:t>
            </a:r>
          </a:p>
          <a:p>
            <a:pPr lvl="1"/>
            <a:r>
              <a:rPr lang="en-US" dirty="0"/>
              <a:t>Effects of spinal cord injuries depend on force of impact and where spine is injured. </a:t>
            </a:r>
          </a:p>
          <a:p>
            <a:pPr lvl="1"/>
            <a:r>
              <a:rPr lang="en-US" dirty="0"/>
              <a:t>May cause paraplegia or quadriplegia</a:t>
            </a:r>
          </a:p>
          <a:p>
            <a:pPr lvl="1"/>
            <a:r>
              <a:rPr lang="en-US" dirty="0"/>
              <a:t>Rehabilitation is needed. </a:t>
            </a:r>
          </a:p>
          <a:p>
            <a:pPr lvl="1"/>
            <a:r>
              <a:rPr lang="en-US" dirty="0"/>
              <a:t>Emotional support is important.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47</a:t>
            </a:fld>
            <a:endParaRPr lang="en-US" dirty="0"/>
          </a:p>
        </p:txBody>
      </p:sp>
    </p:spTree>
    <p:extLst>
      <p:ext uri="{BB962C8B-B14F-4D97-AF65-F5344CB8AC3E}">
        <p14:creationId xmlns:p14="http://schemas.microsoft.com/office/powerpoint/2010/main" val="3017465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F81361F-325B-4B98-9F2B-2CFA396FADBD}"/>
              </a:ext>
            </a:extLst>
          </p:cNvPr>
          <p:cNvSpPr>
            <a:spLocks noGrp="1"/>
          </p:cNvSpPr>
          <p:nvPr>
            <p:ph idx="1"/>
          </p:nvPr>
        </p:nvSpPr>
        <p:spPr/>
        <p:txBody>
          <a:bodyPr/>
          <a:lstStyle/>
          <a:p>
            <a:pPr marL="0" indent="0">
              <a:buNone/>
            </a:pPr>
            <a:r>
              <a:rPr lang="en-US" dirty="0"/>
              <a:t>Transparency 18-8: Care Guidelines for Head and Spinal Cord Injuries</a:t>
            </a:r>
          </a:p>
          <a:p>
            <a:pPr marL="0" indent="0">
              <a:buNone/>
            </a:pPr>
            <a:endParaRPr lang="en-US" dirty="0"/>
          </a:p>
          <a:p>
            <a:r>
              <a:rPr lang="en-US" dirty="0"/>
              <a:t>Give emotional, as well as physical, support. </a:t>
            </a:r>
          </a:p>
          <a:p>
            <a:r>
              <a:rPr lang="en-US" dirty="0"/>
              <a:t>Prevent falls and burns. </a:t>
            </a:r>
          </a:p>
          <a:p>
            <a:r>
              <a:rPr lang="en-US" dirty="0"/>
              <a:t>Be patient with self-care.</a:t>
            </a:r>
          </a:p>
          <a:p>
            <a:r>
              <a:rPr lang="en-US" dirty="0"/>
              <a:t>Give careful skin care. </a:t>
            </a:r>
          </a:p>
          <a:p>
            <a:r>
              <a:rPr lang="en-US" dirty="0"/>
              <a:t>Assist with position changes at least every two hours. </a:t>
            </a:r>
          </a:p>
          <a:p>
            <a:r>
              <a:rPr lang="en-US" dirty="0"/>
              <a:t>Perform passive range of motion exercises. </a:t>
            </a:r>
          </a:p>
          <a:p>
            <a:r>
              <a:rPr lang="en-US" dirty="0"/>
              <a:t>Encourage fluids and proper diet to prevent constipation. </a:t>
            </a:r>
          </a:p>
          <a:p>
            <a:r>
              <a:rPr lang="en-US" dirty="0"/>
              <a:t>Give extra catheter care as needed. Encourage high intake of fluids, including those high in vitamin C, to help prevent UTIs.</a:t>
            </a:r>
          </a:p>
          <a:p>
            <a:r>
              <a:rPr lang="en-US" dirty="0"/>
              <a:t>Offer rest periods as needed. Use special stockings as ordered. </a:t>
            </a:r>
          </a:p>
          <a:p>
            <a:r>
              <a:rPr lang="en-US" dirty="0"/>
              <a:t>Encourage deep breathing exercises as ordered. </a:t>
            </a:r>
          </a:p>
          <a:p>
            <a:r>
              <a:rPr lang="en-US" dirty="0"/>
              <a:t>Provide for privacy if involuntary erections occur. </a:t>
            </a:r>
          </a:p>
          <a:p>
            <a:r>
              <a:rPr lang="en-US" dirty="0"/>
              <a:t>Assist with bowel and bladder training. </a:t>
            </a:r>
          </a:p>
          <a:p>
            <a:pPr marL="0" indent="0">
              <a:buNone/>
            </a:pPr>
            <a:endParaRPr lang="en-US" dirty="0"/>
          </a:p>
        </p:txBody>
      </p:sp>
      <p:sp>
        <p:nvSpPr>
          <p:cNvPr id="3" name="Slide Number Placeholder 2">
            <a:extLst>
              <a:ext uri="{FF2B5EF4-FFF2-40B4-BE49-F238E27FC236}">
                <a16:creationId xmlns:a16="http://schemas.microsoft.com/office/drawing/2014/main" id="{4F38773C-CC8E-4A69-824B-07B50AF944F1}"/>
              </a:ext>
            </a:extLst>
          </p:cNvPr>
          <p:cNvSpPr>
            <a:spLocks noGrp="1"/>
          </p:cNvSpPr>
          <p:nvPr>
            <p:ph type="sldNum" sz="quarter" idx="12"/>
          </p:nvPr>
        </p:nvSpPr>
        <p:spPr/>
        <p:txBody>
          <a:bodyPr/>
          <a:lstStyle/>
          <a:p>
            <a:pPr defTabSz="457200"/>
            <a:fld id="{1E19C8D7-53EE-4AF8-9E87-BBF55B67A655}" type="slidenum">
              <a:rPr lang="en-US" smtClean="0"/>
              <a:pPr defTabSz="457200"/>
              <a:t>48</a:t>
            </a:fld>
            <a:endParaRPr lang="en-US" dirty="0"/>
          </a:p>
        </p:txBody>
      </p:sp>
    </p:spTree>
    <p:extLst>
      <p:ext uri="{BB962C8B-B14F-4D97-AF65-F5344CB8AC3E}">
        <p14:creationId xmlns:p14="http://schemas.microsoft.com/office/powerpoint/2010/main" val="22995603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a:xfrm>
            <a:off x="635393" y="780226"/>
            <a:ext cx="10234377" cy="5396738"/>
          </a:xfrm>
        </p:spPr>
        <p:txBody>
          <a:bodyPr/>
          <a:lstStyle/>
          <a:p>
            <a:pPr marL="457200" indent="-457200">
              <a:buFont typeface="+mj-lt"/>
              <a:buAutoNum type="arabicPeriod" startAt="3"/>
            </a:pPr>
            <a:r>
              <a:rPr lang="en-US" dirty="0">
                <a:solidFill>
                  <a:srgbClr val="FF0000"/>
                </a:solidFill>
              </a:rPr>
              <a:t>Describe common diseases and disorders of the nervous system</a:t>
            </a:r>
          </a:p>
          <a:p>
            <a:pPr marL="457200" indent="-457200">
              <a:buFont typeface="+mj-lt"/>
              <a:buAutoNum type="arabicPeriod" startAt="3"/>
            </a:pPr>
            <a:endParaRPr lang="en-US" dirty="0">
              <a:solidFill>
                <a:srgbClr val="FF0000"/>
              </a:solidFill>
            </a:endParaRPr>
          </a:p>
          <a:p>
            <a:pPr marL="0" indent="0">
              <a:buNone/>
            </a:pPr>
            <a:r>
              <a:rPr lang="en-US" dirty="0"/>
              <a:t>NAs should know these facts about epilepsy:</a:t>
            </a:r>
          </a:p>
          <a:p>
            <a:pPr lvl="1"/>
            <a:endParaRPr lang="en-US" dirty="0"/>
          </a:p>
          <a:p>
            <a:pPr lvl="1"/>
            <a:r>
              <a:rPr lang="en-US" dirty="0"/>
              <a:t>Epilepsy causes seizures, but not all seizures are due to epilepsy. </a:t>
            </a:r>
          </a:p>
          <a:p>
            <a:pPr lvl="1"/>
            <a:r>
              <a:rPr lang="en-US" dirty="0"/>
              <a:t>Seizures can be violent or mild. </a:t>
            </a:r>
          </a:p>
          <a:p>
            <a:pPr lvl="1"/>
            <a:r>
              <a:rPr lang="en-US" dirty="0"/>
              <a:t>Causes are illness, injury, or unknown.</a:t>
            </a:r>
          </a:p>
          <a:p>
            <a:pPr lvl="1"/>
            <a:r>
              <a:rPr lang="en-US" dirty="0"/>
              <a:t>Diagnosed through a variety of tests, including EEG.</a:t>
            </a:r>
          </a:p>
          <a:p>
            <a:pPr lvl="1"/>
            <a:r>
              <a:rPr lang="en-US" dirty="0"/>
              <a:t>Treatment includes medication or surgery.</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49</a:t>
            </a:fld>
            <a:endParaRPr lang="en-US" dirty="0"/>
          </a:p>
        </p:txBody>
      </p:sp>
    </p:spTree>
    <p:extLst>
      <p:ext uri="{BB962C8B-B14F-4D97-AF65-F5344CB8AC3E}">
        <p14:creationId xmlns:p14="http://schemas.microsoft.com/office/powerpoint/2010/main" val="30946870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common diseases and disorders of the integumentary system</a:t>
            </a:r>
          </a:p>
          <a:p>
            <a:pPr marL="457200" indent="-457200">
              <a:buFont typeface="+mj-lt"/>
              <a:buAutoNum type="arabicPeriod"/>
            </a:pPr>
            <a:endParaRPr lang="en-US" dirty="0">
              <a:solidFill>
                <a:srgbClr val="FF0000"/>
              </a:solidFill>
            </a:endParaRPr>
          </a:p>
          <a:p>
            <a:pPr marL="0" indent="0">
              <a:buNone/>
            </a:pPr>
            <a:r>
              <a:rPr lang="en-US" dirty="0"/>
              <a:t>NAs should know these facts about shingles:</a:t>
            </a:r>
          </a:p>
          <a:p>
            <a:pPr marL="0" indent="0">
              <a:buNone/>
            </a:pPr>
            <a:endParaRPr lang="en-US" dirty="0"/>
          </a:p>
          <a:p>
            <a:pPr lvl="1"/>
            <a:r>
              <a:rPr lang="en-US" dirty="0"/>
              <a:t>Also called herpes zoster</a:t>
            </a:r>
          </a:p>
          <a:p>
            <a:pPr lvl="1"/>
            <a:r>
              <a:rPr lang="en-US" dirty="0"/>
              <a:t>Skin rash caused by varicella-zoster virus (VZV)</a:t>
            </a:r>
          </a:p>
          <a:p>
            <a:pPr lvl="1"/>
            <a:r>
              <a:rPr lang="en-US" dirty="0"/>
              <a:t>Anyone who has had chickenpox is at risk for shingles.</a:t>
            </a:r>
          </a:p>
          <a:p>
            <a:pPr lvl="1"/>
            <a:r>
              <a:rPr lang="en-US" dirty="0"/>
              <a:t>Signs and symptoms include pain, tingling, or itching, followed by rash.</a:t>
            </a:r>
          </a:p>
          <a:p>
            <a:pPr lvl="1"/>
            <a:r>
              <a:rPr lang="en-US" dirty="0"/>
              <a:t>Cannot be transmitted to others, but active rash can transmit chickenpox</a:t>
            </a:r>
          </a:p>
          <a:p>
            <a:pPr lvl="1"/>
            <a:r>
              <a:rPr lang="en-US" dirty="0"/>
              <a:t>Risk increases with age.</a:t>
            </a:r>
          </a:p>
          <a:p>
            <a:pPr lvl="1"/>
            <a:r>
              <a:rPr lang="en-US" dirty="0"/>
              <a:t>Treated with medication</a:t>
            </a:r>
          </a:p>
          <a:p>
            <a:pPr lvl="1"/>
            <a:r>
              <a:rPr lang="en-US" dirty="0"/>
              <a:t>Vaccine is available.</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5</a:t>
            </a:fld>
            <a:endParaRPr lang="en-US" dirty="0"/>
          </a:p>
        </p:txBody>
      </p:sp>
    </p:spTree>
    <p:extLst>
      <p:ext uri="{BB962C8B-B14F-4D97-AF65-F5344CB8AC3E}">
        <p14:creationId xmlns:p14="http://schemas.microsoft.com/office/powerpoint/2010/main" val="73055896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a:xfrm>
            <a:off x="635393" y="780226"/>
            <a:ext cx="10234377" cy="5396738"/>
          </a:xfrm>
        </p:spPr>
        <p:txBody>
          <a:bodyPr/>
          <a:lstStyle/>
          <a:p>
            <a:pPr marL="457200" indent="-457200">
              <a:buFont typeface="+mj-lt"/>
              <a:buAutoNum type="arabicPeriod" startAt="3"/>
            </a:pPr>
            <a:r>
              <a:rPr lang="en-US" dirty="0">
                <a:solidFill>
                  <a:srgbClr val="FF0000"/>
                </a:solidFill>
              </a:rPr>
              <a:t>Describe common diseases and disorders of the nervous system</a:t>
            </a:r>
          </a:p>
          <a:p>
            <a:pPr marL="457200" indent="-457200">
              <a:buFont typeface="+mj-lt"/>
              <a:buAutoNum type="arabicPeriod" startAt="3"/>
            </a:pPr>
            <a:endParaRPr lang="en-US" dirty="0">
              <a:solidFill>
                <a:srgbClr val="FF0000"/>
              </a:solidFill>
            </a:endParaRPr>
          </a:p>
          <a:p>
            <a:pPr marL="0" indent="0">
              <a:buNone/>
            </a:pPr>
            <a:r>
              <a:rPr lang="en-US" dirty="0"/>
              <a:t>NAs should know these facts about vision impairment:</a:t>
            </a:r>
          </a:p>
          <a:p>
            <a:pPr marL="0" indent="0">
              <a:buNone/>
            </a:pPr>
            <a:endParaRPr lang="en-US" dirty="0"/>
          </a:p>
          <a:p>
            <a:pPr lvl="1"/>
            <a:r>
              <a:rPr lang="en-US" dirty="0"/>
              <a:t>Vision impairment can affect people of all ages.</a:t>
            </a:r>
          </a:p>
          <a:p>
            <a:pPr lvl="1"/>
            <a:r>
              <a:rPr lang="en-US" dirty="0"/>
              <a:t>Some residents may wear eyeglasses or contact lenses.</a:t>
            </a:r>
          </a:p>
          <a:p>
            <a:pPr lvl="1"/>
            <a:r>
              <a:rPr lang="en-US" dirty="0"/>
              <a:t>People over 40 years old are at risk for developing cataracts, glaucoma, and blindness.</a:t>
            </a:r>
          </a:p>
          <a:p>
            <a:pPr lvl="1"/>
            <a:r>
              <a:rPr lang="en-US" dirty="0"/>
              <a:t>Cataracts may be corrected surgically.</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50</a:t>
            </a:fld>
            <a:endParaRPr lang="en-US" dirty="0"/>
          </a:p>
        </p:txBody>
      </p:sp>
    </p:spTree>
    <p:extLst>
      <p:ext uri="{BB962C8B-B14F-4D97-AF65-F5344CB8AC3E}">
        <p14:creationId xmlns:p14="http://schemas.microsoft.com/office/powerpoint/2010/main" val="24356389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a:xfrm>
            <a:off x="635393" y="780226"/>
            <a:ext cx="10234377" cy="5396738"/>
          </a:xfrm>
        </p:spPr>
        <p:txBody>
          <a:bodyPr/>
          <a:lstStyle/>
          <a:p>
            <a:pPr marL="457200" indent="-457200">
              <a:buFont typeface="+mj-lt"/>
              <a:buAutoNum type="arabicPeriod" startAt="3"/>
            </a:pPr>
            <a:r>
              <a:rPr lang="en-US" dirty="0">
                <a:solidFill>
                  <a:srgbClr val="FF0000"/>
                </a:solidFill>
              </a:rPr>
              <a:t>Describe common diseases and disorders of the nervous system</a:t>
            </a:r>
          </a:p>
          <a:p>
            <a:pPr marL="457200" indent="-457200">
              <a:buFont typeface="+mj-lt"/>
              <a:buAutoNum type="arabicPeriod" startAt="3"/>
            </a:pPr>
            <a:endParaRPr lang="en-US" dirty="0">
              <a:solidFill>
                <a:srgbClr val="FF0000"/>
              </a:solidFill>
            </a:endParaRPr>
          </a:p>
          <a:p>
            <a:pPr marL="0" indent="0">
              <a:buNone/>
            </a:pPr>
            <a:r>
              <a:rPr lang="en-US" dirty="0"/>
              <a:t>Facts about vision impairment (cont’d):</a:t>
            </a:r>
          </a:p>
          <a:p>
            <a:pPr marL="0" indent="0">
              <a:buNone/>
            </a:pPr>
            <a:endParaRPr lang="en-US" dirty="0"/>
          </a:p>
          <a:p>
            <a:pPr lvl="1"/>
            <a:r>
              <a:rPr lang="en-US" dirty="0"/>
              <a:t>Glaucoma can occur suddenly or gradually and is treated with medication and sometimes surgery.</a:t>
            </a:r>
          </a:p>
          <a:p>
            <a:pPr lvl="1"/>
            <a:r>
              <a:rPr lang="en-US" dirty="0"/>
              <a:t>Diabetic retinopathy is a complication of diabetes that can lead to blindness and is treated with laser treatment, surgery, or medication.</a:t>
            </a:r>
          </a:p>
          <a:p>
            <a:pPr lvl="1"/>
            <a:r>
              <a:rPr lang="en-US" dirty="0"/>
              <a:t>Age-related macular degeneration (AMD) affects adults age 50 and over.</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51</a:t>
            </a:fld>
            <a:endParaRPr lang="en-US" dirty="0"/>
          </a:p>
        </p:txBody>
      </p:sp>
    </p:spTree>
    <p:extLst>
      <p:ext uri="{BB962C8B-B14F-4D97-AF65-F5344CB8AC3E}">
        <p14:creationId xmlns:p14="http://schemas.microsoft.com/office/powerpoint/2010/main" val="14751826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C7DEF7-DD23-4D91-A945-FBE33B739225}"/>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common diseases and disorders of the circulatory system</a:t>
            </a:r>
          </a:p>
          <a:p>
            <a:pPr marL="457200" indent="-457200">
              <a:buFont typeface="+mj-lt"/>
              <a:buAutoNum type="arabicPeriod" startAt="4"/>
            </a:pPr>
            <a:endParaRPr lang="en-US" dirty="0">
              <a:solidFill>
                <a:srgbClr val="FF0000"/>
              </a:solidFill>
            </a:endParaRPr>
          </a:p>
          <a:p>
            <a:pPr marL="0" indent="0">
              <a:buNone/>
            </a:pPr>
            <a:r>
              <a:rPr lang="en-US" dirty="0"/>
              <a:t>NAs should know these facts about hypertension (HTN) or high blood pressure:</a:t>
            </a:r>
          </a:p>
          <a:p>
            <a:pPr marL="0" indent="0">
              <a:buNone/>
            </a:pPr>
            <a:endParaRPr lang="en-US" dirty="0"/>
          </a:p>
          <a:p>
            <a:pPr lvl="1"/>
            <a:r>
              <a:rPr lang="en-US" dirty="0"/>
              <a:t>Causes: </a:t>
            </a:r>
          </a:p>
          <a:p>
            <a:pPr lvl="2"/>
            <a:r>
              <a:rPr lang="en-US" dirty="0"/>
              <a:t>Hardening and narrowing of blood vessels (atherosclerosis)</a:t>
            </a:r>
          </a:p>
          <a:p>
            <a:pPr lvl="2"/>
            <a:r>
              <a:rPr lang="en-US" dirty="0"/>
              <a:t>Kidney disease</a:t>
            </a:r>
          </a:p>
          <a:p>
            <a:pPr lvl="2"/>
            <a:r>
              <a:rPr lang="en-US" dirty="0"/>
              <a:t>Adrenal tumors</a:t>
            </a:r>
          </a:p>
          <a:p>
            <a:pPr lvl="2"/>
            <a:r>
              <a:rPr lang="en-US" dirty="0"/>
              <a:t>Pregnancy </a:t>
            </a:r>
          </a:p>
          <a:p>
            <a:pPr lvl="2"/>
            <a:r>
              <a:rPr lang="en-US" dirty="0"/>
              <a:t>Certain medications</a:t>
            </a:r>
          </a:p>
          <a:p>
            <a:pPr marL="457200" lvl="1"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A386B20D-66A1-430D-9941-0CB1BCF4418D}"/>
              </a:ext>
            </a:extLst>
          </p:cNvPr>
          <p:cNvSpPr>
            <a:spLocks noGrp="1"/>
          </p:cNvSpPr>
          <p:nvPr>
            <p:ph type="sldNum" sz="quarter" idx="12"/>
          </p:nvPr>
        </p:nvSpPr>
        <p:spPr/>
        <p:txBody>
          <a:bodyPr/>
          <a:lstStyle/>
          <a:p>
            <a:pPr defTabSz="457200"/>
            <a:fld id="{1E19C8D7-53EE-4AF8-9E87-BBF55B67A655}" type="slidenum">
              <a:rPr lang="en-US" smtClean="0"/>
              <a:pPr defTabSz="457200"/>
              <a:t>52</a:t>
            </a:fld>
            <a:endParaRPr lang="en-US" dirty="0"/>
          </a:p>
        </p:txBody>
      </p:sp>
    </p:spTree>
    <p:extLst>
      <p:ext uri="{BB962C8B-B14F-4D97-AF65-F5344CB8AC3E}">
        <p14:creationId xmlns:p14="http://schemas.microsoft.com/office/powerpoint/2010/main" val="37294503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C7DEF7-DD23-4D91-A945-FBE33B739225}"/>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common diseases and disorders of the circulatory system</a:t>
            </a:r>
          </a:p>
          <a:p>
            <a:pPr marL="457200" indent="-457200">
              <a:buFont typeface="+mj-lt"/>
              <a:buAutoNum type="arabicPeriod" startAt="4"/>
            </a:pPr>
            <a:endParaRPr lang="en-US" dirty="0">
              <a:solidFill>
                <a:srgbClr val="FF0000"/>
              </a:solidFill>
            </a:endParaRPr>
          </a:p>
          <a:p>
            <a:pPr marL="0" indent="0">
              <a:buNone/>
            </a:pPr>
            <a:r>
              <a:rPr lang="en-US" dirty="0"/>
              <a:t>Facts about hypertension (HTN) or high blood pressure (cont’d):</a:t>
            </a:r>
          </a:p>
          <a:p>
            <a:pPr marL="0" indent="0">
              <a:buNone/>
            </a:pPr>
            <a:endParaRPr lang="en-US" dirty="0"/>
          </a:p>
          <a:p>
            <a:pPr lvl="1"/>
            <a:r>
              <a:rPr lang="en-US" dirty="0"/>
              <a:t>Symptoms: </a:t>
            </a:r>
          </a:p>
          <a:p>
            <a:pPr lvl="2"/>
            <a:r>
              <a:rPr lang="en-US" dirty="0"/>
              <a:t>Headache</a:t>
            </a:r>
          </a:p>
          <a:p>
            <a:pPr lvl="2"/>
            <a:r>
              <a:rPr lang="en-US" dirty="0"/>
              <a:t>Blurred vision</a:t>
            </a:r>
          </a:p>
          <a:p>
            <a:pPr lvl="2"/>
            <a:r>
              <a:rPr lang="en-US" dirty="0"/>
              <a:t>Dizziness</a:t>
            </a:r>
          </a:p>
          <a:p>
            <a:pPr lvl="2"/>
            <a:r>
              <a:rPr lang="en-US" dirty="0"/>
              <a:t>Sometimes there are no noticeable symptoms</a:t>
            </a:r>
          </a:p>
          <a:p>
            <a:pPr lvl="2"/>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A386B20D-66A1-430D-9941-0CB1BCF4418D}"/>
              </a:ext>
            </a:extLst>
          </p:cNvPr>
          <p:cNvSpPr>
            <a:spLocks noGrp="1"/>
          </p:cNvSpPr>
          <p:nvPr>
            <p:ph type="sldNum" sz="quarter" idx="12"/>
          </p:nvPr>
        </p:nvSpPr>
        <p:spPr/>
        <p:txBody>
          <a:bodyPr/>
          <a:lstStyle/>
          <a:p>
            <a:pPr defTabSz="457200"/>
            <a:fld id="{1E19C8D7-53EE-4AF8-9E87-BBF55B67A655}" type="slidenum">
              <a:rPr lang="en-US" smtClean="0"/>
              <a:pPr defTabSz="457200"/>
              <a:t>53</a:t>
            </a:fld>
            <a:endParaRPr lang="en-US" dirty="0"/>
          </a:p>
        </p:txBody>
      </p:sp>
    </p:spTree>
    <p:extLst>
      <p:ext uri="{BB962C8B-B14F-4D97-AF65-F5344CB8AC3E}">
        <p14:creationId xmlns:p14="http://schemas.microsoft.com/office/powerpoint/2010/main" val="32965603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8B48F76-4321-4C3E-BEC7-BEC207BD8905}"/>
              </a:ext>
            </a:extLst>
          </p:cNvPr>
          <p:cNvSpPr>
            <a:spLocks noGrp="1"/>
          </p:cNvSpPr>
          <p:nvPr>
            <p:ph idx="1"/>
          </p:nvPr>
        </p:nvSpPr>
        <p:spPr/>
        <p:txBody>
          <a:bodyPr/>
          <a:lstStyle/>
          <a:p>
            <a:pPr marL="0" indent="0">
              <a:buNone/>
            </a:pPr>
            <a:r>
              <a:rPr lang="en-US" dirty="0"/>
              <a:t>Transparency 18-9: Care Guidelines for Hypertension</a:t>
            </a:r>
          </a:p>
          <a:p>
            <a:pPr marL="0" indent="0">
              <a:buNone/>
            </a:pPr>
            <a:endParaRPr lang="en-US" dirty="0"/>
          </a:p>
          <a:p>
            <a:r>
              <a:rPr lang="en-US" dirty="0"/>
              <a:t>Offer regular trips to the bathroom. Answer call lights promptly.</a:t>
            </a:r>
          </a:p>
          <a:p>
            <a:r>
              <a:rPr lang="en-US" dirty="0"/>
              <a:t>Take blood pressure as ordered. </a:t>
            </a:r>
          </a:p>
          <a:p>
            <a:r>
              <a:rPr lang="en-US" dirty="0"/>
              <a:t>Encourage residents to follow their diet and exercise programs. </a:t>
            </a:r>
          </a:p>
          <a:p>
            <a:pPr marL="0" indent="0">
              <a:buNone/>
            </a:pPr>
            <a:endParaRPr lang="en-US" dirty="0"/>
          </a:p>
        </p:txBody>
      </p:sp>
      <p:sp>
        <p:nvSpPr>
          <p:cNvPr id="3" name="Slide Number Placeholder 2">
            <a:extLst>
              <a:ext uri="{FF2B5EF4-FFF2-40B4-BE49-F238E27FC236}">
                <a16:creationId xmlns:a16="http://schemas.microsoft.com/office/drawing/2014/main" id="{A194FDE1-5A90-41F1-83C4-D966948A1103}"/>
              </a:ext>
            </a:extLst>
          </p:cNvPr>
          <p:cNvSpPr>
            <a:spLocks noGrp="1"/>
          </p:cNvSpPr>
          <p:nvPr>
            <p:ph type="sldNum" sz="quarter" idx="12"/>
          </p:nvPr>
        </p:nvSpPr>
        <p:spPr/>
        <p:txBody>
          <a:bodyPr/>
          <a:lstStyle/>
          <a:p>
            <a:pPr defTabSz="457200"/>
            <a:fld id="{1E19C8D7-53EE-4AF8-9E87-BBF55B67A655}" type="slidenum">
              <a:rPr lang="en-US" smtClean="0"/>
              <a:pPr defTabSz="457200"/>
              <a:t>54</a:t>
            </a:fld>
            <a:endParaRPr lang="en-US" dirty="0"/>
          </a:p>
        </p:txBody>
      </p:sp>
    </p:spTree>
    <p:extLst>
      <p:ext uri="{BB962C8B-B14F-4D97-AF65-F5344CB8AC3E}">
        <p14:creationId xmlns:p14="http://schemas.microsoft.com/office/powerpoint/2010/main" val="96459834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C7DEF7-DD23-4D91-A945-FBE33B739225}"/>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common diseases and disorders of the circulatory system</a:t>
            </a:r>
          </a:p>
          <a:p>
            <a:pPr marL="457200" indent="-457200">
              <a:buFont typeface="+mj-lt"/>
              <a:buAutoNum type="arabicPeriod" startAt="4"/>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angina pectoris</a:t>
            </a:r>
          </a:p>
          <a:p>
            <a:pPr marL="457200" lvl="1" indent="0">
              <a:buNone/>
            </a:pPr>
            <a:r>
              <a:rPr lang="en-US" dirty="0"/>
              <a:t>chest pain, pressure, or discomfort.</a:t>
            </a:r>
          </a:p>
          <a:p>
            <a:pPr marL="0" indent="0">
              <a:buNone/>
            </a:pPr>
            <a:r>
              <a:rPr lang="en-US" b="1" dirty="0"/>
              <a:t>nitroglycerin</a:t>
            </a:r>
          </a:p>
          <a:p>
            <a:pPr marL="457200" lvl="1" indent="0">
              <a:buNone/>
            </a:pPr>
            <a:r>
              <a:rPr lang="en-US" dirty="0"/>
              <a:t>a medication that helps to relax the walls of the coronary arteries, allowing them to open and get more blood to the heart; comes in tablet, patch or spray form.</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A386B20D-66A1-430D-9941-0CB1BCF4418D}"/>
              </a:ext>
            </a:extLst>
          </p:cNvPr>
          <p:cNvSpPr>
            <a:spLocks noGrp="1"/>
          </p:cNvSpPr>
          <p:nvPr>
            <p:ph type="sldNum" sz="quarter" idx="12"/>
          </p:nvPr>
        </p:nvSpPr>
        <p:spPr/>
        <p:txBody>
          <a:bodyPr/>
          <a:lstStyle/>
          <a:p>
            <a:pPr defTabSz="457200"/>
            <a:fld id="{1E19C8D7-53EE-4AF8-9E87-BBF55B67A655}" type="slidenum">
              <a:rPr lang="en-US" smtClean="0"/>
              <a:pPr defTabSz="457200"/>
              <a:t>55</a:t>
            </a:fld>
            <a:endParaRPr lang="en-US" dirty="0"/>
          </a:p>
        </p:txBody>
      </p:sp>
    </p:spTree>
    <p:extLst>
      <p:ext uri="{BB962C8B-B14F-4D97-AF65-F5344CB8AC3E}">
        <p14:creationId xmlns:p14="http://schemas.microsoft.com/office/powerpoint/2010/main" val="168506573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C7DEF7-DD23-4D91-A945-FBE33B739225}"/>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common diseases and disorders of the circulatory system</a:t>
            </a:r>
          </a:p>
          <a:p>
            <a:pPr marL="457200" indent="-457200">
              <a:buFont typeface="+mj-lt"/>
              <a:buAutoNum type="arabicPeriod" startAt="4"/>
            </a:pPr>
            <a:endParaRPr lang="en-US" dirty="0">
              <a:solidFill>
                <a:srgbClr val="FF0000"/>
              </a:solidFill>
            </a:endParaRPr>
          </a:p>
          <a:p>
            <a:pPr marL="0" indent="0">
              <a:buNone/>
            </a:pPr>
            <a:r>
              <a:rPr lang="en-US" dirty="0"/>
              <a:t>NAs should know these facts about coronary artery disease (CAD):</a:t>
            </a:r>
          </a:p>
          <a:p>
            <a:pPr lvl="1"/>
            <a:r>
              <a:rPr lang="en-US" dirty="0"/>
              <a:t>Cause: </a:t>
            </a:r>
          </a:p>
          <a:p>
            <a:pPr lvl="2"/>
            <a:r>
              <a:rPr lang="en-US" dirty="0"/>
              <a:t>Vessels in coronary arteries narrow, reducing blood to heart </a:t>
            </a:r>
          </a:p>
          <a:p>
            <a:pPr lvl="1"/>
            <a:r>
              <a:rPr lang="en-US" dirty="0"/>
              <a:t>Symptom: </a:t>
            </a:r>
          </a:p>
          <a:p>
            <a:pPr lvl="2"/>
            <a:r>
              <a:rPr lang="en-US" dirty="0"/>
              <a:t>Angina pectoris</a:t>
            </a:r>
          </a:p>
          <a:p>
            <a:pPr marL="0" indent="0">
              <a:buNone/>
            </a:pPr>
            <a:endParaRPr lang="en-US" dirty="0"/>
          </a:p>
        </p:txBody>
      </p:sp>
      <p:sp>
        <p:nvSpPr>
          <p:cNvPr id="3" name="Slide Number Placeholder 2">
            <a:extLst>
              <a:ext uri="{FF2B5EF4-FFF2-40B4-BE49-F238E27FC236}">
                <a16:creationId xmlns:a16="http://schemas.microsoft.com/office/drawing/2014/main" id="{A386B20D-66A1-430D-9941-0CB1BCF4418D}"/>
              </a:ext>
            </a:extLst>
          </p:cNvPr>
          <p:cNvSpPr>
            <a:spLocks noGrp="1"/>
          </p:cNvSpPr>
          <p:nvPr>
            <p:ph type="sldNum" sz="quarter" idx="12"/>
          </p:nvPr>
        </p:nvSpPr>
        <p:spPr/>
        <p:txBody>
          <a:bodyPr/>
          <a:lstStyle/>
          <a:p>
            <a:pPr defTabSz="457200"/>
            <a:fld id="{1E19C8D7-53EE-4AF8-9E87-BBF55B67A655}" type="slidenum">
              <a:rPr lang="en-US" smtClean="0"/>
              <a:pPr defTabSz="457200"/>
              <a:t>56</a:t>
            </a:fld>
            <a:endParaRPr lang="en-US" dirty="0"/>
          </a:p>
        </p:txBody>
      </p:sp>
    </p:spTree>
    <p:extLst>
      <p:ext uri="{BB962C8B-B14F-4D97-AF65-F5344CB8AC3E}">
        <p14:creationId xmlns:p14="http://schemas.microsoft.com/office/powerpoint/2010/main" val="54507329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0C58284-BBE5-4C28-B247-D4F579B4C850}"/>
              </a:ext>
            </a:extLst>
          </p:cNvPr>
          <p:cNvSpPr>
            <a:spLocks noGrp="1"/>
          </p:cNvSpPr>
          <p:nvPr>
            <p:ph idx="1"/>
          </p:nvPr>
        </p:nvSpPr>
        <p:spPr/>
        <p:txBody>
          <a:bodyPr/>
          <a:lstStyle/>
          <a:p>
            <a:pPr marL="0" indent="0">
              <a:buNone/>
            </a:pPr>
            <a:r>
              <a:rPr lang="en-US" dirty="0"/>
              <a:t>Transparency 18-10: Care Guidelines for Angina Pectoris</a:t>
            </a:r>
          </a:p>
          <a:p>
            <a:pPr marL="0" indent="0">
              <a:buNone/>
            </a:pPr>
            <a:endParaRPr lang="en-US" dirty="0"/>
          </a:p>
          <a:p>
            <a:r>
              <a:rPr lang="en-US" dirty="0"/>
              <a:t>Encourage rest. </a:t>
            </a:r>
          </a:p>
          <a:p>
            <a:r>
              <a:rPr lang="en-US" dirty="0"/>
              <a:t>Nitroglycerin should be close by. </a:t>
            </a:r>
          </a:p>
          <a:p>
            <a:r>
              <a:rPr lang="en-US" dirty="0"/>
              <a:t>Tell the nurse if a nitroglycerin patch comes off. </a:t>
            </a:r>
          </a:p>
          <a:p>
            <a:r>
              <a:rPr lang="en-US" dirty="0"/>
              <a:t>Residents may need to avoid heavy meals, overeating, intense exercise, and exposure to cold or hot or humid weather. </a:t>
            </a:r>
          </a:p>
          <a:p>
            <a:pPr marL="0" indent="0">
              <a:buNone/>
            </a:pPr>
            <a:endParaRPr lang="en-US" dirty="0"/>
          </a:p>
        </p:txBody>
      </p:sp>
      <p:sp>
        <p:nvSpPr>
          <p:cNvPr id="3" name="Slide Number Placeholder 2">
            <a:extLst>
              <a:ext uri="{FF2B5EF4-FFF2-40B4-BE49-F238E27FC236}">
                <a16:creationId xmlns:a16="http://schemas.microsoft.com/office/drawing/2014/main" id="{27EEA314-B585-4C1D-9917-0DB7CF7E0F59}"/>
              </a:ext>
            </a:extLst>
          </p:cNvPr>
          <p:cNvSpPr>
            <a:spLocks noGrp="1"/>
          </p:cNvSpPr>
          <p:nvPr>
            <p:ph type="sldNum" sz="quarter" idx="12"/>
          </p:nvPr>
        </p:nvSpPr>
        <p:spPr/>
        <p:txBody>
          <a:bodyPr/>
          <a:lstStyle/>
          <a:p>
            <a:pPr defTabSz="457200"/>
            <a:fld id="{1E19C8D7-53EE-4AF8-9E87-BBF55B67A655}" type="slidenum">
              <a:rPr lang="en-US" smtClean="0"/>
              <a:pPr defTabSz="457200"/>
              <a:t>57</a:t>
            </a:fld>
            <a:endParaRPr lang="en-US" dirty="0"/>
          </a:p>
        </p:txBody>
      </p:sp>
    </p:spTree>
    <p:extLst>
      <p:ext uri="{BB962C8B-B14F-4D97-AF65-F5344CB8AC3E}">
        <p14:creationId xmlns:p14="http://schemas.microsoft.com/office/powerpoint/2010/main" val="104283749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C7DEF7-DD23-4D91-A945-FBE33B739225}"/>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common diseases and disorders of the circulatory system</a:t>
            </a:r>
          </a:p>
          <a:p>
            <a:pPr marL="457200" indent="-457200">
              <a:buFont typeface="+mj-lt"/>
              <a:buAutoNum type="arabicPeriod" startAt="4"/>
            </a:pPr>
            <a:endParaRPr lang="en-US" dirty="0">
              <a:solidFill>
                <a:srgbClr val="FF0000"/>
              </a:solidFill>
            </a:endParaRPr>
          </a:p>
          <a:p>
            <a:pPr marL="0" indent="0">
              <a:buNone/>
            </a:pPr>
            <a:r>
              <a:rPr lang="en-US" dirty="0"/>
              <a:t>NAs should know these facts about heart attack/myocardial infarction:</a:t>
            </a:r>
          </a:p>
          <a:p>
            <a:pPr marL="0" indent="0">
              <a:buNone/>
            </a:pPr>
            <a:endParaRPr lang="en-US" dirty="0"/>
          </a:p>
          <a:p>
            <a:pPr lvl="1"/>
            <a:r>
              <a:rPr lang="en-US" dirty="0"/>
              <a:t>Caused by block of blood flow to heart muscle, which results in tissue death</a:t>
            </a:r>
          </a:p>
          <a:p>
            <a:pPr lvl="1"/>
            <a:r>
              <a:rPr lang="en-US" dirty="0"/>
              <a:t>Area of dead tissue may be large or small</a:t>
            </a:r>
          </a:p>
          <a:p>
            <a:pPr lvl="1"/>
            <a:r>
              <a:rPr lang="en-US" dirty="0"/>
              <a:t>Can result in serious heart damage or death</a:t>
            </a:r>
          </a:p>
          <a:p>
            <a:pPr lvl="1"/>
            <a:r>
              <a:rPr lang="en-US" dirty="0"/>
              <a:t>Chapter 7 covers warning signs.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A386B20D-66A1-430D-9941-0CB1BCF4418D}"/>
              </a:ext>
            </a:extLst>
          </p:cNvPr>
          <p:cNvSpPr>
            <a:spLocks noGrp="1"/>
          </p:cNvSpPr>
          <p:nvPr>
            <p:ph type="sldNum" sz="quarter" idx="12"/>
          </p:nvPr>
        </p:nvSpPr>
        <p:spPr/>
        <p:txBody>
          <a:bodyPr/>
          <a:lstStyle/>
          <a:p>
            <a:pPr defTabSz="457200"/>
            <a:fld id="{1E19C8D7-53EE-4AF8-9E87-BBF55B67A655}" type="slidenum">
              <a:rPr lang="en-US" smtClean="0"/>
              <a:pPr defTabSz="457200"/>
              <a:t>58</a:t>
            </a:fld>
            <a:endParaRPr lang="en-US" dirty="0"/>
          </a:p>
        </p:txBody>
      </p:sp>
    </p:spTree>
    <p:extLst>
      <p:ext uri="{BB962C8B-B14F-4D97-AF65-F5344CB8AC3E}">
        <p14:creationId xmlns:p14="http://schemas.microsoft.com/office/powerpoint/2010/main" val="186940025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B27BB07-325C-4003-8315-3E5370DE157A}"/>
              </a:ext>
            </a:extLst>
          </p:cNvPr>
          <p:cNvSpPr>
            <a:spLocks noGrp="1"/>
          </p:cNvSpPr>
          <p:nvPr>
            <p:ph idx="1"/>
          </p:nvPr>
        </p:nvSpPr>
        <p:spPr/>
        <p:txBody>
          <a:bodyPr/>
          <a:lstStyle/>
          <a:p>
            <a:pPr marL="0" indent="0">
              <a:buNone/>
            </a:pPr>
            <a:r>
              <a:rPr lang="en-US" dirty="0"/>
              <a:t>Transparency 18-11: Care Guidelines for Myocardial Infarction</a:t>
            </a:r>
          </a:p>
          <a:p>
            <a:pPr marL="0" indent="0">
              <a:buNone/>
            </a:pPr>
            <a:endParaRPr lang="en-US" dirty="0"/>
          </a:p>
          <a:p>
            <a:r>
              <a:rPr lang="en-US" dirty="0"/>
              <a:t>Ongoing, comprehensive cardiac rehabilitation is usually ordered, consisting of</a:t>
            </a:r>
          </a:p>
          <a:p>
            <a:pPr lvl="1"/>
            <a:r>
              <a:rPr lang="en-US" dirty="0"/>
              <a:t>Low-cholesterol, low-fat, and low-sodium diet</a:t>
            </a:r>
          </a:p>
          <a:p>
            <a:pPr lvl="1"/>
            <a:r>
              <a:rPr lang="en-US" dirty="0"/>
              <a:t>Regular exercise program</a:t>
            </a:r>
          </a:p>
          <a:p>
            <a:pPr lvl="1"/>
            <a:r>
              <a:rPr lang="en-US" dirty="0"/>
              <a:t>Medications to regulate the heart rate and blood pressure, to lower cholesterol, and to lower triglycerides</a:t>
            </a:r>
          </a:p>
          <a:p>
            <a:pPr lvl="1"/>
            <a:r>
              <a:rPr lang="en-US" dirty="0"/>
              <a:t>Regular blood testing</a:t>
            </a:r>
          </a:p>
          <a:p>
            <a:pPr lvl="1"/>
            <a:r>
              <a:rPr lang="en-US" dirty="0"/>
              <a:t>Stopping smoking</a:t>
            </a:r>
          </a:p>
          <a:p>
            <a:pPr lvl="1"/>
            <a:r>
              <a:rPr lang="en-US" dirty="0"/>
              <a:t>Avoiding cold temperatures</a:t>
            </a:r>
          </a:p>
          <a:p>
            <a:pPr lvl="1"/>
            <a:r>
              <a:rPr lang="en-US" dirty="0"/>
              <a:t>Stress management program</a:t>
            </a:r>
          </a:p>
        </p:txBody>
      </p:sp>
      <p:sp>
        <p:nvSpPr>
          <p:cNvPr id="3" name="Slide Number Placeholder 2">
            <a:extLst>
              <a:ext uri="{FF2B5EF4-FFF2-40B4-BE49-F238E27FC236}">
                <a16:creationId xmlns:a16="http://schemas.microsoft.com/office/drawing/2014/main" id="{E433FB2B-914B-4A57-A94B-BCBF85CD198B}"/>
              </a:ext>
            </a:extLst>
          </p:cNvPr>
          <p:cNvSpPr>
            <a:spLocks noGrp="1"/>
          </p:cNvSpPr>
          <p:nvPr>
            <p:ph type="sldNum" sz="quarter" idx="12"/>
          </p:nvPr>
        </p:nvSpPr>
        <p:spPr/>
        <p:txBody>
          <a:bodyPr/>
          <a:lstStyle/>
          <a:p>
            <a:pPr defTabSz="457200"/>
            <a:fld id="{1E19C8D7-53EE-4AF8-9E87-BBF55B67A655}" type="slidenum">
              <a:rPr lang="en-US" smtClean="0"/>
              <a:pPr defTabSz="457200"/>
              <a:t>59</a:t>
            </a:fld>
            <a:endParaRPr lang="en-US" dirty="0"/>
          </a:p>
        </p:txBody>
      </p:sp>
    </p:spTree>
    <p:extLst>
      <p:ext uri="{BB962C8B-B14F-4D97-AF65-F5344CB8AC3E}">
        <p14:creationId xmlns:p14="http://schemas.microsoft.com/office/powerpoint/2010/main" val="20964008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common diseases and disorders of the integumentary system</a:t>
            </a:r>
          </a:p>
          <a:p>
            <a:pPr marL="457200" indent="-457200">
              <a:buFont typeface="+mj-lt"/>
              <a:buAutoNum type="arabicPeriod"/>
            </a:pPr>
            <a:endParaRPr lang="en-US" dirty="0">
              <a:solidFill>
                <a:srgbClr val="FF0000"/>
              </a:solidFill>
            </a:endParaRPr>
          </a:p>
          <a:p>
            <a:pPr marL="0" indent="0">
              <a:buNone/>
            </a:pPr>
            <a:r>
              <a:rPr lang="en-US" dirty="0"/>
              <a:t>NAs should know these facts about wounds:</a:t>
            </a:r>
          </a:p>
          <a:p>
            <a:pPr marL="0" indent="0">
              <a:buNone/>
            </a:pPr>
            <a:endParaRPr lang="en-US" dirty="0"/>
          </a:p>
          <a:p>
            <a:pPr lvl="1"/>
            <a:r>
              <a:rPr lang="en-US" dirty="0"/>
              <a:t>Type of injury to skin, either open or closed</a:t>
            </a:r>
          </a:p>
          <a:p>
            <a:pPr lvl="1"/>
            <a:r>
              <a:rPr lang="en-US" dirty="0"/>
              <a:t>Examined and cleaned with various solutions, such as tap water, sterile saline, or antiseptic solution</a:t>
            </a:r>
          </a:p>
          <a:p>
            <a:pPr lvl="1"/>
            <a:r>
              <a:rPr lang="en-US" dirty="0"/>
              <a:t>Bleeding may need to be stopped.</a:t>
            </a:r>
          </a:p>
          <a:p>
            <a:pPr lvl="1"/>
            <a:r>
              <a:rPr lang="en-US" dirty="0"/>
              <a:t>Dressings, bandages, sutures, staples or special strips/glue may need to be applied. </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6</a:t>
            </a:fld>
            <a:endParaRPr lang="en-US" dirty="0"/>
          </a:p>
        </p:txBody>
      </p:sp>
    </p:spTree>
    <p:extLst>
      <p:ext uri="{BB962C8B-B14F-4D97-AF65-F5344CB8AC3E}">
        <p14:creationId xmlns:p14="http://schemas.microsoft.com/office/powerpoint/2010/main" val="2224483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B27BB07-325C-4003-8315-3E5370DE157A}"/>
              </a:ext>
            </a:extLst>
          </p:cNvPr>
          <p:cNvSpPr>
            <a:spLocks noGrp="1"/>
          </p:cNvSpPr>
          <p:nvPr>
            <p:ph idx="1"/>
          </p:nvPr>
        </p:nvSpPr>
        <p:spPr/>
        <p:txBody>
          <a:bodyPr/>
          <a:lstStyle/>
          <a:p>
            <a:pPr marL="0" indent="0">
              <a:buNone/>
            </a:pPr>
            <a:r>
              <a:rPr lang="en-US" dirty="0"/>
              <a:t>Transparency 18-11: Care Guidelines for Myocardial Infarction (cont’d)</a:t>
            </a:r>
          </a:p>
          <a:p>
            <a:endParaRPr lang="en-US" dirty="0"/>
          </a:p>
          <a:p>
            <a:r>
              <a:rPr lang="en-US" dirty="0"/>
              <a:t>Encourage residents to follow their special diets and exercise programs.</a:t>
            </a:r>
          </a:p>
          <a:p>
            <a:r>
              <a:rPr lang="en-US" dirty="0"/>
              <a:t>Be encouraging if residents have quit or are trying to quit smoking.</a:t>
            </a:r>
          </a:p>
          <a:p>
            <a:r>
              <a:rPr lang="en-US" dirty="0"/>
              <a:t>Reduce stress as much as possible. Listen when residents want to talk, and report signs/complaints of stress to the nurse.</a:t>
            </a:r>
          </a:p>
          <a:p>
            <a:pPr marL="0" indent="0">
              <a:buNone/>
            </a:pPr>
            <a:endParaRPr lang="en-US" dirty="0"/>
          </a:p>
        </p:txBody>
      </p:sp>
      <p:sp>
        <p:nvSpPr>
          <p:cNvPr id="3" name="Slide Number Placeholder 2">
            <a:extLst>
              <a:ext uri="{FF2B5EF4-FFF2-40B4-BE49-F238E27FC236}">
                <a16:creationId xmlns:a16="http://schemas.microsoft.com/office/drawing/2014/main" id="{E433FB2B-914B-4A57-A94B-BCBF85CD198B}"/>
              </a:ext>
            </a:extLst>
          </p:cNvPr>
          <p:cNvSpPr>
            <a:spLocks noGrp="1"/>
          </p:cNvSpPr>
          <p:nvPr>
            <p:ph type="sldNum" sz="quarter" idx="12"/>
          </p:nvPr>
        </p:nvSpPr>
        <p:spPr/>
        <p:txBody>
          <a:bodyPr/>
          <a:lstStyle/>
          <a:p>
            <a:pPr defTabSz="457200"/>
            <a:fld id="{1E19C8D7-53EE-4AF8-9E87-BBF55B67A655}" type="slidenum">
              <a:rPr lang="en-US" smtClean="0"/>
              <a:pPr defTabSz="457200"/>
              <a:t>60</a:t>
            </a:fld>
            <a:endParaRPr lang="en-US" dirty="0"/>
          </a:p>
        </p:txBody>
      </p:sp>
    </p:spTree>
    <p:extLst>
      <p:ext uri="{BB962C8B-B14F-4D97-AF65-F5344CB8AC3E}">
        <p14:creationId xmlns:p14="http://schemas.microsoft.com/office/powerpoint/2010/main" val="41829945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C7DEF7-DD23-4D91-A945-FBE33B739225}"/>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common diseases and disorders of the circulatory system</a:t>
            </a:r>
          </a:p>
          <a:p>
            <a:pPr marL="457200" indent="-457200">
              <a:buFont typeface="+mj-lt"/>
              <a:buAutoNum type="arabicPeriod" startAt="4"/>
            </a:pPr>
            <a:endParaRPr lang="en-US" dirty="0">
              <a:solidFill>
                <a:srgbClr val="FF0000"/>
              </a:solidFill>
            </a:endParaRPr>
          </a:p>
          <a:p>
            <a:pPr marL="0" indent="0">
              <a:buNone/>
            </a:pPr>
            <a:r>
              <a:rPr lang="en-US" dirty="0"/>
              <a:t>NAs should know these facts about congestive heart failure (CHF):</a:t>
            </a:r>
          </a:p>
          <a:p>
            <a:pPr marL="0" indent="0">
              <a:buNone/>
            </a:pPr>
            <a:endParaRPr lang="en-US" dirty="0"/>
          </a:p>
          <a:p>
            <a:r>
              <a:rPr lang="en-US" dirty="0"/>
              <a:t>Cause is the failure of the heart muscle to pump effectively due to damage </a:t>
            </a:r>
          </a:p>
          <a:p>
            <a:r>
              <a:rPr lang="en-US" dirty="0"/>
              <a:t>Symptoms: </a:t>
            </a:r>
          </a:p>
          <a:p>
            <a:pPr lvl="1"/>
            <a:r>
              <a:rPr lang="en-US" dirty="0"/>
              <a:t>Fatigue</a:t>
            </a:r>
          </a:p>
          <a:p>
            <a:pPr lvl="1"/>
            <a:r>
              <a:rPr lang="en-US" dirty="0"/>
              <a:t>Rapid or irregular heartbeat</a:t>
            </a:r>
          </a:p>
          <a:p>
            <a:pPr lvl="1"/>
            <a:r>
              <a:rPr lang="en-US" dirty="0"/>
              <a:t>Shortness of breath</a:t>
            </a:r>
          </a:p>
          <a:p>
            <a:pPr lvl="1"/>
            <a:r>
              <a:rPr lang="en-US" dirty="0"/>
              <a:t>Dizziness</a:t>
            </a:r>
          </a:p>
          <a:p>
            <a:pPr lvl="1"/>
            <a:r>
              <a:rPr lang="en-US" dirty="0"/>
              <a:t>Weakness </a:t>
            </a:r>
          </a:p>
          <a:p>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A386B20D-66A1-430D-9941-0CB1BCF4418D}"/>
              </a:ext>
            </a:extLst>
          </p:cNvPr>
          <p:cNvSpPr>
            <a:spLocks noGrp="1"/>
          </p:cNvSpPr>
          <p:nvPr>
            <p:ph type="sldNum" sz="quarter" idx="12"/>
          </p:nvPr>
        </p:nvSpPr>
        <p:spPr/>
        <p:txBody>
          <a:bodyPr/>
          <a:lstStyle/>
          <a:p>
            <a:pPr defTabSz="457200"/>
            <a:fld id="{1E19C8D7-53EE-4AF8-9E87-BBF55B67A655}" type="slidenum">
              <a:rPr lang="en-US" smtClean="0"/>
              <a:pPr defTabSz="457200"/>
              <a:t>61</a:t>
            </a:fld>
            <a:endParaRPr lang="en-US" dirty="0"/>
          </a:p>
        </p:txBody>
      </p:sp>
    </p:spTree>
    <p:extLst>
      <p:ext uri="{BB962C8B-B14F-4D97-AF65-F5344CB8AC3E}">
        <p14:creationId xmlns:p14="http://schemas.microsoft.com/office/powerpoint/2010/main" val="248809989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C7DEF7-DD23-4D91-A945-FBE33B739225}"/>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common diseases and disorders of the circulatory system</a:t>
            </a:r>
          </a:p>
          <a:p>
            <a:pPr marL="457200" indent="-457200">
              <a:buFont typeface="+mj-lt"/>
              <a:buAutoNum type="arabicPeriod" startAt="4"/>
            </a:pPr>
            <a:endParaRPr lang="en-US" dirty="0">
              <a:solidFill>
                <a:srgbClr val="FF0000"/>
              </a:solidFill>
            </a:endParaRPr>
          </a:p>
          <a:p>
            <a:pPr marL="0" indent="0">
              <a:buNone/>
            </a:pPr>
            <a:r>
              <a:rPr lang="en-US" dirty="0"/>
              <a:t>Facts about CHF (cont’d):</a:t>
            </a:r>
          </a:p>
          <a:p>
            <a:pPr marL="0" indent="0">
              <a:buNone/>
            </a:pPr>
            <a:endParaRPr lang="en-US" dirty="0"/>
          </a:p>
          <a:p>
            <a:pPr lvl="1"/>
            <a:r>
              <a:rPr lang="en-US" dirty="0"/>
              <a:t>Symptoms (cont’d):</a:t>
            </a:r>
          </a:p>
          <a:p>
            <a:pPr lvl="2"/>
            <a:r>
              <a:rPr lang="en-US" dirty="0"/>
              <a:t>Swelling of feet and ankles</a:t>
            </a:r>
          </a:p>
          <a:p>
            <a:pPr lvl="2"/>
            <a:r>
              <a:rPr lang="en-US" dirty="0"/>
              <a:t>Increased urination at night</a:t>
            </a:r>
          </a:p>
          <a:p>
            <a:pPr lvl="2"/>
            <a:r>
              <a:rPr lang="en-US" dirty="0"/>
              <a:t>Weight gain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A386B20D-66A1-430D-9941-0CB1BCF4418D}"/>
              </a:ext>
            </a:extLst>
          </p:cNvPr>
          <p:cNvSpPr>
            <a:spLocks noGrp="1"/>
          </p:cNvSpPr>
          <p:nvPr>
            <p:ph type="sldNum" sz="quarter" idx="12"/>
          </p:nvPr>
        </p:nvSpPr>
        <p:spPr/>
        <p:txBody>
          <a:bodyPr/>
          <a:lstStyle/>
          <a:p>
            <a:pPr defTabSz="457200"/>
            <a:fld id="{1E19C8D7-53EE-4AF8-9E87-BBF55B67A655}" type="slidenum">
              <a:rPr lang="en-US" smtClean="0"/>
              <a:pPr defTabSz="457200"/>
              <a:t>62</a:t>
            </a:fld>
            <a:endParaRPr lang="en-US" dirty="0"/>
          </a:p>
        </p:txBody>
      </p:sp>
    </p:spTree>
    <p:extLst>
      <p:ext uri="{BB962C8B-B14F-4D97-AF65-F5344CB8AC3E}">
        <p14:creationId xmlns:p14="http://schemas.microsoft.com/office/powerpoint/2010/main" val="26187626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8AEF59B-8F2B-4D7B-B181-5C3B709541D4}"/>
              </a:ext>
            </a:extLst>
          </p:cNvPr>
          <p:cNvSpPr>
            <a:spLocks noGrp="1"/>
          </p:cNvSpPr>
          <p:nvPr>
            <p:ph idx="1"/>
          </p:nvPr>
        </p:nvSpPr>
        <p:spPr/>
        <p:txBody>
          <a:bodyPr/>
          <a:lstStyle/>
          <a:p>
            <a:pPr marL="0" indent="0">
              <a:buNone/>
            </a:pPr>
            <a:r>
              <a:rPr lang="en-US" dirty="0"/>
              <a:t>Transparency 18-12: Care Guideline for Congestive Heart Failure</a:t>
            </a:r>
          </a:p>
          <a:p>
            <a:pPr marL="0" indent="0">
              <a:buNone/>
            </a:pPr>
            <a:endParaRPr lang="en-US" dirty="0"/>
          </a:p>
          <a:p>
            <a:r>
              <a:rPr lang="en-US" dirty="0"/>
              <a:t>Medications can help control CHF. </a:t>
            </a:r>
          </a:p>
          <a:p>
            <a:r>
              <a:rPr lang="en-US" dirty="0"/>
              <a:t>Answer call lights promptly. Keep a portable commode nearby if resident cannot get to the bathroom easily.</a:t>
            </a:r>
          </a:p>
          <a:p>
            <a:r>
              <a:rPr lang="en-US" dirty="0"/>
              <a:t>Encourage residents to follow diet orders and/or fluid restrictions. </a:t>
            </a:r>
          </a:p>
          <a:p>
            <a:r>
              <a:rPr lang="en-US" dirty="0"/>
              <a:t>Allow for rest periods.</a:t>
            </a:r>
          </a:p>
          <a:p>
            <a:r>
              <a:rPr lang="en-US" dirty="0"/>
              <a:t>Measure intake and output (I&amp;O) as ordered.</a:t>
            </a:r>
          </a:p>
          <a:p>
            <a:r>
              <a:rPr lang="en-US" dirty="0"/>
              <a:t>Weigh residents as instructed. </a:t>
            </a:r>
          </a:p>
          <a:p>
            <a:r>
              <a:rPr lang="en-US" dirty="0"/>
              <a:t>Apply elastic leg stockings as ordered.</a:t>
            </a:r>
          </a:p>
          <a:p>
            <a:r>
              <a:rPr lang="en-US" dirty="0"/>
              <a:t>Assist with ROM exercises. </a:t>
            </a:r>
          </a:p>
          <a:p>
            <a:r>
              <a:rPr lang="en-US" dirty="0"/>
              <a:t>Extra pillows may help breathing. Keep the head of the bed elevated if it helps with breathing.</a:t>
            </a:r>
          </a:p>
          <a:p>
            <a:r>
              <a:rPr lang="en-US" dirty="0"/>
              <a:t>Assist with personal care and ADLs as needed. </a:t>
            </a:r>
          </a:p>
          <a:p>
            <a:r>
              <a:rPr lang="en-US" dirty="0"/>
              <a:t>Check with nurse to see if high-potassium foods can help with dizziness. </a:t>
            </a:r>
          </a:p>
          <a:p>
            <a:pPr marL="0" indent="0">
              <a:buNone/>
            </a:pPr>
            <a:endParaRPr lang="en-US" dirty="0"/>
          </a:p>
        </p:txBody>
      </p:sp>
      <p:sp>
        <p:nvSpPr>
          <p:cNvPr id="3" name="Slide Number Placeholder 2">
            <a:extLst>
              <a:ext uri="{FF2B5EF4-FFF2-40B4-BE49-F238E27FC236}">
                <a16:creationId xmlns:a16="http://schemas.microsoft.com/office/drawing/2014/main" id="{425F8AEF-5AFB-4A69-9AA9-FF7AEEACA831}"/>
              </a:ext>
            </a:extLst>
          </p:cNvPr>
          <p:cNvSpPr>
            <a:spLocks noGrp="1"/>
          </p:cNvSpPr>
          <p:nvPr>
            <p:ph type="sldNum" sz="quarter" idx="12"/>
          </p:nvPr>
        </p:nvSpPr>
        <p:spPr/>
        <p:txBody>
          <a:bodyPr/>
          <a:lstStyle/>
          <a:p>
            <a:pPr defTabSz="457200"/>
            <a:fld id="{1E19C8D7-53EE-4AF8-9E87-BBF55B67A655}" type="slidenum">
              <a:rPr lang="en-US" smtClean="0"/>
              <a:pPr defTabSz="457200"/>
              <a:t>63</a:t>
            </a:fld>
            <a:endParaRPr lang="en-US" dirty="0"/>
          </a:p>
        </p:txBody>
      </p:sp>
    </p:spTree>
    <p:extLst>
      <p:ext uri="{BB962C8B-B14F-4D97-AF65-F5344CB8AC3E}">
        <p14:creationId xmlns:p14="http://schemas.microsoft.com/office/powerpoint/2010/main" val="159745772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C7DEF7-DD23-4D91-A945-FBE33B739225}"/>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common diseases and disorders of the circulatory system</a:t>
            </a:r>
          </a:p>
          <a:p>
            <a:pPr marL="457200" indent="-457200">
              <a:buFont typeface="+mj-lt"/>
              <a:buAutoNum type="arabicPeriod" startAt="4"/>
            </a:pPr>
            <a:endParaRPr lang="en-US" dirty="0">
              <a:solidFill>
                <a:srgbClr val="FF0000"/>
              </a:solidFill>
            </a:endParaRPr>
          </a:p>
          <a:p>
            <a:pPr marL="0" indent="0">
              <a:buNone/>
            </a:pPr>
            <a:r>
              <a:rPr lang="en-US" dirty="0"/>
              <a:t>NAs should know these facts about peripheral vascular disease (PVD):</a:t>
            </a:r>
          </a:p>
          <a:p>
            <a:pPr marL="0" indent="0">
              <a:buNone/>
            </a:pPr>
            <a:endParaRPr lang="en-US" dirty="0"/>
          </a:p>
          <a:p>
            <a:pPr lvl="1"/>
            <a:r>
              <a:rPr lang="en-US" dirty="0"/>
              <a:t>Cause is fatty deposits in the blood vessels that harden </a:t>
            </a:r>
          </a:p>
          <a:p>
            <a:pPr lvl="1"/>
            <a:r>
              <a:rPr lang="en-US" dirty="0"/>
              <a:t>Symptoms:</a:t>
            </a:r>
          </a:p>
          <a:p>
            <a:pPr lvl="2"/>
            <a:r>
              <a:rPr lang="en-US" dirty="0"/>
              <a:t>Cool legs, feet, arms, and hands</a:t>
            </a:r>
          </a:p>
          <a:p>
            <a:pPr lvl="2"/>
            <a:r>
              <a:rPr lang="en-US" dirty="0"/>
              <a:t>Nail beds and/or feet become ashen or blue</a:t>
            </a:r>
          </a:p>
          <a:p>
            <a:pPr lvl="2"/>
            <a:r>
              <a:rPr lang="en-US" dirty="0"/>
              <a:t>Swelling in hands and feet</a:t>
            </a:r>
          </a:p>
          <a:p>
            <a:pPr lvl="2"/>
            <a:r>
              <a:rPr lang="en-US" dirty="0"/>
              <a:t>Ulcers of legs and feet</a:t>
            </a:r>
          </a:p>
          <a:p>
            <a:pPr lvl="1"/>
            <a:r>
              <a:rPr lang="en-US" dirty="0"/>
              <a:t>Anti-embolic stockings can help prevent swelling and blood clots and aid circulation.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A386B20D-66A1-430D-9941-0CB1BCF4418D}"/>
              </a:ext>
            </a:extLst>
          </p:cNvPr>
          <p:cNvSpPr>
            <a:spLocks noGrp="1"/>
          </p:cNvSpPr>
          <p:nvPr>
            <p:ph type="sldNum" sz="quarter" idx="12"/>
          </p:nvPr>
        </p:nvSpPr>
        <p:spPr/>
        <p:txBody>
          <a:bodyPr/>
          <a:lstStyle/>
          <a:p>
            <a:pPr defTabSz="457200"/>
            <a:fld id="{1E19C8D7-53EE-4AF8-9E87-BBF55B67A655}" type="slidenum">
              <a:rPr lang="en-US" smtClean="0"/>
              <a:pPr defTabSz="457200"/>
              <a:t>64</a:t>
            </a:fld>
            <a:endParaRPr lang="en-US" dirty="0"/>
          </a:p>
        </p:txBody>
      </p:sp>
    </p:spTree>
    <p:extLst>
      <p:ext uri="{BB962C8B-B14F-4D97-AF65-F5344CB8AC3E}">
        <p14:creationId xmlns:p14="http://schemas.microsoft.com/office/powerpoint/2010/main" val="183169140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E331A37-46C6-4DAE-ABDC-90567BD92AAB}"/>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Putting elastic stockings on a resident</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elastic stockings</a:t>
            </a:r>
          </a:p>
          <a:p>
            <a:pPr marL="0" indent="0">
              <a:buNone/>
            </a:pPr>
            <a:endParaRPr lang="en-US" dirty="0"/>
          </a:p>
          <a:p>
            <a:pPr marL="457200" indent="-457200">
              <a:buFont typeface="+mj-lt"/>
              <a:buAutoNum type="arabicPeriod"/>
            </a:pPr>
            <a:r>
              <a:rPr lang="en-US" dirty="0"/>
              <a:t>Identify yourself by name. Identify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54718D1F-036C-4683-A7FF-9BE6F9C683E1}"/>
              </a:ext>
            </a:extLst>
          </p:cNvPr>
          <p:cNvSpPr>
            <a:spLocks noGrp="1"/>
          </p:cNvSpPr>
          <p:nvPr>
            <p:ph type="sldNum" sz="quarter" idx="12"/>
          </p:nvPr>
        </p:nvSpPr>
        <p:spPr/>
        <p:txBody>
          <a:bodyPr/>
          <a:lstStyle/>
          <a:p>
            <a:pPr defTabSz="457200"/>
            <a:fld id="{1E19C8D7-53EE-4AF8-9E87-BBF55B67A655}" type="slidenum">
              <a:rPr lang="en-US" smtClean="0"/>
              <a:pPr defTabSz="457200"/>
              <a:t>65</a:t>
            </a:fld>
            <a:endParaRPr lang="en-US" dirty="0"/>
          </a:p>
        </p:txBody>
      </p:sp>
    </p:spTree>
    <p:extLst>
      <p:ext uri="{BB962C8B-B14F-4D97-AF65-F5344CB8AC3E}">
        <p14:creationId xmlns:p14="http://schemas.microsoft.com/office/powerpoint/2010/main" val="36220834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E331A37-46C6-4DAE-ABDC-90567BD92AAB}"/>
              </a:ext>
            </a:extLst>
          </p:cNvPr>
          <p:cNvSpPr>
            <a:spLocks noGrp="1"/>
          </p:cNvSpPr>
          <p:nvPr>
            <p:ph idx="1"/>
          </p:nvPr>
        </p:nvSpPr>
        <p:spPr>
          <a:xfrm>
            <a:off x="635393" y="780226"/>
            <a:ext cx="4576687" cy="5396738"/>
          </a:xfrm>
        </p:spPr>
        <p:txBody>
          <a:bodyPr/>
          <a:lstStyle/>
          <a:p>
            <a:pPr marL="0" indent="0">
              <a:buNone/>
            </a:pPr>
            <a:r>
              <a:rPr lang="en-US" dirty="0">
                <a:solidFill>
                  <a:schemeClr val="accent5">
                    <a:lumMod val="60000"/>
                    <a:lumOff val="40000"/>
                  </a:schemeClr>
                </a:solidFill>
                <a:highlight>
                  <a:srgbClr val="000000"/>
                </a:highlight>
              </a:rPr>
              <a:t>Putting elastic stockings on a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5"/>
            </a:pPr>
            <a:r>
              <a:rPr lang="en-US" dirty="0"/>
              <a:t>The resident should be in the supine position (on her back) in bed. With the resident lying down, remove her socks, shoes, or slippers, and expose one leg. Expose no more than one leg at a time.</a:t>
            </a:r>
          </a:p>
          <a:p>
            <a:pPr marL="457200" indent="-457200">
              <a:buFont typeface="+mj-lt"/>
              <a:buAutoNum type="arabicPeriod" startAt="5"/>
            </a:pPr>
            <a:r>
              <a:rPr lang="en-US" dirty="0"/>
              <a:t>Take one stocking and turn it inside out at least to heel area.</a:t>
            </a:r>
          </a:p>
          <a:p>
            <a:pPr marL="457200" indent="-457200">
              <a:buFont typeface="+mj-lt"/>
              <a:buAutoNum type="arabicPeriod" startAt="5"/>
            </a:pPr>
            <a:r>
              <a:rPr lang="en-US" dirty="0"/>
              <a:t>Gently place the foot of the stocking over toes, foot, and heel. Make sure the heel is in the right place (heel of foot should be in heel of stocking).</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54718D1F-036C-4683-A7FF-9BE6F9C683E1}"/>
              </a:ext>
            </a:extLst>
          </p:cNvPr>
          <p:cNvSpPr>
            <a:spLocks noGrp="1"/>
          </p:cNvSpPr>
          <p:nvPr>
            <p:ph type="sldNum" sz="quarter" idx="12"/>
          </p:nvPr>
        </p:nvSpPr>
        <p:spPr/>
        <p:txBody>
          <a:bodyPr/>
          <a:lstStyle/>
          <a:p>
            <a:pPr defTabSz="457200"/>
            <a:fld id="{1E19C8D7-53EE-4AF8-9E87-BBF55B67A655}" type="slidenum">
              <a:rPr lang="en-US" smtClean="0"/>
              <a:pPr defTabSz="457200"/>
              <a:t>66</a:t>
            </a:fld>
            <a:endParaRPr lang="en-US" dirty="0"/>
          </a:p>
        </p:txBody>
      </p:sp>
      <p:pic>
        <p:nvPicPr>
          <p:cNvPr id="4" name="Picture 3">
            <a:extLst>
              <a:ext uri="{FF2B5EF4-FFF2-40B4-BE49-F238E27FC236}">
                <a16:creationId xmlns:a16="http://schemas.microsoft.com/office/drawing/2014/main" id="{94AC5E8A-1C74-4F6E-BB87-33346E59551D}"/>
              </a:ext>
            </a:extLst>
          </p:cNvPr>
          <p:cNvPicPr>
            <a:picLocks noChangeAspect="1"/>
          </p:cNvPicPr>
          <p:nvPr/>
        </p:nvPicPr>
        <p:blipFill>
          <a:blip r:embed="rId2"/>
          <a:stretch>
            <a:fillRect/>
          </a:stretch>
        </p:blipFill>
        <p:spPr>
          <a:xfrm>
            <a:off x="5771779" y="448620"/>
            <a:ext cx="2700762" cy="3029975"/>
          </a:xfrm>
          <a:prstGeom prst="rect">
            <a:avLst/>
          </a:prstGeom>
        </p:spPr>
      </p:pic>
      <p:pic>
        <p:nvPicPr>
          <p:cNvPr id="5" name="Picture 4">
            <a:extLst>
              <a:ext uri="{FF2B5EF4-FFF2-40B4-BE49-F238E27FC236}">
                <a16:creationId xmlns:a16="http://schemas.microsoft.com/office/drawing/2014/main" id="{21410FB6-958F-4012-96A2-03F0B9D658FA}"/>
              </a:ext>
            </a:extLst>
          </p:cNvPr>
          <p:cNvPicPr>
            <a:picLocks noChangeAspect="1"/>
          </p:cNvPicPr>
          <p:nvPr/>
        </p:nvPicPr>
        <p:blipFill>
          <a:blip r:embed="rId3"/>
          <a:stretch>
            <a:fillRect/>
          </a:stretch>
        </p:blipFill>
        <p:spPr>
          <a:xfrm>
            <a:off x="7466506" y="3478595"/>
            <a:ext cx="2700762" cy="3072650"/>
          </a:xfrm>
          <a:prstGeom prst="rect">
            <a:avLst/>
          </a:prstGeom>
        </p:spPr>
      </p:pic>
    </p:spTree>
    <p:extLst>
      <p:ext uri="{BB962C8B-B14F-4D97-AF65-F5344CB8AC3E}">
        <p14:creationId xmlns:p14="http://schemas.microsoft.com/office/powerpoint/2010/main" val="375961298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E331A37-46C6-4DAE-ABDC-90567BD92AAB}"/>
              </a:ext>
            </a:extLst>
          </p:cNvPr>
          <p:cNvSpPr>
            <a:spLocks noGrp="1"/>
          </p:cNvSpPr>
          <p:nvPr>
            <p:ph idx="1"/>
          </p:nvPr>
        </p:nvSpPr>
        <p:spPr>
          <a:xfrm>
            <a:off x="635393" y="780226"/>
            <a:ext cx="4556367" cy="5396738"/>
          </a:xfrm>
        </p:spPr>
        <p:txBody>
          <a:bodyPr/>
          <a:lstStyle/>
          <a:p>
            <a:pPr marL="0" indent="0">
              <a:buNone/>
            </a:pPr>
            <a:r>
              <a:rPr lang="en-US" dirty="0">
                <a:solidFill>
                  <a:schemeClr val="accent5">
                    <a:lumMod val="60000"/>
                    <a:lumOff val="40000"/>
                  </a:schemeClr>
                </a:solidFill>
                <a:highlight>
                  <a:srgbClr val="000000"/>
                </a:highlight>
              </a:rPr>
              <a:t>Putting elastic stockings on a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Gently pull the top of stocking over the foot, heel, and leg.</a:t>
            </a:r>
          </a:p>
          <a:p>
            <a:pPr marL="457200" indent="-457200">
              <a:buFont typeface="+mj-lt"/>
              <a:buAutoNum type="arabicPeriod" startAt="8"/>
            </a:pPr>
            <a:r>
              <a:rPr lang="en-US" dirty="0"/>
              <a:t>Make sure there are no twists or wrinkles in the stocking after it is on the leg. It must fit smoothly. Make sure the heel of the stocking is over the heel of the foot. If the stocking has an opening in the toe area, make sure the opening is either over or under the toe area, depending upon the manufacturer’s instructions.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54718D1F-036C-4683-A7FF-9BE6F9C683E1}"/>
              </a:ext>
            </a:extLst>
          </p:cNvPr>
          <p:cNvSpPr>
            <a:spLocks noGrp="1"/>
          </p:cNvSpPr>
          <p:nvPr>
            <p:ph type="sldNum" sz="quarter" idx="12"/>
          </p:nvPr>
        </p:nvSpPr>
        <p:spPr/>
        <p:txBody>
          <a:bodyPr/>
          <a:lstStyle/>
          <a:p>
            <a:pPr defTabSz="457200"/>
            <a:fld id="{1E19C8D7-53EE-4AF8-9E87-BBF55B67A655}" type="slidenum">
              <a:rPr lang="en-US" smtClean="0"/>
              <a:pPr defTabSz="457200"/>
              <a:t>67</a:t>
            </a:fld>
            <a:endParaRPr lang="en-US" dirty="0"/>
          </a:p>
        </p:txBody>
      </p:sp>
      <p:pic>
        <p:nvPicPr>
          <p:cNvPr id="4" name="Picture 3">
            <a:extLst>
              <a:ext uri="{FF2B5EF4-FFF2-40B4-BE49-F238E27FC236}">
                <a16:creationId xmlns:a16="http://schemas.microsoft.com/office/drawing/2014/main" id="{3952B81D-7009-44B9-A123-A495B2082534}"/>
              </a:ext>
            </a:extLst>
          </p:cNvPr>
          <p:cNvPicPr>
            <a:picLocks noChangeAspect="1"/>
          </p:cNvPicPr>
          <p:nvPr/>
        </p:nvPicPr>
        <p:blipFill>
          <a:blip r:embed="rId2"/>
          <a:stretch>
            <a:fillRect/>
          </a:stretch>
        </p:blipFill>
        <p:spPr>
          <a:xfrm>
            <a:off x="5191760" y="758721"/>
            <a:ext cx="4176939" cy="2553439"/>
          </a:xfrm>
          <a:prstGeom prst="rect">
            <a:avLst/>
          </a:prstGeom>
        </p:spPr>
      </p:pic>
      <p:pic>
        <p:nvPicPr>
          <p:cNvPr id="5" name="Picture 4">
            <a:extLst>
              <a:ext uri="{FF2B5EF4-FFF2-40B4-BE49-F238E27FC236}">
                <a16:creationId xmlns:a16="http://schemas.microsoft.com/office/drawing/2014/main" id="{51FB881F-C56F-4044-A781-9F51E39465A8}"/>
              </a:ext>
            </a:extLst>
          </p:cNvPr>
          <p:cNvPicPr>
            <a:picLocks noChangeAspect="1"/>
          </p:cNvPicPr>
          <p:nvPr/>
        </p:nvPicPr>
        <p:blipFill>
          <a:blip r:embed="rId3"/>
          <a:stretch>
            <a:fillRect/>
          </a:stretch>
        </p:blipFill>
        <p:spPr>
          <a:xfrm>
            <a:off x="6624320" y="3429000"/>
            <a:ext cx="3983899" cy="2828116"/>
          </a:xfrm>
          <a:prstGeom prst="rect">
            <a:avLst/>
          </a:prstGeom>
        </p:spPr>
      </p:pic>
    </p:spTree>
    <p:extLst>
      <p:ext uri="{BB962C8B-B14F-4D97-AF65-F5344CB8AC3E}">
        <p14:creationId xmlns:p14="http://schemas.microsoft.com/office/powerpoint/2010/main" val="119061692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E331A37-46C6-4DAE-ABDC-90567BD92AAB}"/>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Putting elastic stockings on a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0"/>
            </a:pPr>
            <a:r>
              <a:rPr lang="en-US" dirty="0"/>
              <a:t>Repeat steps 6 through 9 for the other leg.</a:t>
            </a:r>
          </a:p>
          <a:p>
            <a:pPr marL="457200" indent="-457200">
              <a:buFont typeface="+mj-lt"/>
              <a:buAutoNum type="arabicPeriod" startAt="10"/>
            </a:pPr>
            <a:r>
              <a:rPr lang="en-US" dirty="0"/>
              <a:t>Place call light within resident’s reach.</a:t>
            </a:r>
          </a:p>
          <a:p>
            <a:pPr marL="457200" indent="-457200">
              <a:buFont typeface="+mj-lt"/>
              <a:buAutoNum type="arabicPeriod" startAt="10"/>
            </a:pPr>
            <a:r>
              <a:rPr lang="en-US" dirty="0"/>
              <a:t>Wash your hands.</a:t>
            </a:r>
          </a:p>
          <a:p>
            <a:pPr marL="457200" indent="-457200">
              <a:buFont typeface="+mj-lt"/>
              <a:buAutoNum type="arabicPeriod" startAt="10"/>
            </a:pPr>
            <a:r>
              <a:rPr lang="en-US" dirty="0"/>
              <a:t>Report any changes in resident to nurse.</a:t>
            </a:r>
          </a:p>
          <a:p>
            <a:pPr marL="457200" indent="-457200">
              <a:buFont typeface="+mj-lt"/>
              <a:buAutoNum type="arabicPeriod" startAt="10"/>
            </a:pPr>
            <a:r>
              <a:rPr lang="en-US" dirty="0"/>
              <a:t>Document procedure using facility guidelines.</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54718D1F-036C-4683-A7FF-9BE6F9C683E1}"/>
              </a:ext>
            </a:extLst>
          </p:cNvPr>
          <p:cNvSpPr>
            <a:spLocks noGrp="1"/>
          </p:cNvSpPr>
          <p:nvPr>
            <p:ph type="sldNum" sz="quarter" idx="12"/>
          </p:nvPr>
        </p:nvSpPr>
        <p:spPr/>
        <p:txBody>
          <a:bodyPr/>
          <a:lstStyle/>
          <a:p>
            <a:pPr defTabSz="457200"/>
            <a:fld id="{1E19C8D7-53EE-4AF8-9E87-BBF55B67A655}" type="slidenum">
              <a:rPr lang="en-US" smtClean="0"/>
              <a:pPr defTabSz="457200"/>
              <a:t>68</a:t>
            </a:fld>
            <a:endParaRPr lang="en-US" dirty="0"/>
          </a:p>
        </p:txBody>
      </p:sp>
    </p:spTree>
    <p:extLst>
      <p:ext uri="{BB962C8B-B14F-4D97-AF65-F5344CB8AC3E}">
        <p14:creationId xmlns:p14="http://schemas.microsoft.com/office/powerpoint/2010/main" val="82542883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126DB5-ADB3-442E-9773-31D2DC68DFFD}"/>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common diseases and disorders of the respiratory system</a:t>
            </a:r>
          </a:p>
          <a:p>
            <a:pPr marL="457200" indent="-457200">
              <a:buFont typeface="+mj-lt"/>
              <a:buAutoNum type="arabicPeriod" startAt="5"/>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chronic obstructive pulmonary disease (COPD)</a:t>
            </a:r>
          </a:p>
          <a:p>
            <a:pPr marL="457200" lvl="1" indent="0">
              <a:buNone/>
            </a:pPr>
            <a:r>
              <a:rPr lang="en-US" dirty="0"/>
              <a:t>a chronic, progressive, and incurable lung disease that causes difficulty breathing, weakness, and a high risk of lung infections.</a:t>
            </a:r>
          </a:p>
          <a:p>
            <a:pPr marL="0" indent="0">
              <a:buNone/>
            </a:pPr>
            <a:r>
              <a:rPr lang="en-US" b="1" dirty="0"/>
              <a:t>bronchitis</a:t>
            </a:r>
          </a:p>
          <a:p>
            <a:pPr marL="457200" lvl="1" indent="0">
              <a:buNone/>
            </a:pPr>
            <a:r>
              <a:rPr lang="en-US" dirty="0"/>
              <a:t>an irritation and inflammation of the lining of the bronchi.</a:t>
            </a:r>
          </a:p>
          <a:p>
            <a:pPr marL="0" indent="0">
              <a:buNone/>
            </a:pPr>
            <a:r>
              <a:rPr lang="en-US" b="1" dirty="0"/>
              <a:t>emphysema</a:t>
            </a:r>
          </a:p>
          <a:p>
            <a:pPr marL="457200" lvl="1" indent="0">
              <a:buNone/>
            </a:pPr>
            <a:r>
              <a:rPr lang="en-US" dirty="0"/>
              <a:t>a chronic disease of the lungs that usually results from chronic bronchitis and cigarette smoking.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2D61B011-2440-40D5-9B3D-D261E42FC6D7}"/>
              </a:ext>
            </a:extLst>
          </p:cNvPr>
          <p:cNvSpPr>
            <a:spLocks noGrp="1"/>
          </p:cNvSpPr>
          <p:nvPr>
            <p:ph type="sldNum" sz="quarter" idx="12"/>
          </p:nvPr>
        </p:nvSpPr>
        <p:spPr/>
        <p:txBody>
          <a:bodyPr/>
          <a:lstStyle/>
          <a:p>
            <a:pPr defTabSz="457200"/>
            <a:fld id="{1E19C8D7-53EE-4AF8-9E87-BBF55B67A655}" type="slidenum">
              <a:rPr lang="en-US" smtClean="0"/>
              <a:pPr defTabSz="457200"/>
              <a:t>69</a:t>
            </a:fld>
            <a:endParaRPr lang="en-US" dirty="0"/>
          </a:p>
        </p:txBody>
      </p:sp>
    </p:spTree>
    <p:extLst>
      <p:ext uri="{BB962C8B-B14F-4D97-AF65-F5344CB8AC3E}">
        <p14:creationId xmlns:p14="http://schemas.microsoft.com/office/powerpoint/2010/main" val="36747617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common diseases and disorders of the integumentary system</a:t>
            </a:r>
          </a:p>
          <a:p>
            <a:pPr marL="457200" indent="-457200">
              <a:buFont typeface="+mj-lt"/>
              <a:buAutoNum type="arabicPeriod"/>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Dermatitis is a general term referring to inflammation (swelling) of the skin. There are two types of dermatitis: atopic dermatitis, also called </a:t>
            </a:r>
            <a:r>
              <a:rPr lang="en-US" i="1" dirty="0"/>
              <a:t>eczema</a:t>
            </a:r>
            <a:r>
              <a:rPr lang="en-US" dirty="0"/>
              <a:t>, and stasis dermatitis.</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7</a:t>
            </a:fld>
            <a:endParaRPr lang="en-US" dirty="0"/>
          </a:p>
        </p:txBody>
      </p:sp>
    </p:spTree>
    <p:extLst>
      <p:ext uri="{BB962C8B-B14F-4D97-AF65-F5344CB8AC3E}">
        <p14:creationId xmlns:p14="http://schemas.microsoft.com/office/powerpoint/2010/main" val="409101916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126DB5-ADB3-442E-9773-31D2DC68DFFD}"/>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common diseases and disorders of the respiratory system</a:t>
            </a:r>
          </a:p>
          <a:p>
            <a:pPr marL="457200" indent="-457200">
              <a:buFont typeface="+mj-lt"/>
              <a:buAutoNum type="arabicPeriod" startAt="5"/>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pneumonia</a:t>
            </a:r>
          </a:p>
          <a:p>
            <a:pPr marL="457200" lvl="1" indent="0">
              <a:buNone/>
            </a:pPr>
            <a:r>
              <a:rPr lang="en-US" dirty="0"/>
              <a:t>a bacterial, viral, or fungal infection that causes acute inflammation in lung tissue, causing fever, chills, cough, greenish sputum, chest pains, and rapid pulse.</a:t>
            </a:r>
          </a:p>
          <a:p>
            <a:pPr marL="0" indent="0">
              <a:buNone/>
            </a:pPr>
            <a:r>
              <a:rPr lang="en-US" b="1" dirty="0"/>
              <a:t>asthma</a:t>
            </a:r>
          </a:p>
          <a:p>
            <a:pPr marL="457200" lvl="1" indent="0">
              <a:buNone/>
            </a:pPr>
            <a:r>
              <a:rPr lang="en-US" dirty="0"/>
              <a:t>a chronic inflammatory disease that causes difficulty breathing, coughing, and wheezing.</a:t>
            </a:r>
          </a:p>
          <a:p>
            <a:pPr marL="0" indent="0">
              <a:buNone/>
            </a:pPr>
            <a:r>
              <a:rPr lang="en-US" b="1" dirty="0"/>
              <a:t>bronchiectasis</a:t>
            </a:r>
          </a:p>
          <a:p>
            <a:pPr marL="457200" lvl="1" indent="0">
              <a:buNone/>
            </a:pPr>
            <a:r>
              <a:rPr lang="en-US" dirty="0"/>
              <a:t>a condition in which the bronchial tubes are abnormally enlarged, causing chronic coughing, thick sputum, recurrent pneumonia, and weight loss.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2D61B011-2440-40D5-9B3D-D261E42FC6D7}"/>
              </a:ext>
            </a:extLst>
          </p:cNvPr>
          <p:cNvSpPr>
            <a:spLocks noGrp="1"/>
          </p:cNvSpPr>
          <p:nvPr>
            <p:ph type="sldNum" sz="quarter" idx="12"/>
          </p:nvPr>
        </p:nvSpPr>
        <p:spPr/>
        <p:txBody>
          <a:bodyPr/>
          <a:lstStyle/>
          <a:p>
            <a:pPr defTabSz="457200"/>
            <a:fld id="{1E19C8D7-53EE-4AF8-9E87-BBF55B67A655}" type="slidenum">
              <a:rPr lang="en-US" smtClean="0"/>
              <a:pPr defTabSz="457200"/>
              <a:t>70</a:t>
            </a:fld>
            <a:endParaRPr lang="en-US" dirty="0"/>
          </a:p>
        </p:txBody>
      </p:sp>
    </p:spTree>
    <p:extLst>
      <p:ext uri="{BB962C8B-B14F-4D97-AF65-F5344CB8AC3E}">
        <p14:creationId xmlns:p14="http://schemas.microsoft.com/office/powerpoint/2010/main" val="396521667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126DB5-ADB3-442E-9773-31D2DC68DFFD}"/>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common diseases and disorders of the respiratory system</a:t>
            </a:r>
          </a:p>
          <a:p>
            <a:pPr marL="457200" indent="-457200">
              <a:buFont typeface="+mj-lt"/>
              <a:buAutoNum type="arabicPeriod" startAt="5"/>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upper respiratory infection (URI)</a:t>
            </a:r>
          </a:p>
          <a:p>
            <a:pPr marL="457200" lvl="1" indent="0">
              <a:buNone/>
            </a:pPr>
            <a:r>
              <a:rPr lang="en-US" dirty="0"/>
              <a:t>a viral or bacterial infection of the nose, sinuses, and throat, causing nasal discharge, sore throat, fever, and fatigue.</a:t>
            </a:r>
          </a:p>
          <a:p>
            <a:pPr marL="0" indent="0">
              <a:buNone/>
            </a:pPr>
            <a:r>
              <a:rPr lang="en-US" b="1" dirty="0"/>
              <a:t>lung cancer</a:t>
            </a:r>
          </a:p>
          <a:p>
            <a:pPr marL="457200" lvl="1" indent="0">
              <a:buNone/>
            </a:pPr>
            <a:r>
              <a:rPr lang="en-US" dirty="0"/>
              <a:t>the growth of abnormal cells or tumors in the lungs.</a:t>
            </a:r>
          </a:p>
          <a:p>
            <a:pPr marL="0" indent="0">
              <a:buNone/>
            </a:pPr>
            <a:r>
              <a:rPr lang="en-US" b="1" dirty="0"/>
              <a:t>tuberculosis (TB)</a:t>
            </a:r>
          </a:p>
          <a:p>
            <a:pPr marL="457200" lvl="1" indent="0">
              <a:buNone/>
            </a:pPr>
            <a:r>
              <a:rPr lang="en-US" dirty="0"/>
              <a:t>a highly contagious lung disease that causes fatigue, loss of appetite, slight fever, prolonged coughing, and shortness of breath.</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2D61B011-2440-40D5-9B3D-D261E42FC6D7}"/>
              </a:ext>
            </a:extLst>
          </p:cNvPr>
          <p:cNvSpPr>
            <a:spLocks noGrp="1"/>
          </p:cNvSpPr>
          <p:nvPr>
            <p:ph type="sldNum" sz="quarter" idx="12"/>
          </p:nvPr>
        </p:nvSpPr>
        <p:spPr/>
        <p:txBody>
          <a:bodyPr/>
          <a:lstStyle/>
          <a:p>
            <a:pPr defTabSz="457200"/>
            <a:fld id="{1E19C8D7-53EE-4AF8-9E87-BBF55B67A655}" type="slidenum">
              <a:rPr lang="en-US" smtClean="0"/>
              <a:pPr defTabSz="457200"/>
              <a:t>71</a:t>
            </a:fld>
            <a:endParaRPr lang="en-US" dirty="0"/>
          </a:p>
        </p:txBody>
      </p:sp>
    </p:spTree>
    <p:extLst>
      <p:ext uri="{BB962C8B-B14F-4D97-AF65-F5344CB8AC3E}">
        <p14:creationId xmlns:p14="http://schemas.microsoft.com/office/powerpoint/2010/main" val="395410809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126DB5-ADB3-442E-9773-31D2DC68DFFD}"/>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common diseases and disorders of the respiratory system</a:t>
            </a:r>
          </a:p>
          <a:p>
            <a:pPr marL="457200" indent="-457200">
              <a:buFont typeface="+mj-lt"/>
              <a:buAutoNum type="arabicPeriod" startAt="5"/>
            </a:pPr>
            <a:endParaRPr lang="en-US" dirty="0">
              <a:solidFill>
                <a:srgbClr val="FF0000"/>
              </a:solidFill>
            </a:endParaRPr>
          </a:p>
          <a:p>
            <a:pPr marL="0" indent="0">
              <a:buNone/>
            </a:pPr>
            <a:r>
              <a:rPr lang="en-US" dirty="0"/>
              <a:t>NAs should know these facts about chronic obstructive pulmonary disease (COPD):</a:t>
            </a:r>
          </a:p>
          <a:p>
            <a:pPr lvl="1"/>
            <a:r>
              <a:rPr lang="en-US" dirty="0"/>
              <a:t>It is a chronic disease.</a:t>
            </a:r>
          </a:p>
          <a:p>
            <a:pPr lvl="1"/>
            <a:r>
              <a:rPr lang="en-US" dirty="0"/>
              <a:t>Residents with COPD have trouble breathing, especially getting air out of the lungs.</a:t>
            </a:r>
          </a:p>
          <a:p>
            <a:pPr lvl="1"/>
            <a:r>
              <a:rPr lang="en-US" dirty="0"/>
              <a:t>Two chronic lung diseases are grouped under COPD: chronic bronchitis and emphysema.</a:t>
            </a:r>
          </a:p>
          <a:p>
            <a:pPr lvl="1"/>
            <a:r>
              <a:rPr lang="en-US" dirty="0"/>
              <a:t>Residents with COPD are at high risk of contracting pneumonia.</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2D61B011-2440-40D5-9B3D-D261E42FC6D7}"/>
              </a:ext>
            </a:extLst>
          </p:cNvPr>
          <p:cNvSpPr>
            <a:spLocks noGrp="1"/>
          </p:cNvSpPr>
          <p:nvPr>
            <p:ph type="sldNum" sz="quarter" idx="12"/>
          </p:nvPr>
        </p:nvSpPr>
        <p:spPr/>
        <p:txBody>
          <a:bodyPr/>
          <a:lstStyle/>
          <a:p>
            <a:pPr defTabSz="457200"/>
            <a:fld id="{1E19C8D7-53EE-4AF8-9E87-BBF55B67A655}" type="slidenum">
              <a:rPr lang="en-US" smtClean="0"/>
              <a:pPr defTabSz="457200"/>
              <a:t>72</a:t>
            </a:fld>
            <a:endParaRPr lang="en-US" dirty="0"/>
          </a:p>
        </p:txBody>
      </p:sp>
    </p:spTree>
    <p:extLst>
      <p:ext uri="{BB962C8B-B14F-4D97-AF65-F5344CB8AC3E}">
        <p14:creationId xmlns:p14="http://schemas.microsoft.com/office/powerpoint/2010/main" val="403168883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126DB5-ADB3-442E-9773-31D2DC68DFFD}"/>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common diseases and disorders of the respiratory system</a:t>
            </a:r>
          </a:p>
          <a:p>
            <a:pPr marL="457200" indent="-457200">
              <a:buFont typeface="+mj-lt"/>
              <a:buAutoNum type="arabicPeriod" startAt="5"/>
            </a:pPr>
            <a:endParaRPr lang="en-US" dirty="0">
              <a:solidFill>
                <a:srgbClr val="FF0000"/>
              </a:solidFill>
            </a:endParaRPr>
          </a:p>
          <a:p>
            <a:pPr marL="0" indent="0">
              <a:buNone/>
            </a:pPr>
            <a:r>
              <a:rPr lang="en-US" dirty="0"/>
              <a:t>Facts about COPD (cont’d):</a:t>
            </a:r>
          </a:p>
          <a:p>
            <a:pPr marL="0" indent="0">
              <a:buNone/>
            </a:pPr>
            <a:endParaRPr lang="en-US" dirty="0"/>
          </a:p>
          <a:p>
            <a:pPr lvl="1"/>
            <a:r>
              <a:rPr lang="en-US" dirty="0"/>
              <a:t>All body systems are affected when the lungs and brain do not get enough oxygen.</a:t>
            </a:r>
          </a:p>
          <a:p>
            <a:pPr lvl="1"/>
            <a:r>
              <a:rPr lang="en-US" dirty="0"/>
              <a:t>Residents may be in constant fear of not being able to breathe and might need to sit upright to improve lung expansion.</a:t>
            </a:r>
          </a:p>
          <a:p>
            <a:pPr lvl="1"/>
            <a:r>
              <a:rPr lang="en-US" dirty="0"/>
              <a:t>Residents may have poor appetites and not sleep well, leading to weakness and feelings of general poor health.</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2D61B011-2440-40D5-9B3D-D261E42FC6D7}"/>
              </a:ext>
            </a:extLst>
          </p:cNvPr>
          <p:cNvSpPr>
            <a:spLocks noGrp="1"/>
          </p:cNvSpPr>
          <p:nvPr>
            <p:ph type="sldNum" sz="quarter" idx="12"/>
          </p:nvPr>
        </p:nvSpPr>
        <p:spPr/>
        <p:txBody>
          <a:bodyPr/>
          <a:lstStyle/>
          <a:p>
            <a:pPr defTabSz="457200"/>
            <a:fld id="{1E19C8D7-53EE-4AF8-9E87-BBF55B67A655}" type="slidenum">
              <a:rPr lang="en-US" smtClean="0"/>
              <a:pPr defTabSz="457200"/>
              <a:t>73</a:t>
            </a:fld>
            <a:endParaRPr lang="en-US" dirty="0"/>
          </a:p>
        </p:txBody>
      </p:sp>
    </p:spTree>
    <p:extLst>
      <p:ext uri="{BB962C8B-B14F-4D97-AF65-F5344CB8AC3E}">
        <p14:creationId xmlns:p14="http://schemas.microsoft.com/office/powerpoint/2010/main" val="180593046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126DB5-ADB3-442E-9773-31D2DC68DFFD}"/>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common diseases and disorders of the respiratory system</a:t>
            </a:r>
          </a:p>
          <a:p>
            <a:pPr marL="457200" indent="-457200">
              <a:buFont typeface="+mj-lt"/>
              <a:buAutoNum type="arabicPeriod" startAt="5"/>
            </a:pPr>
            <a:endParaRPr lang="en-US" dirty="0">
              <a:solidFill>
                <a:srgbClr val="FF0000"/>
              </a:solidFill>
            </a:endParaRPr>
          </a:p>
          <a:p>
            <a:pPr marL="0" indent="0">
              <a:buNone/>
            </a:pPr>
            <a:r>
              <a:rPr lang="en-US" dirty="0"/>
              <a:t>COPD can result in these symptoms:</a:t>
            </a:r>
          </a:p>
          <a:p>
            <a:pPr marL="0" indent="0">
              <a:buNone/>
            </a:pPr>
            <a:endParaRPr lang="en-US" dirty="0"/>
          </a:p>
          <a:p>
            <a:pPr lvl="1"/>
            <a:r>
              <a:rPr lang="en-US" dirty="0"/>
              <a:t>Chronic cough or wheeze</a:t>
            </a:r>
          </a:p>
          <a:p>
            <a:pPr lvl="1"/>
            <a:r>
              <a:rPr lang="en-US" dirty="0"/>
              <a:t>Difficulty breathing</a:t>
            </a:r>
          </a:p>
          <a:p>
            <a:pPr lvl="1"/>
            <a:r>
              <a:rPr lang="en-US" dirty="0"/>
              <a:t>Shortness of breath</a:t>
            </a:r>
          </a:p>
          <a:p>
            <a:pPr lvl="1"/>
            <a:r>
              <a:rPr lang="en-US" dirty="0"/>
              <a:t>Pale, cyanotic, or reddish-purple skin</a:t>
            </a:r>
          </a:p>
          <a:p>
            <a:pPr lvl="1"/>
            <a:r>
              <a:rPr lang="en-US" dirty="0"/>
              <a:t>Confusion</a:t>
            </a:r>
          </a:p>
          <a:p>
            <a:pPr lvl="1"/>
            <a:r>
              <a:rPr lang="en-US" dirty="0"/>
              <a:t>General state of weakness</a:t>
            </a:r>
          </a:p>
          <a:p>
            <a:pPr lvl="1"/>
            <a:r>
              <a:rPr lang="en-US" dirty="0"/>
              <a:t>Difficulty completing meals</a:t>
            </a:r>
          </a:p>
          <a:p>
            <a:pPr lvl="1"/>
            <a:r>
              <a:rPr lang="en-US" dirty="0"/>
              <a:t>Fear and anxiety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2D61B011-2440-40D5-9B3D-D261E42FC6D7}"/>
              </a:ext>
            </a:extLst>
          </p:cNvPr>
          <p:cNvSpPr>
            <a:spLocks noGrp="1"/>
          </p:cNvSpPr>
          <p:nvPr>
            <p:ph type="sldNum" sz="quarter" idx="12"/>
          </p:nvPr>
        </p:nvSpPr>
        <p:spPr/>
        <p:txBody>
          <a:bodyPr/>
          <a:lstStyle/>
          <a:p>
            <a:pPr defTabSz="457200"/>
            <a:fld id="{1E19C8D7-53EE-4AF8-9E87-BBF55B67A655}" type="slidenum">
              <a:rPr lang="en-US" smtClean="0"/>
              <a:pPr defTabSz="457200"/>
              <a:t>74</a:t>
            </a:fld>
            <a:endParaRPr lang="en-US" dirty="0"/>
          </a:p>
        </p:txBody>
      </p:sp>
    </p:spTree>
    <p:extLst>
      <p:ext uri="{BB962C8B-B14F-4D97-AF65-F5344CB8AC3E}">
        <p14:creationId xmlns:p14="http://schemas.microsoft.com/office/powerpoint/2010/main" val="259462525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E53C9AB-7FA5-45F0-BE4D-2A980DDB9CB4}"/>
              </a:ext>
            </a:extLst>
          </p:cNvPr>
          <p:cNvSpPr>
            <a:spLocks noGrp="1"/>
          </p:cNvSpPr>
          <p:nvPr>
            <p:ph idx="1"/>
          </p:nvPr>
        </p:nvSpPr>
        <p:spPr/>
        <p:txBody>
          <a:bodyPr/>
          <a:lstStyle/>
          <a:p>
            <a:pPr marL="0" indent="0">
              <a:buNone/>
            </a:pPr>
            <a:r>
              <a:rPr lang="en-US" dirty="0"/>
              <a:t>Transparency 18-13: Care Guidelines for Chronic Obstructive Pulmonary Disease</a:t>
            </a:r>
          </a:p>
          <a:p>
            <a:pPr marL="0" indent="0">
              <a:buNone/>
            </a:pPr>
            <a:endParaRPr lang="en-US" dirty="0"/>
          </a:p>
          <a:p>
            <a:r>
              <a:rPr lang="en-US" dirty="0"/>
              <a:t>Observe and report signs or symptoms of colds or viruses, which can make COPD worse. </a:t>
            </a:r>
          </a:p>
          <a:p>
            <a:r>
              <a:rPr lang="en-US" dirty="0"/>
              <a:t>Help resident sit upright or lean forward. </a:t>
            </a:r>
          </a:p>
          <a:p>
            <a:r>
              <a:rPr lang="en-US" dirty="0"/>
              <a:t>Offer plenty of fluids and small, frequent meals. </a:t>
            </a:r>
          </a:p>
          <a:p>
            <a:r>
              <a:rPr lang="en-US" dirty="0"/>
              <a:t>Encourage a well-balanced diet. </a:t>
            </a:r>
          </a:p>
          <a:p>
            <a:r>
              <a:rPr lang="en-US" dirty="0"/>
              <a:t>Keep oxygen supply available as ordered.</a:t>
            </a:r>
          </a:p>
          <a:p>
            <a:r>
              <a:rPr lang="en-US" dirty="0"/>
              <a:t>Be calm and supportive. </a:t>
            </a:r>
          </a:p>
          <a:p>
            <a:r>
              <a:rPr lang="en-US" dirty="0"/>
              <a:t>Use proper infection prevention practices.</a:t>
            </a:r>
          </a:p>
          <a:p>
            <a:r>
              <a:rPr lang="en-US" dirty="0"/>
              <a:t>Encourage independence with ADLs. </a:t>
            </a:r>
          </a:p>
          <a:p>
            <a:r>
              <a:rPr lang="en-US" dirty="0"/>
              <a:t>Encourage pursed-lip breathing. </a:t>
            </a:r>
          </a:p>
          <a:p>
            <a:r>
              <a:rPr lang="en-US" dirty="0"/>
              <a:t>Encourage residents to save energy and to rest.</a:t>
            </a:r>
          </a:p>
          <a:p>
            <a:pPr marL="0" indent="0">
              <a:buNone/>
            </a:pPr>
            <a:endParaRPr lang="en-US" dirty="0"/>
          </a:p>
        </p:txBody>
      </p:sp>
      <p:sp>
        <p:nvSpPr>
          <p:cNvPr id="3" name="Slide Number Placeholder 2">
            <a:extLst>
              <a:ext uri="{FF2B5EF4-FFF2-40B4-BE49-F238E27FC236}">
                <a16:creationId xmlns:a16="http://schemas.microsoft.com/office/drawing/2014/main" id="{7ABCED35-11CC-4769-B3BC-92B77BBF12E8}"/>
              </a:ext>
            </a:extLst>
          </p:cNvPr>
          <p:cNvSpPr>
            <a:spLocks noGrp="1"/>
          </p:cNvSpPr>
          <p:nvPr>
            <p:ph type="sldNum" sz="quarter" idx="12"/>
          </p:nvPr>
        </p:nvSpPr>
        <p:spPr/>
        <p:txBody>
          <a:bodyPr/>
          <a:lstStyle/>
          <a:p>
            <a:pPr defTabSz="457200"/>
            <a:fld id="{1E19C8D7-53EE-4AF8-9E87-BBF55B67A655}" type="slidenum">
              <a:rPr lang="en-US" smtClean="0"/>
              <a:pPr defTabSz="457200"/>
              <a:t>75</a:t>
            </a:fld>
            <a:endParaRPr lang="en-US" dirty="0"/>
          </a:p>
        </p:txBody>
      </p:sp>
    </p:spTree>
    <p:extLst>
      <p:ext uri="{BB962C8B-B14F-4D97-AF65-F5344CB8AC3E}">
        <p14:creationId xmlns:p14="http://schemas.microsoft.com/office/powerpoint/2010/main" val="39753091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126DB5-ADB3-442E-9773-31D2DC68DFFD}"/>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common diseases and disorders of the respiratory system</a:t>
            </a:r>
          </a:p>
          <a:p>
            <a:pPr marL="457200" indent="-457200">
              <a:buFont typeface="+mj-lt"/>
              <a:buAutoNum type="arabicPeriod" startAt="5"/>
            </a:pPr>
            <a:endParaRPr lang="en-US" dirty="0">
              <a:solidFill>
                <a:srgbClr val="FF0000"/>
              </a:solidFill>
            </a:endParaRPr>
          </a:p>
          <a:p>
            <a:pPr marL="0" indent="0">
              <a:buNone/>
            </a:pPr>
            <a:r>
              <a:rPr lang="en-US" dirty="0"/>
              <a:t>NAs should observe and report the following signs and symptoms of COPD:</a:t>
            </a:r>
          </a:p>
          <a:p>
            <a:pPr marL="0" indent="0">
              <a:buNone/>
            </a:pPr>
            <a:endParaRPr lang="en-US" dirty="0"/>
          </a:p>
          <a:p>
            <a:pPr lvl="1"/>
            <a:r>
              <a:rPr lang="en-US" dirty="0"/>
              <a:t>Temperature over 101°F </a:t>
            </a:r>
          </a:p>
          <a:p>
            <a:pPr lvl="1"/>
            <a:r>
              <a:rPr lang="en-US" dirty="0"/>
              <a:t>Changes in breathing patterns </a:t>
            </a:r>
          </a:p>
          <a:p>
            <a:pPr lvl="1"/>
            <a:r>
              <a:rPr lang="en-US" dirty="0"/>
              <a:t>Changes in color or consistency of lung secretions </a:t>
            </a:r>
          </a:p>
          <a:p>
            <a:pPr lvl="1"/>
            <a:r>
              <a:rPr lang="en-US" dirty="0"/>
              <a:t>Changes in mental state or personality </a:t>
            </a:r>
          </a:p>
          <a:p>
            <a:pPr lvl="1"/>
            <a:r>
              <a:rPr lang="en-US" dirty="0"/>
              <a:t>Refusal to take medications as ordered </a:t>
            </a:r>
          </a:p>
          <a:p>
            <a:pPr lvl="1"/>
            <a:r>
              <a:rPr lang="en-US" dirty="0"/>
              <a:t>Excessive weight loss </a:t>
            </a:r>
          </a:p>
          <a:p>
            <a:pPr lvl="1"/>
            <a:r>
              <a:rPr lang="en-US" dirty="0"/>
              <a:t>Increasing dependence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2D61B011-2440-40D5-9B3D-D261E42FC6D7}"/>
              </a:ext>
            </a:extLst>
          </p:cNvPr>
          <p:cNvSpPr>
            <a:spLocks noGrp="1"/>
          </p:cNvSpPr>
          <p:nvPr>
            <p:ph type="sldNum" sz="quarter" idx="12"/>
          </p:nvPr>
        </p:nvSpPr>
        <p:spPr/>
        <p:txBody>
          <a:bodyPr/>
          <a:lstStyle/>
          <a:p>
            <a:pPr defTabSz="457200"/>
            <a:fld id="{1E19C8D7-53EE-4AF8-9E87-BBF55B67A655}" type="slidenum">
              <a:rPr lang="en-US" smtClean="0"/>
              <a:pPr defTabSz="457200"/>
              <a:t>76</a:t>
            </a:fld>
            <a:endParaRPr lang="en-US" dirty="0"/>
          </a:p>
        </p:txBody>
      </p:sp>
    </p:spTree>
    <p:extLst>
      <p:ext uri="{BB962C8B-B14F-4D97-AF65-F5344CB8AC3E}">
        <p14:creationId xmlns:p14="http://schemas.microsoft.com/office/powerpoint/2010/main" val="371054240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126DB5-ADB3-442E-9773-31D2DC68DFFD}"/>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common diseases and disorders of the respiratory system</a:t>
            </a:r>
          </a:p>
          <a:p>
            <a:pPr marL="457200" indent="-457200">
              <a:buFont typeface="+mj-lt"/>
              <a:buAutoNum type="arabicPeriod" startAt="5"/>
            </a:pPr>
            <a:endParaRPr lang="en-US" dirty="0">
              <a:solidFill>
                <a:srgbClr val="FF0000"/>
              </a:solidFill>
            </a:endParaRPr>
          </a:p>
          <a:p>
            <a:pPr marL="0" indent="0">
              <a:buNone/>
            </a:pPr>
            <a:r>
              <a:rPr lang="en-US" dirty="0"/>
              <a:t>NAs should know these facts about asthma:</a:t>
            </a:r>
          </a:p>
          <a:p>
            <a:pPr marL="0" indent="0">
              <a:buNone/>
            </a:pPr>
            <a:endParaRPr lang="en-US" dirty="0"/>
          </a:p>
          <a:p>
            <a:pPr lvl="1"/>
            <a:r>
              <a:rPr lang="en-US" dirty="0"/>
              <a:t>Chronic inflammatory illness that occurs when the respiratory system is hyperactive to irritants, infection, cold air, or allergens</a:t>
            </a:r>
          </a:p>
          <a:p>
            <a:pPr lvl="1"/>
            <a:r>
              <a:rPr lang="en-US" dirty="0"/>
              <a:t>During an attack, the bronchi constrict, making breathing difficult.</a:t>
            </a:r>
          </a:p>
          <a:p>
            <a:pPr lvl="1"/>
            <a:r>
              <a:rPr lang="en-US" dirty="0"/>
              <a:t>Exercise and stress can cause or worsen asthma.</a:t>
            </a:r>
          </a:p>
          <a:p>
            <a:pPr lvl="1"/>
            <a:r>
              <a:rPr lang="en-US" dirty="0"/>
              <a:t>Causes coughing and wheezing</a:t>
            </a:r>
          </a:p>
          <a:p>
            <a:pPr lvl="1"/>
            <a:r>
              <a:rPr lang="en-US" dirty="0"/>
              <a:t>Exact cause is unknown.</a:t>
            </a:r>
          </a:p>
          <a:p>
            <a:pPr lvl="1"/>
            <a:r>
              <a:rPr lang="en-US" dirty="0"/>
              <a:t>Treatment includes medication in the form of sprays or inhalers.</a:t>
            </a:r>
          </a:p>
          <a:p>
            <a:pPr lvl="1"/>
            <a:r>
              <a:rPr lang="en-US" dirty="0"/>
              <a:t>Residents should avoid triggers.</a:t>
            </a:r>
          </a:p>
          <a:p>
            <a:pPr marL="0" indent="0">
              <a:buNone/>
            </a:pPr>
            <a:endParaRPr lang="en-US" dirty="0"/>
          </a:p>
        </p:txBody>
      </p:sp>
      <p:sp>
        <p:nvSpPr>
          <p:cNvPr id="3" name="Slide Number Placeholder 2">
            <a:extLst>
              <a:ext uri="{FF2B5EF4-FFF2-40B4-BE49-F238E27FC236}">
                <a16:creationId xmlns:a16="http://schemas.microsoft.com/office/drawing/2014/main" id="{2D61B011-2440-40D5-9B3D-D261E42FC6D7}"/>
              </a:ext>
            </a:extLst>
          </p:cNvPr>
          <p:cNvSpPr>
            <a:spLocks noGrp="1"/>
          </p:cNvSpPr>
          <p:nvPr>
            <p:ph type="sldNum" sz="quarter" idx="12"/>
          </p:nvPr>
        </p:nvSpPr>
        <p:spPr/>
        <p:txBody>
          <a:bodyPr/>
          <a:lstStyle/>
          <a:p>
            <a:pPr defTabSz="457200"/>
            <a:fld id="{1E19C8D7-53EE-4AF8-9E87-BBF55B67A655}" type="slidenum">
              <a:rPr lang="en-US" smtClean="0"/>
              <a:pPr defTabSz="457200"/>
              <a:t>77</a:t>
            </a:fld>
            <a:endParaRPr lang="en-US" dirty="0"/>
          </a:p>
        </p:txBody>
      </p:sp>
    </p:spTree>
    <p:extLst>
      <p:ext uri="{BB962C8B-B14F-4D97-AF65-F5344CB8AC3E}">
        <p14:creationId xmlns:p14="http://schemas.microsoft.com/office/powerpoint/2010/main" val="425879558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126DB5-ADB3-442E-9773-31D2DC68DFFD}"/>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common diseases and disorders of the respiratory system</a:t>
            </a:r>
          </a:p>
          <a:p>
            <a:pPr marL="457200" indent="-457200">
              <a:buFont typeface="+mj-lt"/>
              <a:buAutoNum type="arabicPeriod" startAt="5"/>
            </a:pPr>
            <a:endParaRPr lang="en-US" dirty="0">
              <a:solidFill>
                <a:srgbClr val="FF0000"/>
              </a:solidFill>
            </a:endParaRPr>
          </a:p>
          <a:p>
            <a:pPr marL="0" indent="0">
              <a:buNone/>
            </a:pPr>
            <a:r>
              <a:rPr lang="en-US" dirty="0"/>
              <a:t>NAs should know these facts about bronchiectasis:</a:t>
            </a:r>
          </a:p>
          <a:p>
            <a:pPr marL="0" indent="0">
              <a:buNone/>
            </a:pPr>
            <a:endParaRPr lang="en-US" dirty="0"/>
          </a:p>
          <a:p>
            <a:pPr lvl="1"/>
            <a:r>
              <a:rPr lang="en-US" dirty="0"/>
              <a:t>Permanent condition in which bronchial tubes are abnormally enlarged</a:t>
            </a:r>
          </a:p>
          <a:p>
            <a:pPr lvl="1"/>
            <a:r>
              <a:rPr lang="en-US" dirty="0"/>
              <a:t>May be acquired in childhood or later in life as a result of infections/inflammation</a:t>
            </a:r>
          </a:p>
          <a:p>
            <a:pPr lvl="1"/>
            <a:r>
              <a:rPr lang="en-US" dirty="0"/>
              <a:t>Cystic fibrosis is a common cause.</a:t>
            </a:r>
          </a:p>
          <a:p>
            <a:pPr lvl="1"/>
            <a:r>
              <a:rPr lang="en-US" dirty="0"/>
              <a:t>Causes chronic coughing, may cause recurrent pneumonia and weight loss</a:t>
            </a:r>
          </a:p>
          <a:p>
            <a:pPr lvl="1"/>
            <a:r>
              <a:rPr lang="en-US" dirty="0"/>
              <a:t>Treatment includes controlling infections and preventing complications; may include antibiotics, postural drainage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2D61B011-2440-40D5-9B3D-D261E42FC6D7}"/>
              </a:ext>
            </a:extLst>
          </p:cNvPr>
          <p:cNvSpPr>
            <a:spLocks noGrp="1"/>
          </p:cNvSpPr>
          <p:nvPr>
            <p:ph type="sldNum" sz="quarter" idx="12"/>
          </p:nvPr>
        </p:nvSpPr>
        <p:spPr/>
        <p:txBody>
          <a:bodyPr/>
          <a:lstStyle/>
          <a:p>
            <a:pPr defTabSz="457200"/>
            <a:fld id="{1E19C8D7-53EE-4AF8-9E87-BBF55B67A655}" type="slidenum">
              <a:rPr lang="en-US" smtClean="0"/>
              <a:pPr defTabSz="457200"/>
              <a:t>78</a:t>
            </a:fld>
            <a:endParaRPr lang="en-US" dirty="0"/>
          </a:p>
        </p:txBody>
      </p:sp>
    </p:spTree>
    <p:extLst>
      <p:ext uri="{BB962C8B-B14F-4D97-AF65-F5344CB8AC3E}">
        <p14:creationId xmlns:p14="http://schemas.microsoft.com/office/powerpoint/2010/main" val="374305622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126DB5-ADB3-442E-9773-31D2DC68DFFD}"/>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common diseases and disorders of the respiratory system</a:t>
            </a:r>
          </a:p>
          <a:p>
            <a:pPr marL="457200" indent="-457200">
              <a:buFont typeface="+mj-lt"/>
              <a:buAutoNum type="arabicPeriod" startAt="5"/>
            </a:pPr>
            <a:endParaRPr lang="en-US" dirty="0">
              <a:solidFill>
                <a:srgbClr val="FF0000"/>
              </a:solidFill>
            </a:endParaRPr>
          </a:p>
          <a:p>
            <a:pPr marL="0" indent="0">
              <a:buNone/>
            </a:pPr>
            <a:r>
              <a:rPr lang="en-US" dirty="0"/>
              <a:t>NAs should know these facts about upper respiratory infections:</a:t>
            </a:r>
          </a:p>
          <a:p>
            <a:pPr marL="0" indent="0">
              <a:buNone/>
            </a:pPr>
            <a:endParaRPr lang="en-US" dirty="0"/>
          </a:p>
          <a:p>
            <a:pPr lvl="1"/>
            <a:r>
              <a:rPr lang="en-US" dirty="0"/>
              <a:t>Commonly called a cold</a:t>
            </a:r>
          </a:p>
          <a:p>
            <a:pPr lvl="1"/>
            <a:r>
              <a:rPr lang="en-US" dirty="0"/>
              <a:t>Result of viral or bacterial infection of nose, sinuses, and throat</a:t>
            </a:r>
          </a:p>
          <a:p>
            <a:pPr lvl="1"/>
            <a:r>
              <a:rPr lang="en-US" dirty="0"/>
              <a:t>Symptoms include nasal discharge, sneezing, sore throat, fever, and fatigue.</a:t>
            </a:r>
          </a:p>
          <a:p>
            <a:pPr lvl="1"/>
            <a:r>
              <a:rPr lang="en-US" dirty="0"/>
              <a:t>Rest and extra fluids are effective treatments for most URIs.</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2D61B011-2440-40D5-9B3D-D261E42FC6D7}"/>
              </a:ext>
            </a:extLst>
          </p:cNvPr>
          <p:cNvSpPr>
            <a:spLocks noGrp="1"/>
          </p:cNvSpPr>
          <p:nvPr>
            <p:ph type="sldNum" sz="quarter" idx="12"/>
          </p:nvPr>
        </p:nvSpPr>
        <p:spPr/>
        <p:txBody>
          <a:bodyPr/>
          <a:lstStyle/>
          <a:p>
            <a:pPr defTabSz="457200"/>
            <a:fld id="{1E19C8D7-53EE-4AF8-9E87-BBF55B67A655}" type="slidenum">
              <a:rPr lang="en-US" smtClean="0"/>
              <a:pPr defTabSz="457200"/>
              <a:t>79</a:t>
            </a:fld>
            <a:endParaRPr lang="en-US" dirty="0"/>
          </a:p>
        </p:txBody>
      </p:sp>
    </p:spTree>
    <p:extLst>
      <p:ext uri="{BB962C8B-B14F-4D97-AF65-F5344CB8AC3E}">
        <p14:creationId xmlns:p14="http://schemas.microsoft.com/office/powerpoint/2010/main" val="4080024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common diseases and disorders of the integumentary system</a:t>
            </a:r>
          </a:p>
          <a:p>
            <a:pPr marL="457200" indent="-457200">
              <a:buFont typeface="+mj-lt"/>
              <a:buAutoNum type="arabicPeriod"/>
            </a:pPr>
            <a:endParaRPr lang="en-US" dirty="0">
              <a:solidFill>
                <a:srgbClr val="FF0000"/>
              </a:solidFill>
            </a:endParaRPr>
          </a:p>
          <a:p>
            <a:pPr marL="0" indent="0">
              <a:buNone/>
            </a:pPr>
            <a:r>
              <a:rPr lang="en-US" dirty="0"/>
              <a:t>NAs should know these facts about atopic dermatitis (eczema):</a:t>
            </a:r>
          </a:p>
          <a:p>
            <a:pPr marL="0" indent="0">
              <a:buNone/>
            </a:pPr>
            <a:endParaRPr lang="en-US" dirty="0"/>
          </a:p>
          <a:p>
            <a:pPr lvl="1"/>
            <a:r>
              <a:rPr lang="en-US" dirty="0"/>
              <a:t>Commonly occurs with allergies</a:t>
            </a:r>
          </a:p>
          <a:p>
            <a:pPr lvl="1"/>
            <a:r>
              <a:rPr lang="en-US" dirty="0"/>
              <a:t>May be caused by physical/mental stressors</a:t>
            </a:r>
          </a:p>
          <a:p>
            <a:pPr lvl="1"/>
            <a:r>
              <a:rPr lang="en-US" dirty="0"/>
              <a:t>Symptoms include dry, itchy, inflamed skin, usually on cheeks, arms, legs.</a:t>
            </a:r>
          </a:p>
          <a:p>
            <a:pPr lvl="1"/>
            <a:r>
              <a:rPr lang="en-US" dirty="0"/>
              <a:t>Not contagious</a:t>
            </a:r>
          </a:p>
          <a:p>
            <a:pPr lvl="1"/>
            <a:r>
              <a:rPr lang="en-US" dirty="0"/>
              <a:t>Treated with special lotions and/or antihistamines </a:t>
            </a:r>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8</a:t>
            </a:fld>
            <a:endParaRPr lang="en-US" dirty="0"/>
          </a:p>
        </p:txBody>
      </p:sp>
    </p:spTree>
    <p:extLst>
      <p:ext uri="{BB962C8B-B14F-4D97-AF65-F5344CB8AC3E}">
        <p14:creationId xmlns:p14="http://schemas.microsoft.com/office/powerpoint/2010/main" val="78224581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126DB5-ADB3-442E-9773-31D2DC68DFFD}"/>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common diseases and disorders of the respiratory system</a:t>
            </a:r>
          </a:p>
          <a:p>
            <a:pPr marL="457200" indent="-457200">
              <a:buFont typeface="+mj-lt"/>
              <a:buAutoNum type="arabicPeriod" startAt="5"/>
            </a:pPr>
            <a:endParaRPr lang="en-US" dirty="0">
              <a:solidFill>
                <a:srgbClr val="FF0000"/>
              </a:solidFill>
            </a:endParaRPr>
          </a:p>
          <a:p>
            <a:pPr marL="0" indent="0">
              <a:buNone/>
            </a:pPr>
            <a:r>
              <a:rPr lang="en-US" dirty="0"/>
              <a:t>NAs should know these facts about lung cancer:</a:t>
            </a:r>
          </a:p>
          <a:p>
            <a:pPr marL="0" indent="0">
              <a:buNone/>
            </a:pPr>
            <a:endParaRPr lang="en-US" dirty="0"/>
          </a:p>
          <a:p>
            <a:pPr lvl="1"/>
            <a:r>
              <a:rPr lang="en-US" dirty="0"/>
              <a:t>Abnormal cells or tumors develop in lungs.</a:t>
            </a:r>
          </a:p>
          <a:p>
            <a:pPr lvl="1"/>
            <a:r>
              <a:rPr lang="en-US" dirty="0"/>
              <a:t>Symptoms include chronic cough, shortness of breath, and bloody sputum.</a:t>
            </a:r>
          </a:p>
          <a:p>
            <a:pPr lvl="1"/>
            <a:r>
              <a:rPr lang="en-US" dirty="0"/>
              <a:t>More information about cancer appears later in this chapter.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2D61B011-2440-40D5-9B3D-D261E42FC6D7}"/>
              </a:ext>
            </a:extLst>
          </p:cNvPr>
          <p:cNvSpPr>
            <a:spLocks noGrp="1"/>
          </p:cNvSpPr>
          <p:nvPr>
            <p:ph type="sldNum" sz="quarter" idx="12"/>
          </p:nvPr>
        </p:nvSpPr>
        <p:spPr/>
        <p:txBody>
          <a:bodyPr/>
          <a:lstStyle/>
          <a:p>
            <a:pPr defTabSz="457200"/>
            <a:fld id="{1E19C8D7-53EE-4AF8-9E87-BBF55B67A655}" type="slidenum">
              <a:rPr lang="en-US" smtClean="0"/>
              <a:pPr defTabSz="457200"/>
              <a:t>80</a:t>
            </a:fld>
            <a:endParaRPr lang="en-US" dirty="0"/>
          </a:p>
        </p:txBody>
      </p:sp>
    </p:spTree>
    <p:extLst>
      <p:ext uri="{BB962C8B-B14F-4D97-AF65-F5344CB8AC3E}">
        <p14:creationId xmlns:p14="http://schemas.microsoft.com/office/powerpoint/2010/main" val="397381917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126DB5-ADB3-442E-9773-31D2DC68DFFD}"/>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common diseases and disorders of the respiratory system</a:t>
            </a:r>
          </a:p>
          <a:p>
            <a:pPr marL="457200" indent="-457200">
              <a:buFont typeface="+mj-lt"/>
              <a:buAutoNum type="arabicPeriod" startAt="5"/>
            </a:pPr>
            <a:endParaRPr lang="en-US" dirty="0">
              <a:solidFill>
                <a:srgbClr val="FF0000"/>
              </a:solidFill>
            </a:endParaRPr>
          </a:p>
          <a:p>
            <a:pPr marL="0" indent="0">
              <a:buNone/>
            </a:pPr>
            <a:r>
              <a:rPr lang="en-US" dirty="0"/>
              <a:t>NAs should know these facts about tuberculosis:</a:t>
            </a:r>
          </a:p>
          <a:p>
            <a:pPr marL="0" indent="0">
              <a:buNone/>
            </a:pPr>
            <a:endParaRPr lang="en-US" dirty="0"/>
          </a:p>
          <a:p>
            <a:pPr lvl="1"/>
            <a:r>
              <a:rPr lang="en-US" dirty="0"/>
              <a:t>It is a highly contagious lung disease.</a:t>
            </a:r>
          </a:p>
          <a:p>
            <a:pPr lvl="1"/>
            <a:r>
              <a:rPr lang="en-US" dirty="0"/>
              <a:t>Symptoms include the following:</a:t>
            </a:r>
          </a:p>
          <a:p>
            <a:pPr lvl="2"/>
            <a:r>
              <a:rPr lang="en-US" dirty="0"/>
              <a:t>Coughing</a:t>
            </a:r>
          </a:p>
          <a:p>
            <a:pPr lvl="2"/>
            <a:r>
              <a:rPr lang="en-US" dirty="0"/>
              <a:t>Low-grade fever</a:t>
            </a:r>
          </a:p>
          <a:p>
            <a:pPr lvl="2"/>
            <a:r>
              <a:rPr lang="en-US" dirty="0"/>
              <a:t>Shortness of breath</a:t>
            </a:r>
          </a:p>
          <a:p>
            <a:pPr lvl="2"/>
            <a:r>
              <a:rPr lang="en-US" dirty="0"/>
              <a:t>Weight loss</a:t>
            </a:r>
          </a:p>
          <a:p>
            <a:pPr lvl="2"/>
            <a:r>
              <a:rPr lang="en-US" dirty="0"/>
              <a:t>Fatigue</a:t>
            </a:r>
          </a:p>
          <a:p>
            <a:pPr lvl="2"/>
            <a:r>
              <a:rPr lang="en-US" dirty="0"/>
              <a:t>Bloody sputum</a:t>
            </a:r>
          </a:p>
          <a:p>
            <a:pPr lvl="1"/>
            <a:r>
              <a:rPr lang="en-US" dirty="0"/>
              <a:t>Chapter 5 includes more information about TB and care guidelines</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2D61B011-2440-40D5-9B3D-D261E42FC6D7}"/>
              </a:ext>
            </a:extLst>
          </p:cNvPr>
          <p:cNvSpPr>
            <a:spLocks noGrp="1"/>
          </p:cNvSpPr>
          <p:nvPr>
            <p:ph type="sldNum" sz="quarter" idx="12"/>
          </p:nvPr>
        </p:nvSpPr>
        <p:spPr/>
        <p:txBody>
          <a:bodyPr/>
          <a:lstStyle/>
          <a:p>
            <a:pPr defTabSz="457200"/>
            <a:fld id="{1E19C8D7-53EE-4AF8-9E87-BBF55B67A655}" type="slidenum">
              <a:rPr lang="en-US" smtClean="0"/>
              <a:pPr defTabSz="457200"/>
              <a:t>81</a:t>
            </a:fld>
            <a:endParaRPr lang="en-US" dirty="0"/>
          </a:p>
        </p:txBody>
      </p:sp>
    </p:spTree>
    <p:extLst>
      <p:ext uri="{BB962C8B-B14F-4D97-AF65-F5344CB8AC3E}">
        <p14:creationId xmlns:p14="http://schemas.microsoft.com/office/powerpoint/2010/main" val="377490750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4F2077-B74F-4843-9A0E-D86F8702192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Collecting a sputum sample</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specimen container and lid, completed label (labeled with resident’s name, date of birth, room number, date, and time), specimen bag, tissues, gloves, N95 or other ordered mask, laboratory slip</a:t>
            </a:r>
          </a:p>
          <a:p>
            <a:pPr marL="0" indent="0">
              <a:buNone/>
            </a:pPr>
            <a:endParaRPr lang="en-US" dirty="0"/>
          </a:p>
          <a:p>
            <a:pPr marL="457200" indent="-457200">
              <a:buFont typeface="+mj-lt"/>
              <a:buAutoNum type="arabicPeriod"/>
            </a:pPr>
            <a:r>
              <a:rPr lang="en-US" dirty="0"/>
              <a:t>Identify yourself by name. Identify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Put on mask and gloves. Coughing is one way that TB bacilli can enter the air. Stand behind the resident if the resident can hold the specimen container by himself.</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54212ADF-B0A9-4BB1-B4AE-7EB362BB428B}"/>
              </a:ext>
            </a:extLst>
          </p:cNvPr>
          <p:cNvSpPr>
            <a:spLocks noGrp="1"/>
          </p:cNvSpPr>
          <p:nvPr>
            <p:ph type="sldNum" sz="quarter" idx="12"/>
          </p:nvPr>
        </p:nvSpPr>
        <p:spPr/>
        <p:txBody>
          <a:bodyPr/>
          <a:lstStyle/>
          <a:p>
            <a:pPr defTabSz="457200"/>
            <a:fld id="{1E19C8D7-53EE-4AF8-9E87-BBF55B67A655}" type="slidenum">
              <a:rPr lang="en-US" smtClean="0"/>
              <a:pPr defTabSz="457200"/>
              <a:t>82</a:t>
            </a:fld>
            <a:endParaRPr lang="en-US" dirty="0"/>
          </a:p>
        </p:txBody>
      </p:sp>
    </p:spTree>
    <p:extLst>
      <p:ext uri="{BB962C8B-B14F-4D97-AF65-F5344CB8AC3E}">
        <p14:creationId xmlns:p14="http://schemas.microsoft.com/office/powerpoint/2010/main" val="296409496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4F2077-B74F-4843-9A0E-D86F8702192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Collecting a sputum sample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6"/>
            </a:pPr>
            <a:r>
              <a:rPr lang="en-US" dirty="0"/>
              <a:t>Ask the resident to cough deeply, so that sputum comes up from the lungs. To prevent the spread of infectious material, give the resident tissues to cover his mouth while coughing. Ask the resident to spit the sputum into the specimen container.</a:t>
            </a:r>
          </a:p>
          <a:p>
            <a:pPr marL="457200" indent="-457200">
              <a:buFont typeface="+mj-lt"/>
              <a:buAutoNum type="arabicPeriod" startAt="6"/>
            </a:pPr>
            <a:r>
              <a:rPr lang="en-US" dirty="0"/>
              <a:t>When you have obtained a good sample (about two tablespoons of sputum), cover the container tightly. Wipe any sputum off the outside of the container with tissues. Discard the tissues. Apply label, place the container in a clean specimen bag, and seal the bag.</a:t>
            </a:r>
          </a:p>
          <a:p>
            <a:pPr marL="457200" indent="-457200">
              <a:buFont typeface="+mj-lt"/>
              <a:buAutoNum type="arabicPeriod" startAt="6"/>
            </a:pPr>
            <a:r>
              <a:rPr lang="en-US" dirty="0"/>
              <a:t>Remove and discard gloves and mask. </a:t>
            </a:r>
          </a:p>
          <a:p>
            <a:pPr marL="457200" indent="-457200">
              <a:buFont typeface="+mj-lt"/>
              <a:buAutoNum type="arabicPeriod" startAt="6"/>
            </a:pPr>
            <a:r>
              <a:rPr lang="en-US" dirty="0"/>
              <a:t>Wash your hands.</a:t>
            </a:r>
          </a:p>
          <a:p>
            <a:pPr marL="457200" indent="-457200">
              <a:buFont typeface="+mj-lt"/>
              <a:buAutoNum type="arabicPeriod" startAt="6"/>
            </a:pPr>
            <a:r>
              <a:rPr lang="en-US" dirty="0"/>
              <a:t>Place call light within resident’s reach.</a:t>
            </a:r>
          </a:p>
          <a:p>
            <a:pPr marL="457200" indent="-457200">
              <a:buFont typeface="+mj-lt"/>
              <a:buAutoNum type="arabicPeriod" startAt="6"/>
            </a:pPr>
            <a:r>
              <a:rPr lang="en-US" dirty="0"/>
              <a:t>Report any changes in resident to the nurse.</a:t>
            </a:r>
          </a:p>
          <a:p>
            <a:pPr marL="457200" indent="-457200">
              <a:buFont typeface="+mj-lt"/>
              <a:buAutoNum type="arabicPeriod" startAt="6"/>
            </a:pPr>
            <a:r>
              <a:rPr lang="en-US" dirty="0"/>
              <a:t>Take specimen and lab slip to proper area. Document procedure using facility guidelines.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54212ADF-B0A9-4BB1-B4AE-7EB362BB428B}"/>
              </a:ext>
            </a:extLst>
          </p:cNvPr>
          <p:cNvSpPr>
            <a:spLocks noGrp="1"/>
          </p:cNvSpPr>
          <p:nvPr>
            <p:ph type="sldNum" sz="quarter" idx="12"/>
          </p:nvPr>
        </p:nvSpPr>
        <p:spPr/>
        <p:txBody>
          <a:bodyPr/>
          <a:lstStyle/>
          <a:p>
            <a:pPr defTabSz="457200"/>
            <a:fld id="{1E19C8D7-53EE-4AF8-9E87-BBF55B67A655}" type="slidenum">
              <a:rPr lang="en-US" smtClean="0"/>
              <a:pPr defTabSz="457200"/>
              <a:t>83</a:t>
            </a:fld>
            <a:endParaRPr lang="en-US" dirty="0"/>
          </a:p>
        </p:txBody>
      </p:sp>
    </p:spTree>
    <p:extLst>
      <p:ext uri="{BB962C8B-B14F-4D97-AF65-F5344CB8AC3E}">
        <p14:creationId xmlns:p14="http://schemas.microsoft.com/office/powerpoint/2010/main" val="74476782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29CEE8-716D-4427-8163-6600F149D970}"/>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Describe common diseases and disorders of the endocrine system</a:t>
            </a:r>
          </a:p>
          <a:p>
            <a:pPr marL="457200" indent="-457200">
              <a:buFont typeface="+mj-lt"/>
              <a:buAutoNum type="arabicPeriod" startAt="6"/>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diabetes</a:t>
            </a:r>
          </a:p>
          <a:p>
            <a:pPr marL="457200" lvl="1" indent="0">
              <a:buNone/>
            </a:pPr>
            <a:r>
              <a:rPr lang="en-US" dirty="0"/>
              <a:t>a condition in which the pancreas produces too little insulin or does not properly use insulin.</a:t>
            </a:r>
          </a:p>
          <a:p>
            <a:pPr marL="0" indent="0">
              <a:buNone/>
            </a:pPr>
            <a:r>
              <a:rPr lang="en-US" b="1" dirty="0"/>
              <a:t>insulin</a:t>
            </a:r>
          </a:p>
          <a:p>
            <a:pPr marL="457200" lvl="1" indent="0">
              <a:buNone/>
            </a:pPr>
            <a:r>
              <a:rPr lang="en-US" dirty="0"/>
              <a:t>a hormone that works to move glucose from the blood and into the cells for energy for the body.</a:t>
            </a:r>
          </a:p>
          <a:p>
            <a:pPr marL="0" indent="0">
              <a:buNone/>
            </a:pPr>
            <a:r>
              <a:rPr lang="en-US" b="1" dirty="0"/>
              <a:t>glucose</a:t>
            </a:r>
          </a:p>
          <a:p>
            <a:pPr marL="457200" lvl="1" indent="0">
              <a:buNone/>
            </a:pPr>
            <a:r>
              <a:rPr lang="en-US" dirty="0"/>
              <a:t>natural sugar.</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42811A74-FE8C-4A93-952F-E9484EB0805D}"/>
              </a:ext>
            </a:extLst>
          </p:cNvPr>
          <p:cNvSpPr>
            <a:spLocks noGrp="1"/>
          </p:cNvSpPr>
          <p:nvPr>
            <p:ph type="sldNum" sz="quarter" idx="12"/>
          </p:nvPr>
        </p:nvSpPr>
        <p:spPr/>
        <p:txBody>
          <a:bodyPr/>
          <a:lstStyle/>
          <a:p>
            <a:pPr defTabSz="457200"/>
            <a:fld id="{1E19C8D7-53EE-4AF8-9E87-BBF55B67A655}" type="slidenum">
              <a:rPr lang="en-US" smtClean="0"/>
              <a:pPr defTabSz="457200"/>
              <a:t>84</a:t>
            </a:fld>
            <a:endParaRPr lang="en-US" dirty="0"/>
          </a:p>
        </p:txBody>
      </p:sp>
    </p:spTree>
    <p:extLst>
      <p:ext uri="{BB962C8B-B14F-4D97-AF65-F5344CB8AC3E}">
        <p14:creationId xmlns:p14="http://schemas.microsoft.com/office/powerpoint/2010/main" val="37897315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29CEE8-716D-4427-8163-6600F149D970}"/>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Describe common diseases and disorders of the endocrine system</a:t>
            </a:r>
          </a:p>
          <a:p>
            <a:pPr marL="457200" indent="-457200">
              <a:buFont typeface="+mj-lt"/>
              <a:buAutoNum type="arabicPeriod" startAt="6"/>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type 1 diabetes</a:t>
            </a:r>
          </a:p>
          <a:p>
            <a:pPr marL="457200" lvl="1" indent="0">
              <a:buNone/>
            </a:pPr>
            <a:r>
              <a:rPr lang="en-US" dirty="0"/>
              <a:t>type of diabetes in which the pancreas does not produce any insulin; is usually diagnosed in children and young adults and will continue throughout a person’s life. </a:t>
            </a:r>
          </a:p>
          <a:p>
            <a:pPr marL="0" indent="0">
              <a:buNone/>
            </a:pPr>
            <a:r>
              <a:rPr lang="en-US" b="1" dirty="0"/>
              <a:t>type 2 diabetes</a:t>
            </a:r>
          </a:p>
          <a:p>
            <a:pPr marL="457200" lvl="1" indent="0">
              <a:buNone/>
            </a:pPr>
            <a:r>
              <a:rPr lang="en-US" dirty="0"/>
              <a:t>common form of diabetes in which either the body does not produce enough insulin or the body fails to properly use insulin; typically develops after age 35 and is the milder form of diabetes.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42811A74-FE8C-4A93-952F-E9484EB0805D}"/>
              </a:ext>
            </a:extLst>
          </p:cNvPr>
          <p:cNvSpPr>
            <a:spLocks noGrp="1"/>
          </p:cNvSpPr>
          <p:nvPr>
            <p:ph type="sldNum" sz="quarter" idx="12"/>
          </p:nvPr>
        </p:nvSpPr>
        <p:spPr/>
        <p:txBody>
          <a:bodyPr/>
          <a:lstStyle/>
          <a:p>
            <a:pPr defTabSz="457200"/>
            <a:fld id="{1E19C8D7-53EE-4AF8-9E87-BBF55B67A655}" type="slidenum">
              <a:rPr lang="en-US" smtClean="0"/>
              <a:pPr defTabSz="457200"/>
              <a:t>85</a:t>
            </a:fld>
            <a:endParaRPr lang="en-US" dirty="0"/>
          </a:p>
        </p:txBody>
      </p:sp>
    </p:spTree>
    <p:extLst>
      <p:ext uri="{BB962C8B-B14F-4D97-AF65-F5344CB8AC3E}">
        <p14:creationId xmlns:p14="http://schemas.microsoft.com/office/powerpoint/2010/main" val="337950333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29CEE8-716D-4427-8163-6600F149D970}"/>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Describe common diseases and disorders of the endocrine system</a:t>
            </a:r>
          </a:p>
          <a:p>
            <a:pPr marL="457200" indent="-457200">
              <a:buFont typeface="+mj-lt"/>
              <a:buAutoNum type="arabicPeriod" startAt="6"/>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pre-diabetes</a:t>
            </a:r>
          </a:p>
          <a:p>
            <a:pPr marL="457200" lvl="1" indent="0">
              <a:buNone/>
            </a:pPr>
            <a:r>
              <a:rPr lang="en-US" dirty="0"/>
              <a:t>a condition that occurs when a person’s blood glucose levels are above normal but not high enough for a diagnosis of type 2 diabetes.</a:t>
            </a:r>
          </a:p>
          <a:p>
            <a:pPr marL="0" indent="0">
              <a:buNone/>
            </a:pPr>
            <a:r>
              <a:rPr lang="en-US" b="1" dirty="0"/>
              <a:t>gestational diabetes</a:t>
            </a:r>
          </a:p>
          <a:p>
            <a:pPr marL="457200" lvl="1" indent="0">
              <a:buNone/>
            </a:pPr>
            <a:r>
              <a:rPr lang="en-US" dirty="0"/>
              <a:t>a type of diabetes that appears in pregnant women who have never had diabetes before but who have high glucose levels during pregnancy.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42811A74-FE8C-4A93-952F-E9484EB0805D}"/>
              </a:ext>
            </a:extLst>
          </p:cNvPr>
          <p:cNvSpPr>
            <a:spLocks noGrp="1"/>
          </p:cNvSpPr>
          <p:nvPr>
            <p:ph type="sldNum" sz="quarter" idx="12"/>
          </p:nvPr>
        </p:nvSpPr>
        <p:spPr/>
        <p:txBody>
          <a:bodyPr/>
          <a:lstStyle/>
          <a:p>
            <a:pPr defTabSz="457200"/>
            <a:fld id="{1E19C8D7-53EE-4AF8-9E87-BBF55B67A655}" type="slidenum">
              <a:rPr lang="en-US" smtClean="0"/>
              <a:pPr defTabSz="457200"/>
              <a:t>86</a:t>
            </a:fld>
            <a:endParaRPr lang="en-US" dirty="0"/>
          </a:p>
        </p:txBody>
      </p:sp>
    </p:spTree>
    <p:extLst>
      <p:ext uri="{BB962C8B-B14F-4D97-AF65-F5344CB8AC3E}">
        <p14:creationId xmlns:p14="http://schemas.microsoft.com/office/powerpoint/2010/main" val="348947258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29CEE8-716D-4427-8163-6600F149D970}"/>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Describe common diseases and disorders of the endocrine system</a:t>
            </a:r>
          </a:p>
          <a:p>
            <a:pPr marL="457200" indent="-457200">
              <a:buFont typeface="+mj-lt"/>
              <a:buAutoNum type="arabicPeriod" startAt="6"/>
            </a:pPr>
            <a:endParaRPr lang="en-US" dirty="0">
              <a:solidFill>
                <a:srgbClr val="FF0000"/>
              </a:solidFill>
            </a:endParaRPr>
          </a:p>
          <a:p>
            <a:pPr marL="0" indent="0">
              <a:buNone/>
            </a:pPr>
            <a:r>
              <a:rPr lang="en-US" dirty="0"/>
              <a:t>NAs should know these facts about diabetes:</a:t>
            </a:r>
          </a:p>
          <a:p>
            <a:pPr marL="0" indent="0">
              <a:buNone/>
            </a:pPr>
            <a:endParaRPr lang="en-US" dirty="0"/>
          </a:p>
          <a:p>
            <a:pPr lvl="1"/>
            <a:r>
              <a:rPr lang="en-US" dirty="0"/>
              <a:t>Pancreas produces too little insulin or does not properly use insulin. </a:t>
            </a:r>
          </a:p>
          <a:p>
            <a:pPr lvl="1"/>
            <a:r>
              <a:rPr lang="en-US" dirty="0"/>
              <a:t>Glucose collects in blood, causing circulatory problems. Damage to organs can also occur. </a:t>
            </a:r>
          </a:p>
          <a:p>
            <a:pPr lvl="1"/>
            <a:r>
              <a:rPr lang="en-US" dirty="0"/>
              <a:t>Two types are Type 1 (diagnosed in children and young adults, will continue throughout a person’s life) and Type 2 (adult-onset and milder). </a:t>
            </a:r>
          </a:p>
          <a:p>
            <a:pPr lvl="1"/>
            <a:r>
              <a:rPr lang="en-US" dirty="0"/>
              <a:t>Pre-diabetes describes blood glucose levels above normal but not high enough for a diagnosis of Type 2 diabetes.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42811A74-FE8C-4A93-952F-E9484EB0805D}"/>
              </a:ext>
            </a:extLst>
          </p:cNvPr>
          <p:cNvSpPr>
            <a:spLocks noGrp="1"/>
          </p:cNvSpPr>
          <p:nvPr>
            <p:ph type="sldNum" sz="quarter" idx="12"/>
          </p:nvPr>
        </p:nvSpPr>
        <p:spPr/>
        <p:txBody>
          <a:bodyPr/>
          <a:lstStyle/>
          <a:p>
            <a:pPr defTabSz="457200"/>
            <a:fld id="{1E19C8D7-53EE-4AF8-9E87-BBF55B67A655}" type="slidenum">
              <a:rPr lang="en-US" smtClean="0"/>
              <a:pPr defTabSz="457200"/>
              <a:t>87</a:t>
            </a:fld>
            <a:endParaRPr lang="en-US" dirty="0"/>
          </a:p>
        </p:txBody>
      </p:sp>
    </p:spTree>
    <p:extLst>
      <p:ext uri="{BB962C8B-B14F-4D97-AF65-F5344CB8AC3E}">
        <p14:creationId xmlns:p14="http://schemas.microsoft.com/office/powerpoint/2010/main" val="285302682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29CEE8-716D-4427-8163-6600F149D970}"/>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Describe common diseases and disorders of the endocrine system</a:t>
            </a:r>
          </a:p>
          <a:p>
            <a:pPr marL="457200" indent="-457200">
              <a:buFont typeface="+mj-lt"/>
              <a:buAutoNum type="arabicPeriod" startAt="6"/>
            </a:pPr>
            <a:endParaRPr lang="en-US" dirty="0">
              <a:solidFill>
                <a:srgbClr val="FF0000"/>
              </a:solidFill>
            </a:endParaRPr>
          </a:p>
          <a:p>
            <a:pPr marL="0" indent="0">
              <a:buNone/>
            </a:pPr>
            <a:r>
              <a:rPr lang="en-US" dirty="0"/>
              <a:t>The following can be signs of diabetes:</a:t>
            </a:r>
          </a:p>
          <a:p>
            <a:pPr marL="0" indent="0">
              <a:buNone/>
            </a:pPr>
            <a:endParaRPr lang="en-US" dirty="0"/>
          </a:p>
          <a:p>
            <a:pPr lvl="1"/>
            <a:r>
              <a:rPr lang="en-US" dirty="0"/>
              <a:t>Excessive thirst </a:t>
            </a:r>
          </a:p>
          <a:p>
            <a:pPr lvl="1"/>
            <a:r>
              <a:rPr lang="en-US" dirty="0"/>
              <a:t>Extreme hunger </a:t>
            </a:r>
          </a:p>
          <a:p>
            <a:pPr lvl="1"/>
            <a:r>
              <a:rPr lang="en-US" dirty="0"/>
              <a:t>Frequent urination </a:t>
            </a:r>
          </a:p>
          <a:p>
            <a:pPr lvl="1"/>
            <a:r>
              <a:rPr lang="en-US" dirty="0"/>
              <a:t>Weight loss </a:t>
            </a:r>
          </a:p>
          <a:p>
            <a:pPr lvl="1"/>
            <a:r>
              <a:rPr lang="en-US" dirty="0"/>
              <a:t>Elevated blood sugar levels</a:t>
            </a:r>
          </a:p>
          <a:p>
            <a:pPr lvl="1"/>
            <a:r>
              <a:rPr lang="en-US" dirty="0"/>
              <a:t>Glucose (sugar) in urine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42811A74-FE8C-4A93-952F-E9484EB0805D}"/>
              </a:ext>
            </a:extLst>
          </p:cNvPr>
          <p:cNvSpPr>
            <a:spLocks noGrp="1"/>
          </p:cNvSpPr>
          <p:nvPr>
            <p:ph type="sldNum" sz="quarter" idx="12"/>
          </p:nvPr>
        </p:nvSpPr>
        <p:spPr/>
        <p:txBody>
          <a:bodyPr/>
          <a:lstStyle/>
          <a:p>
            <a:pPr defTabSz="457200"/>
            <a:fld id="{1E19C8D7-53EE-4AF8-9E87-BBF55B67A655}" type="slidenum">
              <a:rPr lang="en-US" smtClean="0"/>
              <a:pPr defTabSz="457200"/>
              <a:t>88</a:t>
            </a:fld>
            <a:endParaRPr lang="en-US" dirty="0"/>
          </a:p>
        </p:txBody>
      </p:sp>
    </p:spTree>
    <p:extLst>
      <p:ext uri="{BB962C8B-B14F-4D97-AF65-F5344CB8AC3E}">
        <p14:creationId xmlns:p14="http://schemas.microsoft.com/office/powerpoint/2010/main" val="100738528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29CEE8-716D-4427-8163-6600F149D970}"/>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Describe common diseases and disorders of the endocrine system</a:t>
            </a:r>
          </a:p>
          <a:p>
            <a:pPr marL="457200" indent="-457200">
              <a:buFont typeface="+mj-lt"/>
              <a:buAutoNum type="arabicPeriod" startAt="6"/>
            </a:pPr>
            <a:endParaRPr lang="en-US" dirty="0">
              <a:solidFill>
                <a:srgbClr val="FF0000"/>
              </a:solidFill>
            </a:endParaRPr>
          </a:p>
          <a:p>
            <a:pPr marL="0" indent="0">
              <a:buNone/>
            </a:pPr>
            <a:r>
              <a:rPr lang="en-US" dirty="0"/>
              <a:t>Signs of diabetes (cont’d):</a:t>
            </a:r>
          </a:p>
          <a:p>
            <a:pPr lvl="1"/>
            <a:endParaRPr lang="en-US" dirty="0"/>
          </a:p>
          <a:p>
            <a:pPr lvl="1"/>
            <a:r>
              <a:rPr lang="en-US" dirty="0"/>
              <a:t>Sudden vision changes </a:t>
            </a:r>
          </a:p>
          <a:p>
            <a:pPr lvl="1"/>
            <a:r>
              <a:rPr lang="en-US" dirty="0"/>
              <a:t>Tingling or numbness in hands or feet </a:t>
            </a:r>
          </a:p>
          <a:p>
            <a:pPr lvl="1"/>
            <a:r>
              <a:rPr lang="en-US" dirty="0"/>
              <a:t>Feeling very tired much of the time</a:t>
            </a:r>
          </a:p>
          <a:p>
            <a:pPr lvl="1"/>
            <a:r>
              <a:rPr lang="en-US" dirty="0"/>
              <a:t>Very dry skin </a:t>
            </a:r>
          </a:p>
          <a:p>
            <a:pPr lvl="1"/>
            <a:r>
              <a:rPr lang="en-US" dirty="0"/>
              <a:t>Sores that are slow to heal </a:t>
            </a:r>
          </a:p>
          <a:p>
            <a:pPr lvl="1"/>
            <a:r>
              <a:rPr lang="en-US" dirty="0"/>
              <a:t>More infections than usual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42811A74-FE8C-4A93-952F-E9484EB0805D}"/>
              </a:ext>
            </a:extLst>
          </p:cNvPr>
          <p:cNvSpPr>
            <a:spLocks noGrp="1"/>
          </p:cNvSpPr>
          <p:nvPr>
            <p:ph type="sldNum" sz="quarter" idx="12"/>
          </p:nvPr>
        </p:nvSpPr>
        <p:spPr/>
        <p:txBody>
          <a:bodyPr/>
          <a:lstStyle/>
          <a:p>
            <a:pPr defTabSz="457200"/>
            <a:fld id="{1E19C8D7-53EE-4AF8-9E87-BBF55B67A655}" type="slidenum">
              <a:rPr lang="en-US" smtClean="0"/>
              <a:pPr defTabSz="457200"/>
              <a:t>89</a:t>
            </a:fld>
            <a:endParaRPr lang="en-US" dirty="0"/>
          </a:p>
        </p:txBody>
      </p:sp>
    </p:spTree>
    <p:extLst>
      <p:ext uri="{BB962C8B-B14F-4D97-AF65-F5344CB8AC3E}">
        <p14:creationId xmlns:p14="http://schemas.microsoft.com/office/powerpoint/2010/main" val="1586553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45ECA5-0BA5-4FE3-97BC-0F741C6E9A9F}"/>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common diseases and disorders of the integumentary system</a:t>
            </a:r>
          </a:p>
          <a:p>
            <a:pPr marL="457200" indent="-457200">
              <a:buFont typeface="+mj-lt"/>
              <a:buAutoNum type="arabicPeriod"/>
            </a:pPr>
            <a:endParaRPr lang="en-US" dirty="0">
              <a:solidFill>
                <a:srgbClr val="FF0000"/>
              </a:solidFill>
            </a:endParaRPr>
          </a:p>
          <a:p>
            <a:pPr marL="0" indent="0">
              <a:buNone/>
            </a:pPr>
            <a:r>
              <a:rPr lang="en-US" dirty="0"/>
              <a:t>NAs should know these facts about stasis dermatitis:</a:t>
            </a:r>
          </a:p>
          <a:p>
            <a:pPr marL="0" indent="0">
              <a:buNone/>
            </a:pPr>
            <a:endParaRPr lang="en-US" dirty="0"/>
          </a:p>
          <a:p>
            <a:pPr lvl="1"/>
            <a:r>
              <a:rPr lang="en-US" dirty="0"/>
              <a:t>Commonly affects lower legs and ankles</a:t>
            </a:r>
          </a:p>
          <a:p>
            <a:pPr lvl="1"/>
            <a:r>
              <a:rPr lang="en-US" dirty="0"/>
              <a:t>Occurs due to fluid build-up under skin</a:t>
            </a:r>
          </a:p>
          <a:p>
            <a:pPr lvl="1"/>
            <a:r>
              <a:rPr lang="en-US" dirty="0"/>
              <a:t>Can lead to severe skin problems</a:t>
            </a:r>
          </a:p>
          <a:p>
            <a:pPr lvl="1"/>
            <a:r>
              <a:rPr lang="en-US" dirty="0"/>
              <a:t>Early signs include rash; scaly, red area; and itching.</a:t>
            </a:r>
          </a:p>
          <a:p>
            <a:pPr lvl="1"/>
            <a:r>
              <a:rPr lang="en-US" dirty="0"/>
              <a:t>Other signs include swelling of legs/ankles; thin, tissue-like skin; darkening/thickening skin at ankles; leg pain. Report these signs to nurse.</a:t>
            </a:r>
          </a:p>
          <a:p>
            <a:pPr marL="0" indent="0">
              <a:buNone/>
            </a:pPr>
            <a:endParaRPr lang="en-US" dirty="0"/>
          </a:p>
        </p:txBody>
      </p:sp>
      <p:sp>
        <p:nvSpPr>
          <p:cNvPr id="3" name="Slide Number Placeholder 2">
            <a:extLst>
              <a:ext uri="{FF2B5EF4-FFF2-40B4-BE49-F238E27FC236}">
                <a16:creationId xmlns:a16="http://schemas.microsoft.com/office/drawing/2014/main" id="{434BF331-D817-4E33-B8A1-4F5AA07D0418}"/>
              </a:ext>
            </a:extLst>
          </p:cNvPr>
          <p:cNvSpPr>
            <a:spLocks noGrp="1"/>
          </p:cNvSpPr>
          <p:nvPr>
            <p:ph type="sldNum" sz="quarter" idx="12"/>
          </p:nvPr>
        </p:nvSpPr>
        <p:spPr/>
        <p:txBody>
          <a:bodyPr/>
          <a:lstStyle/>
          <a:p>
            <a:pPr defTabSz="457200"/>
            <a:fld id="{1E19C8D7-53EE-4AF8-9E87-BBF55B67A655}" type="slidenum">
              <a:rPr lang="en-US" smtClean="0"/>
              <a:pPr defTabSz="457200"/>
              <a:t>9</a:t>
            </a:fld>
            <a:endParaRPr lang="en-US" dirty="0"/>
          </a:p>
        </p:txBody>
      </p:sp>
    </p:spTree>
    <p:extLst>
      <p:ext uri="{BB962C8B-B14F-4D97-AF65-F5344CB8AC3E}">
        <p14:creationId xmlns:p14="http://schemas.microsoft.com/office/powerpoint/2010/main" val="399136375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29CEE8-716D-4427-8163-6600F149D970}"/>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Describe common diseases and disorders of the endocrine system</a:t>
            </a:r>
          </a:p>
          <a:p>
            <a:pPr marL="457200" indent="-457200">
              <a:buFont typeface="+mj-lt"/>
              <a:buAutoNum type="arabicPeriod" startAt="6"/>
            </a:pPr>
            <a:endParaRPr lang="en-US" dirty="0">
              <a:solidFill>
                <a:srgbClr val="FF0000"/>
              </a:solidFill>
            </a:endParaRPr>
          </a:p>
          <a:p>
            <a:pPr marL="0" indent="0">
              <a:buNone/>
            </a:pPr>
            <a:r>
              <a:rPr lang="en-US" dirty="0"/>
              <a:t>Diabetes can lead to the following complications:</a:t>
            </a:r>
          </a:p>
          <a:p>
            <a:pPr marL="0" indent="0">
              <a:buNone/>
            </a:pPr>
            <a:endParaRPr lang="en-US" dirty="0"/>
          </a:p>
          <a:p>
            <a:pPr lvl="1"/>
            <a:r>
              <a:rPr lang="en-US" dirty="0"/>
              <a:t>Changes in the circulatory system can cause heart attack, stroke, poor extremity circulation, poor wound healing, and kidney and nerve damage. </a:t>
            </a:r>
          </a:p>
          <a:p>
            <a:pPr lvl="1"/>
            <a:r>
              <a:rPr lang="en-US" dirty="0"/>
              <a:t>Damage to eyes can cause vision loss and blindness. </a:t>
            </a:r>
          </a:p>
          <a:p>
            <a:pPr lvl="1"/>
            <a:r>
              <a:rPr lang="en-US" dirty="0"/>
              <a:t>Diabetes can lead to leg and foot ulcers, infected wounds, and gangrene due to poor circulation and impaired wound healing.</a:t>
            </a:r>
          </a:p>
          <a:p>
            <a:pPr lvl="1"/>
            <a:r>
              <a:rPr lang="en-US" dirty="0"/>
              <a:t>Insulin reaction and diabetic ketoacidosis are serious complications (see Chapter 7).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42811A74-FE8C-4A93-952F-E9484EB0805D}"/>
              </a:ext>
            </a:extLst>
          </p:cNvPr>
          <p:cNvSpPr>
            <a:spLocks noGrp="1"/>
          </p:cNvSpPr>
          <p:nvPr>
            <p:ph type="sldNum" sz="quarter" idx="12"/>
          </p:nvPr>
        </p:nvSpPr>
        <p:spPr/>
        <p:txBody>
          <a:bodyPr/>
          <a:lstStyle/>
          <a:p>
            <a:pPr defTabSz="457200"/>
            <a:fld id="{1E19C8D7-53EE-4AF8-9E87-BBF55B67A655}" type="slidenum">
              <a:rPr lang="en-US" smtClean="0"/>
              <a:pPr defTabSz="457200"/>
              <a:t>90</a:t>
            </a:fld>
            <a:endParaRPr lang="en-US" dirty="0"/>
          </a:p>
        </p:txBody>
      </p:sp>
    </p:spTree>
    <p:extLst>
      <p:ext uri="{BB962C8B-B14F-4D97-AF65-F5344CB8AC3E}">
        <p14:creationId xmlns:p14="http://schemas.microsoft.com/office/powerpoint/2010/main" val="336602969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045452C-ED77-41FE-81FB-554B48B11BFB}"/>
              </a:ext>
            </a:extLst>
          </p:cNvPr>
          <p:cNvSpPr>
            <a:spLocks noGrp="1"/>
          </p:cNvSpPr>
          <p:nvPr>
            <p:ph idx="1"/>
          </p:nvPr>
        </p:nvSpPr>
        <p:spPr/>
        <p:txBody>
          <a:bodyPr/>
          <a:lstStyle/>
          <a:p>
            <a:pPr marL="0" indent="0">
              <a:buNone/>
            </a:pPr>
            <a:r>
              <a:rPr lang="en-US" dirty="0"/>
              <a:t>Transparency 18-14: Care Guidelines for Diabetes</a:t>
            </a:r>
          </a:p>
          <a:p>
            <a:pPr marL="0" indent="0">
              <a:buNone/>
            </a:pPr>
            <a:endParaRPr lang="en-US" dirty="0"/>
          </a:p>
          <a:p>
            <a:r>
              <a:rPr lang="en-US" dirty="0"/>
              <a:t>Follow diet instructions exactly. </a:t>
            </a:r>
          </a:p>
          <a:p>
            <a:r>
              <a:rPr lang="en-US" dirty="0"/>
              <a:t>Encourage resident to follow his exercise program. </a:t>
            </a:r>
          </a:p>
          <a:p>
            <a:r>
              <a:rPr lang="en-US" dirty="0"/>
              <a:t>Observe resident’s management of insulin doses. </a:t>
            </a:r>
          </a:p>
          <a:p>
            <a:r>
              <a:rPr lang="en-US" dirty="0"/>
              <a:t>Perform urine and blood tests as directed. </a:t>
            </a:r>
          </a:p>
          <a:p>
            <a:r>
              <a:rPr lang="en-US" dirty="0"/>
              <a:t>Give foot care as directed. </a:t>
            </a:r>
          </a:p>
          <a:p>
            <a:r>
              <a:rPr lang="en-US" dirty="0"/>
              <a:t>Encourage comfortable shoes made of material that breathes and socks made of natural fibers. </a:t>
            </a:r>
          </a:p>
          <a:p>
            <a:pPr marL="0" indent="0">
              <a:buNone/>
            </a:pPr>
            <a:endParaRPr lang="en-US" dirty="0"/>
          </a:p>
        </p:txBody>
      </p:sp>
      <p:sp>
        <p:nvSpPr>
          <p:cNvPr id="3" name="Slide Number Placeholder 2">
            <a:extLst>
              <a:ext uri="{FF2B5EF4-FFF2-40B4-BE49-F238E27FC236}">
                <a16:creationId xmlns:a16="http://schemas.microsoft.com/office/drawing/2014/main" id="{8465BFE0-B28C-4372-8D68-0C33A01F8D17}"/>
              </a:ext>
            </a:extLst>
          </p:cNvPr>
          <p:cNvSpPr>
            <a:spLocks noGrp="1"/>
          </p:cNvSpPr>
          <p:nvPr>
            <p:ph type="sldNum" sz="quarter" idx="12"/>
          </p:nvPr>
        </p:nvSpPr>
        <p:spPr/>
        <p:txBody>
          <a:bodyPr/>
          <a:lstStyle/>
          <a:p>
            <a:pPr defTabSz="457200"/>
            <a:fld id="{1E19C8D7-53EE-4AF8-9E87-BBF55B67A655}" type="slidenum">
              <a:rPr lang="en-US" smtClean="0"/>
              <a:pPr defTabSz="457200"/>
              <a:t>91</a:t>
            </a:fld>
            <a:endParaRPr lang="en-US" dirty="0"/>
          </a:p>
        </p:txBody>
      </p:sp>
    </p:spTree>
    <p:extLst>
      <p:ext uri="{BB962C8B-B14F-4D97-AF65-F5344CB8AC3E}">
        <p14:creationId xmlns:p14="http://schemas.microsoft.com/office/powerpoint/2010/main" val="246866906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29CEE8-716D-4427-8163-6600F149D970}"/>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Describe common diseases and disorders of the endocrine system</a:t>
            </a:r>
          </a:p>
          <a:p>
            <a:pPr marL="457200" indent="-457200">
              <a:buFont typeface="+mj-lt"/>
              <a:buAutoNum type="arabicPeriod" startAt="6"/>
            </a:pPr>
            <a:endParaRPr lang="en-US" dirty="0">
              <a:solidFill>
                <a:srgbClr val="FF0000"/>
              </a:solidFill>
            </a:endParaRPr>
          </a:p>
          <a:p>
            <a:pPr marL="0" indent="0">
              <a:buNone/>
            </a:pPr>
            <a:r>
              <a:rPr lang="en-US" dirty="0"/>
              <a:t>NAs should observe and report the following signs and symptoms in a resident with diabetes:</a:t>
            </a:r>
          </a:p>
          <a:p>
            <a:pPr marL="0" indent="0">
              <a:buNone/>
            </a:pPr>
            <a:endParaRPr lang="en-US" dirty="0"/>
          </a:p>
          <a:p>
            <a:pPr lvl="1"/>
            <a:r>
              <a:rPr lang="en-US" dirty="0"/>
              <a:t>Skin breakdown </a:t>
            </a:r>
          </a:p>
          <a:p>
            <a:pPr lvl="1"/>
            <a:r>
              <a:rPr lang="en-US" dirty="0"/>
              <a:t>Change in appetite </a:t>
            </a:r>
          </a:p>
          <a:p>
            <a:pPr lvl="1"/>
            <a:r>
              <a:rPr lang="en-US" dirty="0"/>
              <a:t>Weight changes </a:t>
            </a:r>
          </a:p>
          <a:p>
            <a:pPr lvl="1"/>
            <a:r>
              <a:rPr lang="en-US" dirty="0"/>
              <a:t>Changes in mental status </a:t>
            </a:r>
          </a:p>
          <a:p>
            <a:pPr lvl="1"/>
            <a:r>
              <a:rPr lang="en-US" dirty="0"/>
              <a:t>Increased thirst </a:t>
            </a:r>
          </a:p>
          <a:p>
            <a:pPr lvl="1"/>
            <a:r>
              <a:rPr lang="en-US" dirty="0"/>
              <a:t>Change in urine output</a:t>
            </a:r>
          </a:p>
          <a:p>
            <a:pPr lvl="1"/>
            <a:r>
              <a:rPr lang="en-US" dirty="0"/>
              <a:t>Nausea or vomiting </a:t>
            </a:r>
          </a:p>
          <a:p>
            <a:pPr marL="0" indent="0">
              <a:buNone/>
            </a:pPr>
            <a:endParaRPr lang="en-US" dirty="0"/>
          </a:p>
        </p:txBody>
      </p:sp>
      <p:sp>
        <p:nvSpPr>
          <p:cNvPr id="3" name="Slide Number Placeholder 2">
            <a:extLst>
              <a:ext uri="{FF2B5EF4-FFF2-40B4-BE49-F238E27FC236}">
                <a16:creationId xmlns:a16="http://schemas.microsoft.com/office/drawing/2014/main" id="{42811A74-FE8C-4A93-952F-E9484EB0805D}"/>
              </a:ext>
            </a:extLst>
          </p:cNvPr>
          <p:cNvSpPr>
            <a:spLocks noGrp="1"/>
          </p:cNvSpPr>
          <p:nvPr>
            <p:ph type="sldNum" sz="quarter" idx="12"/>
          </p:nvPr>
        </p:nvSpPr>
        <p:spPr/>
        <p:txBody>
          <a:bodyPr/>
          <a:lstStyle/>
          <a:p>
            <a:pPr defTabSz="457200"/>
            <a:fld id="{1E19C8D7-53EE-4AF8-9E87-BBF55B67A655}" type="slidenum">
              <a:rPr lang="en-US" smtClean="0"/>
              <a:pPr defTabSz="457200"/>
              <a:t>92</a:t>
            </a:fld>
            <a:endParaRPr lang="en-US" dirty="0"/>
          </a:p>
        </p:txBody>
      </p:sp>
    </p:spTree>
    <p:extLst>
      <p:ext uri="{BB962C8B-B14F-4D97-AF65-F5344CB8AC3E}">
        <p14:creationId xmlns:p14="http://schemas.microsoft.com/office/powerpoint/2010/main" val="358283665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29CEE8-716D-4427-8163-6600F149D970}"/>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Describe common diseases and disorders of the endocrine system</a:t>
            </a:r>
          </a:p>
          <a:p>
            <a:pPr marL="457200" indent="-457200">
              <a:buFont typeface="+mj-lt"/>
              <a:buAutoNum type="arabicPeriod" startAt="6"/>
            </a:pPr>
            <a:endParaRPr lang="en-US" dirty="0">
              <a:solidFill>
                <a:srgbClr val="FF0000"/>
              </a:solidFill>
            </a:endParaRPr>
          </a:p>
          <a:p>
            <a:pPr marL="0" indent="0">
              <a:buNone/>
            </a:pPr>
            <a:r>
              <a:rPr lang="en-US" dirty="0"/>
              <a:t>Signs and symptoms of diabetes (cont’d):</a:t>
            </a:r>
          </a:p>
          <a:p>
            <a:pPr marL="0" indent="0">
              <a:buNone/>
            </a:pPr>
            <a:endParaRPr lang="en-US" dirty="0"/>
          </a:p>
          <a:p>
            <a:pPr lvl="1"/>
            <a:r>
              <a:rPr lang="en-US" dirty="0"/>
              <a:t>Irritability </a:t>
            </a:r>
          </a:p>
          <a:p>
            <a:pPr lvl="1"/>
            <a:r>
              <a:rPr lang="en-US" dirty="0"/>
              <a:t>Nervousness or anxiety </a:t>
            </a:r>
          </a:p>
          <a:p>
            <a:pPr lvl="1"/>
            <a:r>
              <a:rPr lang="en-US" dirty="0"/>
              <a:t>Feeling faint or dizzy </a:t>
            </a:r>
          </a:p>
          <a:p>
            <a:pPr lvl="1"/>
            <a:r>
              <a:rPr lang="en-US" dirty="0"/>
              <a:t>Vision changes</a:t>
            </a:r>
          </a:p>
          <a:p>
            <a:pPr lvl="1"/>
            <a:r>
              <a:rPr lang="en-US" dirty="0"/>
              <a:t>Change in mobility </a:t>
            </a:r>
          </a:p>
          <a:p>
            <a:pPr lvl="1"/>
            <a:r>
              <a:rPr lang="en-US" dirty="0"/>
              <a:t>Change in sensation </a:t>
            </a:r>
          </a:p>
          <a:p>
            <a:pPr lvl="1"/>
            <a:r>
              <a:rPr lang="en-US" dirty="0"/>
              <a:t>Sweet or fruity breath </a:t>
            </a:r>
          </a:p>
          <a:p>
            <a:pPr lvl="1"/>
            <a:r>
              <a:rPr lang="en-US" dirty="0"/>
              <a:t>Numbness or tingling in arms or legs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42811A74-FE8C-4A93-952F-E9484EB0805D}"/>
              </a:ext>
            </a:extLst>
          </p:cNvPr>
          <p:cNvSpPr>
            <a:spLocks noGrp="1"/>
          </p:cNvSpPr>
          <p:nvPr>
            <p:ph type="sldNum" sz="quarter" idx="12"/>
          </p:nvPr>
        </p:nvSpPr>
        <p:spPr/>
        <p:txBody>
          <a:bodyPr/>
          <a:lstStyle/>
          <a:p>
            <a:pPr defTabSz="457200"/>
            <a:fld id="{1E19C8D7-53EE-4AF8-9E87-BBF55B67A655}" type="slidenum">
              <a:rPr lang="en-US" smtClean="0"/>
              <a:pPr defTabSz="457200"/>
              <a:t>93</a:t>
            </a:fld>
            <a:endParaRPr lang="en-US" dirty="0"/>
          </a:p>
        </p:txBody>
      </p:sp>
    </p:spTree>
    <p:extLst>
      <p:ext uri="{BB962C8B-B14F-4D97-AF65-F5344CB8AC3E}">
        <p14:creationId xmlns:p14="http://schemas.microsoft.com/office/powerpoint/2010/main" val="63324249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D225C53-4CC9-482C-8C86-339E228BF5BC}"/>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Providing foot care for the diabetic resident</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basin of warm water, bath thermometer, mild soap, washcloth, 2 towels, lotion, clean cotton socks, shoes or slippers, gloves</a:t>
            </a:r>
          </a:p>
          <a:p>
            <a:pPr marL="0" indent="0">
              <a:buNone/>
            </a:pPr>
            <a:endParaRPr lang="en-US" dirty="0"/>
          </a:p>
          <a:p>
            <a:pPr marL="457200" indent="-457200">
              <a:buFont typeface="+mj-lt"/>
              <a:buAutoNum type="arabicPeriod"/>
            </a:pPr>
            <a:r>
              <a:rPr lang="en-US" dirty="0"/>
              <a:t>Identify yourself by name. Identify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Fill the basin halfway with warm water. Test water temperature with thermometer or against the inside of your wrist. Ensure it is safe. Water temperature should be no higher than 105°F. Have resident check water temperature. Adjust if necessary. </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25AA20C8-80A4-41DD-B9D2-7E0DA70CEC2F}"/>
              </a:ext>
            </a:extLst>
          </p:cNvPr>
          <p:cNvSpPr>
            <a:spLocks noGrp="1"/>
          </p:cNvSpPr>
          <p:nvPr>
            <p:ph type="sldNum" sz="quarter" idx="12"/>
          </p:nvPr>
        </p:nvSpPr>
        <p:spPr/>
        <p:txBody>
          <a:bodyPr/>
          <a:lstStyle/>
          <a:p>
            <a:pPr defTabSz="457200"/>
            <a:fld id="{1E19C8D7-53EE-4AF8-9E87-BBF55B67A655}" type="slidenum">
              <a:rPr lang="en-US" smtClean="0"/>
              <a:pPr defTabSz="457200"/>
              <a:t>94</a:t>
            </a:fld>
            <a:endParaRPr lang="en-US" dirty="0"/>
          </a:p>
        </p:txBody>
      </p:sp>
    </p:spTree>
    <p:extLst>
      <p:ext uri="{BB962C8B-B14F-4D97-AF65-F5344CB8AC3E}">
        <p14:creationId xmlns:p14="http://schemas.microsoft.com/office/powerpoint/2010/main" val="80701046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D225C53-4CC9-482C-8C86-339E228BF5BC}"/>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Providing foot care for the diabetic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6"/>
            </a:pPr>
            <a:r>
              <a:rPr lang="en-US" dirty="0"/>
              <a:t>Place the basin on a bath towel on the floor (if the resident is sitting in a chair) or on a towel at the foot of the bed (if the resident is in bed). Make sure the basin is in a position that is comfortable for the resident. Support the foot and ankle throughout the procedure.</a:t>
            </a:r>
          </a:p>
          <a:p>
            <a:pPr marL="457200" indent="-457200">
              <a:buFont typeface="+mj-lt"/>
              <a:buAutoNum type="arabicPeriod" startAt="6"/>
            </a:pPr>
            <a:r>
              <a:rPr lang="en-US" dirty="0"/>
              <a:t>Put on gloves.</a:t>
            </a:r>
          </a:p>
          <a:p>
            <a:pPr marL="457200" indent="-457200">
              <a:buFont typeface="+mj-lt"/>
              <a:buAutoNum type="arabicPeriod" startAt="6"/>
            </a:pPr>
            <a:r>
              <a:rPr lang="en-US" dirty="0"/>
              <a:t>Remove the resident’s socks and completely submerge the resident’s feet in the water. Soak the feet for 10 to 20 minutes.</a:t>
            </a:r>
          </a:p>
          <a:p>
            <a:pPr marL="457200" indent="-457200">
              <a:buFont typeface="+mj-lt"/>
              <a:buAutoNum type="arabicPeriod" startAt="6"/>
            </a:pPr>
            <a:r>
              <a:rPr lang="en-US" dirty="0"/>
              <a:t>Put soap on a wet washcloth. Remove one foot from the water. Wash the entire foot gently, including between the toes and around the nail beds. </a:t>
            </a:r>
          </a:p>
          <a:p>
            <a:pPr marL="457200" indent="-457200">
              <a:buFont typeface="+mj-lt"/>
              <a:buAutoNum type="arabicPeriod" startAt="6"/>
            </a:pPr>
            <a:r>
              <a:rPr lang="en-US" dirty="0"/>
              <a:t>Rinse the entire foot, including between the toes.</a:t>
            </a:r>
          </a:p>
          <a:p>
            <a:pPr marL="457200" indent="-457200">
              <a:buFont typeface="+mj-lt"/>
              <a:buAutoNum type="arabicPeriod" startAt="6"/>
            </a:pPr>
            <a:r>
              <a:rPr lang="en-US" dirty="0"/>
              <a:t>Using a towel, pat the foot dry gently, including between the toes.</a:t>
            </a:r>
          </a:p>
          <a:p>
            <a:pPr marL="457200" indent="-457200">
              <a:buFont typeface="+mj-lt"/>
              <a:buAutoNum type="arabicPeriod" startAt="6"/>
            </a:pPr>
            <a:r>
              <a:rPr lang="en-US" dirty="0"/>
              <a:t>Repeat steps 9 through 11 for the other foot.</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25AA20C8-80A4-41DD-B9D2-7E0DA70CEC2F}"/>
              </a:ext>
            </a:extLst>
          </p:cNvPr>
          <p:cNvSpPr>
            <a:spLocks noGrp="1"/>
          </p:cNvSpPr>
          <p:nvPr>
            <p:ph type="sldNum" sz="quarter" idx="12"/>
          </p:nvPr>
        </p:nvSpPr>
        <p:spPr/>
        <p:txBody>
          <a:bodyPr/>
          <a:lstStyle/>
          <a:p>
            <a:pPr defTabSz="457200"/>
            <a:fld id="{1E19C8D7-53EE-4AF8-9E87-BBF55B67A655}" type="slidenum">
              <a:rPr lang="en-US" smtClean="0"/>
              <a:pPr defTabSz="457200"/>
              <a:t>95</a:t>
            </a:fld>
            <a:endParaRPr lang="en-US" dirty="0"/>
          </a:p>
        </p:txBody>
      </p:sp>
    </p:spTree>
    <p:extLst>
      <p:ext uri="{BB962C8B-B14F-4D97-AF65-F5344CB8AC3E}">
        <p14:creationId xmlns:p14="http://schemas.microsoft.com/office/powerpoint/2010/main" val="333737265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D225C53-4CC9-482C-8C86-339E228BF5BC}"/>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Providing foot care for the diabetic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3"/>
            </a:pPr>
            <a:r>
              <a:rPr lang="en-US" dirty="0"/>
              <a:t>Starting at the toes and working up to the ankles, gently rub lotion into the feet with circular strokes. Your goal is to increase circulation, so take several minutes on each foot</a:t>
            </a:r>
            <a:r>
              <a:rPr lang="en-US" b="1" dirty="0"/>
              <a:t>. Do not put lotion between the toes. </a:t>
            </a:r>
            <a:r>
              <a:rPr lang="en-US" dirty="0"/>
              <a:t>Remove excess lotion (if any) with a towel. Make sure lotion has been absorbed and feet are completely dry.</a:t>
            </a:r>
          </a:p>
          <a:p>
            <a:pPr marL="457200" indent="-457200">
              <a:buFont typeface="+mj-lt"/>
              <a:buAutoNum type="arabicPeriod" startAt="13"/>
            </a:pPr>
            <a:r>
              <a:rPr lang="en-US" dirty="0"/>
              <a:t>Observe the feet, ankles, and legs for dry skin, irritation, blisters, redness, sores, corns, discoloration, or swelling.</a:t>
            </a:r>
          </a:p>
          <a:p>
            <a:pPr marL="457200" indent="-457200">
              <a:buFont typeface="+mj-lt"/>
              <a:buAutoNum type="arabicPeriod" startAt="13"/>
            </a:pPr>
            <a:r>
              <a:rPr lang="en-US" dirty="0"/>
              <a:t>Help the resident put on clean socks and shoes or slippers.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25AA20C8-80A4-41DD-B9D2-7E0DA70CEC2F}"/>
              </a:ext>
            </a:extLst>
          </p:cNvPr>
          <p:cNvSpPr>
            <a:spLocks noGrp="1"/>
          </p:cNvSpPr>
          <p:nvPr>
            <p:ph type="sldNum" sz="quarter" idx="12"/>
          </p:nvPr>
        </p:nvSpPr>
        <p:spPr/>
        <p:txBody>
          <a:bodyPr/>
          <a:lstStyle/>
          <a:p>
            <a:pPr defTabSz="457200"/>
            <a:fld id="{1E19C8D7-53EE-4AF8-9E87-BBF55B67A655}" type="slidenum">
              <a:rPr lang="en-US" smtClean="0"/>
              <a:pPr defTabSz="457200"/>
              <a:t>96</a:t>
            </a:fld>
            <a:endParaRPr lang="en-US" dirty="0"/>
          </a:p>
        </p:txBody>
      </p:sp>
    </p:spTree>
    <p:extLst>
      <p:ext uri="{BB962C8B-B14F-4D97-AF65-F5344CB8AC3E}">
        <p14:creationId xmlns:p14="http://schemas.microsoft.com/office/powerpoint/2010/main" val="229648590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D225C53-4CC9-482C-8C86-339E228BF5BC}"/>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Providing foot care for the diabetic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6"/>
            </a:pPr>
            <a:r>
              <a:rPr lang="en-US" dirty="0"/>
              <a:t>Put soiled linens in appropriate container. Pour water into the toilet and flush it. Place the basin in proper area for cleaning or clean and store it according to facility policy. Store supplies.</a:t>
            </a:r>
          </a:p>
          <a:p>
            <a:pPr marL="457200" indent="-457200">
              <a:buFont typeface="+mj-lt"/>
              <a:buAutoNum type="arabicPeriod" startAt="16"/>
            </a:pPr>
            <a:r>
              <a:rPr lang="en-US" dirty="0"/>
              <a:t>Remove and discard gloves.</a:t>
            </a:r>
          </a:p>
          <a:p>
            <a:pPr marL="457200" indent="-457200">
              <a:buFont typeface="+mj-lt"/>
              <a:buAutoNum type="arabicPeriod" startAt="16"/>
            </a:pPr>
            <a:r>
              <a:rPr lang="en-US" dirty="0"/>
              <a:t>Wash your hands.</a:t>
            </a:r>
          </a:p>
          <a:p>
            <a:pPr marL="457200" indent="-457200">
              <a:buFont typeface="+mj-lt"/>
              <a:buAutoNum type="arabicPeriod" startAt="16"/>
            </a:pPr>
            <a:r>
              <a:rPr lang="en-US" dirty="0"/>
              <a:t>Place call light within resident’s reach.</a:t>
            </a:r>
          </a:p>
          <a:p>
            <a:pPr marL="457200" indent="-457200">
              <a:buFont typeface="+mj-lt"/>
              <a:buAutoNum type="arabicPeriod" startAt="16"/>
            </a:pPr>
            <a:r>
              <a:rPr lang="en-US" dirty="0"/>
              <a:t>Report any changes in resident to the nurse.</a:t>
            </a:r>
          </a:p>
          <a:p>
            <a:pPr marL="457200" indent="-457200">
              <a:buFont typeface="+mj-lt"/>
              <a:buAutoNum type="arabicPeriod" startAt="16"/>
            </a:pPr>
            <a:r>
              <a:rPr lang="en-US" dirty="0"/>
              <a:t>Document procedure using facility guidelines.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25AA20C8-80A4-41DD-B9D2-7E0DA70CEC2F}"/>
              </a:ext>
            </a:extLst>
          </p:cNvPr>
          <p:cNvSpPr>
            <a:spLocks noGrp="1"/>
          </p:cNvSpPr>
          <p:nvPr>
            <p:ph type="sldNum" sz="quarter" idx="12"/>
          </p:nvPr>
        </p:nvSpPr>
        <p:spPr/>
        <p:txBody>
          <a:bodyPr/>
          <a:lstStyle/>
          <a:p>
            <a:pPr defTabSz="457200"/>
            <a:fld id="{1E19C8D7-53EE-4AF8-9E87-BBF55B67A655}" type="slidenum">
              <a:rPr lang="en-US" smtClean="0"/>
              <a:pPr defTabSz="457200"/>
              <a:t>97</a:t>
            </a:fld>
            <a:endParaRPr lang="en-US" dirty="0"/>
          </a:p>
        </p:txBody>
      </p:sp>
    </p:spTree>
    <p:extLst>
      <p:ext uri="{BB962C8B-B14F-4D97-AF65-F5344CB8AC3E}">
        <p14:creationId xmlns:p14="http://schemas.microsoft.com/office/powerpoint/2010/main" val="135221828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29CEE8-716D-4427-8163-6600F149D970}"/>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Describe common diseases and disorders of the endocrine system</a:t>
            </a:r>
          </a:p>
          <a:p>
            <a:pPr marL="457200" indent="-457200">
              <a:buFont typeface="+mj-lt"/>
              <a:buAutoNum type="arabicPeriod" startAt="6"/>
            </a:pPr>
            <a:endParaRPr lang="en-US" dirty="0">
              <a:solidFill>
                <a:srgbClr val="FF0000"/>
              </a:solidFill>
            </a:endParaRPr>
          </a:p>
          <a:p>
            <a:pPr marL="0" indent="0">
              <a:buNone/>
            </a:pPr>
            <a:r>
              <a:rPr lang="en-US" dirty="0"/>
              <a:t>NAs should know these facts about hyperthyroidism:</a:t>
            </a:r>
          </a:p>
          <a:p>
            <a:pPr marL="0" indent="0">
              <a:buNone/>
            </a:pPr>
            <a:endParaRPr lang="en-US" dirty="0"/>
          </a:p>
          <a:p>
            <a:pPr lvl="1"/>
            <a:r>
              <a:rPr lang="en-US" dirty="0"/>
              <a:t>Thyroid produces too much thyroid hormone and body processes speed up.</a:t>
            </a:r>
          </a:p>
          <a:p>
            <a:pPr lvl="1"/>
            <a:r>
              <a:rPr lang="en-US" dirty="0"/>
              <a:t>Causes weight loss, rapid heartbeat, sweating, and nervousness</a:t>
            </a:r>
          </a:p>
          <a:p>
            <a:pPr lvl="1"/>
            <a:r>
              <a:rPr lang="en-US" dirty="0"/>
              <a:t>Usually treated with medication</a:t>
            </a:r>
          </a:p>
          <a:p>
            <a:pPr lvl="1"/>
            <a:r>
              <a:rPr lang="en-US" dirty="0"/>
              <a:t>Part of thyroid sometimes surgically removed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42811A74-FE8C-4A93-952F-E9484EB0805D}"/>
              </a:ext>
            </a:extLst>
          </p:cNvPr>
          <p:cNvSpPr>
            <a:spLocks noGrp="1"/>
          </p:cNvSpPr>
          <p:nvPr>
            <p:ph type="sldNum" sz="quarter" idx="12"/>
          </p:nvPr>
        </p:nvSpPr>
        <p:spPr/>
        <p:txBody>
          <a:bodyPr/>
          <a:lstStyle/>
          <a:p>
            <a:pPr defTabSz="457200"/>
            <a:fld id="{1E19C8D7-53EE-4AF8-9E87-BBF55B67A655}" type="slidenum">
              <a:rPr lang="en-US" smtClean="0"/>
              <a:pPr defTabSz="457200"/>
              <a:t>98</a:t>
            </a:fld>
            <a:endParaRPr lang="en-US" dirty="0"/>
          </a:p>
        </p:txBody>
      </p:sp>
    </p:spTree>
    <p:extLst>
      <p:ext uri="{BB962C8B-B14F-4D97-AF65-F5344CB8AC3E}">
        <p14:creationId xmlns:p14="http://schemas.microsoft.com/office/powerpoint/2010/main" val="127841724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29CEE8-716D-4427-8163-6600F149D970}"/>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Describe common diseases and disorders of the endocrine system</a:t>
            </a:r>
          </a:p>
          <a:p>
            <a:pPr marL="457200" indent="-457200">
              <a:buFont typeface="+mj-lt"/>
              <a:buAutoNum type="arabicPeriod" startAt="6"/>
            </a:pPr>
            <a:endParaRPr lang="en-US" dirty="0">
              <a:solidFill>
                <a:srgbClr val="FF0000"/>
              </a:solidFill>
            </a:endParaRPr>
          </a:p>
          <a:p>
            <a:pPr marL="0" indent="0">
              <a:buNone/>
            </a:pPr>
            <a:r>
              <a:rPr lang="en-US" dirty="0"/>
              <a:t>NAs should know these facts about hypothyroidism:</a:t>
            </a:r>
          </a:p>
          <a:p>
            <a:pPr marL="0" indent="0">
              <a:buNone/>
            </a:pPr>
            <a:endParaRPr lang="en-US" dirty="0"/>
          </a:p>
          <a:p>
            <a:pPr lvl="1"/>
            <a:r>
              <a:rPr lang="en-US" dirty="0"/>
              <a:t>Body lacks thyroid hormone and body processes slow down.</a:t>
            </a:r>
          </a:p>
          <a:p>
            <a:pPr lvl="1"/>
            <a:r>
              <a:rPr lang="en-US" dirty="0"/>
              <a:t>Symptoms include fatigue, weight gain, constipation, intolerance to cold, dry skin, hair loss, slow heart rate, and low blood pressure</a:t>
            </a:r>
          </a:p>
          <a:p>
            <a:pPr lvl="1"/>
            <a:r>
              <a:rPr lang="en-US" dirty="0"/>
              <a:t>Treated with thyroid hormone replacement therapy</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42811A74-FE8C-4A93-952F-E9484EB0805D}"/>
              </a:ext>
            </a:extLst>
          </p:cNvPr>
          <p:cNvSpPr>
            <a:spLocks noGrp="1"/>
          </p:cNvSpPr>
          <p:nvPr>
            <p:ph type="sldNum" sz="quarter" idx="12"/>
          </p:nvPr>
        </p:nvSpPr>
        <p:spPr/>
        <p:txBody>
          <a:bodyPr/>
          <a:lstStyle/>
          <a:p>
            <a:pPr defTabSz="457200"/>
            <a:fld id="{1E19C8D7-53EE-4AF8-9E87-BBF55B67A655}" type="slidenum">
              <a:rPr lang="en-US" smtClean="0"/>
              <a:pPr defTabSz="457200"/>
              <a:t>99</a:t>
            </a:fld>
            <a:endParaRPr lang="en-US" dirty="0"/>
          </a:p>
        </p:txBody>
      </p:sp>
    </p:spTree>
    <p:extLst>
      <p:ext uri="{BB962C8B-B14F-4D97-AF65-F5344CB8AC3E}">
        <p14:creationId xmlns:p14="http://schemas.microsoft.com/office/powerpoint/2010/main" val="434422405"/>
      </p:ext>
    </p:extLst>
  </p:cSld>
  <p:clrMapOvr>
    <a:masterClrMapping/>
  </p:clrMapOvr>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44546A"/>
      </a:dk2>
      <a:lt2>
        <a:srgbClr val="E7E6E6"/>
      </a:lt2>
      <a:accent1>
        <a:srgbClr val="329C76"/>
      </a:accent1>
      <a:accent2>
        <a:srgbClr val="B37924"/>
      </a:accent2>
      <a:accent3>
        <a:srgbClr val="E3567D"/>
      </a:accent3>
      <a:accent4>
        <a:srgbClr val="0091B9"/>
      </a:accent4>
      <a:accent5>
        <a:srgbClr val="D6BF00"/>
      </a:accent5>
      <a:accent6>
        <a:srgbClr val="934C93"/>
      </a:accent6>
      <a:hlink>
        <a:srgbClr val="0563C1"/>
      </a:hlink>
      <a:folHlink>
        <a:srgbClr val="954F72"/>
      </a:folHlink>
    </a:clrScheme>
    <a:fontScheme name="Susan Hedman - Hartman Publishing">
      <a:majorFont>
        <a:latin typeface="Scala Sans"/>
        <a:ea typeface=""/>
        <a:cs typeface=""/>
      </a:majorFont>
      <a:minorFont>
        <a:latin typeface="Scala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301</TotalTime>
  <Words>9755</Words>
  <Application>Microsoft Office PowerPoint</Application>
  <PresentationFormat>Widescreen</PresentationFormat>
  <Paragraphs>1332</Paragraphs>
  <Slides>143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143</vt:i4>
      </vt:variant>
    </vt:vector>
  </HeadingPairs>
  <TitlesOfParts>
    <vt:vector size="150" baseType="lpstr">
      <vt:lpstr>Arial</vt:lpstr>
      <vt:lpstr>Scala Sans</vt:lpstr>
      <vt:lpstr>ScalaLF-Bold</vt:lpstr>
      <vt:lpstr>ScalaLF-Regular</vt:lpstr>
      <vt:lpstr>Times New Roman</vt:lpstr>
      <vt:lpstr>Times Roman</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Handout 18-1: Vaginal Irrigation</vt:lpstr>
      <vt:lpstr>Handout 18-1: Vaginal Irrigation (cont’d)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Handout 18-2: Myths about HIV and AIDS</vt:lpstr>
      <vt:lpstr>Handout 18-2: Myths about HIV and AIDS (cont’d)</vt:lpstr>
      <vt:lpstr>Handout 18-2: Myths about HIV and AIDS (cont’d)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Editorial</dc:creator>
  <cp:lastModifiedBy>Angela Storey</cp:lastModifiedBy>
  <cp:revision>27</cp:revision>
  <dcterms:created xsi:type="dcterms:W3CDTF">2018-11-27T18:00:48Z</dcterms:created>
  <dcterms:modified xsi:type="dcterms:W3CDTF">2019-05-13T18:07:52Z</dcterms:modified>
</cp:coreProperties>
</file>