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474" r:id="rId2"/>
    <p:sldId id="266" r:id="rId3"/>
    <p:sldId id="258" r:id="rId4"/>
    <p:sldId id="259" r:id="rId5"/>
    <p:sldId id="421" r:id="rId6"/>
    <p:sldId id="426" r:id="rId7"/>
    <p:sldId id="261" r:id="rId8"/>
    <p:sldId id="427" r:id="rId9"/>
    <p:sldId id="434" r:id="rId10"/>
    <p:sldId id="433" r:id="rId11"/>
    <p:sldId id="432" r:id="rId12"/>
    <p:sldId id="431" r:id="rId13"/>
    <p:sldId id="430" r:id="rId14"/>
    <p:sldId id="429" r:id="rId15"/>
    <p:sldId id="428" r:id="rId16"/>
    <p:sldId id="435" r:id="rId17"/>
    <p:sldId id="436" r:id="rId18"/>
    <p:sldId id="437" r:id="rId19"/>
    <p:sldId id="265" r:id="rId20"/>
    <p:sldId id="439" r:id="rId21"/>
    <p:sldId id="438" r:id="rId22"/>
    <p:sldId id="440" r:id="rId23"/>
    <p:sldId id="448" r:id="rId24"/>
    <p:sldId id="447" r:id="rId25"/>
    <p:sldId id="446" r:id="rId26"/>
    <p:sldId id="445" r:id="rId27"/>
    <p:sldId id="444" r:id="rId28"/>
    <p:sldId id="443" r:id="rId29"/>
    <p:sldId id="442" r:id="rId30"/>
    <p:sldId id="441" r:id="rId31"/>
    <p:sldId id="453" r:id="rId32"/>
    <p:sldId id="452" r:id="rId33"/>
    <p:sldId id="451" r:id="rId34"/>
    <p:sldId id="450" r:id="rId35"/>
    <p:sldId id="449" r:id="rId36"/>
    <p:sldId id="264" r:id="rId37"/>
    <p:sldId id="454" r:id="rId38"/>
    <p:sldId id="457" r:id="rId39"/>
    <p:sldId id="456" r:id="rId40"/>
    <p:sldId id="455" r:id="rId41"/>
    <p:sldId id="263" r:id="rId42"/>
    <p:sldId id="458" r:id="rId43"/>
    <p:sldId id="459" r:id="rId44"/>
    <p:sldId id="460" r:id="rId45"/>
    <p:sldId id="461" r:id="rId46"/>
    <p:sldId id="262" r:id="rId47"/>
    <p:sldId id="465" r:id="rId48"/>
    <p:sldId id="464" r:id="rId49"/>
    <p:sldId id="463" r:id="rId50"/>
    <p:sldId id="462" r:id="rId51"/>
    <p:sldId id="466" r:id="rId52"/>
    <p:sldId id="467" r:id="rId53"/>
    <p:sldId id="469" r:id="rId54"/>
    <p:sldId id="468" r:id="rId55"/>
    <p:sldId id="471" r:id="rId56"/>
    <p:sldId id="260" r:id="rId57"/>
    <p:sldId id="470" r:id="rId58"/>
    <p:sldId id="473" r:id="rId5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988" autoAdjust="0"/>
    <p:restoredTop sz="94660"/>
  </p:normalViewPr>
  <p:slideViewPr>
    <p:cSldViewPr snapToGrid="0">
      <p:cViewPr varScale="1">
        <p:scale>
          <a:sx n="61" d="100"/>
          <a:sy n="61" d="100"/>
        </p:scale>
        <p:origin x="28" y="53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5"/>
        </a:solid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475C2F09-6D1A-4A21-97DF-F888DD13FD39}"/>
              </a:ext>
            </a:extLst>
          </p:cNvPr>
          <p:cNvSpPr txBox="1"/>
          <p:nvPr userDrawn="1"/>
        </p:nvSpPr>
        <p:spPr>
          <a:xfrm>
            <a:off x="1142997" y="539293"/>
            <a:ext cx="1816272" cy="1862048"/>
          </a:xfrm>
          <a:prstGeom prst="rect">
            <a:avLst/>
          </a:prstGeom>
          <a:solidFill>
            <a:schemeClr val="accent5"/>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500" b="0" i="0" u="none" strike="noStrike" kern="1200" cap="none" spc="0" normalizeH="0" baseline="0" noProof="0" dirty="0">
                <a:ln>
                  <a:noFill/>
                </a:ln>
                <a:solidFill>
                  <a:prstClr val="white"/>
                </a:solidFill>
                <a:effectLst/>
                <a:uLnTx/>
                <a:uFillTx/>
                <a:latin typeface="Scala Sans" panose="02000503060000020003" pitchFamily="2" charset="0"/>
                <a:ea typeface="+mn-ea"/>
                <a:cs typeface="+mn-cs"/>
              </a:rPr>
              <a:t>17</a:t>
            </a:r>
          </a:p>
        </p:txBody>
      </p:sp>
      <p:sp>
        <p:nvSpPr>
          <p:cNvPr id="8" name="TextBox 7">
            <a:extLst>
              <a:ext uri="{FF2B5EF4-FFF2-40B4-BE49-F238E27FC236}">
                <a16:creationId xmlns:a16="http://schemas.microsoft.com/office/drawing/2014/main" id="{F1FEBFBB-1425-4277-8500-4300AD017EDA}"/>
              </a:ext>
            </a:extLst>
          </p:cNvPr>
          <p:cNvSpPr txBox="1"/>
          <p:nvPr userDrawn="1"/>
        </p:nvSpPr>
        <p:spPr>
          <a:xfrm>
            <a:off x="1150229" y="2062986"/>
            <a:ext cx="8717075" cy="707886"/>
          </a:xfrm>
          <a:prstGeom prst="rect">
            <a:avLst/>
          </a:prstGeom>
          <a:solidFill>
            <a:schemeClr val="accent5"/>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prstClr val="white"/>
                </a:solidFill>
                <a:effectLst/>
                <a:uLnTx/>
                <a:uFillTx/>
                <a:latin typeface="Scala Sans" panose="02000503060000020003" pitchFamily="2" charset="0"/>
                <a:ea typeface="+mn-ea"/>
                <a:cs typeface="+mn-cs"/>
              </a:rPr>
              <a:t>Bowel Elimination</a:t>
            </a:r>
          </a:p>
        </p:txBody>
      </p:sp>
      <p:pic>
        <p:nvPicPr>
          <p:cNvPr id="9" name="Picture 8">
            <a:extLst>
              <a:ext uri="{FF2B5EF4-FFF2-40B4-BE49-F238E27FC236}">
                <a16:creationId xmlns:a16="http://schemas.microsoft.com/office/drawing/2014/main" id="{EF1DCB50-4D11-4F0B-AF02-F0797361079C}"/>
              </a:ext>
            </a:extLst>
          </p:cNvPr>
          <p:cNvPicPr>
            <a:picLocks noChangeAspect="1"/>
          </p:cNvPicPr>
          <p:nvPr userDrawn="1"/>
        </p:nvPicPr>
        <p:blipFill>
          <a:blip r:embed="rId2">
            <a:lum bright="100000"/>
          </a:blip>
          <a:stretch>
            <a:fillRect/>
          </a:stretch>
        </p:blipFill>
        <p:spPr>
          <a:xfrm>
            <a:off x="1325043" y="4825851"/>
            <a:ext cx="1236907" cy="1282700"/>
          </a:xfrm>
          <a:prstGeom prst="rect">
            <a:avLst/>
          </a:prstGeom>
        </p:spPr>
      </p:pic>
    </p:spTree>
    <p:extLst>
      <p:ext uri="{BB962C8B-B14F-4D97-AF65-F5344CB8AC3E}">
        <p14:creationId xmlns:p14="http://schemas.microsoft.com/office/powerpoint/2010/main" val="16496683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35393" y="780226"/>
            <a:ext cx="10234377" cy="5396738"/>
          </a:xfrm>
        </p:spPr>
        <p:txBody>
          <a:bodyPr>
            <a:normAutofit/>
          </a:bodyPr>
          <a:lstStyle>
            <a:lvl1pPr>
              <a:spcBef>
                <a:spcPts val="0"/>
              </a:spcBef>
              <a:spcAft>
                <a:spcPts val="600"/>
              </a:spcAft>
              <a:defRPr sz="2000">
                <a:latin typeface="+mn-lt"/>
              </a:defRPr>
            </a:lvl1pPr>
            <a:lvl2pPr>
              <a:spcBef>
                <a:spcPts val="0"/>
              </a:spcBef>
              <a:spcAft>
                <a:spcPts val="600"/>
              </a:spcAft>
              <a:defRPr sz="2000">
                <a:latin typeface="+mn-lt"/>
              </a:defRPr>
            </a:lvl2pPr>
            <a:lvl3pPr>
              <a:spcBef>
                <a:spcPts val="0"/>
              </a:spcBef>
              <a:spcAft>
                <a:spcPts val="600"/>
              </a:spcAft>
              <a:defRPr sz="2000">
                <a:latin typeface="+mn-lt"/>
              </a:defRPr>
            </a:lvl3pPr>
            <a:lvl4pPr>
              <a:spcBef>
                <a:spcPts val="0"/>
              </a:spcBef>
              <a:spcAft>
                <a:spcPts val="600"/>
              </a:spcAft>
              <a:defRPr sz="2000">
                <a:latin typeface="+mn-lt"/>
              </a:defRPr>
            </a:lvl4pPr>
            <a:lvl5pPr>
              <a:spcBef>
                <a:spcPts val="0"/>
              </a:spcBef>
              <a:spcAft>
                <a:spcPts val="600"/>
              </a:spcAft>
              <a:defRPr sz="20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Rectangle 5">
            <a:extLst>
              <a:ext uri="{FF2B5EF4-FFF2-40B4-BE49-F238E27FC236}">
                <a16:creationId xmlns:a16="http://schemas.microsoft.com/office/drawing/2014/main" id="{A4F5F491-9531-4861-B658-DB5FE7E2FEAE}"/>
              </a:ext>
            </a:extLst>
          </p:cNvPr>
          <p:cNvSpPr/>
          <p:nvPr userDrawn="1"/>
        </p:nvSpPr>
        <p:spPr>
          <a:xfrm>
            <a:off x="11328400" y="0"/>
            <a:ext cx="863600" cy="160655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Scala Sans"/>
              <a:ea typeface="+mn-ea"/>
              <a:cs typeface="+mn-cs"/>
            </a:endParaRPr>
          </a:p>
        </p:txBody>
      </p:sp>
      <p:sp>
        <p:nvSpPr>
          <p:cNvPr id="7" name="TextBox 6">
            <a:extLst>
              <a:ext uri="{FF2B5EF4-FFF2-40B4-BE49-F238E27FC236}">
                <a16:creationId xmlns:a16="http://schemas.microsoft.com/office/drawing/2014/main" id="{2328F0E1-C264-477A-8C68-5954EE75A404}"/>
              </a:ext>
            </a:extLst>
          </p:cNvPr>
          <p:cNvSpPr txBox="1"/>
          <p:nvPr userDrawn="1"/>
        </p:nvSpPr>
        <p:spPr>
          <a:xfrm>
            <a:off x="11506200" y="1752600"/>
            <a:ext cx="369332" cy="3321050"/>
          </a:xfrm>
          <a:prstGeom prst="rect">
            <a:avLst/>
          </a:prstGeom>
          <a:noFill/>
        </p:spPr>
        <p:txBody>
          <a:bodyPr vert="vert270"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Scala Sans" panose="02000503060000020003" pitchFamily="2" charset="0"/>
                <a:ea typeface="+mn-ea"/>
                <a:cs typeface="+mn-cs"/>
              </a:rPr>
              <a:t>Bowel Elimination</a:t>
            </a:r>
          </a:p>
        </p:txBody>
      </p:sp>
      <p:sp>
        <p:nvSpPr>
          <p:cNvPr id="9" name="TextBox 8">
            <a:extLst>
              <a:ext uri="{FF2B5EF4-FFF2-40B4-BE49-F238E27FC236}">
                <a16:creationId xmlns:a16="http://schemas.microsoft.com/office/drawing/2014/main" id="{31CA6800-7865-48FF-933D-2164FAE0ACC9}"/>
              </a:ext>
            </a:extLst>
          </p:cNvPr>
          <p:cNvSpPr txBox="1"/>
          <p:nvPr userDrawn="1"/>
        </p:nvSpPr>
        <p:spPr>
          <a:xfrm>
            <a:off x="11506197" y="101143"/>
            <a:ext cx="1816272" cy="707886"/>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prstClr val="white"/>
                </a:solidFill>
                <a:effectLst/>
                <a:uLnTx/>
                <a:uFillTx/>
                <a:latin typeface="Scala Sans"/>
                <a:ea typeface="+mn-ea"/>
                <a:cs typeface="+mn-cs"/>
              </a:rPr>
              <a:t>17</a:t>
            </a:r>
          </a:p>
        </p:txBody>
      </p:sp>
      <p:cxnSp>
        <p:nvCxnSpPr>
          <p:cNvPr id="13" name="Straight Connector 12">
            <a:extLst>
              <a:ext uri="{FF2B5EF4-FFF2-40B4-BE49-F238E27FC236}">
                <a16:creationId xmlns:a16="http://schemas.microsoft.com/office/drawing/2014/main" id="{685C658E-B179-4C5F-B3AF-13638309A3D4}"/>
              </a:ext>
            </a:extLst>
          </p:cNvPr>
          <p:cNvCxnSpPr>
            <a:cxnSpLocks/>
          </p:cNvCxnSpPr>
          <p:nvPr userDrawn="1"/>
        </p:nvCxnSpPr>
        <p:spPr>
          <a:xfrm flipH="1">
            <a:off x="745067" y="6629400"/>
            <a:ext cx="10007600" cy="0"/>
          </a:xfrm>
          <a:prstGeom prst="line">
            <a:avLst/>
          </a:prstGeom>
          <a:ln w="12700">
            <a:solidFill>
              <a:schemeClr val="accent5"/>
            </a:solidFill>
          </a:ln>
        </p:spPr>
        <p:style>
          <a:lnRef idx="1">
            <a:schemeClr val="accent1"/>
          </a:lnRef>
          <a:fillRef idx="0">
            <a:schemeClr val="accent1"/>
          </a:fillRef>
          <a:effectRef idx="0">
            <a:schemeClr val="accent1"/>
          </a:effectRef>
          <a:fontRef idx="minor">
            <a:schemeClr val="tx1"/>
          </a:fontRef>
        </p:style>
      </p:cxnSp>
      <p:sp>
        <p:nvSpPr>
          <p:cNvPr id="17" name="Date Placeholder 16">
            <a:extLst>
              <a:ext uri="{FF2B5EF4-FFF2-40B4-BE49-F238E27FC236}">
                <a16:creationId xmlns:a16="http://schemas.microsoft.com/office/drawing/2014/main" id="{C71CCBE0-D1B9-42FA-8DAC-87EEE4FE9F42}"/>
              </a:ext>
            </a:extLst>
          </p:cNvPr>
          <p:cNvSpPr>
            <a:spLocks noGrp="1"/>
          </p:cNvSpPr>
          <p:nvPr>
            <p:ph type="dt" sz="half" idx="10"/>
          </p:nvPr>
        </p:nvSpPr>
        <p:spPr>
          <a:xfrm>
            <a:off x="838200" y="6279454"/>
            <a:ext cx="2743200" cy="365125"/>
          </a:xfrm>
          <a:ln>
            <a:solidFill>
              <a:schemeClr val="accent6"/>
            </a:solidFill>
          </a:ln>
        </p:spPr>
        <p:txBody>
          <a:bodyPr/>
          <a:lstStyle>
            <a:lvl1pPr>
              <a:defRPr>
                <a:solidFill>
                  <a:sysClr val="windowText" lastClr="000000"/>
                </a:solidFill>
                <a:latin typeface="+mn-l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3BC1E1F3-686D-4F52-826D-70A4F80E72A5}" type="datetime1">
              <a:rPr kumimoji="0" lang="en-US" sz="1200" b="0" i="0" u="none" strike="noStrike" kern="1200" cap="none" spc="0" normalizeH="0" baseline="0" noProof="0" smtClean="0">
                <a:ln>
                  <a:noFill/>
                </a:ln>
                <a:solidFill>
                  <a:sysClr val="windowText" lastClr="000000"/>
                </a:solidFill>
                <a:effectLst/>
                <a:uLnTx/>
                <a:uFillTx/>
                <a:latin typeface="Scala Sans"/>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5/13/2019</a:t>
            </a:fld>
            <a:endParaRPr kumimoji="0" lang="en-US" sz="1200" b="0" i="0" u="none" strike="noStrike" kern="1200" cap="none" spc="0" normalizeH="0" baseline="0" noProof="0" dirty="0">
              <a:ln>
                <a:noFill/>
              </a:ln>
              <a:solidFill>
                <a:sysClr val="windowText" lastClr="000000"/>
              </a:solidFill>
              <a:effectLst/>
              <a:uLnTx/>
              <a:uFillTx/>
              <a:latin typeface="Scala Sans"/>
              <a:ea typeface="+mn-ea"/>
              <a:cs typeface="+mn-cs"/>
            </a:endParaRPr>
          </a:p>
        </p:txBody>
      </p:sp>
      <p:sp>
        <p:nvSpPr>
          <p:cNvPr id="18" name="Footer Placeholder 17">
            <a:extLst>
              <a:ext uri="{FF2B5EF4-FFF2-40B4-BE49-F238E27FC236}">
                <a16:creationId xmlns:a16="http://schemas.microsoft.com/office/drawing/2014/main" id="{33E0703D-A83A-40F4-A8D2-8D56B297D859}"/>
              </a:ext>
            </a:extLst>
          </p:cNvPr>
          <p:cNvSpPr>
            <a:spLocks noGrp="1"/>
          </p:cNvSpPr>
          <p:nvPr>
            <p:ph type="ftr" sz="quarter" idx="11"/>
          </p:nvPr>
        </p:nvSpPr>
        <p:spPr>
          <a:xfrm>
            <a:off x="4038599" y="6279454"/>
            <a:ext cx="4993783" cy="365125"/>
          </a:xfrm>
        </p:spPr>
        <p:txBody>
          <a:bodyPr/>
          <a:lstStyle>
            <a:lvl1pPr>
              <a:defRPr>
                <a:solidFill>
                  <a:sysClr val="windowText" lastClr="000000"/>
                </a:solidFill>
                <a:latin typeface="+mn-lt"/>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ysClr val="windowText" lastClr="000000"/>
              </a:solidFill>
              <a:effectLst/>
              <a:uLnTx/>
              <a:uFillTx/>
              <a:latin typeface="Scala Sans"/>
              <a:ea typeface="+mn-ea"/>
              <a:cs typeface="+mn-cs"/>
            </a:endParaRPr>
          </a:p>
        </p:txBody>
      </p:sp>
      <p:sp>
        <p:nvSpPr>
          <p:cNvPr id="19" name="Slide Number Placeholder 18">
            <a:extLst>
              <a:ext uri="{FF2B5EF4-FFF2-40B4-BE49-F238E27FC236}">
                <a16:creationId xmlns:a16="http://schemas.microsoft.com/office/drawing/2014/main" id="{DE03F057-80E6-4933-B039-F692BF84B8A2}"/>
              </a:ext>
            </a:extLst>
          </p:cNvPr>
          <p:cNvSpPr>
            <a:spLocks noGrp="1"/>
          </p:cNvSpPr>
          <p:nvPr>
            <p:ph type="sldNum" sz="quarter" idx="12"/>
          </p:nvPr>
        </p:nvSpPr>
        <p:spPr>
          <a:xfrm>
            <a:off x="9518452" y="6279454"/>
            <a:ext cx="1297633" cy="365125"/>
          </a:xfrm>
        </p:spPr>
        <p:txBody>
          <a:bodyPr/>
          <a:lstStyle>
            <a:lvl1pPr>
              <a:defRPr>
                <a:solidFill>
                  <a:schemeClr val="accent5"/>
                </a:solidFill>
                <a:latin typeface="+mn-lt"/>
              </a:defRPr>
            </a:lvl1pPr>
          </a:lstStyle>
          <a:p>
            <a:pPr defTabSz="457200"/>
            <a:fld id="{1E19C8D7-53EE-4AF8-9E87-BBF55B67A655}" type="slidenum">
              <a:rPr lang="en-US" smtClean="0"/>
              <a:pPr defTabSz="457200"/>
              <a:t>‹#›</a:t>
            </a:fld>
            <a:endParaRPr lang="en-US" dirty="0"/>
          </a:p>
        </p:txBody>
      </p:sp>
      <p:pic>
        <p:nvPicPr>
          <p:cNvPr id="63" name="Graphic 62">
            <a:extLst>
              <a:ext uri="{FF2B5EF4-FFF2-40B4-BE49-F238E27FC236}">
                <a16:creationId xmlns:a16="http://schemas.microsoft.com/office/drawing/2014/main" id="{A0274B49-780C-479A-B0DB-0F3EABBF8D86}"/>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041641" y="5924550"/>
            <a:ext cx="719715" cy="744742"/>
          </a:xfrm>
          <a:prstGeom prst="rect">
            <a:avLst/>
          </a:prstGeom>
        </p:spPr>
      </p:pic>
    </p:spTree>
    <p:extLst>
      <p:ext uri="{BB962C8B-B14F-4D97-AF65-F5344CB8AC3E}">
        <p14:creationId xmlns:p14="http://schemas.microsoft.com/office/powerpoint/2010/main" val="28205563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bg>
      <p:bgPr>
        <a:solidFill>
          <a:schemeClr val="accent5"/>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EF1DCB50-4D11-4F0B-AF02-F0797361079C}"/>
              </a:ext>
            </a:extLst>
          </p:cNvPr>
          <p:cNvPicPr>
            <a:picLocks noChangeAspect="1"/>
          </p:cNvPicPr>
          <p:nvPr userDrawn="1"/>
        </p:nvPicPr>
        <p:blipFill>
          <a:blip r:embed="rId2">
            <a:lum bright="100000"/>
          </a:blip>
          <a:stretch>
            <a:fillRect/>
          </a:stretch>
        </p:blipFill>
        <p:spPr>
          <a:xfrm>
            <a:off x="4798611" y="2338649"/>
            <a:ext cx="2539591" cy="2633613"/>
          </a:xfrm>
          <a:prstGeom prst="rect">
            <a:avLst/>
          </a:prstGeom>
        </p:spPr>
      </p:pic>
    </p:spTree>
    <p:extLst>
      <p:ext uri="{BB962C8B-B14F-4D97-AF65-F5344CB8AC3E}">
        <p14:creationId xmlns:p14="http://schemas.microsoft.com/office/powerpoint/2010/main" val="49048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b="0">
                <a:solidFill>
                  <a:schemeClr val="tx1"/>
                </a:solidFill>
                <a:latin typeface="Scala Sans" panose="02000503060000020003" pitchFamily="2" charset="0"/>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63182F9F-E9DB-44F9-8F4D-A11E49818C55}" type="datetime1">
              <a:rPr kumimoji="0" lang="en-US" sz="1200" b="0" i="0" u="none" strike="noStrike" kern="1200" cap="none" spc="0" normalizeH="0" baseline="0" noProof="0" smtClean="0">
                <a:ln>
                  <a:noFill/>
                </a:ln>
                <a:solidFill>
                  <a:prstClr val="black"/>
                </a:solidFill>
                <a:effectLst/>
                <a:uLnTx/>
                <a:uFillTx/>
                <a:latin typeface="Scala Sans" panose="02000503060000020003" pitchFamily="2" charset="0"/>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5/13/2019</a:t>
            </a:fld>
            <a:endParaRPr kumimoji="0" lang="en-US" sz="1200" b="0" i="0" u="none" strike="noStrike" kern="1200" cap="none" spc="0" normalizeH="0" baseline="0" noProof="0" dirty="0">
              <a:ln>
                <a:noFill/>
              </a:ln>
              <a:solidFill>
                <a:prstClr val="black"/>
              </a:solidFill>
              <a:effectLst/>
              <a:uLnTx/>
              <a:uFillTx/>
              <a:latin typeface="Scala Sans" panose="02000503060000020003" pitchFamily="2" charset="0"/>
              <a:ea typeface="+mn-ea"/>
              <a:cs typeface="+mn-cs"/>
            </a:endParaRPr>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b="0">
                <a:solidFill>
                  <a:schemeClr val="tx1"/>
                </a:solidFill>
                <a:latin typeface="Scala Sans" panose="02000503060000020003" pitchFamily="2" charset="0"/>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Scala Sans" panose="02000503060000020003" pitchFamily="2" charset="0"/>
              <a:ea typeface="+mn-ea"/>
              <a:cs typeface="+mn-cs"/>
            </a:endParaRPr>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b="0">
                <a:solidFill>
                  <a:schemeClr val="tx1"/>
                </a:solidFill>
                <a:latin typeface="Scala Sans" panose="02000503060000020003" pitchFamily="2" charset="0"/>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1E19C8D7-53EE-4AF8-9E87-BBF55B67A655}" type="slidenum">
              <a:rPr kumimoji="0" lang="en-US" sz="1200" b="0" i="0" u="none" strike="noStrike" kern="1200" cap="none" spc="0" normalizeH="0" baseline="0" noProof="0" smtClean="0">
                <a:ln>
                  <a:noFill/>
                </a:ln>
                <a:solidFill>
                  <a:prstClr val="black"/>
                </a:solidFill>
                <a:effectLst/>
                <a:uLnTx/>
                <a:uFillTx/>
                <a:latin typeface="Scala Sans" panose="02000503060000020003" pitchFamily="2"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solidFill>
              <a:effectLst/>
              <a:uLnTx/>
              <a:uFillTx/>
              <a:latin typeface="Scala Sans" panose="02000503060000020003" pitchFamily="2" charset="0"/>
              <a:ea typeface="+mn-ea"/>
              <a:cs typeface="+mn-cs"/>
            </a:endParaRPr>
          </a:p>
        </p:txBody>
      </p:sp>
    </p:spTree>
    <p:extLst>
      <p:ext uri="{BB962C8B-B14F-4D97-AF65-F5344CB8AC3E}">
        <p14:creationId xmlns:p14="http://schemas.microsoft.com/office/powerpoint/2010/main" val="364111817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369919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9F3F958-A39D-410B-BE5D-37837D1E6767}"/>
              </a:ext>
            </a:extLst>
          </p:cNvPr>
          <p:cNvSpPr>
            <a:spLocks noGrp="1"/>
          </p:cNvSpPr>
          <p:nvPr>
            <p:ph idx="1"/>
          </p:nvPr>
        </p:nvSpPr>
        <p:spPr/>
        <p:txBody>
          <a:bodyPr/>
          <a:lstStyle/>
          <a:p>
            <a:pPr marL="457200" indent="-457200">
              <a:buFont typeface="+mj-lt"/>
              <a:buAutoNum type="arabicPeriod" startAt="3"/>
            </a:pPr>
            <a:r>
              <a:rPr lang="en-US" dirty="0">
                <a:solidFill>
                  <a:srgbClr val="FF0000"/>
                </a:solidFill>
              </a:rPr>
              <a:t>Describe common diseases and disorders of the gastrointestinal system</a:t>
            </a:r>
          </a:p>
          <a:p>
            <a:pPr marL="457200" indent="-457200">
              <a:buFont typeface="+mj-lt"/>
              <a:buAutoNum type="arabicPeriod" startAt="3"/>
            </a:pPr>
            <a:endParaRPr lang="en-US" dirty="0">
              <a:solidFill>
                <a:srgbClr val="FF0000"/>
              </a:solidFill>
            </a:endParaRPr>
          </a:p>
          <a:p>
            <a:pPr marL="0" indent="0">
              <a:buNone/>
            </a:pPr>
            <a:r>
              <a:rPr lang="en-US" dirty="0"/>
              <a:t>NAs should know these facts about diarrhea:</a:t>
            </a:r>
          </a:p>
          <a:p>
            <a:pPr marL="0" indent="0">
              <a:buNone/>
            </a:pPr>
            <a:r>
              <a:rPr lang="en-US" dirty="0"/>
              <a:t> </a:t>
            </a:r>
          </a:p>
          <a:p>
            <a:pPr lvl="1"/>
            <a:r>
              <a:rPr lang="en-US" dirty="0"/>
              <a:t>Results from bacterial and viral infections, microorganisms in food and water, irritating foods, and medications</a:t>
            </a:r>
          </a:p>
          <a:p>
            <a:pPr lvl="1"/>
            <a:r>
              <a:rPr lang="en-US" dirty="0"/>
              <a:t>Treatment involves medication, increase in certain fluids, and change of diet.</a:t>
            </a:r>
          </a:p>
          <a:p>
            <a:pPr marL="0" indent="0">
              <a:buNone/>
            </a:pPr>
            <a:endParaRPr lang="en-US" dirty="0"/>
          </a:p>
        </p:txBody>
      </p:sp>
      <p:sp>
        <p:nvSpPr>
          <p:cNvPr id="3" name="Slide Number Placeholder 2">
            <a:extLst>
              <a:ext uri="{FF2B5EF4-FFF2-40B4-BE49-F238E27FC236}">
                <a16:creationId xmlns:a16="http://schemas.microsoft.com/office/drawing/2014/main" id="{56EC507D-FFDF-42C1-9CE8-7ADA61D0BCAA}"/>
              </a:ext>
            </a:extLst>
          </p:cNvPr>
          <p:cNvSpPr>
            <a:spLocks noGrp="1"/>
          </p:cNvSpPr>
          <p:nvPr>
            <p:ph type="sldNum" sz="quarter" idx="12"/>
          </p:nvPr>
        </p:nvSpPr>
        <p:spPr/>
        <p:txBody>
          <a:bodyPr/>
          <a:lstStyle/>
          <a:p>
            <a:pPr defTabSz="457200"/>
            <a:fld id="{1E19C8D7-53EE-4AF8-9E87-BBF55B67A655}" type="slidenum">
              <a:rPr lang="en-US" smtClean="0"/>
              <a:pPr defTabSz="457200"/>
              <a:t>10</a:t>
            </a:fld>
            <a:endParaRPr lang="en-US" dirty="0"/>
          </a:p>
        </p:txBody>
      </p:sp>
    </p:spTree>
    <p:extLst>
      <p:ext uri="{BB962C8B-B14F-4D97-AF65-F5344CB8AC3E}">
        <p14:creationId xmlns:p14="http://schemas.microsoft.com/office/powerpoint/2010/main" val="21010033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9F3F958-A39D-410B-BE5D-37837D1E6767}"/>
              </a:ext>
            </a:extLst>
          </p:cNvPr>
          <p:cNvSpPr>
            <a:spLocks noGrp="1"/>
          </p:cNvSpPr>
          <p:nvPr>
            <p:ph idx="1"/>
          </p:nvPr>
        </p:nvSpPr>
        <p:spPr/>
        <p:txBody>
          <a:bodyPr/>
          <a:lstStyle/>
          <a:p>
            <a:pPr marL="457200" indent="-457200">
              <a:buFont typeface="+mj-lt"/>
              <a:buAutoNum type="arabicPeriod" startAt="3"/>
            </a:pPr>
            <a:r>
              <a:rPr lang="en-US" dirty="0">
                <a:solidFill>
                  <a:srgbClr val="FF0000"/>
                </a:solidFill>
              </a:rPr>
              <a:t>Describe common diseases and disorders of the gastrointestinal system</a:t>
            </a:r>
          </a:p>
          <a:p>
            <a:pPr marL="457200" indent="-457200">
              <a:buFont typeface="+mj-lt"/>
              <a:buAutoNum type="arabicPeriod" startAt="3"/>
            </a:pPr>
            <a:endParaRPr lang="en-US" dirty="0">
              <a:solidFill>
                <a:srgbClr val="FF0000"/>
              </a:solidFill>
            </a:endParaRPr>
          </a:p>
          <a:p>
            <a:pPr marL="0" indent="0">
              <a:buNone/>
            </a:pPr>
            <a:r>
              <a:rPr lang="en-US" dirty="0"/>
              <a:t>NAs should know these facts about fecal incontinence: </a:t>
            </a:r>
          </a:p>
          <a:p>
            <a:pPr marL="0" indent="0">
              <a:buNone/>
            </a:pPr>
            <a:endParaRPr lang="en-US" dirty="0"/>
          </a:p>
          <a:p>
            <a:pPr lvl="1"/>
            <a:r>
              <a:rPr lang="en-US" dirty="0"/>
              <a:t>Causes are constipation, muscle and nerve damage, loss of storage capacity in the rectum, and diarrhea.</a:t>
            </a:r>
          </a:p>
          <a:p>
            <a:pPr lvl="1"/>
            <a:r>
              <a:rPr lang="en-US" dirty="0"/>
              <a:t>Treatment includes a change in diet, medication, bowel training, or surgery.</a:t>
            </a:r>
          </a:p>
          <a:p>
            <a:pPr marL="0" indent="0">
              <a:buNone/>
            </a:pPr>
            <a:endParaRPr lang="en-US" dirty="0"/>
          </a:p>
        </p:txBody>
      </p:sp>
      <p:sp>
        <p:nvSpPr>
          <p:cNvPr id="3" name="Slide Number Placeholder 2">
            <a:extLst>
              <a:ext uri="{FF2B5EF4-FFF2-40B4-BE49-F238E27FC236}">
                <a16:creationId xmlns:a16="http://schemas.microsoft.com/office/drawing/2014/main" id="{56EC507D-FFDF-42C1-9CE8-7ADA61D0BCAA}"/>
              </a:ext>
            </a:extLst>
          </p:cNvPr>
          <p:cNvSpPr>
            <a:spLocks noGrp="1"/>
          </p:cNvSpPr>
          <p:nvPr>
            <p:ph type="sldNum" sz="quarter" idx="12"/>
          </p:nvPr>
        </p:nvSpPr>
        <p:spPr/>
        <p:txBody>
          <a:bodyPr/>
          <a:lstStyle/>
          <a:p>
            <a:pPr defTabSz="457200"/>
            <a:fld id="{1E19C8D7-53EE-4AF8-9E87-BBF55B67A655}" type="slidenum">
              <a:rPr lang="en-US" smtClean="0"/>
              <a:pPr defTabSz="457200"/>
              <a:t>11</a:t>
            </a:fld>
            <a:endParaRPr lang="en-US" dirty="0"/>
          </a:p>
        </p:txBody>
      </p:sp>
    </p:spTree>
    <p:extLst>
      <p:ext uri="{BB962C8B-B14F-4D97-AF65-F5344CB8AC3E}">
        <p14:creationId xmlns:p14="http://schemas.microsoft.com/office/powerpoint/2010/main" val="11742795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9F3F958-A39D-410B-BE5D-37837D1E6767}"/>
              </a:ext>
            </a:extLst>
          </p:cNvPr>
          <p:cNvSpPr>
            <a:spLocks noGrp="1"/>
          </p:cNvSpPr>
          <p:nvPr>
            <p:ph idx="1"/>
          </p:nvPr>
        </p:nvSpPr>
        <p:spPr/>
        <p:txBody>
          <a:bodyPr/>
          <a:lstStyle/>
          <a:p>
            <a:pPr marL="457200" indent="-457200">
              <a:buFont typeface="+mj-lt"/>
              <a:buAutoNum type="arabicPeriod" startAt="3"/>
            </a:pPr>
            <a:r>
              <a:rPr lang="en-US" dirty="0">
                <a:solidFill>
                  <a:srgbClr val="FF0000"/>
                </a:solidFill>
              </a:rPr>
              <a:t>Describe common diseases and disorders of the gastrointestinal system</a:t>
            </a:r>
          </a:p>
          <a:p>
            <a:pPr marL="457200" indent="-457200">
              <a:buFont typeface="+mj-lt"/>
              <a:buAutoNum type="arabicPeriod" startAt="3"/>
            </a:pPr>
            <a:endParaRPr lang="en-US" dirty="0">
              <a:solidFill>
                <a:srgbClr val="FF0000"/>
              </a:solidFill>
            </a:endParaRPr>
          </a:p>
          <a:p>
            <a:pPr marL="0" indent="0">
              <a:buNone/>
            </a:pPr>
            <a:r>
              <a:rPr lang="en-US" dirty="0"/>
              <a:t>NAs should know these facts about flatulence: </a:t>
            </a:r>
          </a:p>
          <a:p>
            <a:pPr marL="0" indent="0">
              <a:buNone/>
            </a:pPr>
            <a:endParaRPr lang="en-US" dirty="0"/>
          </a:p>
          <a:p>
            <a:pPr lvl="1"/>
            <a:r>
              <a:rPr lang="en-US" dirty="0"/>
              <a:t>Causes include swallowing air while eating, eating high-fiber foods, eating foods that a person cannot tolerate (eating dairy products if a person has lactose intolerance, for example), antibiotics, irritable bowel syndrome (IBS), or malabsorption</a:t>
            </a:r>
          </a:p>
          <a:p>
            <a:pPr lvl="1"/>
            <a:r>
              <a:rPr lang="en-US" dirty="0"/>
              <a:t>Treatment includes change of diet, medication, and reducing the amount of air swallowed.</a:t>
            </a:r>
          </a:p>
          <a:p>
            <a:pPr marL="0" indent="0">
              <a:buNone/>
            </a:pPr>
            <a:endParaRPr lang="en-US" dirty="0"/>
          </a:p>
        </p:txBody>
      </p:sp>
      <p:sp>
        <p:nvSpPr>
          <p:cNvPr id="3" name="Slide Number Placeholder 2">
            <a:extLst>
              <a:ext uri="{FF2B5EF4-FFF2-40B4-BE49-F238E27FC236}">
                <a16:creationId xmlns:a16="http://schemas.microsoft.com/office/drawing/2014/main" id="{56EC507D-FFDF-42C1-9CE8-7ADA61D0BCAA}"/>
              </a:ext>
            </a:extLst>
          </p:cNvPr>
          <p:cNvSpPr>
            <a:spLocks noGrp="1"/>
          </p:cNvSpPr>
          <p:nvPr>
            <p:ph type="sldNum" sz="quarter" idx="12"/>
          </p:nvPr>
        </p:nvSpPr>
        <p:spPr/>
        <p:txBody>
          <a:bodyPr/>
          <a:lstStyle/>
          <a:p>
            <a:pPr defTabSz="457200"/>
            <a:fld id="{1E19C8D7-53EE-4AF8-9E87-BBF55B67A655}" type="slidenum">
              <a:rPr lang="en-US" smtClean="0"/>
              <a:pPr defTabSz="457200"/>
              <a:t>12</a:t>
            </a:fld>
            <a:endParaRPr lang="en-US" dirty="0"/>
          </a:p>
        </p:txBody>
      </p:sp>
    </p:spTree>
    <p:extLst>
      <p:ext uri="{BB962C8B-B14F-4D97-AF65-F5344CB8AC3E}">
        <p14:creationId xmlns:p14="http://schemas.microsoft.com/office/powerpoint/2010/main" val="17188473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9F3F958-A39D-410B-BE5D-37837D1E6767}"/>
              </a:ext>
            </a:extLst>
          </p:cNvPr>
          <p:cNvSpPr>
            <a:spLocks noGrp="1"/>
          </p:cNvSpPr>
          <p:nvPr>
            <p:ph idx="1"/>
          </p:nvPr>
        </p:nvSpPr>
        <p:spPr/>
        <p:txBody>
          <a:bodyPr/>
          <a:lstStyle/>
          <a:p>
            <a:pPr marL="457200" indent="-457200">
              <a:buFont typeface="+mj-lt"/>
              <a:buAutoNum type="arabicPeriod" startAt="3"/>
            </a:pPr>
            <a:r>
              <a:rPr lang="en-US" dirty="0">
                <a:solidFill>
                  <a:srgbClr val="FF0000"/>
                </a:solidFill>
              </a:rPr>
              <a:t>Describe common diseases and disorders of the gastrointestinal system</a:t>
            </a:r>
          </a:p>
          <a:p>
            <a:pPr marL="457200" indent="-457200">
              <a:buFont typeface="+mj-lt"/>
              <a:buAutoNum type="arabicPeriod" startAt="3"/>
            </a:pPr>
            <a:endParaRPr lang="en-US" dirty="0">
              <a:solidFill>
                <a:srgbClr val="FF0000"/>
              </a:solidFill>
            </a:endParaRPr>
          </a:p>
          <a:p>
            <a:pPr marL="0" indent="0">
              <a:buNone/>
            </a:pPr>
            <a:r>
              <a:rPr lang="en-US" dirty="0"/>
              <a:t>NAs should know these facts about gastroesophageal reflux disease (GERD): </a:t>
            </a:r>
          </a:p>
          <a:p>
            <a:pPr marL="0" indent="0">
              <a:buNone/>
            </a:pPr>
            <a:endParaRPr lang="en-US" dirty="0"/>
          </a:p>
          <a:p>
            <a:pPr lvl="1"/>
            <a:r>
              <a:rPr lang="en-US" dirty="0"/>
              <a:t>Heartburn is most common symptom.</a:t>
            </a:r>
          </a:p>
          <a:p>
            <a:pPr lvl="1"/>
            <a:r>
              <a:rPr lang="en-US" dirty="0"/>
              <a:t>Treatment involves medication; serving the evening meal three to four hours before bedtime; not lying down until two to three hours after eating; using extra pillows to keep the body more upright during sleep; serving the largest meal of the day at lunchtime; eating smaller meals throughout the day; reducing fast foods, fatty foods, and spicy foods; stopping smoking; not drinking alcohol; and wearing loose clothing.</a:t>
            </a:r>
          </a:p>
          <a:p>
            <a:pPr marL="0" indent="0">
              <a:buNone/>
            </a:pPr>
            <a:endParaRPr lang="en-US" dirty="0"/>
          </a:p>
        </p:txBody>
      </p:sp>
      <p:sp>
        <p:nvSpPr>
          <p:cNvPr id="3" name="Slide Number Placeholder 2">
            <a:extLst>
              <a:ext uri="{FF2B5EF4-FFF2-40B4-BE49-F238E27FC236}">
                <a16:creationId xmlns:a16="http://schemas.microsoft.com/office/drawing/2014/main" id="{56EC507D-FFDF-42C1-9CE8-7ADA61D0BCAA}"/>
              </a:ext>
            </a:extLst>
          </p:cNvPr>
          <p:cNvSpPr>
            <a:spLocks noGrp="1"/>
          </p:cNvSpPr>
          <p:nvPr>
            <p:ph type="sldNum" sz="quarter" idx="12"/>
          </p:nvPr>
        </p:nvSpPr>
        <p:spPr/>
        <p:txBody>
          <a:bodyPr/>
          <a:lstStyle/>
          <a:p>
            <a:pPr defTabSz="457200"/>
            <a:fld id="{1E19C8D7-53EE-4AF8-9E87-BBF55B67A655}" type="slidenum">
              <a:rPr lang="en-US" smtClean="0"/>
              <a:pPr defTabSz="457200"/>
              <a:t>13</a:t>
            </a:fld>
            <a:endParaRPr lang="en-US" dirty="0"/>
          </a:p>
        </p:txBody>
      </p:sp>
    </p:spTree>
    <p:extLst>
      <p:ext uri="{BB962C8B-B14F-4D97-AF65-F5344CB8AC3E}">
        <p14:creationId xmlns:p14="http://schemas.microsoft.com/office/powerpoint/2010/main" val="7446510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9F3F958-A39D-410B-BE5D-37837D1E6767}"/>
              </a:ext>
            </a:extLst>
          </p:cNvPr>
          <p:cNvSpPr>
            <a:spLocks noGrp="1"/>
          </p:cNvSpPr>
          <p:nvPr>
            <p:ph idx="1"/>
          </p:nvPr>
        </p:nvSpPr>
        <p:spPr/>
        <p:txBody>
          <a:bodyPr/>
          <a:lstStyle/>
          <a:p>
            <a:pPr marL="457200" indent="-457200">
              <a:buFont typeface="+mj-lt"/>
              <a:buAutoNum type="arabicPeriod" startAt="3"/>
            </a:pPr>
            <a:r>
              <a:rPr lang="en-US" dirty="0">
                <a:solidFill>
                  <a:srgbClr val="FF0000"/>
                </a:solidFill>
              </a:rPr>
              <a:t>Describe common diseases and disorders of the gastrointestinal system</a:t>
            </a:r>
          </a:p>
          <a:p>
            <a:pPr marL="457200" indent="-457200">
              <a:buFont typeface="+mj-lt"/>
              <a:buAutoNum type="arabicPeriod" startAt="3"/>
            </a:pPr>
            <a:endParaRPr lang="en-US" dirty="0">
              <a:solidFill>
                <a:srgbClr val="FF0000"/>
              </a:solidFill>
            </a:endParaRPr>
          </a:p>
          <a:p>
            <a:pPr marL="0" indent="0">
              <a:buNone/>
            </a:pPr>
            <a:r>
              <a:rPr lang="en-US" dirty="0"/>
              <a:t>NAs should know these facts about peptic ulcers: </a:t>
            </a:r>
          </a:p>
          <a:p>
            <a:pPr marL="0" indent="0">
              <a:buNone/>
            </a:pPr>
            <a:endParaRPr lang="en-US" dirty="0"/>
          </a:p>
          <a:p>
            <a:pPr lvl="1"/>
            <a:r>
              <a:rPr lang="en-US" dirty="0"/>
              <a:t>Caused by excessive acid secretion</a:t>
            </a:r>
          </a:p>
          <a:p>
            <a:pPr lvl="1"/>
            <a:r>
              <a:rPr lang="en-US" dirty="0"/>
              <a:t>Symptoms include a dull or burning pain after eating, belching, and vomiting.</a:t>
            </a:r>
          </a:p>
          <a:p>
            <a:pPr lvl="1"/>
            <a:r>
              <a:rPr lang="en-US" dirty="0"/>
              <a:t>Treatment involves antacids and other medications, change of diet, and avoiding smoking, alcoholic drinks, and caffeine.</a:t>
            </a:r>
          </a:p>
          <a:p>
            <a:pPr marL="0" indent="0">
              <a:buNone/>
            </a:pPr>
            <a:endParaRPr lang="en-US" dirty="0"/>
          </a:p>
        </p:txBody>
      </p:sp>
      <p:sp>
        <p:nvSpPr>
          <p:cNvPr id="3" name="Slide Number Placeholder 2">
            <a:extLst>
              <a:ext uri="{FF2B5EF4-FFF2-40B4-BE49-F238E27FC236}">
                <a16:creationId xmlns:a16="http://schemas.microsoft.com/office/drawing/2014/main" id="{56EC507D-FFDF-42C1-9CE8-7ADA61D0BCAA}"/>
              </a:ext>
            </a:extLst>
          </p:cNvPr>
          <p:cNvSpPr>
            <a:spLocks noGrp="1"/>
          </p:cNvSpPr>
          <p:nvPr>
            <p:ph type="sldNum" sz="quarter" idx="12"/>
          </p:nvPr>
        </p:nvSpPr>
        <p:spPr/>
        <p:txBody>
          <a:bodyPr/>
          <a:lstStyle/>
          <a:p>
            <a:pPr defTabSz="457200"/>
            <a:fld id="{1E19C8D7-53EE-4AF8-9E87-BBF55B67A655}" type="slidenum">
              <a:rPr lang="en-US" smtClean="0"/>
              <a:pPr defTabSz="457200"/>
              <a:t>14</a:t>
            </a:fld>
            <a:endParaRPr lang="en-US" dirty="0"/>
          </a:p>
        </p:txBody>
      </p:sp>
    </p:spTree>
    <p:extLst>
      <p:ext uri="{BB962C8B-B14F-4D97-AF65-F5344CB8AC3E}">
        <p14:creationId xmlns:p14="http://schemas.microsoft.com/office/powerpoint/2010/main" val="24539624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9F3F958-A39D-410B-BE5D-37837D1E6767}"/>
              </a:ext>
            </a:extLst>
          </p:cNvPr>
          <p:cNvSpPr>
            <a:spLocks noGrp="1"/>
          </p:cNvSpPr>
          <p:nvPr>
            <p:ph idx="1"/>
          </p:nvPr>
        </p:nvSpPr>
        <p:spPr/>
        <p:txBody>
          <a:bodyPr/>
          <a:lstStyle/>
          <a:p>
            <a:pPr marL="457200" indent="-457200">
              <a:buFont typeface="+mj-lt"/>
              <a:buAutoNum type="arabicPeriod" startAt="3"/>
            </a:pPr>
            <a:r>
              <a:rPr lang="en-US" dirty="0">
                <a:solidFill>
                  <a:srgbClr val="FF0000"/>
                </a:solidFill>
              </a:rPr>
              <a:t>Describe common diseases and disorders of the gastrointestinal system</a:t>
            </a:r>
          </a:p>
          <a:p>
            <a:pPr marL="457200" indent="-457200">
              <a:buFont typeface="+mj-lt"/>
              <a:buAutoNum type="arabicPeriod" startAt="3"/>
            </a:pPr>
            <a:endParaRPr lang="en-US" dirty="0">
              <a:solidFill>
                <a:srgbClr val="FF0000"/>
              </a:solidFill>
            </a:endParaRPr>
          </a:p>
          <a:p>
            <a:pPr marL="0" indent="0">
              <a:buNone/>
            </a:pPr>
            <a:r>
              <a:rPr lang="en-US" dirty="0"/>
              <a:t>NAs should know these facts about ulcerative colitis: </a:t>
            </a:r>
          </a:p>
          <a:p>
            <a:pPr marL="0" indent="0">
              <a:buNone/>
            </a:pPr>
            <a:endParaRPr lang="en-US" dirty="0"/>
          </a:p>
          <a:p>
            <a:pPr lvl="1"/>
            <a:r>
              <a:rPr lang="en-US" dirty="0"/>
              <a:t>Symptoms include cramping, diarrhea, pain occurring on one side of the lower abdomen, rectal bleeding, loss of appetite, and weight loss.</a:t>
            </a:r>
          </a:p>
          <a:p>
            <a:pPr lvl="1"/>
            <a:r>
              <a:rPr lang="en-US" dirty="0"/>
              <a:t>Treatment includes medications and surgical treatment (a colostomy), which is the diversion of waste to an artificial opening (stoma).</a:t>
            </a:r>
          </a:p>
          <a:p>
            <a:pPr marL="0" indent="0">
              <a:buNone/>
            </a:pPr>
            <a:endParaRPr lang="en-US" dirty="0"/>
          </a:p>
        </p:txBody>
      </p:sp>
      <p:sp>
        <p:nvSpPr>
          <p:cNvPr id="3" name="Slide Number Placeholder 2">
            <a:extLst>
              <a:ext uri="{FF2B5EF4-FFF2-40B4-BE49-F238E27FC236}">
                <a16:creationId xmlns:a16="http://schemas.microsoft.com/office/drawing/2014/main" id="{56EC507D-FFDF-42C1-9CE8-7ADA61D0BCAA}"/>
              </a:ext>
            </a:extLst>
          </p:cNvPr>
          <p:cNvSpPr>
            <a:spLocks noGrp="1"/>
          </p:cNvSpPr>
          <p:nvPr>
            <p:ph type="sldNum" sz="quarter" idx="12"/>
          </p:nvPr>
        </p:nvSpPr>
        <p:spPr/>
        <p:txBody>
          <a:bodyPr/>
          <a:lstStyle/>
          <a:p>
            <a:pPr defTabSz="457200"/>
            <a:fld id="{1E19C8D7-53EE-4AF8-9E87-BBF55B67A655}" type="slidenum">
              <a:rPr lang="en-US" smtClean="0"/>
              <a:pPr defTabSz="457200"/>
              <a:t>15</a:t>
            </a:fld>
            <a:endParaRPr lang="en-US" dirty="0"/>
          </a:p>
        </p:txBody>
      </p:sp>
    </p:spTree>
    <p:extLst>
      <p:ext uri="{BB962C8B-B14F-4D97-AF65-F5344CB8AC3E}">
        <p14:creationId xmlns:p14="http://schemas.microsoft.com/office/powerpoint/2010/main" val="18293981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9F3F958-A39D-410B-BE5D-37837D1E6767}"/>
              </a:ext>
            </a:extLst>
          </p:cNvPr>
          <p:cNvSpPr>
            <a:spLocks noGrp="1"/>
          </p:cNvSpPr>
          <p:nvPr>
            <p:ph idx="1"/>
          </p:nvPr>
        </p:nvSpPr>
        <p:spPr/>
        <p:txBody>
          <a:bodyPr/>
          <a:lstStyle/>
          <a:p>
            <a:pPr marL="457200" indent="-457200">
              <a:buFont typeface="+mj-lt"/>
              <a:buAutoNum type="arabicPeriod" startAt="3"/>
            </a:pPr>
            <a:r>
              <a:rPr lang="en-US" dirty="0">
                <a:solidFill>
                  <a:srgbClr val="FF0000"/>
                </a:solidFill>
              </a:rPr>
              <a:t>Describe common diseases and disorders of the gastrointestinal system</a:t>
            </a:r>
          </a:p>
          <a:p>
            <a:pPr marL="457200" indent="-457200">
              <a:buFont typeface="+mj-lt"/>
              <a:buAutoNum type="arabicPeriod" startAt="3"/>
            </a:pPr>
            <a:endParaRPr lang="en-US" dirty="0">
              <a:solidFill>
                <a:srgbClr val="FF0000"/>
              </a:solidFill>
            </a:endParaRPr>
          </a:p>
          <a:p>
            <a:pPr marL="0" indent="0">
              <a:buNone/>
            </a:pPr>
            <a:r>
              <a:rPr lang="en-US" dirty="0"/>
              <a:t>NAs should know these facts about colorectal cancer: </a:t>
            </a:r>
          </a:p>
          <a:p>
            <a:pPr marL="0" indent="0">
              <a:buNone/>
            </a:pPr>
            <a:endParaRPr lang="en-US" dirty="0"/>
          </a:p>
          <a:p>
            <a:pPr lvl="1"/>
            <a:r>
              <a:rPr lang="en-US" dirty="0"/>
              <a:t>Symptoms include changes in normal bowel patterns, cramps, abdominal pain, and rectal bleeding.</a:t>
            </a:r>
          </a:p>
          <a:p>
            <a:pPr lvl="1"/>
            <a:r>
              <a:rPr lang="en-US" dirty="0"/>
              <a:t>Treatment is surgery</a:t>
            </a:r>
          </a:p>
          <a:p>
            <a:pPr marL="0" indent="0">
              <a:buNone/>
            </a:pPr>
            <a:endParaRPr lang="en-US" dirty="0"/>
          </a:p>
        </p:txBody>
      </p:sp>
      <p:sp>
        <p:nvSpPr>
          <p:cNvPr id="3" name="Slide Number Placeholder 2">
            <a:extLst>
              <a:ext uri="{FF2B5EF4-FFF2-40B4-BE49-F238E27FC236}">
                <a16:creationId xmlns:a16="http://schemas.microsoft.com/office/drawing/2014/main" id="{56EC507D-FFDF-42C1-9CE8-7ADA61D0BCAA}"/>
              </a:ext>
            </a:extLst>
          </p:cNvPr>
          <p:cNvSpPr>
            <a:spLocks noGrp="1"/>
          </p:cNvSpPr>
          <p:nvPr>
            <p:ph type="sldNum" sz="quarter" idx="12"/>
          </p:nvPr>
        </p:nvSpPr>
        <p:spPr/>
        <p:txBody>
          <a:bodyPr/>
          <a:lstStyle/>
          <a:p>
            <a:pPr defTabSz="457200"/>
            <a:fld id="{1E19C8D7-53EE-4AF8-9E87-BBF55B67A655}" type="slidenum">
              <a:rPr lang="en-US" smtClean="0"/>
              <a:pPr defTabSz="457200"/>
              <a:t>16</a:t>
            </a:fld>
            <a:endParaRPr lang="en-US" dirty="0"/>
          </a:p>
        </p:txBody>
      </p:sp>
    </p:spTree>
    <p:extLst>
      <p:ext uri="{BB962C8B-B14F-4D97-AF65-F5344CB8AC3E}">
        <p14:creationId xmlns:p14="http://schemas.microsoft.com/office/powerpoint/2010/main" val="25074415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8D04F31-5966-4A33-8333-A331FCC5E91B}"/>
              </a:ext>
            </a:extLst>
          </p:cNvPr>
          <p:cNvSpPr>
            <a:spLocks noGrp="1"/>
          </p:cNvSpPr>
          <p:nvPr>
            <p:ph idx="1"/>
          </p:nvPr>
        </p:nvSpPr>
        <p:spPr>
          <a:xfrm>
            <a:off x="635393" y="780226"/>
            <a:ext cx="10234377" cy="5499228"/>
          </a:xfrm>
        </p:spPr>
        <p:txBody>
          <a:bodyPr>
            <a:normAutofit/>
          </a:bodyPr>
          <a:lstStyle/>
          <a:p>
            <a:pPr marL="0" indent="0">
              <a:buNone/>
            </a:pPr>
            <a:r>
              <a:rPr lang="en-US" dirty="0"/>
              <a:t>Handout 17-1: Procedure: Giving a Rectal Suppository</a:t>
            </a:r>
          </a:p>
          <a:p>
            <a:pPr marL="0" indent="0">
              <a:buNone/>
            </a:pPr>
            <a:endParaRPr lang="en-US" dirty="0"/>
          </a:p>
          <a:p>
            <a:pPr marL="0" indent="0">
              <a:buNone/>
            </a:pPr>
            <a:r>
              <a:rPr lang="en-US" i="1" dirty="0"/>
              <a:t>Equipment: gloves, suppository, lubricant, bath blanket, toilet paper </a:t>
            </a:r>
          </a:p>
          <a:p>
            <a:pPr marL="457200" indent="-457200">
              <a:buFont typeface="+mj-lt"/>
              <a:buAutoNum type="arabicPeriod"/>
            </a:pPr>
            <a:endParaRPr lang="en-US" dirty="0"/>
          </a:p>
          <a:p>
            <a:pPr marL="457200" indent="-457200">
              <a:buFont typeface="+mj-lt"/>
              <a:buAutoNum type="arabicPeriod"/>
            </a:pPr>
            <a:r>
              <a:rPr lang="en-US" dirty="0"/>
              <a:t>Identify yourself by name. Identify the resident by name. </a:t>
            </a:r>
          </a:p>
          <a:p>
            <a:pPr marL="457200" indent="-457200">
              <a:buFont typeface="+mj-lt"/>
              <a:buAutoNum type="arabicPeriod"/>
            </a:pPr>
            <a:r>
              <a:rPr lang="en-US" dirty="0"/>
              <a:t>Wash your hands. </a:t>
            </a:r>
          </a:p>
          <a:p>
            <a:pPr marL="457200" indent="-457200">
              <a:buFont typeface="+mj-lt"/>
              <a:buAutoNum type="arabicPeriod"/>
            </a:pPr>
            <a:r>
              <a:rPr lang="en-US" dirty="0"/>
              <a:t>Explain procedure to the resident. Speak clearly, slowly, and directly. Maintain face-to-face contact whenever possible. </a:t>
            </a:r>
          </a:p>
          <a:p>
            <a:pPr marL="457200" indent="-457200">
              <a:buFont typeface="+mj-lt"/>
              <a:buAutoNum type="arabicPeriod"/>
            </a:pPr>
            <a:r>
              <a:rPr lang="en-US" dirty="0"/>
              <a:t>Provide for resident’s privacy with curtain, screen, or door. </a:t>
            </a:r>
          </a:p>
          <a:p>
            <a:pPr marL="457200" indent="-457200">
              <a:buFont typeface="+mj-lt"/>
              <a:buAutoNum type="arabicPeriod"/>
            </a:pPr>
            <a:r>
              <a:rPr lang="en-US" dirty="0"/>
              <a:t>Adjust bed to a safe level, usually waist high. Lock bed wheels. </a:t>
            </a:r>
          </a:p>
          <a:p>
            <a:pPr marL="457200" indent="-457200">
              <a:buFont typeface="+mj-lt"/>
              <a:buAutoNum type="arabicPeriod"/>
            </a:pPr>
            <a:r>
              <a:rPr lang="en-US" dirty="0"/>
              <a:t>Help resident into left-sided Sims’ position. Cover with a bath blanket. </a:t>
            </a:r>
          </a:p>
          <a:p>
            <a:pPr marL="457200" indent="-457200">
              <a:buFont typeface="+mj-lt"/>
              <a:buAutoNum type="arabicPeriod"/>
            </a:pPr>
            <a:r>
              <a:rPr lang="en-US" dirty="0"/>
              <a:t>Uncover resident enough to expose buttocks only. </a:t>
            </a:r>
          </a:p>
          <a:p>
            <a:pPr marL="457200" indent="-457200">
              <a:buFont typeface="+mj-lt"/>
              <a:buAutoNum type="arabicPeriod"/>
            </a:pPr>
            <a:r>
              <a:rPr lang="en-US" dirty="0"/>
              <a:t>Unwrap the suppository. </a:t>
            </a:r>
          </a:p>
          <a:p>
            <a:pPr marL="457200" indent="-457200">
              <a:buFont typeface="+mj-lt"/>
              <a:buAutoNum type="arabicPeriod"/>
            </a:pPr>
            <a:r>
              <a:rPr lang="en-US" dirty="0"/>
              <a:t>Put on gloves. </a:t>
            </a:r>
          </a:p>
          <a:p>
            <a:pPr marL="457200" indent="-457200">
              <a:buFont typeface="+mj-lt"/>
              <a:buAutoNum type="arabicPeriod"/>
            </a:pPr>
            <a:r>
              <a:rPr lang="en-US" dirty="0"/>
              <a:t>Lubricate suppository as needed. </a:t>
            </a:r>
          </a:p>
          <a:p>
            <a:pPr marL="0" indent="0">
              <a:buNone/>
            </a:pPr>
            <a:endParaRPr lang="en-US" b="1" dirty="0"/>
          </a:p>
        </p:txBody>
      </p:sp>
      <p:sp>
        <p:nvSpPr>
          <p:cNvPr id="3" name="Slide Number Placeholder 2">
            <a:extLst>
              <a:ext uri="{FF2B5EF4-FFF2-40B4-BE49-F238E27FC236}">
                <a16:creationId xmlns:a16="http://schemas.microsoft.com/office/drawing/2014/main" id="{7A7AC715-2294-4C18-98EB-96A90AE93FD7}"/>
              </a:ext>
            </a:extLst>
          </p:cNvPr>
          <p:cNvSpPr>
            <a:spLocks noGrp="1"/>
          </p:cNvSpPr>
          <p:nvPr>
            <p:ph type="sldNum" sz="quarter" idx="12"/>
          </p:nvPr>
        </p:nvSpPr>
        <p:spPr/>
        <p:txBody>
          <a:bodyPr/>
          <a:lstStyle/>
          <a:p>
            <a:pPr defTabSz="457200"/>
            <a:fld id="{1E19C8D7-53EE-4AF8-9E87-BBF55B67A655}" type="slidenum">
              <a:rPr lang="en-US" smtClean="0"/>
              <a:pPr defTabSz="457200"/>
              <a:t>17</a:t>
            </a:fld>
            <a:endParaRPr lang="en-US" dirty="0"/>
          </a:p>
        </p:txBody>
      </p:sp>
    </p:spTree>
    <p:extLst>
      <p:ext uri="{BB962C8B-B14F-4D97-AF65-F5344CB8AC3E}">
        <p14:creationId xmlns:p14="http://schemas.microsoft.com/office/powerpoint/2010/main" val="32726361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8D04F31-5966-4A33-8333-A331FCC5E91B}"/>
              </a:ext>
            </a:extLst>
          </p:cNvPr>
          <p:cNvSpPr>
            <a:spLocks noGrp="1"/>
          </p:cNvSpPr>
          <p:nvPr>
            <p:ph idx="1"/>
          </p:nvPr>
        </p:nvSpPr>
        <p:spPr>
          <a:xfrm>
            <a:off x="635393" y="780226"/>
            <a:ext cx="10234377" cy="5499228"/>
          </a:xfrm>
        </p:spPr>
        <p:txBody>
          <a:bodyPr>
            <a:normAutofit lnSpcReduction="10000"/>
          </a:bodyPr>
          <a:lstStyle/>
          <a:p>
            <a:pPr marL="0" indent="0">
              <a:buNone/>
            </a:pPr>
            <a:r>
              <a:rPr lang="en-US" dirty="0"/>
              <a:t>Handout 17-1: Procedure: Giving a Rectal Suppository (cont’d)</a:t>
            </a:r>
          </a:p>
          <a:p>
            <a:pPr marL="0" indent="0">
              <a:buNone/>
            </a:pPr>
            <a:endParaRPr lang="en-US" dirty="0"/>
          </a:p>
          <a:p>
            <a:pPr marL="457200" indent="-457200">
              <a:buFont typeface="+mj-lt"/>
              <a:buAutoNum type="arabicPeriod" startAt="11"/>
            </a:pPr>
            <a:r>
              <a:rPr lang="en-US" dirty="0"/>
              <a:t>Spread buttocks to expose anal area. </a:t>
            </a:r>
          </a:p>
          <a:p>
            <a:pPr marL="457200" indent="-457200">
              <a:buFont typeface="+mj-lt"/>
              <a:buAutoNum type="arabicPeriod" startAt="11"/>
            </a:pPr>
            <a:r>
              <a:rPr lang="en-US" dirty="0"/>
              <a:t>Insert the suppository, using your index finger. Place the suppository past the rectal sphincter against the wall of the colon. </a:t>
            </a:r>
          </a:p>
          <a:p>
            <a:pPr marL="457200" indent="-457200">
              <a:buFont typeface="+mj-lt"/>
              <a:buAutoNum type="arabicPeriod" startAt="11"/>
            </a:pPr>
            <a:r>
              <a:rPr lang="en-US" dirty="0"/>
              <a:t>Ask the resident to take deep breaths, as it will help him or her relax and retain the suppository. </a:t>
            </a:r>
          </a:p>
          <a:p>
            <a:pPr marL="457200" indent="-457200">
              <a:buFont typeface="+mj-lt"/>
              <a:buAutoNum type="arabicPeriod" startAt="11"/>
            </a:pPr>
            <a:r>
              <a:rPr lang="en-US" dirty="0"/>
              <a:t>Withdraw the finger and briefly hold toilet paper against the anus. </a:t>
            </a:r>
          </a:p>
          <a:p>
            <a:pPr marL="457200" indent="-457200">
              <a:buFont typeface="+mj-lt"/>
              <a:buAutoNum type="arabicPeriod" startAt="11"/>
            </a:pPr>
            <a:r>
              <a:rPr lang="en-US" dirty="0"/>
              <a:t>Wash your hands. </a:t>
            </a:r>
          </a:p>
          <a:p>
            <a:pPr marL="457200" indent="-457200">
              <a:buFont typeface="+mj-lt"/>
              <a:buAutoNum type="arabicPeriod" startAt="11"/>
            </a:pPr>
            <a:r>
              <a:rPr lang="en-US" dirty="0"/>
              <a:t>Remove bath blanket and cover the resident. Ask the resident to retain the suppository as long as possible. Make resident comfortable. </a:t>
            </a:r>
          </a:p>
          <a:p>
            <a:pPr marL="457200" indent="-457200">
              <a:buFont typeface="+mj-lt"/>
              <a:buAutoNum type="arabicPeriod" startAt="11"/>
            </a:pPr>
            <a:r>
              <a:rPr lang="en-US" dirty="0"/>
              <a:t>Provide a bedpan or assistance to the bathroom when needed. </a:t>
            </a:r>
          </a:p>
          <a:p>
            <a:pPr marL="457200" indent="-457200">
              <a:buFont typeface="+mj-lt"/>
              <a:buAutoNum type="arabicPeriod" startAt="11"/>
            </a:pPr>
            <a:r>
              <a:rPr lang="en-US" dirty="0"/>
              <a:t>Return bed to lowest position. Remove privacy measures. </a:t>
            </a:r>
          </a:p>
          <a:p>
            <a:pPr marL="457200" indent="-457200">
              <a:buFont typeface="+mj-lt"/>
              <a:buAutoNum type="arabicPeriod" startAt="11"/>
            </a:pPr>
            <a:r>
              <a:rPr lang="en-US" dirty="0"/>
              <a:t>Place call light within resident’s reach. </a:t>
            </a:r>
          </a:p>
          <a:p>
            <a:pPr marL="457200" indent="-457200">
              <a:buFont typeface="+mj-lt"/>
              <a:buAutoNum type="arabicPeriod" startAt="11"/>
            </a:pPr>
            <a:r>
              <a:rPr lang="en-US" dirty="0"/>
              <a:t>Report any changes in resident to the nurse. </a:t>
            </a:r>
          </a:p>
          <a:p>
            <a:pPr marL="457200" indent="-457200">
              <a:buFont typeface="+mj-lt"/>
              <a:buAutoNum type="arabicPeriod" startAt="11"/>
            </a:pPr>
            <a:r>
              <a:rPr lang="en-US" dirty="0"/>
              <a:t>Document procedure using facility guidelines. </a:t>
            </a:r>
          </a:p>
          <a:p>
            <a:pPr marL="457200" indent="-457200">
              <a:buFont typeface="+mj-lt"/>
              <a:buAutoNum type="arabicPeriod" startAt="11"/>
            </a:pPr>
            <a:r>
              <a:rPr lang="en-US" dirty="0"/>
              <a:t>Remove and discard gloves. </a:t>
            </a:r>
          </a:p>
          <a:p>
            <a:pPr marL="457200" indent="-457200">
              <a:buAutoNum type="arabicPeriod" startAt="15"/>
            </a:pPr>
            <a:endParaRPr lang="en-US" dirty="0"/>
          </a:p>
        </p:txBody>
      </p:sp>
      <p:sp>
        <p:nvSpPr>
          <p:cNvPr id="3" name="Slide Number Placeholder 2">
            <a:extLst>
              <a:ext uri="{FF2B5EF4-FFF2-40B4-BE49-F238E27FC236}">
                <a16:creationId xmlns:a16="http://schemas.microsoft.com/office/drawing/2014/main" id="{7A7AC715-2294-4C18-98EB-96A90AE93FD7}"/>
              </a:ext>
            </a:extLst>
          </p:cNvPr>
          <p:cNvSpPr>
            <a:spLocks noGrp="1"/>
          </p:cNvSpPr>
          <p:nvPr>
            <p:ph type="sldNum" sz="quarter" idx="12"/>
          </p:nvPr>
        </p:nvSpPr>
        <p:spPr/>
        <p:txBody>
          <a:bodyPr/>
          <a:lstStyle/>
          <a:p>
            <a:pPr defTabSz="457200"/>
            <a:fld id="{1E19C8D7-53EE-4AF8-9E87-BBF55B67A655}" type="slidenum">
              <a:rPr lang="en-US" smtClean="0"/>
              <a:pPr defTabSz="457200"/>
              <a:t>18</a:t>
            </a:fld>
            <a:endParaRPr lang="en-US" dirty="0"/>
          </a:p>
        </p:txBody>
      </p:sp>
    </p:spTree>
    <p:extLst>
      <p:ext uri="{BB962C8B-B14F-4D97-AF65-F5344CB8AC3E}">
        <p14:creationId xmlns:p14="http://schemas.microsoft.com/office/powerpoint/2010/main" val="352431176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9F3F958-A39D-410B-BE5D-37837D1E6767}"/>
              </a:ext>
            </a:extLst>
          </p:cNvPr>
          <p:cNvSpPr>
            <a:spLocks noGrp="1"/>
          </p:cNvSpPr>
          <p:nvPr>
            <p:ph idx="1"/>
          </p:nvPr>
        </p:nvSpPr>
        <p:spPr/>
        <p:txBody>
          <a:bodyPr/>
          <a:lstStyle/>
          <a:p>
            <a:pPr marL="457200" indent="-457200">
              <a:buFont typeface="+mj-lt"/>
              <a:buAutoNum type="arabicPeriod" startAt="4"/>
            </a:pPr>
            <a:r>
              <a:rPr lang="en-US" dirty="0">
                <a:solidFill>
                  <a:srgbClr val="FF0000"/>
                </a:solidFill>
              </a:rPr>
              <a:t>Discuss how enemas are given</a:t>
            </a:r>
          </a:p>
          <a:p>
            <a:pPr marL="457200" indent="-457200">
              <a:buFont typeface="+mj-lt"/>
              <a:buAutoNum type="arabicPeriod" startAt="4"/>
            </a:pPr>
            <a:endParaRPr lang="en-US" dirty="0">
              <a:solidFill>
                <a:srgbClr val="FF0000"/>
              </a:solidFill>
            </a:endParaRPr>
          </a:p>
          <a:p>
            <a:pPr marL="0" indent="0">
              <a:buNone/>
            </a:pPr>
            <a:r>
              <a:rPr lang="en-US" dirty="0"/>
              <a:t>There are several different types of enemas:</a:t>
            </a:r>
          </a:p>
          <a:p>
            <a:pPr marL="0" indent="0">
              <a:buNone/>
            </a:pPr>
            <a:r>
              <a:rPr lang="en-US" dirty="0"/>
              <a:t> </a:t>
            </a:r>
          </a:p>
          <a:p>
            <a:pPr lvl="1"/>
            <a:r>
              <a:rPr lang="en-US" dirty="0"/>
              <a:t>Tap water enema </a:t>
            </a:r>
          </a:p>
          <a:p>
            <a:pPr lvl="1"/>
            <a:r>
              <a:rPr lang="en-US" dirty="0"/>
              <a:t>Soapsuds enema </a:t>
            </a:r>
          </a:p>
          <a:p>
            <a:pPr lvl="1"/>
            <a:r>
              <a:rPr lang="en-US" dirty="0"/>
              <a:t>Saline enema </a:t>
            </a:r>
          </a:p>
          <a:p>
            <a:pPr lvl="1"/>
            <a:r>
              <a:rPr lang="en-US" dirty="0"/>
              <a:t>Commercially-prepared enema </a:t>
            </a:r>
          </a:p>
          <a:p>
            <a:pPr marL="0" indent="0">
              <a:buNone/>
            </a:pPr>
            <a:endParaRPr lang="en-US" dirty="0"/>
          </a:p>
        </p:txBody>
      </p:sp>
      <p:sp>
        <p:nvSpPr>
          <p:cNvPr id="3" name="Slide Number Placeholder 2">
            <a:extLst>
              <a:ext uri="{FF2B5EF4-FFF2-40B4-BE49-F238E27FC236}">
                <a16:creationId xmlns:a16="http://schemas.microsoft.com/office/drawing/2014/main" id="{56EC507D-FFDF-42C1-9CE8-7ADA61D0BCAA}"/>
              </a:ext>
            </a:extLst>
          </p:cNvPr>
          <p:cNvSpPr>
            <a:spLocks noGrp="1"/>
          </p:cNvSpPr>
          <p:nvPr>
            <p:ph type="sldNum" sz="quarter" idx="12"/>
          </p:nvPr>
        </p:nvSpPr>
        <p:spPr/>
        <p:txBody>
          <a:bodyPr/>
          <a:lstStyle/>
          <a:p>
            <a:pPr defTabSz="457200"/>
            <a:fld id="{1E19C8D7-53EE-4AF8-9E87-BBF55B67A655}" type="slidenum">
              <a:rPr lang="en-US" smtClean="0"/>
              <a:pPr defTabSz="457200"/>
              <a:t>19</a:t>
            </a:fld>
            <a:endParaRPr lang="en-US" dirty="0"/>
          </a:p>
        </p:txBody>
      </p:sp>
    </p:spTree>
    <p:extLst>
      <p:ext uri="{BB962C8B-B14F-4D97-AF65-F5344CB8AC3E}">
        <p14:creationId xmlns:p14="http://schemas.microsoft.com/office/powerpoint/2010/main" val="38196537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9F3F958-A39D-410B-BE5D-37837D1E6767}"/>
              </a:ext>
            </a:extLst>
          </p:cNvPr>
          <p:cNvSpPr>
            <a:spLocks noGrp="1"/>
          </p:cNvSpPr>
          <p:nvPr>
            <p:ph idx="1"/>
          </p:nvPr>
        </p:nvSpPr>
        <p:spPr/>
        <p:txBody>
          <a:bodyPr/>
          <a:lstStyle/>
          <a:p>
            <a:pPr marL="457200" indent="-457200">
              <a:buFont typeface="+mj-lt"/>
              <a:buAutoNum type="arabicPeriod"/>
            </a:pPr>
            <a:r>
              <a:rPr lang="en-US" dirty="0">
                <a:solidFill>
                  <a:srgbClr val="FF0000"/>
                </a:solidFill>
              </a:rPr>
              <a:t>List qualities of stool and identify sighs and symptoms about stool to report</a:t>
            </a:r>
          </a:p>
          <a:p>
            <a:pPr marL="457200" indent="-457200">
              <a:buFont typeface="+mj-lt"/>
              <a:buAutoNum type="arabicPeriod"/>
            </a:pPr>
            <a:endParaRPr lang="en-US" dirty="0">
              <a:solidFill>
                <a:srgbClr val="FF0000"/>
              </a:solidFill>
            </a:endParaRPr>
          </a:p>
          <a:p>
            <a:pPr marL="0" indent="0">
              <a:buNone/>
            </a:pPr>
            <a:r>
              <a:rPr lang="en-US" dirty="0"/>
              <a:t>Define the following term:</a:t>
            </a:r>
          </a:p>
          <a:p>
            <a:pPr marL="0" indent="0">
              <a:buNone/>
            </a:pPr>
            <a:endParaRPr lang="en-US" dirty="0"/>
          </a:p>
          <a:p>
            <a:pPr marL="0" indent="0">
              <a:buNone/>
            </a:pPr>
            <a:r>
              <a:rPr lang="en-US" b="1" dirty="0"/>
              <a:t>defecation</a:t>
            </a:r>
          </a:p>
          <a:p>
            <a:pPr marL="457200" lvl="1" indent="0">
              <a:buNone/>
            </a:pPr>
            <a:r>
              <a:rPr lang="en-US" dirty="0"/>
              <a:t>the act of passing feces from the large intestine out of the body through the anus.</a:t>
            </a:r>
          </a:p>
          <a:p>
            <a:pPr marL="0" indent="0">
              <a:buNone/>
            </a:pPr>
            <a:endParaRPr lang="en-US" dirty="0"/>
          </a:p>
        </p:txBody>
      </p:sp>
      <p:sp>
        <p:nvSpPr>
          <p:cNvPr id="3" name="Slide Number Placeholder 2">
            <a:extLst>
              <a:ext uri="{FF2B5EF4-FFF2-40B4-BE49-F238E27FC236}">
                <a16:creationId xmlns:a16="http://schemas.microsoft.com/office/drawing/2014/main" id="{56EC507D-FFDF-42C1-9CE8-7ADA61D0BCAA}"/>
              </a:ext>
            </a:extLst>
          </p:cNvPr>
          <p:cNvSpPr>
            <a:spLocks noGrp="1"/>
          </p:cNvSpPr>
          <p:nvPr>
            <p:ph type="sldNum" sz="quarter" idx="12"/>
          </p:nvPr>
        </p:nvSpPr>
        <p:spPr/>
        <p:txBody>
          <a:bodyPr/>
          <a:lstStyle/>
          <a:p>
            <a:pPr defTabSz="457200"/>
            <a:fld id="{1E19C8D7-53EE-4AF8-9E87-BBF55B67A655}" type="slidenum">
              <a:rPr lang="en-US" smtClean="0"/>
              <a:pPr defTabSz="457200"/>
              <a:t>2</a:t>
            </a:fld>
            <a:endParaRPr lang="en-US" dirty="0"/>
          </a:p>
        </p:txBody>
      </p:sp>
    </p:spTree>
    <p:extLst>
      <p:ext uri="{BB962C8B-B14F-4D97-AF65-F5344CB8AC3E}">
        <p14:creationId xmlns:p14="http://schemas.microsoft.com/office/powerpoint/2010/main" val="145537414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9F3F958-A39D-410B-BE5D-37837D1E6767}"/>
              </a:ext>
            </a:extLst>
          </p:cNvPr>
          <p:cNvSpPr>
            <a:spLocks noGrp="1"/>
          </p:cNvSpPr>
          <p:nvPr>
            <p:ph idx="1"/>
          </p:nvPr>
        </p:nvSpPr>
        <p:spPr/>
        <p:txBody>
          <a:bodyPr/>
          <a:lstStyle/>
          <a:p>
            <a:pPr marL="457200" indent="-457200">
              <a:buFont typeface="+mj-lt"/>
              <a:buAutoNum type="arabicPeriod" startAt="4"/>
            </a:pPr>
            <a:r>
              <a:rPr lang="en-US" dirty="0">
                <a:solidFill>
                  <a:srgbClr val="FF0000"/>
                </a:solidFill>
              </a:rPr>
              <a:t>Discuss how enemas are given</a:t>
            </a:r>
          </a:p>
          <a:p>
            <a:pPr marL="457200" indent="-457200">
              <a:buFont typeface="+mj-lt"/>
              <a:buAutoNum type="arabicPeriod" startAt="4"/>
            </a:pPr>
            <a:endParaRPr lang="en-US" dirty="0">
              <a:solidFill>
                <a:srgbClr val="FF0000"/>
              </a:solidFill>
            </a:endParaRPr>
          </a:p>
          <a:p>
            <a:pPr marL="0" indent="0">
              <a:buNone/>
            </a:pPr>
            <a:r>
              <a:rPr lang="en-US" dirty="0"/>
              <a:t>NAs should follow these guidelines when assisting with an enema:</a:t>
            </a:r>
          </a:p>
          <a:p>
            <a:pPr marL="0" indent="0">
              <a:buNone/>
            </a:pPr>
            <a:endParaRPr lang="en-US" dirty="0"/>
          </a:p>
          <a:p>
            <a:pPr lvl="1"/>
            <a:r>
              <a:rPr lang="en-US" dirty="0"/>
              <a:t>Provide privacy.</a:t>
            </a:r>
          </a:p>
          <a:p>
            <a:pPr lvl="1"/>
            <a:r>
              <a:rPr lang="en-US" dirty="0"/>
              <a:t>Keep bedpan nearby or make sure bathroom is vacant before assisting with enema.</a:t>
            </a:r>
          </a:p>
          <a:p>
            <a:pPr lvl="1"/>
            <a:r>
              <a:rPr lang="en-US" dirty="0"/>
              <a:t>Resident will be placed in Sims’ position.</a:t>
            </a:r>
          </a:p>
          <a:p>
            <a:pPr lvl="1"/>
            <a:r>
              <a:rPr lang="en-US" dirty="0"/>
              <a:t>Enema solution should be warm.</a:t>
            </a:r>
          </a:p>
          <a:p>
            <a:pPr lvl="1"/>
            <a:r>
              <a:rPr lang="en-US" dirty="0"/>
              <a:t>Enema bag should not be raised above the height listed in the care plan.</a:t>
            </a:r>
          </a:p>
          <a:p>
            <a:pPr lvl="1"/>
            <a:r>
              <a:rPr lang="en-US" dirty="0"/>
              <a:t>Tip of tubing should be lubricated.</a:t>
            </a:r>
          </a:p>
          <a:p>
            <a:pPr lvl="1"/>
            <a:r>
              <a:rPr lang="en-US" dirty="0"/>
              <a:t>Unclamp tube and allow a small amount of solution to run through, then </a:t>
            </a:r>
            <a:r>
              <a:rPr lang="en-US" dirty="0" err="1"/>
              <a:t>reclamp</a:t>
            </a:r>
            <a:r>
              <a:rPr lang="en-US" dirty="0"/>
              <a:t>. This removes air that could cause cramping. </a:t>
            </a:r>
          </a:p>
          <a:p>
            <a:pPr marL="0" indent="0">
              <a:buNone/>
            </a:pPr>
            <a:endParaRPr lang="en-US" dirty="0"/>
          </a:p>
        </p:txBody>
      </p:sp>
      <p:sp>
        <p:nvSpPr>
          <p:cNvPr id="3" name="Slide Number Placeholder 2">
            <a:extLst>
              <a:ext uri="{FF2B5EF4-FFF2-40B4-BE49-F238E27FC236}">
                <a16:creationId xmlns:a16="http://schemas.microsoft.com/office/drawing/2014/main" id="{56EC507D-FFDF-42C1-9CE8-7ADA61D0BCAA}"/>
              </a:ext>
            </a:extLst>
          </p:cNvPr>
          <p:cNvSpPr>
            <a:spLocks noGrp="1"/>
          </p:cNvSpPr>
          <p:nvPr>
            <p:ph type="sldNum" sz="quarter" idx="12"/>
          </p:nvPr>
        </p:nvSpPr>
        <p:spPr/>
        <p:txBody>
          <a:bodyPr/>
          <a:lstStyle/>
          <a:p>
            <a:pPr defTabSz="457200"/>
            <a:fld id="{1E19C8D7-53EE-4AF8-9E87-BBF55B67A655}" type="slidenum">
              <a:rPr lang="en-US" smtClean="0"/>
              <a:pPr defTabSz="457200"/>
              <a:t>20</a:t>
            </a:fld>
            <a:endParaRPr lang="en-US" dirty="0"/>
          </a:p>
        </p:txBody>
      </p:sp>
    </p:spTree>
    <p:extLst>
      <p:ext uri="{BB962C8B-B14F-4D97-AF65-F5344CB8AC3E}">
        <p14:creationId xmlns:p14="http://schemas.microsoft.com/office/powerpoint/2010/main" val="42464011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9F3F958-A39D-410B-BE5D-37837D1E6767}"/>
              </a:ext>
            </a:extLst>
          </p:cNvPr>
          <p:cNvSpPr>
            <a:spLocks noGrp="1"/>
          </p:cNvSpPr>
          <p:nvPr>
            <p:ph idx="1"/>
          </p:nvPr>
        </p:nvSpPr>
        <p:spPr/>
        <p:txBody>
          <a:bodyPr/>
          <a:lstStyle/>
          <a:p>
            <a:pPr marL="457200" indent="-457200">
              <a:buFont typeface="+mj-lt"/>
              <a:buAutoNum type="arabicPeriod" startAt="4"/>
            </a:pPr>
            <a:r>
              <a:rPr lang="en-US" dirty="0">
                <a:solidFill>
                  <a:srgbClr val="FF0000"/>
                </a:solidFill>
              </a:rPr>
              <a:t>Discuss how enemas are given</a:t>
            </a:r>
          </a:p>
          <a:p>
            <a:pPr marL="457200" indent="-457200">
              <a:buFont typeface="+mj-lt"/>
              <a:buAutoNum type="arabicPeriod" startAt="4"/>
            </a:pPr>
            <a:endParaRPr lang="en-US" dirty="0">
              <a:solidFill>
                <a:srgbClr val="FF0000"/>
              </a:solidFill>
            </a:endParaRPr>
          </a:p>
          <a:p>
            <a:pPr marL="0" indent="0">
              <a:buNone/>
            </a:pPr>
            <a:r>
              <a:rPr lang="en-US" dirty="0"/>
              <a:t>Guidelines when assisting with an enema (cont’d):</a:t>
            </a:r>
          </a:p>
          <a:p>
            <a:pPr marL="0" indent="0">
              <a:buNone/>
            </a:pPr>
            <a:endParaRPr lang="en-US" dirty="0"/>
          </a:p>
          <a:p>
            <a:pPr lvl="1"/>
            <a:r>
              <a:rPr lang="en-US" dirty="0"/>
              <a:t>Solution should flow in slowly.</a:t>
            </a:r>
          </a:p>
          <a:p>
            <a:pPr lvl="1"/>
            <a:r>
              <a:rPr lang="en-US" dirty="0"/>
              <a:t>Hold tubing in place while giving the enema. Stop immediately if the resident has pain or you feel resistance. Report to the nurse.</a:t>
            </a:r>
          </a:p>
          <a:p>
            <a:pPr lvl="1"/>
            <a:r>
              <a:rPr lang="en-US" dirty="0"/>
              <a:t>Resident should take slow, deep breaths.</a:t>
            </a:r>
          </a:p>
          <a:p>
            <a:pPr lvl="1"/>
            <a:r>
              <a:rPr lang="en-US" dirty="0"/>
              <a:t>Report any of the following to the nurse:</a:t>
            </a:r>
          </a:p>
          <a:p>
            <a:pPr lvl="1"/>
            <a:r>
              <a:rPr lang="en-US" dirty="0"/>
              <a:t>Resident could not tolerate enema due to cramping.</a:t>
            </a:r>
          </a:p>
          <a:p>
            <a:pPr lvl="1"/>
            <a:r>
              <a:rPr lang="en-US" dirty="0"/>
              <a:t>Enema had no results.</a:t>
            </a:r>
          </a:p>
          <a:p>
            <a:pPr lvl="1"/>
            <a:r>
              <a:rPr lang="en-US" dirty="0"/>
              <a:t>Amount of stool was very small.</a:t>
            </a:r>
          </a:p>
          <a:p>
            <a:pPr lvl="1"/>
            <a:r>
              <a:rPr lang="en-US" dirty="0"/>
              <a:t>Stool was hard, streaked with red, very dark, or black. </a:t>
            </a:r>
          </a:p>
          <a:p>
            <a:pPr marL="0" indent="0">
              <a:buNone/>
            </a:pPr>
            <a:endParaRPr lang="en-US" dirty="0"/>
          </a:p>
        </p:txBody>
      </p:sp>
      <p:sp>
        <p:nvSpPr>
          <p:cNvPr id="3" name="Slide Number Placeholder 2">
            <a:extLst>
              <a:ext uri="{FF2B5EF4-FFF2-40B4-BE49-F238E27FC236}">
                <a16:creationId xmlns:a16="http://schemas.microsoft.com/office/drawing/2014/main" id="{56EC507D-FFDF-42C1-9CE8-7ADA61D0BCAA}"/>
              </a:ext>
            </a:extLst>
          </p:cNvPr>
          <p:cNvSpPr>
            <a:spLocks noGrp="1"/>
          </p:cNvSpPr>
          <p:nvPr>
            <p:ph type="sldNum" sz="quarter" idx="12"/>
          </p:nvPr>
        </p:nvSpPr>
        <p:spPr/>
        <p:txBody>
          <a:bodyPr/>
          <a:lstStyle/>
          <a:p>
            <a:pPr defTabSz="457200"/>
            <a:fld id="{1E19C8D7-53EE-4AF8-9E87-BBF55B67A655}" type="slidenum">
              <a:rPr lang="en-US" smtClean="0"/>
              <a:pPr defTabSz="457200"/>
              <a:t>21</a:t>
            </a:fld>
            <a:endParaRPr lang="en-US" dirty="0"/>
          </a:p>
        </p:txBody>
      </p:sp>
    </p:spTree>
    <p:extLst>
      <p:ext uri="{BB962C8B-B14F-4D97-AF65-F5344CB8AC3E}">
        <p14:creationId xmlns:p14="http://schemas.microsoft.com/office/powerpoint/2010/main" val="277751267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2A1FFBB-B2BF-46EA-8E82-72A8DAA56720}"/>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Giving a cleansing enema</a:t>
            </a:r>
          </a:p>
          <a:p>
            <a:pPr marL="0" indent="0">
              <a:buNone/>
            </a:pPr>
            <a:endParaRPr lang="en-US" dirty="0">
              <a:solidFill>
                <a:schemeClr val="accent5">
                  <a:lumMod val="60000"/>
                  <a:lumOff val="40000"/>
                </a:schemeClr>
              </a:solidFill>
              <a:highlight>
                <a:srgbClr val="000000"/>
              </a:highlight>
            </a:endParaRPr>
          </a:p>
          <a:p>
            <a:pPr marL="0" indent="0">
              <a:buNone/>
            </a:pPr>
            <a:r>
              <a:rPr lang="en-US" i="1" dirty="0"/>
              <a:t>Equipment: bath blanket, IV pole, enema solution, tubing and clamp, disposable bed protector, bedpan, bedpan cover, lubricating jelly, bath thermometer, tape measure, toilet paper, disposable wipes, towel, robe, nonskid footwear, towel, supplies for perineal care, paper towel, 2 pair of gloves</a:t>
            </a:r>
          </a:p>
          <a:p>
            <a:pPr marL="0" indent="0">
              <a:buNone/>
            </a:pPr>
            <a:endParaRPr lang="en-US" dirty="0"/>
          </a:p>
          <a:p>
            <a:pPr marL="457200" indent="-457200">
              <a:buFont typeface="+mj-lt"/>
              <a:buAutoNum type="arabicPeriod"/>
            </a:pPr>
            <a:r>
              <a:rPr lang="en-US" dirty="0"/>
              <a:t>Identify yourself by name. Identify the resident by name.</a:t>
            </a:r>
          </a:p>
          <a:p>
            <a:pPr marL="457200" indent="-457200">
              <a:buFont typeface="+mj-lt"/>
              <a:buAutoNum type="arabicPeriod"/>
            </a:pPr>
            <a:r>
              <a:rPr lang="en-US" dirty="0"/>
              <a:t>Wash your hands.</a:t>
            </a:r>
          </a:p>
          <a:p>
            <a:pPr marL="457200" indent="-457200">
              <a:buFont typeface="+mj-lt"/>
              <a:buAutoNum type="arabicPeriod"/>
            </a:pPr>
            <a:r>
              <a:rPr lang="en-US" dirty="0"/>
              <a:t>Explain procedure to the resident. Speak clearly, slowly, and directly. Maintain face-to-face contact whenever possible.</a:t>
            </a:r>
          </a:p>
          <a:p>
            <a:pPr marL="457200" indent="-457200">
              <a:buFont typeface="+mj-lt"/>
              <a:buAutoNum type="arabicPeriod"/>
            </a:pPr>
            <a:r>
              <a:rPr lang="en-US" dirty="0"/>
              <a:t>Provide for resident’s privacy with curtain, screen, or door.</a:t>
            </a:r>
          </a:p>
          <a:p>
            <a:pPr marL="457200" indent="-457200">
              <a:buFont typeface="+mj-lt"/>
              <a:buAutoNum type="arabicPeriod"/>
            </a:pPr>
            <a:r>
              <a:rPr lang="en-US" dirty="0"/>
              <a:t>Adjust bed to a safe level, usually waist high. Lock bed wheels.</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96B76625-BD25-4E2B-8AC3-95E2D1BD9BEB}"/>
              </a:ext>
            </a:extLst>
          </p:cNvPr>
          <p:cNvSpPr>
            <a:spLocks noGrp="1"/>
          </p:cNvSpPr>
          <p:nvPr>
            <p:ph type="sldNum" sz="quarter" idx="12"/>
          </p:nvPr>
        </p:nvSpPr>
        <p:spPr/>
        <p:txBody>
          <a:bodyPr/>
          <a:lstStyle/>
          <a:p>
            <a:pPr defTabSz="457200"/>
            <a:fld id="{1E19C8D7-53EE-4AF8-9E87-BBF55B67A655}" type="slidenum">
              <a:rPr lang="en-US" smtClean="0"/>
              <a:pPr defTabSz="457200"/>
              <a:t>22</a:t>
            </a:fld>
            <a:endParaRPr lang="en-US" dirty="0"/>
          </a:p>
        </p:txBody>
      </p:sp>
    </p:spTree>
    <p:extLst>
      <p:ext uri="{BB962C8B-B14F-4D97-AF65-F5344CB8AC3E}">
        <p14:creationId xmlns:p14="http://schemas.microsoft.com/office/powerpoint/2010/main" val="389861415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2A1FFBB-B2BF-46EA-8E82-72A8DAA56720}"/>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Giving a cleansing enema</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6"/>
            </a:pPr>
            <a:r>
              <a:rPr lang="en-US" dirty="0"/>
              <a:t>Put on gloves.</a:t>
            </a:r>
          </a:p>
          <a:p>
            <a:pPr marL="457200" indent="-457200">
              <a:buFont typeface="+mj-lt"/>
              <a:buAutoNum type="arabicPeriod" startAt="6"/>
            </a:pPr>
            <a:r>
              <a:rPr lang="en-US" dirty="0"/>
              <a:t>Place the bed protector under the resident. Ask the resident to remove undergarments or help him do so.</a:t>
            </a:r>
          </a:p>
          <a:p>
            <a:pPr marL="457200" indent="-457200">
              <a:buFont typeface="+mj-lt"/>
              <a:buAutoNum type="arabicPeriod" startAt="6"/>
            </a:pPr>
            <a:r>
              <a:rPr lang="en-US" dirty="0"/>
              <a:t>Help the resident into a left-sided Sims’ position. Place the bedpan close to resident’s body. Cover with a bath blanket.</a:t>
            </a:r>
          </a:p>
          <a:p>
            <a:pPr marL="457200" indent="-457200">
              <a:buFont typeface="+mj-lt"/>
              <a:buAutoNum type="arabicPeriod" startAt="6"/>
            </a:pPr>
            <a:r>
              <a:rPr lang="en-US" dirty="0"/>
              <a:t>Place the IV pole beside the bed.</a:t>
            </a:r>
          </a:p>
          <a:p>
            <a:pPr marL="457200" indent="-457200">
              <a:buFont typeface="+mj-lt"/>
              <a:buAutoNum type="arabicPeriod" startAt="6"/>
            </a:pPr>
            <a:r>
              <a:rPr lang="en-US" dirty="0"/>
              <a:t>Clamp the enema tube. Prepare the enema solution. Fill bag with 500-1000 mL of warm water (105°F), and mix the solution. Check water temperature with bath thermometer.</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96B76625-BD25-4E2B-8AC3-95E2D1BD9BEB}"/>
              </a:ext>
            </a:extLst>
          </p:cNvPr>
          <p:cNvSpPr>
            <a:spLocks noGrp="1"/>
          </p:cNvSpPr>
          <p:nvPr>
            <p:ph type="sldNum" sz="quarter" idx="12"/>
          </p:nvPr>
        </p:nvSpPr>
        <p:spPr/>
        <p:txBody>
          <a:bodyPr/>
          <a:lstStyle/>
          <a:p>
            <a:pPr defTabSz="457200"/>
            <a:fld id="{1E19C8D7-53EE-4AF8-9E87-BBF55B67A655}" type="slidenum">
              <a:rPr lang="en-US" smtClean="0"/>
              <a:pPr defTabSz="457200"/>
              <a:t>23</a:t>
            </a:fld>
            <a:endParaRPr lang="en-US" dirty="0"/>
          </a:p>
        </p:txBody>
      </p:sp>
    </p:spTree>
    <p:extLst>
      <p:ext uri="{BB962C8B-B14F-4D97-AF65-F5344CB8AC3E}">
        <p14:creationId xmlns:p14="http://schemas.microsoft.com/office/powerpoint/2010/main" val="274576532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2A1FFBB-B2BF-46EA-8E82-72A8DAA56720}"/>
              </a:ext>
            </a:extLst>
          </p:cNvPr>
          <p:cNvSpPr>
            <a:spLocks noGrp="1"/>
          </p:cNvSpPr>
          <p:nvPr>
            <p:ph idx="1"/>
          </p:nvPr>
        </p:nvSpPr>
        <p:spPr>
          <a:xfrm>
            <a:off x="635393" y="780226"/>
            <a:ext cx="4556367" cy="5396738"/>
          </a:xfrm>
        </p:spPr>
        <p:txBody>
          <a:bodyPr/>
          <a:lstStyle/>
          <a:p>
            <a:pPr marL="0" indent="0">
              <a:buNone/>
            </a:pPr>
            <a:r>
              <a:rPr lang="en-US" dirty="0">
                <a:solidFill>
                  <a:schemeClr val="accent5">
                    <a:lumMod val="60000"/>
                    <a:lumOff val="40000"/>
                  </a:schemeClr>
                </a:solidFill>
                <a:highlight>
                  <a:srgbClr val="000000"/>
                </a:highlight>
              </a:rPr>
              <a:t>Giving a cleansing enema</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11"/>
            </a:pPr>
            <a:r>
              <a:rPr lang="en-US" dirty="0"/>
              <a:t>Unclamp the tube. Let a small amount of solution run through the tubing to release the air. Re-clamp the tube.</a:t>
            </a:r>
          </a:p>
          <a:p>
            <a:pPr marL="457200" indent="-457200">
              <a:buFont typeface="+mj-lt"/>
              <a:buAutoNum type="arabicPeriod" startAt="11"/>
            </a:pPr>
            <a:r>
              <a:rPr lang="en-US" dirty="0"/>
              <a:t>Hang the bag on the IV pole. Using the tape measure, make sure the bottom of the enema bag is not more than 12 inches above the resident’s anus.</a:t>
            </a:r>
          </a:p>
          <a:p>
            <a:pPr marL="457200" indent="-457200">
              <a:buFont typeface="+mj-lt"/>
              <a:buAutoNum type="arabicPeriod" startAt="11"/>
            </a:pPr>
            <a:r>
              <a:rPr lang="en-US" dirty="0"/>
              <a:t>Lubricate tip of tubing with lubricating jelly.</a:t>
            </a:r>
          </a:p>
          <a:p>
            <a:pPr marL="457200" indent="-457200">
              <a:buFont typeface="+mj-lt"/>
              <a:buAutoNum type="arabicPeriod" startAt="11"/>
            </a:pPr>
            <a:r>
              <a:rPr lang="en-US" dirty="0"/>
              <a:t>Ask the resident to breathe deeply to relieve cramps during procedure.</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96B76625-BD25-4E2B-8AC3-95E2D1BD9BEB}"/>
              </a:ext>
            </a:extLst>
          </p:cNvPr>
          <p:cNvSpPr>
            <a:spLocks noGrp="1"/>
          </p:cNvSpPr>
          <p:nvPr>
            <p:ph type="sldNum" sz="quarter" idx="12"/>
          </p:nvPr>
        </p:nvSpPr>
        <p:spPr/>
        <p:txBody>
          <a:bodyPr/>
          <a:lstStyle/>
          <a:p>
            <a:pPr defTabSz="457200"/>
            <a:fld id="{1E19C8D7-53EE-4AF8-9E87-BBF55B67A655}" type="slidenum">
              <a:rPr lang="en-US" smtClean="0"/>
              <a:pPr defTabSz="457200"/>
              <a:t>24</a:t>
            </a:fld>
            <a:endParaRPr lang="en-US" dirty="0"/>
          </a:p>
        </p:txBody>
      </p:sp>
      <p:pic>
        <p:nvPicPr>
          <p:cNvPr id="4" name="Picture 3">
            <a:extLst>
              <a:ext uri="{FF2B5EF4-FFF2-40B4-BE49-F238E27FC236}">
                <a16:creationId xmlns:a16="http://schemas.microsoft.com/office/drawing/2014/main" id="{26F6D302-79F5-4427-8FDD-F452F10CD2A1}"/>
              </a:ext>
            </a:extLst>
          </p:cNvPr>
          <p:cNvPicPr>
            <a:picLocks noChangeAspect="1"/>
          </p:cNvPicPr>
          <p:nvPr/>
        </p:nvPicPr>
        <p:blipFill>
          <a:blip r:embed="rId2"/>
          <a:stretch>
            <a:fillRect/>
          </a:stretch>
        </p:blipFill>
        <p:spPr>
          <a:xfrm>
            <a:off x="5355758" y="3677518"/>
            <a:ext cx="5460327" cy="2499446"/>
          </a:xfrm>
          <a:prstGeom prst="rect">
            <a:avLst/>
          </a:prstGeom>
        </p:spPr>
      </p:pic>
    </p:spTree>
    <p:extLst>
      <p:ext uri="{BB962C8B-B14F-4D97-AF65-F5344CB8AC3E}">
        <p14:creationId xmlns:p14="http://schemas.microsoft.com/office/powerpoint/2010/main" val="321523650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2A1FFBB-B2BF-46EA-8E82-72A8DAA56720}"/>
              </a:ext>
            </a:extLst>
          </p:cNvPr>
          <p:cNvSpPr>
            <a:spLocks noGrp="1"/>
          </p:cNvSpPr>
          <p:nvPr>
            <p:ph idx="1"/>
          </p:nvPr>
        </p:nvSpPr>
        <p:spPr>
          <a:xfrm>
            <a:off x="635393" y="780226"/>
            <a:ext cx="4556367" cy="5396738"/>
          </a:xfrm>
        </p:spPr>
        <p:txBody>
          <a:bodyPr/>
          <a:lstStyle/>
          <a:p>
            <a:pPr marL="0" indent="0">
              <a:buNone/>
            </a:pPr>
            <a:r>
              <a:rPr lang="en-US" dirty="0">
                <a:solidFill>
                  <a:schemeClr val="accent5">
                    <a:lumMod val="60000"/>
                    <a:lumOff val="40000"/>
                  </a:schemeClr>
                </a:solidFill>
                <a:highlight>
                  <a:srgbClr val="000000"/>
                </a:highlight>
              </a:rPr>
              <a:t>Giving a cleansing enema</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15"/>
            </a:pPr>
            <a:r>
              <a:rPr lang="en-US" dirty="0"/>
              <a:t>Place one hand on the upper buttock. Lift to expose the anus. Ask the resident to take a deep breath and exhale. Using other hand, gently insert the tip of the tubing two to four inches into the rectum. Stop immediately if you feel resistance or if the resident complains of pain. If this happens, clamp the tubing. Tell the nurse immediately.</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96B76625-BD25-4E2B-8AC3-95E2D1BD9BEB}"/>
              </a:ext>
            </a:extLst>
          </p:cNvPr>
          <p:cNvSpPr>
            <a:spLocks noGrp="1"/>
          </p:cNvSpPr>
          <p:nvPr>
            <p:ph type="sldNum" sz="quarter" idx="12"/>
          </p:nvPr>
        </p:nvSpPr>
        <p:spPr/>
        <p:txBody>
          <a:bodyPr/>
          <a:lstStyle/>
          <a:p>
            <a:pPr defTabSz="457200"/>
            <a:fld id="{1E19C8D7-53EE-4AF8-9E87-BBF55B67A655}" type="slidenum">
              <a:rPr lang="en-US" smtClean="0"/>
              <a:pPr defTabSz="457200"/>
              <a:t>25</a:t>
            </a:fld>
            <a:endParaRPr lang="en-US" dirty="0"/>
          </a:p>
        </p:txBody>
      </p:sp>
      <p:pic>
        <p:nvPicPr>
          <p:cNvPr id="4" name="Picture 3">
            <a:extLst>
              <a:ext uri="{FF2B5EF4-FFF2-40B4-BE49-F238E27FC236}">
                <a16:creationId xmlns:a16="http://schemas.microsoft.com/office/drawing/2014/main" id="{A1674C27-68E1-4814-B473-B03B536B5FA7}"/>
              </a:ext>
            </a:extLst>
          </p:cNvPr>
          <p:cNvPicPr>
            <a:picLocks noChangeAspect="1"/>
          </p:cNvPicPr>
          <p:nvPr/>
        </p:nvPicPr>
        <p:blipFill>
          <a:blip r:embed="rId2"/>
          <a:stretch>
            <a:fillRect/>
          </a:stretch>
        </p:blipFill>
        <p:spPr>
          <a:xfrm>
            <a:off x="5811520" y="1478966"/>
            <a:ext cx="4556367" cy="4516630"/>
          </a:xfrm>
          <a:prstGeom prst="rect">
            <a:avLst/>
          </a:prstGeom>
        </p:spPr>
      </p:pic>
    </p:spTree>
    <p:extLst>
      <p:ext uri="{BB962C8B-B14F-4D97-AF65-F5344CB8AC3E}">
        <p14:creationId xmlns:p14="http://schemas.microsoft.com/office/powerpoint/2010/main" val="297412662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2A1FFBB-B2BF-46EA-8E82-72A8DAA56720}"/>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Giving a cleansing enema</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16"/>
            </a:pPr>
            <a:r>
              <a:rPr lang="en-US" dirty="0"/>
              <a:t>Unclamp the tubing. Allow the solution to flow slowly into the rectum. Ask resident to take slow, deep breaths. If resident complains of cramping, clamp the tubing and stop for a couple of minutes. Encourage him to take as much of the solution as possible.</a:t>
            </a:r>
          </a:p>
          <a:p>
            <a:pPr marL="457200" indent="-457200">
              <a:buFont typeface="+mj-lt"/>
              <a:buAutoNum type="arabicPeriod" startAt="16"/>
            </a:pPr>
            <a:r>
              <a:rPr lang="en-US" dirty="0"/>
              <a:t>Clamp the tubing before the bag is empty when the solution is almost gone. Gently remove the tip from the rectum. Place the tip into the enema bag. Do not contaminate yourself, the resident, or the bed linens.</a:t>
            </a:r>
          </a:p>
          <a:p>
            <a:pPr marL="457200" indent="-457200">
              <a:buFont typeface="+mj-lt"/>
              <a:buAutoNum type="arabicPeriod" startAt="16"/>
            </a:pPr>
            <a:r>
              <a:rPr lang="en-US" dirty="0"/>
              <a:t>Ask the resident to hold the solution inside as long as possible.</a:t>
            </a:r>
          </a:p>
          <a:p>
            <a:pPr marL="457200" indent="-457200">
              <a:buFont typeface="+mj-lt"/>
              <a:buAutoNum type="arabicPeriod" startAt="16"/>
            </a:pPr>
            <a:r>
              <a:rPr lang="en-US" dirty="0"/>
              <a:t>Help resident to use bedpan, commode, or get to the bathroom. If the resident uses a commode or toilet, put on the robe and nonskid footwear. Lower the bed to its lowest position before the resident gets up. </a:t>
            </a:r>
          </a:p>
          <a:p>
            <a:pPr marL="457200" indent="-457200">
              <a:buFont typeface="+mj-lt"/>
              <a:buAutoNum type="arabicPeriod" startAt="16"/>
            </a:pPr>
            <a:r>
              <a:rPr lang="en-US" dirty="0"/>
              <a:t>Remove and discard gloves. Wash your hands.</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96B76625-BD25-4E2B-8AC3-95E2D1BD9BEB}"/>
              </a:ext>
            </a:extLst>
          </p:cNvPr>
          <p:cNvSpPr>
            <a:spLocks noGrp="1"/>
          </p:cNvSpPr>
          <p:nvPr>
            <p:ph type="sldNum" sz="quarter" idx="12"/>
          </p:nvPr>
        </p:nvSpPr>
        <p:spPr/>
        <p:txBody>
          <a:bodyPr/>
          <a:lstStyle/>
          <a:p>
            <a:pPr defTabSz="457200"/>
            <a:fld id="{1E19C8D7-53EE-4AF8-9E87-BBF55B67A655}" type="slidenum">
              <a:rPr lang="en-US" smtClean="0"/>
              <a:pPr defTabSz="457200"/>
              <a:t>26</a:t>
            </a:fld>
            <a:endParaRPr lang="en-US" dirty="0"/>
          </a:p>
        </p:txBody>
      </p:sp>
    </p:spTree>
    <p:extLst>
      <p:ext uri="{BB962C8B-B14F-4D97-AF65-F5344CB8AC3E}">
        <p14:creationId xmlns:p14="http://schemas.microsoft.com/office/powerpoint/2010/main" val="202101845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2A1FFBB-B2BF-46EA-8E82-72A8DAA56720}"/>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Giving a cleansing enema</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21"/>
            </a:pPr>
            <a:r>
              <a:rPr lang="en-US" dirty="0"/>
              <a:t>Place toilet paper and wipes within resident’s reach. Ask the resident to clean his hands with the hand wipe when finished if he is able. If the resident is using the toilet, ask him not to flush it when finished.</a:t>
            </a:r>
          </a:p>
          <a:p>
            <a:pPr marL="457200" indent="-457200">
              <a:buFont typeface="+mj-lt"/>
              <a:buAutoNum type="arabicPeriod" startAt="21"/>
            </a:pPr>
            <a:r>
              <a:rPr lang="en-US" dirty="0"/>
              <a:t>Place the call light within the resident’s reach. Ask resident to signal when done. Leave the room and close the door.</a:t>
            </a:r>
          </a:p>
          <a:p>
            <a:pPr marL="457200" indent="-457200">
              <a:buFont typeface="+mj-lt"/>
              <a:buAutoNum type="arabicPeriod" startAt="21"/>
            </a:pPr>
            <a:r>
              <a:rPr lang="en-US" dirty="0"/>
              <a:t>When called by the resident, return and put on clean gloves. </a:t>
            </a:r>
          </a:p>
          <a:p>
            <a:pPr marL="457200" indent="-457200">
              <a:buFont typeface="+mj-lt"/>
              <a:buAutoNum type="arabicPeriod" startAt="21"/>
            </a:pPr>
            <a:r>
              <a:rPr lang="en-US" dirty="0"/>
              <a:t>Lower the head of the bed. Make sure resident is still covered. </a:t>
            </a:r>
          </a:p>
          <a:p>
            <a:pPr marL="457200" indent="-457200">
              <a:buFont typeface="+mj-lt"/>
              <a:buAutoNum type="arabicPeriod" startAt="21"/>
            </a:pPr>
            <a:r>
              <a:rPr lang="en-US" dirty="0"/>
              <a:t>Remove bedpan carefully and cover it with a bedpan cover or towel.</a:t>
            </a:r>
          </a:p>
          <a:p>
            <a:pPr marL="457200" indent="-457200">
              <a:buFont typeface="+mj-lt"/>
              <a:buAutoNum type="arabicPeriod" startAt="21"/>
            </a:pPr>
            <a:r>
              <a:rPr lang="en-US" dirty="0"/>
              <a:t>Give perineal care if help is needed. Wipe from front to back. Dry the perineal area with a towel. Help the resident put on undergarment. Cover the resident and remove the bath blanket. </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96B76625-BD25-4E2B-8AC3-95E2D1BD9BEB}"/>
              </a:ext>
            </a:extLst>
          </p:cNvPr>
          <p:cNvSpPr>
            <a:spLocks noGrp="1"/>
          </p:cNvSpPr>
          <p:nvPr>
            <p:ph type="sldNum" sz="quarter" idx="12"/>
          </p:nvPr>
        </p:nvSpPr>
        <p:spPr/>
        <p:txBody>
          <a:bodyPr/>
          <a:lstStyle/>
          <a:p>
            <a:pPr defTabSz="457200"/>
            <a:fld id="{1E19C8D7-53EE-4AF8-9E87-BBF55B67A655}" type="slidenum">
              <a:rPr lang="en-US" smtClean="0"/>
              <a:pPr defTabSz="457200"/>
              <a:t>27</a:t>
            </a:fld>
            <a:endParaRPr lang="en-US" dirty="0"/>
          </a:p>
        </p:txBody>
      </p:sp>
    </p:spTree>
    <p:extLst>
      <p:ext uri="{BB962C8B-B14F-4D97-AF65-F5344CB8AC3E}">
        <p14:creationId xmlns:p14="http://schemas.microsoft.com/office/powerpoint/2010/main" val="132326469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2A1FFBB-B2BF-46EA-8E82-72A8DAA56720}"/>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Giving a cleansing enema</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27"/>
            </a:pPr>
            <a:r>
              <a:rPr lang="en-US" dirty="0"/>
              <a:t>Remove and discard the bed protector. Place the towel and bath blanket in a hamper or bag, and discard disposable supplies.</a:t>
            </a:r>
          </a:p>
          <a:p>
            <a:pPr marL="457200" indent="-457200">
              <a:buFont typeface="+mj-lt"/>
              <a:buAutoNum type="arabicPeriod" startAt="27"/>
            </a:pPr>
            <a:r>
              <a:rPr lang="en-US" dirty="0"/>
              <a:t>Take bedpan to the bathroom. Call the nurse to observe the enema results. Empty the contents of bedpan carefully into the toilet. </a:t>
            </a:r>
          </a:p>
          <a:p>
            <a:pPr marL="457200" indent="-457200">
              <a:buFont typeface="+mj-lt"/>
              <a:buAutoNum type="arabicPeriod" startAt="27"/>
            </a:pPr>
            <a:r>
              <a:rPr lang="en-US" dirty="0"/>
              <a:t>Turn the faucet on with a paper towel. Rinse the bedpan with cold water and empty it into the toilet. Flush the toilet. Place bedpan in proper area for cleaning or clean it according to facility policy. </a:t>
            </a:r>
          </a:p>
          <a:p>
            <a:pPr marL="457200" indent="-457200">
              <a:buFont typeface="+mj-lt"/>
              <a:buAutoNum type="arabicPeriod" startAt="27"/>
            </a:pPr>
            <a:r>
              <a:rPr lang="en-US" dirty="0"/>
              <a:t>Remove and discard gloves. </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96B76625-BD25-4E2B-8AC3-95E2D1BD9BEB}"/>
              </a:ext>
            </a:extLst>
          </p:cNvPr>
          <p:cNvSpPr>
            <a:spLocks noGrp="1"/>
          </p:cNvSpPr>
          <p:nvPr>
            <p:ph type="sldNum" sz="quarter" idx="12"/>
          </p:nvPr>
        </p:nvSpPr>
        <p:spPr/>
        <p:txBody>
          <a:bodyPr/>
          <a:lstStyle/>
          <a:p>
            <a:pPr defTabSz="457200"/>
            <a:fld id="{1E19C8D7-53EE-4AF8-9E87-BBF55B67A655}" type="slidenum">
              <a:rPr lang="en-US" smtClean="0"/>
              <a:pPr defTabSz="457200"/>
              <a:t>28</a:t>
            </a:fld>
            <a:endParaRPr lang="en-US" dirty="0"/>
          </a:p>
        </p:txBody>
      </p:sp>
    </p:spTree>
    <p:extLst>
      <p:ext uri="{BB962C8B-B14F-4D97-AF65-F5344CB8AC3E}">
        <p14:creationId xmlns:p14="http://schemas.microsoft.com/office/powerpoint/2010/main" val="223854792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2A1FFBB-B2BF-46EA-8E82-72A8DAA56720}"/>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Giving a cleansing enema</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31"/>
            </a:pPr>
            <a:r>
              <a:rPr lang="en-US" dirty="0"/>
              <a:t>Wash your hands. </a:t>
            </a:r>
          </a:p>
          <a:p>
            <a:pPr marL="457200" indent="-457200">
              <a:buFont typeface="+mj-lt"/>
              <a:buAutoNum type="arabicPeriod" startAt="31"/>
            </a:pPr>
            <a:r>
              <a:rPr lang="en-US" dirty="0"/>
              <a:t>Make resident comfortable. </a:t>
            </a:r>
          </a:p>
          <a:p>
            <a:pPr marL="457200" indent="-457200">
              <a:buFont typeface="+mj-lt"/>
              <a:buAutoNum type="arabicPeriod" startAt="31"/>
            </a:pPr>
            <a:r>
              <a:rPr lang="en-US" dirty="0"/>
              <a:t>Return bed to lowest position. Remove privacy measures. </a:t>
            </a:r>
          </a:p>
          <a:p>
            <a:pPr marL="457200" indent="-457200">
              <a:buFont typeface="+mj-lt"/>
              <a:buAutoNum type="arabicPeriod" startAt="31"/>
            </a:pPr>
            <a:r>
              <a:rPr lang="en-US" dirty="0"/>
              <a:t>Place call light within resident’s reach.</a:t>
            </a:r>
          </a:p>
          <a:p>
            <a:pPr marL="457200" indent="-457200">
              <a:buFont typeface="+mj-lt"/>
              <a:buAutoNum type="arabicPeriod" startAt="31"/>
            </a:pPr>
            <a:r>
              <a:rPr lang="en-US" dirty="0"/>
              <a:t>Report any changes in resident to the nurse.</a:t>
            </a:r>
          </a:p>
          <a:p>
            <a:pPr marL="457200" indent="-457200">
              <a:buFont typeface="+mj-lt"/>
              <a:buAutoNum type="arabicPeriod" startAt="31"/>
            </a:pPr>
            <a:r>
              <a:rPr lang="en-US" dirty="0"/>
              <a:t>Document procedure using facility guidelines.</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96B76625-BD25-4E2B-8AC3-95E2D1BD9BEB}"/>
              </a:ext>
            </a:extLst>
          </p:cNvPr>
          <p:cNvSpPr>
            <a:spLocks noGrp="1"/>
          </p:cNvSpPr>
          <p:nvPr>
            <p:ph type="sldNum" sz="quarter" idx="12"/>
          </p:nvPr>
        </p:nvSpPr>
        <p:spPr/>
        <p:txBody>
          <a:bodyPr/>
          <a:lstStyle/>
          <a:p>
            <a:pPr defTabSz="457200"/>
            <a:fld id="{1E19C8D7-53EE-4AF8-9E87-BBF55B67A655}" type="slidenum">
              <a:rPr lang="en-US" smtClean="0"/>
              <a:pPr defTabSz="457200"/>
              <a:t>29</a:t>
            </a:fld>
            <a:endParaRPr lang="en-US" dirty="0"/>
          </a:p>
        </p:txBody>
      </p:sp>
    </p:spTree>
    <p:extLst>
      <p:ext uri="{BB962C8B-B14F-4D97-AF65-F5344CB8AC3E}">
        <p14:creationId xmlns:p14="http://schemas.microsoft.com/office/powerpoint/2010/main" val="7305554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9F3F958-A39D-410B-BE5D-37837D1E6767}"/>
              </a:ext>
            </a:extLst>
          </p:cNvPr>
          <p:cNvSpPr>
            <a:spLocks noGrp="1"/>
          </p:cNvSpPr>
          <p:nvPr>
            <p:ph idx="1"/>
          </p:nvPr>
        </p:nvSpPr>
        <p:spPr/>
        <p:txBody>
          <a:bodyPr/>
          <a:lstStyle/>
          <a:p>
            <a:pPr marL="457200" indent="-457200">
              <a:buFont typeface="+mj-lt"/>
              <a:buAutoNum type="arabicPeriod"/>
            </a:pPr>
            <a:r>
              <a:rPr lang="en-US" dirty="0">
                <a:solidFill>
                  <a:srgbClr val="FF0000"/>
                </a:solidFill>
              </a:rPr>
              <a:t>List qualities of stool and identify sighs and symptoms about stool to report</a:t>
            </a:r>
          </a:p>
          <a:p>
            <a:pPr marL="457200" indent="-457200">
              <a:buFont typeface="+mj-lt"/>
              <a:buAutoNum type="arabicPeriod"/>
            </a:pPr>
            <a:endParaRPr lang="en-US" dirty="0">
              <a:solidFill>
                <a:srgbClr val="FF0000"/>
              </a:solidFill>
            </a:endParaRPr>
          </a:p>
          <a:p>
            <a:pPr marL="0" indent="0">
              <a:buNone/>
            </a:pPr>
            <a:r>
              <a:rPr lang="en-US" dirty="0"/>
              <a:t>NAs should observe and report these signs and symptoms about stool:</a:t>
            </a:r>
          </a:p>
          <a:p>
            <a:pPr marL="0" indent="0">
              <a:buNone/>
            </a:pPr>
            <a:r>
              <a:rPr lang="en-US" dirty="0"/>
              <a:t> </a:t>
            </a:r>
          </a:p>
          <a:p>
            <a:pPr lvl="1"/>
            <a:r>
              <a:rPr lang="en-US" dirty="0"/>
              <a:t>Whitish, black, or red stools </a:t>
            </a:r>
          </a:p>
          <a:p>
            <a:pPr lvl="1"/>
            <a:r>
              <a:rPr lang="en-US" dirty="0"/>
              <a:t>Diarrhea</a:t>
            </a:r>
          </a:p>
          <a:p>
            <a:pPr lvl="1"/>
            <a:r>
              <a:rPr lang="en-US" dirty="0"/>
              <a:t>Constipation </a:t>
            </a:r>
          </a:p>
          <a:p>
            <a:pPr lvl="1"/>
            <a:r>
              <a:rPr lang="en-US" dirty="0"/>
              <a:t>Flatulence/gas</a:t>
            </a:r>
          </a:p>
          <a:p>
            <a:pPr lvl="1"/>
            <a:r>
              <a:rPr lang="en-US" dirty="0"/>
              <a:t>Pain when having a bowel movement </a:t>
            </a:r>
          </a:p>
          <a:p>
            <a:pPr lvl="1"/>
            <a:r>
              <a:rPr lang="en-US" dirty="0"/>
              <a:t>Blood, pus, mucus, or discharge in stool </a:t>
            </a:r>
          </a:p>
          <a:p>
            <a:pPr lvl="1"/>
            <a:r>
              <a:rPr lang="en-US" dirty="0"/>
              <a:t>Fecal incontinence </a:t>
            </a:r>
          </a:p>
          <a:p>
            <a:pPr marL="0" indent="0">
              <a:buNone/>
            </a:pPr>
            <a:endParaRPr lang="en-US" dirty="0"/>
          </a:p>
        </p:txBody>
      </p:sp>
      <p:sp>
        <p:nvSpPr>
          <p:cNvPr id="3" name="Slide Number Placeholder 2">
            <a:extLst>
              <a:ext uri="{FF2B5EF4-FFF2-40B4-BE49-F238E27FC236}">
                <a16:creationId xmlns:a16="http://schemas.microsoft.com/office/drawing/2014/main" id="{56EC507D-FFDF-42C1-9CE8-7ADA61D0BCAA}"/>
              </a:ext>
            </a:extLst>
          </p:cNvPr>
          <p:cNvSpPr>
            <a:spLocks noGrp="1"/>
          </p:cNvSpPr>
          <p:nvPr>
            <p:ph type="sldNum" sz="quarter" idx="12"/>
          </p:nvPr>
        </p:nvSpPr>
        <p:spPr/>
        <p:txBody>
          <a:bodyPr/>
          <a:lstStyle/>
          <a:p>
            <a:pPr defTabSz="457200"/>
            <a:fld id="{1E19C8D7-53EE-4AF8-9E87-BBF55B67A655}" type="slidenum">
              <a:rPr lang="en-US" smtClean="0"/>
              <a:pPr defTabSz="457200"/>
              <a:t>3</a:t>
            </a:fld>
            <a:endParaRPr lang="en-US" dirty="0"/>
          </a:p>
        </p:txBody>
      </p:sp>
    </p:spTree>
    <p:extLst>
      <p:ext uri="{BB962C8B-B14F-4D97-AF65-F5344CB8AC3E}">
        <p14:creationId xmlns:p14="http://schemas.microsoft.com/office/powerpoint/2010/main" val="82589013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2A1FFBB-B2BF-46EA-8E82-72A8DAA56720}"/>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Giving a commercial enema</a:t>
            </a:r>
          </a:p>
          <a:p>
            <a:pPr marL="0" indent="0">
              <a:buNone/>
            </a:pPr>
            <a:endParaRPr lang="en-US" dirty="0">
              <a:solidFill>
                <a:schemeClr val="accent5">
                  <a:lumMod val="60000"/>
                  <a:lumOff val="40000"/>
                </a:schemeClr>
              </a:solidFill>
              <a:highlight>
                <a:srgbClr val="000000"/>
              </a:highlight>
            </a:endParaRPr>
          </a:p>
          <a:p>
            <a:pPr marL="0" indent="0">
              <a:buNone/>
            </a:pPr>
            <a:r>
              <a:rPr lang="en-US" i="1" dirty="0"/>
              <a:t>Equipment: bath blanket, standard or oil retention commercial enema kit, disposable bed protector, bedpan, bedpan cover, lubricating jelly, toilet paper, disposable wipes, robe, nonskid footwear, towel, supplies for perineal care, 2 pair of gloves</a:t>
            </a:r>
          </a:p>
          <a:p>
            <a:pPr marL="0" indent="0">
              <a:buNone/>
            </a:pPr>
            <a:endParaRPr lang="en-US" dirty="0"/>
          </a:p>
          <a:p>
            <a:pPr marL="457200" indent="-457200">
              <a:buFont typeface="+mj-lt"/>
              <a:buAutoNum type="arabicPeriod"/>
            </a:pPr>
            <a:r>
              <a:rPr lang="en-US" dirty="0"/>
              <a:t>Identify yourself by name. Identify the resident by name.</a:t>
            </a:r>
          </a:p>
          <a:p>
            <a:pPr marL="457200" indent="-457200">
              <a:buFont typeface="+mj-lt"/>
              <a:buAutoNum type="arabicPeriod"/>
            </a:pPr>
            <a:r>
              <a:rPr lang="en-US" dirty="0"/>
              <a:t>Wash your hands.</a:t>
            </a:r>
          </a:p>
          <a:p>
            <a:pPr marL="457200" indent="-457200">
              <a:buFont typeface="+mj-lt"/>
              <a:buAutoNum type="arabicPeriod"/>
            </a:pPr>
            <a:r>
              <a:rPr lang="en-US" dirty="0"/>
              <a:t>Explain procedure to the resident. Speak clearly, slowly, and directly. Maintain face-to-face contact whenever possible.</a:t>
            </a:r>
          </a:p>
          <a:p>
            <a:pPr marL="457200" indent="-457200">
              <a:buFont typeface="+mj-lt"/>
              <a:buAutoNum type="arabicPeriod"/>
            </a:pPr>
            <a:r>
              <a:rPr lang="en-US" dirty="0"/>
              <a:t>Provide for resident’s privacy with curtain, screen, or door.</a:t>
            </a:r>
          </a:p>
          <a:p>
            <a:pPr marL="457200" indent="-457200">
              <a:buFont typeface="+mj-lt"/>
              <a:buAutoNum type="arabicPeriod"/>
            </a:pPr>
            <a:r>
              <a:rPr lang="en-US" dirty="0"/>
              <a:t>Adjust bed to a safe level, usually waist high. Lock bed wheels.</a:t>
            </a:r>
          </a:p>
          <a:p>
            <a:pPr marL="457200" indent="-457200">
              <a:buFont typeface="+mj-lt"/>
              <a:buAutoNum type="arabicPeriod"/>
            </a:pPr>
            <a:r>
              <a:rPr lang="en-US" dirty="0"/>
              <a:t>Put on gloves.</a:t>
            </a:r>
          </a:p>
          <a:p>
            <a:pPr marL="457200" indent="-457200">
              <a:buFont typeface="+mj-lt"/>
              <a:buAutoNum type="arabicPeriod"/>
            </a:pPr>
            <a:r>
              <a:rPr lang="en-US" dirty="0"/>
              <a:t>Place bed protector under resident. Ask resident to remove undergarments or help him do so. </a:t>
            </a:r>
          </a:p>
          <a:p>
            <a:pPr marL="457200" indent="-457200">
              <a:buFont typeface="+mj-lt"/>
              <a:buAutoNum type="arabicPeriod"/>
            </a:pPr>
            <a:endParaRPr lang="en-US" dirty="0">
              <a:highlight>
                <a:srgbClr val="000000"/>
              </a:highlight>
            </a:endParaRPr>
          </a:p>
          <a:p>
            <a:pPr marL="0" indent="0">
              <a:buNone/>
            </a:pPr>
            <a:endParaRPr lang="en-US" dirty="0">
              <a:solidFill>
                <a:schemeClr val="accent5">
                  <a:lumMod val="60000"/>
                  <a:lumOff val="40000"/>
                </a:schemeClr>
              </a:solidFill>
              <a:highlight>
                <a:srgbClr val="000000"/>
              </a:highlight>
            </a:endParaRP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96B76625-BD25-4E2B-8AC3-95E2D1BD9BEB}"/>
              </a:ext>
            </a:extLst>
          </p:cNvPr>
          <p:cNvSpPr>
            <a:spLocks noGrp="1"/>
          </p:cNvSpPr>
          <p:nvPr>
            <p:ph type="sldNum" sz="quarter" idx="12"/>
          </p:nvPr>
        </p:nvSpPr>
        <p:spPr/>
        <p:txBody>
          <a:bodyPr/>
          <a:lstStyle/>
          <a:p>
            <a:pPr defTabSz="457200"/>
            <a:fld id="{1E19C8D7-53EE-4AF8-9E87-BBF55B67A655}" type="slidenum">
              <a:rPr lang="en-US" smtClean="0"/>
              <a:pPr defTabSz="457200"/>
              <a:t>30</a:t>
            </a:fld>
            <a:endParaRPr lang="en-US" dirty="0"/>
          </a:p>
        </p:txBody>
      </p:sp>
    </p:spTree>
    <p:extLst>
      <p:ext uri="{BB962C8B-B14F-4D97-AF65-F5344CB8AC3E}">
        <p14:creationId xmlns:p14="http://schemas.microsoft.com/office/powerpoint/2010/main" val="218399744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2A1FFBB-B2BF-46EA-8E82-72A8DAA56720}"/>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Giving a commercial enema</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8"/>
            </a:pPr>
            <a:r>
              <a:rPr lang="en-US" dirty="0"/>
              <a:t>Help resident into a left-sided Sims’ position. Place the bedpan close to resident’s body. Cover with a bath blanket.</a:t>
            </a:r>
          </a:p>
          <a:p>
            <a:pPr marL="457200" indent="-457200">
              <a:buFont typeface="+mj-lt"/>
              <a:buAutoNum type="arabicPeriod" startAt="8"/>
            </a:pPr>
            <a:r>
              <a:rPr lang="en-US" dirty="0"/>
              <a:t>Uncover resident enough to expose anus only.</a:t>
            </a:r>
          </a:p>
          <a:p>
            <a:pPr marL="457200" indent="-457200">
              <a:buFont typeface="+mj-lt"/>
              <a:buAutoNum type="arabicPeriod" startAt="8"/>
            </a:pPr>
            <a:r>
              <a:rPr lang="en-US" dirty="0"/>
              <a:t>Lubricate tip of bottle with lubricating jelly.</a:t>
            </a:r>
          </a:p>
          <a:p>
            <a:pPr marL="457200" indent="-457200">
              <a:buFont typeface="+mj-lt"/>
              <a:buAutoNum type="arabicPeriod" startAt="8"/>
            </a:pPr>
            <a:r>
              <a:rPr lang="en-US" dirty="0"/>
              <a:t>Ask the resident to breathe deeply to relieve cramps during procedure.</a:t>
            </a:r>
          </a:p>
          <a:p>
            <a:pPr marL="457200" indent="-457200">
              <a:buFont typeface="+mj-lt"/>
              <a:buAutoNum type="arabicPeriod" startAt="8"/>
            </a:pPr>
            <a:r>
              <a:rPr lang="en-US" dirty="0"/>
              <a:t>Place one hand on the upper buttock. Lift to expose the anus. Ask the resident to take a deep breath and exhale. Using the other hand, gently insert the tip of the tubing about one and a half inches into the rectum. Stop if you feel resistance or if the resident complains of pain. Tell the nurse immediately.</a:t>
            </a:r>
          </a:p>
          <a:p>
            <a:pPr marL="0" indent="0">
              <a:buNone/>
            </a:pPr>
            <a:endParaRPr lang="en-US" dirty="0">
              <a:highlight>
                <a:srgbClr val="000000"/>
              </a:highlight>
            </a:endParaRPr>
          </a:p>
          <a:p>
            <a:pPr marL="0" indent="0">
              <a:buNone/>
            </a:pPr>
            <a:endParaRPr lang="en-US" dirty="0">
              <a:solidFill>
                <a:schemeClr val="accent5">
                  <a:lumMod val="60000"/>
                  <a:lumOff val="40000"/>
                </a:schemeClr>
              </a:solidFill>
              <a:highlight>
                <a:srgbClr val="000000"/>
              </a:highlight>
            </a:endParaRP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96B76625-BD25-4E2B-8AC3-95E2D1BD9BEB}"/>
              </a:ext>
            </a:extLst>
          </p:cNvPr>
          <p:cNvSpPr>
            <a:spLocks noGrp="1"/>
          </p:cNvSpPr>
          <p:nvPr>
            <p:ph type="sldNum" sz="quarter" idx="12"/>
          </p:nvPr>
        </p:nvSpPr>
        <p:spPr/>
        <p:txBody>
          <a:bodyPr/>
          <a:lstStyle/>
          <a:p>
            <a:pPr defTabSz="457200"/>
            <a:fld id="{1E19C8D7-53EE-4AF8-9E87-BBF55B67A655}" type="slidenum">
              <a:rPr lang="en-US" smtClean="0"/>
              <a:pPr defTabSz="457200"/>
              <a:t>31</a:t>
            </a:fld>
            <a:endParaRPr lang="en-US" dirty="0"/>
          </a:p>
        </p:txBody>
      </p:sp>
    </p:spTree>
    <p:extLst>
      <p:ext uri="{BB962C8B-B14F-4D97-AF65-F5344CB8AC3E}">
        <p14:creationId xmlns:p14="http://schemas.microsoft.com/office/powerpoint/2010/main" val="373098949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2A1FFBB-B2BF-46EA-8E82-72A8DAA56720}"/>
              </a:ext>
            </a:extLst>
          </p:cNvPr>
          <p:cNvSpPr>
            <a:spLocks noGrp="1"/>
          </p:cNvSpPr>
          <p:nvPr>
            <p:ph idx="1"/>
          </p:nvPr>
        </p:nvSpPr>
        <p:spPr>
          <a:xfrm>
            <a:off x="635393" y="780226"/>
            <a:ext cx="4546207" cy="5396738"/>
          </a:xfrm>
        </p:spPr>
        <p:txBody>
          <a:bodyPr/>
          <a:lstStyle/>
          <a:p>
            <a:pPr marL="0" indent="0">
              <a:buNone/>
            </a:pPr>
            <a:r>
              <a:rPr lang="en-US" dirty="0">
                <a:solidFill>
                  <a:schemeClr val="accent5">
                    <a:lumMod val="60000"/>
                    <a:lumOff val="40000"/>
                  </a:schemeClr>
                </a:solidFill>
                <a:highlight>
                  <a:srgbClr val="000000"/>
                </a:highlight>
              </a:rPr>
              <a:t>Giving a commercial enema</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13"/>
            </a:pPr>
            <a:r>
              <a:rPr lang="en-US" dirty="0"/>
              <a:t>Slowly squeeze and roll the enema container so that the solution runs inside the resident. Stop when the container is almost empty.</a:t>
            </a:r>
          </a:p>
          <a:p>
            <a:pPr marL="457200" indent="-457200">
              <a:buFont typeface="+mj-lt"/>
              <a:buAutoNum type="arabicPeriod" startAt="13"/>
            </a:pPr>
            <a:r>
              <a:rPr lang="en-US" dirty="0"/>
              <a:t>Gently remove the tip from the rectum, and place the bottle inside the box upside down.</a:t>
            </a:r>
          </a:p>
          <a:p>
            <a:pPr marL="457200" indent="-457200">
              <a:buFont typeface="+mj-lt"/>
              <a:buAutoNum type="arabicPeriod" startAt="13"/>
            </a:pPr>
            <a:r>
              <a:rPr lang="en-US" dirty="0"/>
              <a:t>Ask the resident to hold the solution inside as long as possible.</a:t>
            </a:r>
          </a:p>
          <a:p>
            <a:pPr marL="457200" indent="-457200">
              <a:buFont typeface="+mj-lt"/>
              <a:buAutoNum type="arabicPeriod"/>
            </a:pPr>
            <a:endParaRPr lang="en-US" dirty="0">
              <a:highlight>
                <a:srgbClr val="000000"/>
              </a:highlight>
            </a:endParaRPr>
          </a:p>
          <a:p>
            <a:pPr marL="0" indent="0">
              <a:buNone/>
            </a:pPr>
            <a:endParaRPr lang="en-US" dirty="0">
              <a:solidFill>
                <a:schemeClr val="accent5">
                  <a:lumMod val="60000"/>
                  <a:lumOff val="40000"/>
                </a:schemeClr>
              </a:solidFill>
              <a:highlight>
                <a:srgbClr val="000000"/>
              </a:highlight>
            </a:endParaRP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96B76625-BD25-4E2B-8AC3-95E2D1BD9BEB}"/>
              </a:ext>
            </a:extLst>
          </p:cNvPr>
          <p:cNvSpPr>
            <a:spLocks noGrp="1"/>
          </p:cNvSpPr>
          <p:nvPr>
            <p:ph type="sldNum" sz="quarter" idx="12"/>
          </p:nvPr>
        </p:nvSpPr>
        <p:spPr/>
        <p:txBody>
          <a:bodyPr/>
          <a:lstStyle/>
          <a:p>
            <a:pPr defTabSz="457200"/>
            <a:fld id="{1E19C8D7-53EE-4AF8-9E87-BBF55B67A655}" type="slidenum">
              <a:rPr lang="en-US" smtClean="0"/>
              <a:pPr defTabSz="457200"/>
              <a:t>32</a:t>
            </a:fld>
            <a:endParaRPr lang="en-US" dirty="0"/>
          </a:p>
        </p:txBody>
      </p:sp>
      <p:pic>
        <p:nvPicPr>
          <p:cNvPr id="4" name="Picture 3">
            <a:extLst>
              <a:ext uri="{FF2B5EF4-FFF2-40B4-BE49-F238E27FC236}">
                <a16:creationId xmlns:a16="http://schemas.microsoft.com/office/drawing/2014/main" id="{3864F08B-3C0C-407A-BAA7-5E143DFF37D2}"/>
              </a:ext>
            </a:extLst>
          </p:cNvPr>
          <p:cNvPicPr>
            <a:picLocks noChangeAspect="1"/>
          </p:cNvPicPr>
          <p:nvPr/>
        </p:nvPicPr>
        <p:blipFill>
          <a:blip r:embed="rId2"/>
          <a:stretch>
            <a:fillRect/>
          </a:stretch>
        </p:blipFill>
        <p:spPr>
          <a:xfrm>
            <a:off x="5668030" y="1843857"/>
            <a:ext cx="4499238" cy="4206605"/>
          </a:xfrm>
          <a:prstGeom prst="rect">
            <a:avLst/>
          </a:prstGeom>
        </p:spPr>
      </p:pic>
    </p:spTree>
    <p:extLst>
      <p:ext uri="{BB962C8B-B14F-4D97-AF65-F5344CB8AC3E}">
        <p14:creationId xmlns:p14="http://schemas.microsoft.com/office/powerpoint/2010/main" val="324486206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2A1FFBB-B2BF-46EA-8E82-72A8DAA56720}"/>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Giving a commercial enema</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16"/>
            </a:pPr>
            <a:r>
              <a:rPr lang="en-US" dirty="0"/>
              <a:t>Help resident use bedpan or commode, or to get to the bathroom. If the resident uses a commode or toilet, put on the robe and nonskid footwear. Lower the bed to its lowest position before the resident gets up.</a:t>
            </a:r>
          </a:p>
          <a:p>
            <a:pPr marL="457200" indent="-457200">
              <a:buFont typeface="+mj-lt"/>
              <a:buAutoNum type="arabicPeriod" startAt="16"/>
            </a:pPr>
            <a:r>
              <a:rPr lang="en-US" dirty="0"/>
              <a:t>Remove and discard gloves. Wash your hands.</a:t>
            </a:r>
          </a:p>
          <a:p>
            <a:pPr marL="457200" indent="-457200">
              <a:buFont typeface="+mj-lt"/>
              <a:buAutoNum type="arabicPeriod" startAt="16"/>
            </a:pPr>
            <a:r>
              <a:rPr lang="en-US" dirty="0"/>
              <a:t>Place toilet paper and disposable wipes within the resident’s reach. Ask the resident to clean his hands with a hand wipe when finished if he is able. If the resident is using the toilet, ask him not to flush it when finished.</a:t>
            </a:r>
          </a:p>
          <a:p>
            <a:pPr marL="457200" indent="-457200">
              <a:buFont typeface="+mj-lt"/>
              <a:buAutoNum type="arabicPeriod" startAt="16"/>
            </a:pPr>
            <a:r>
              <a:rPr lang="en-US" dirty="0"/>
              <a:t>Place the call light within resident’s reach. Ask resident to signal when done. Leave the room and close the door.</a:t>
            </a:r>
          </a:p>
          <a:p>
            <a:pPr marL="457200" indent="-457200">
              <a:buFont typeface="+mj-lt"/>
              <a:buAutoNum type="arabicPeriod" startAt="16"/>
            </a:pPr>
            <a:r>
              <a:rPr lang="en-US" dirty="0"/>
              <a:t>When called by the resident, return and wash hands. Put on clean gloves. </a:t>
            </a:r>
          </a:p>
          <a:p>
            <a:pPr marL="457200" indent="-457200">
              <a:buFont typeface="+mj-lt"/>
              <a:buAutoNum type="arabicPeriod" startAt="16"/>
            </a:pPr>
            <a:r>
              <a:rPr lang="en-US" dirty="0"/>
              <a:t>Lower the head of the bed if raised. Make sure the resident is still covered. </a:t>
            </a:r>
          </a:p>
          <a:p>
            <a:pPr marL="0" indent="0">
              <a:buNone/>
            </a:pPr>
            <a:endParaRPr lang="en-US" dirty="0">
              <a:highlight>
                <a:srgbClr val="000000"/>
              </a:highlight>
            </a:endParaRPr>
          </a:p>
          <a:p>
            <a:pPr marL="0" indent="0">
              <a:buNone/>
            </a:pPr>
            <a:endParaRPr lang="en-US" dirty="0">
              <a:solidFill>
                <a:schemeClr val="accent5">
                  <a:lumMod val="60000"/>
                  <a:lumOff val="40000"/>
                </a:schemeClr>
              </a:solidFill>
              <a:highlight>
                <a:srgbClr val="000000"/>
              </a:highlight>
            </a:endParaRP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96B76625-BD25-4E2B-8AC3-95E2D1BD9BEB}"/>
              </a:ext>
            </a:extLst>
          </p:cNvPr>
          <p:cNvSpPr>
            <a:spLocks noGrp="1"/>
          </p:cNvSpPr>
          <p:nvPr>
            <p:ph type="sldNum" sz="quarter" idx="12"/>
          </p:nvPr>
        </p:nvSpPr>
        <p:spPr/>
        <p:txBody>
          <a:bodyPr/>
          <a:lstStyle/>
          <a:p>
            <a:pPr defTabSz="457200"/>
            <a:fld id="{1E19C8D7-53EE-4AF8-9E87-BBF55B67A655}" type="slidenum">
              <a:rPr lang="en-US" smtClean="0"/>
              <a:pPr defTabSz="457200"/>
              <a:t>33</a:t>
            </a:fld>
            <a:endParaRPr lang="en-US" dirty="0"/>
          </a:p>
        </p:txBody>
      </p:sp>
    </p:spTree>
    <p:extLst>
      <p:ext uri="{BB962C8B-B14F-4D97-AF65-F5344CB8AC3E}">
        <p14:creationId xmlns:p14="http://schemas.microsoft.com/office/powerpoint/2010/main" val="363242183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2A1FFBB-B2BF-46EA-8E82-72A8DAA56720}"/>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Giving a commercial enema</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22"/>
            </a:pPr>
            <a:r>
              <a:rPr lang="en-US" dirty="0"/>
              <a:t>Remove the bedpan carefully and cover it with a bedpan cover or towel.</a:t>
            </a:r>
          </a:p>
          <a:p>
            <a:pPr marL="457200" indent="-457200">
              <a:buFont typeface="+mj-lt"/>
              <a:buAutoNum type="arabicPeriod" startAt="22"/>
            </a:pPr>
            <a:r>
              <a:rPr lang="en-US" dirty="0"/>
              <a:t>Give perineal care if help is needed. Wipe from front to back. Dry the perineal area with a towel. Help the resident put on his undergarment. Cover the resident and remove the bath blanket. </a:t>
            </a:r>
          </a:p>
          <a:p>
            <a:pPr marL="457200" indent="-457200">
              <a:buFont typeface="+mj-lt"/>
              <a:buAutoNum type="arabicPeriod" startAt="22"/>
            </a:pPr>
            <a:r>
              <a:rPr lang="en-US" dirty="0"/>
              <a:t>Remove and discard the bed protector. Place the towel and bath blanket in a hamper or bag, and discard disposable supplies.</a:t>
            </a:r>
          </a:p>
          <a:p>
            <a:pPr marL="457200" indent="-457200">
              <a:buFont typeface="+mj-lt"/>
              <a:buAutoNum type="arabicPeriod" startAt="22"/>
            </a:pPr>
            <a:r>
              <a:rPr lang="en-US" dirty="0"/>
              <a:t>Take bedpan to the bathroom. Call the nurse to observe the enema results. Empty the contents of bedpan carefully into the toilet. </a:t>
            </a:r>
          </a:p>
          <a:p>
            <a:pPr marL="457200" indent="-457200">
              <a:buFont typeface="+mj-lt"/>
              <a:buAutoNum type="arabicPeriod" startAt="22"/>
            </a:pPr>
            <a:r>
              <a:rPr lang="en-US" dirty="0"/>
              <a:t>Turn the faucet on with a paper towel. Rinse the bedpan with cold water and empty it into the toilet. Flush the toilet. Place bedpan in proper area for cleaning or clean it according to facility policy. </a:t>
            </a:r>
          </a:p>
          <a:p>
            <a:pPr marL="0" indent="0">
              <a:buNone/>
            </a:pPr>
            <a:endParaRPr lang="en-US" dirty="0">
              <a:highlight>
                <a:srgbClr val="000000"/>
              </a:highlight>
            </a:endParaRPr>
          </a:p>
          <a:p>
            <a:pPr marL="0" indent="0">
              <a:buNone/>
            </a:pPr>
            <a:endParaRPr lang="en-US" dirty="0">
              <a:solidFill>
                <a:schemeClr val="accent5">
                  <a:lumMod val="60000"/>
                  <a:lumOff val="40000"/>
                </a:schemeClr>
              </a:solidFill>
              <a:highlight>
                <a:srgbClr val="000000"/>
              </a:highlight>
            </a:endParaRP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96B76625-BD25-4E2B-8AC3-95E2D1BD9BEB}"/>
              </a:ext>
            </a:extLst>
          </p:cNvPr>
          <p:cNvSpPr>
            <a:spLocks noGrp="1"/>
          </p:cNvSpPr>
          <p:nvPr>
            <p:ph type="sldNum" sz="quarter" idx="12"/>
          </p:nvPr>
        </p:nvSpPr>
        <p:spPr/>
        <p:txBody>
          <a:bodyPr/>
          <a:lstStyle/>
          <a:p>
            <a:pPr defTabSz="457200"/>
            <a:fld id="{1E19C8D7-53EE-4AF8-9E87-BBF55B67A655}" type="slidenum">
              <a:rPr lang="en-US" smtClean="0"/>
              <a:pPr defTabSz="457200"/>
              <a:t>34</a:t>
            </a:fld>
            <a:endParaRPr lang="en-US" dirty="0"/>
          </a:p>
        </p:txBody>
      </p:sp>
    </p:spTree>
    <p:extLst>
      <p:ext uri="{BB962C8B-B14F-4D97-AF65-F5344CB8AC3E}">
        <p14:creationId xmlns:p14="http://schemas.microsoft.com/office/powerpoint/2010/main" val="328072127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2A1FFBB-B2BF-46EA-8E82-72A8DAA56720}"/>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Giving a commercial enema</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27"/>
            </a:pPr>
            <a:r>
              <a:rPr lang="en-US" dirty="0"/>
              <a:t>Remove and discard gloves. </a:t>
            </a:r>
          </a:p>
          <a:p>
            <a:pPr marL="457200" indent="-457200">
              <a:buFont typeface="+mj-lt"/>
              <a:buAutoNum type="arabicPeriod" startAt="27"/>
            </a:pPr>
            <a:r>
              <a:rPr lang="en-US" dirty="0"/>
              <a:t>Wash your hands. </a:t>
            </a:r>
          </a:p>
          <a:p>
            <a:pPr marL="457200" indent="-457200">
              <a:buFont typeface="+mj-lt"/>
              <a:buAutoNum type="arabicPeriod" startAt="27"/>
            </a:pPr>
            <a:r>
              <a:rPr lang="en-US" dirty="0"/>
              <a:t>Make resident comfortable. </a:t>
            </a:r>
          </a:p>
          <a:p>
            <a:pPr marL="457200" indent="-457200">
              <a:buFont typeface="+mj-lt"/>
              <a:buAutoNum type="arabicPeriod" startAt="27"/>
            </a:pPr>
            <a:r>
              <a:rPr lang="en-US" dirty="0"/>
              <a:t>Return bed to lowest position. Remove privacy measures. </a:t>
            </a:r>
          </a:p>
          <a:p>
            <a:pPr marL="457200" indent="-457200">
              <a:buFont typeface="+mj-lt"/>
              <a:buAutoNum type="arabicPeriod" startAt="27"/>
            </a:pPr>
            <a:r>
              <a:rPr lang="en-US" dirty="0"/>
              <a:t>Place call light within resident’s reach.</a:t>
            </a:r>
          </a:p>
          <a:p>
            <a:pPr marL="457200" indent="-457200">
              <a:buFont typeface="+mj-lt"/>
              <a:buAutoNum type="arabicPeriod" startAt="27"/>
            </a:pPr>
            <a:r>
              <a:rPr lang="en-US" dirty="0"/>
              <a:t>Report any changes in resident to the nurse.</a:t>
            </a:r>
          </a:p>
          <a:p>
            <a:pPr marL="457200" indent="-457200">
              <a:buFont typeface="+mj-lt"/>
              <a:buAutoNum type="arabicPeriod" startAt="27"/>
            </a:pPr>
            <a:r>
              <a:rPr lang="en-US" dirty="0"/>
              <a:t>Document procedure using facility guidelines.</a:t>
            </a:r>
            <a:endParaRPr lang="en-US" dirty="0">
              <a:highlight>
                <a:srgbClr val="000000"/>
              </a:highlight>
            </a:endParaRPr>
          </a:p>
          <a:p>
            <a:pPr marL="0" indent="0">
              <a:buNone/>
            </a:pPr>
            <a:endParaRPr lang="en-US" dirty="0">
              <a:solidFill>
                <a:schemeClr val="accent5">
                  <a:lumMod val="60000"/>
                  <a:lumOff val="40000"/>
                </a:schemeClr>
              </a:solidFill>
              <a:highlight>
                <a:srgbClr val="000000"/>
              </a:highlight>
            </a:endParaRP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96B76625-BD25-4E2B-8AC3-95E2D1BD9BEB}"/>
              </a:ext>
            </a:extLst>
          </p:cNvPr>
          <p:cNvSpPr>
            <a:spLocks noGrp="1"/>
          </p:cNvSpPr>
          <p:nvPr>
            <p:ph type="sldNum" sz="quarter" idx="12"/>
          </p:nvPr>
        </p:nvSpPr>
        <p:spPr/>
        <p:txBody>
          <a:bodyPr/>
          <a:lstStyle/>
          <a:p>
            <a:pPr defTabSz="457200"/>
            <a:fld id="{1E19C8D7-53EE-4AF8-9E87-BBF55B67A655}" type="slidenum">
              <a:rPr lang="en-US" smtClean="0"/>
              <a:pPr defTabSz="457200"/>
              <a:t>35</a:t>
            </a:fld>
            <a:endParaRPr lang="en-US" dirty="0"/>
          </a:p>
        </p:txBody>
      </p:sp>
    </p:spTree>
    <p:extLst>
      <p:ext uri="{BB962C8B-B14F-4D97-AF65-F5344CB8AC3E}">
        <p14:creationId xmlns:p14="http://schemas.microsoft.com/office/powerpoint/2010/main" val="255598014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9F3F958-A39D-410B-BE5D-37837D1E6767}"/>
              </a:ext>
            </a:extLst>
          </p:cNvPr>
          <p:cNvSpPr>
            <a:spLocks noGrp="1"/>
          </p:cNvSpPr>
          <p:nvPr>
            <p:ph idx="1"/>
          </p:nvPr>
        </p:nvSpPr>
        <p:spPr/>
        <p:txBody>
          <a:bodyPr/>
          <a:lstStyle/>
          <a:p>
            <a:pPr marL="457200" indent="-457200">
              <a:buFont typeface="+mj-lt"/>
              <a:buAutoNum type="arabicPeriod" startAt="5"/>
            </a:pPr>
            <a:r>
              <a:rPr lang="en-US" dirty="0">
                <a:solidFill>
                  <a:srgbClr val="FF0000"/>
                </a:solidFill>
              </a:rPr>
              <a:t>Demonstrate how to collect a stool specimen</a:t>
            </a:r>
          </a:p>
          <a:p>
            <a:pPr marL="457200" indent="-457200">
              <a:buFont typeface="+mj-lt"/>
              <a:buAutoNum type="arabicPeriod" startAt="5"/>
            </a:pPr>
            <a:endParaRPr lang="en-US" dirty="0">
              <a:solidFill>
                <a:srgbClr val="FF0000"/>
              </a:solidFill>
            </a:endParaRPr>
          </a:p>
          <a:p>
            <a:pPr marL="0" indent="0">
              <a:buNone/>
            </a:pPr>
            <a:r>
              <a:rPr lang="en-US" dirty="0"/>
              <a:t>NAs should remember these points about stool specimens:</a:t>
            </a:r>
          </a:p>
          <a:p>
            <a:pPr marL="0" indent="0">
              <a:buNone/>
            </a:pPr>
            <a:endParaRPr lang="en-US" dirty="0"/>
          </a:p>
          <a:p>
            <a:pPr lvl="1"/>
            <a:r>
              <a:rPr lang="en-US" dirty="0"/>
              <a:t>Stool is tested for blood, pathogens, and other things. </a:t>
            </a:r>
          </a:p>
          <a:p>
            <a:pPr lvl="1"/>
            <a:r>
              <a:rPr lang="en-US" dirty="0"/>
              <a:t>Stool must be warm if being tested for ova and parasites. </a:t>
            </a:r>
          </a:p>
          <a:p>
            <a:pPr lvl="1"/>
            <a:r>
              <a:rPr lang="en-US" dirty="0"/>
              <a:t>Urine or tissue in a stool sample can ruin the sample. </a:t>
            </a:r>
          </a:p>
        </p:txBody>
      </p:sp>
      <p:sp>
        <p:nvSpPr>
          <p:cNvPr id="3" name="Slide Number Placeholder 2">
            <a:extLst>
              <a:ext uri="{FF2B5EF4-FFF2-40B4-BE49-F238E27FC236}">
                <a16:creationId xmlns:a16="http://schemas.microsoft.com/office/drawing/2014/main" id="{56EC507D-FFDF-42C1-9CE8-7ADA61D0BCAA}"/>
              </a:ext>
            </a:extLst>
          </p:cNvPr>
          <p:cNvSpPr>
            <a:spLocks noGrp="1"/>
          </p:cNvSpPr>
          <p:nvPr>
            <p:ph type="sldNum" sz="quarter" idx="12"/>
          </p:nvPr>
        </p:nvSpPr>
        <p:spPr/>
        <p:txBody>
          <a:bodyPr/>
          <a:lstStyle/>
          <a:p>
            <a:pPr defTabSz="457200"/>
            <a:fld id="{1E19C8D7-53EE-4AF8-9E87-BBF55B67A655}" type="slidenum">
              <a:rPr lang="en-US" smtClean="0"/>
              <a:pPr defTabSz="457200"/>
              <a:t>36</a:t>
            </a:fld>
            <a:endParaRPr lang="en-US" dirty="0"/>
          </a:p>
        </p:txBody>
      </p:sp>
    </p:spTree>
    <p:extLst>
      <p:ext uri="{BB962C8B-B14F-4D97-AF65-F5344CB8AC3E}">
        <p14:creationId xmlns:p14="http://schemas.microsoft.com/office/powerpoint/2010/main" val="235493878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CBCF77-7AFD-4CE5-9F79-E18939D282E1}"/>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Collecting a stool specimen</a:t>
            </a:r>
          </a:p>
          <a:p>
            <a:pPr marL="0" indent="0">
              <a:buNone/>
            </a:pPr>
            <a:endParaRPr lang="en-US" dirty="0">
              <a:solidFill>
                <a:schemeClr val="accent5">
                  <a:lumMod val="60000"/>
                  <a:lumOff val="40000"/>
                </a:schemeClr>
              </a:solidFill>
              <a:highlight>
                <a:srgbClr val="000000"/>
              </a:highlight>
            </a:endParaRPr>
          </a:p>
          <a:p>
            <a:pPr marL="0" indent="0">
              <a:buNone/>
            </a:pPr>
            <a:r>
              <a:rPr lang="en-US" i="1" dirty="0"/>
              <a:t>Equipment: specimen container and lid, completed label (labeled with resident’s name, date of birth, room number, date, and time) and lid, specimen bag, 2 pairs of gloves, 2 tongue blades, bedpan (if resident cannot use portable commode or toilet), hat for toilet (if resident uses portable commode or toilet), plastic bag, toilet paper, disposable wipes, paper towels, supplies for perineal care, laboratory slip</a:t>
            </a:r>
          </a:p>
          <a:p>
            <a:pPr marL="0" indent="0">
              <a:buNone/>
            </a:pPr>
            <a:endParaRPr lang="en-US" dirty="0"/>
          </a:p>
          <a:p>
            <a:pPr marL="457200" indent="-457200">
              <a:buFont typeface="+mj-lt"/>
              <a:buAutoNum type="arabicPeriod"/>
            </a:pPr>
            <a:r>
              <a:rPr lang="en-US" dirty="0"/>
              <a:t>Identify yourself by name. Identify the resident by name.</a:t>
            </a:r>
          </a:p>
          <a:p>
            <a:pPr marL="457200" indent="-457200">
              <a:buFont typeface="+mj-lt"/>
              <a:buAutoNum type="arabicPeriod"/>
            </a:pPr>
            <a:r>
              <a:rPr lang="en-US" dirty="0"/>
              <a:t>Wash your hands.</a:t>
            </a:r>
          </a:p>
          <a:p>
            <a:pPr marL="457200" indent="-457200">
              <a:buFont typeface="+mj-lt"/>
              <a:buAutoNum type="arabicPeriod"/>
            </a:pPr>
            <a:r>
              <a:rPr lang="en-US" dirty="0"/>
              <a:t>Explain procedure to the resident. Speak clearly, slowly, and directly. Maintain face-to-face contact whenever possible.</a:t>
            </a:r>
          </a:p>
          <a:p>
            <a:pPr marL="457200" indent="-457200">
              <a:buFont typeface="+mj-lt"/>
              <a:buAutoNum type="arabicPeriod"/>
            </a:pPr>
            <a:r>
              <a:rPr lang="en-US" dirty="0"/>
              <a:t>Provide for resident’s privacy with curtain, screen, or door.</a:t>
            </a:r>
          </a:p>
          <a:p>
            <a:pPr marL="457200" indent="-457200">
              <a:buFont typeface="+mj-lt"/>
              <a:buAutoNum type="arabicPeriod"/>
            </a:pPr>
            <a:r>
              <a:rPr lang="en-US" dirty="0"/>
              <a:t>Put on gloves.</a:t>
            </a:r>
            <a:endParaRPr lang="en-US" dirty="0">
              <a:highlight>
                <a:srgbClr val="000000"/>
              </a:highlight>
            </a:endParaRPr>
          </a:p>
        </p:txBody>
      </p:sp>
      <p:sp>
        <p:nvSpPr>
          <p:cNvPr id="3" name="Slide Number Placeholder 2">
            <a:extLst>
              <a:ext uri="{FF2B5EF4-FFF2-40B4-BE49-F238E27FC236}">
                <a16:creationId xmlns:a16="http://schemas.microsoft.com/office/drawing/2014/main" id="{6D66D958-9072-4442-A8D7-412AF2BAC036}"/>
              </a:ext>
            </a:extLst>
          </p:cNvPr>
          <p:cNvSpPr>
            <a:spLocks noGrp="1"/>
          </p:cNvSpPr>
          <p:nvPr>
            <p:ph type="sldNum" sz="quarter" idx="12"/>
          </p:nvPr>
        </p:nvSpPr>
        <p:spPr/>
        <p:txBody>
          <a:bodyPr/>
          <a:lstStyle/>
          <a:p>
            <a:pPr defTabSz="457200"/>
            <a:fld id="{1E19C8D7-53EE-4AF8-9E87-BBF55B67A655}" type="slidenum">
              <a:rPr lang="en-US" smtClean="0"/>
              <a:pPr defTabSz="457200"/>
              <a:t>37</a:t>
            </a:fld>
            <a:endParaRPr lang="en-US" dirty="0"/>
          </a:p>
        </p:txBody>
      </p:sp>
    </p:spTree>
    <p:extLst>
      <p:ext uri="{BB962C8B-B14F-4D97-AF65-F5344CB8AC3E}">
        <p14:creationId xmlns:p14="http://schemas.microsoft.com/office/powerpoint/2010/main" val="198030836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CBCF77-7AFD-4CE5-9F79-E18939D282E1}"/>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Collecting a stool specimen</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6"/>
            </a:pPr>
            <a:r>
              <a:rPr lang="en-US" dirty="0"/>
              <a:t>When the resident is ready to move bowels, ask him not to urinate at the same time and not to put toilet paper in with the sample. Provide a plastic bag to discard toilet paper and wipes separately.</a:t>
            </a:r>
          </a:p>
          <a:p>
            <a:pPr marL="457200" indent="-457200">
              <a:buFont typeface="+mj-lt"/>
              <a:buAutoNum type="arabicPeriod" startAt="6"/>
            </a:pPr>
            <a:r>
              <a:rPr lang="en-US" dirty="0"/>
              <a:t>Fit hat to toilet or commode, or provide resident with bedpan. </a:t>
            </a:r>
          </a:p>
          <a:p>
            <a:pPr marL="457200" indent="-457200">
              <a:buFont typeface="+mj-lt"/>
              <a:buAutoNum type="arabicPeriod" startAt="6"/>
            </a:pPr>
            <a:r>
              <a:rPr lang="en-US" dirty="0"/>
              <a:t>Place toilet paper and disposable wipes within resident’s reach. Ask resident to clean his hands with a wipe when finished if he is able. </a:t>
            </a:r>
          </a:p>
          <a:p>
            <a:pPr marL="457200" indent="-457200">
              <a:buFont typeface="+mj-lt"/>
              <a:buAutoNum type="arabicPeriod" startAt="6"/>
            </a:pPr>
            <a:r>
              <a:rPr lang="en-US" dirty="0"/>
              <a:t>Remove and discard gloves. Wash your hands.</a:t>
            </a:r>
          </a:p>
          <a:p>
            <a:pPr marL="457200" indent="-457200">
              <a:buFont typeface="+mj-lt"/>
              <a:buAutoNum type="arabicPeriod" startAt="6"/>
            </a:pPr>
            <a:r>
              <a:rPr lang="en-US" dirty="0"/>
              <a:t>Place the call light within resident’s reach. Ask resident to signal when done. Leave the room and close the door.</a:t>
            </a:r>
          </a:p>
          <a:p>
            <a:pPr marL="457200" indent="-457200">
              <a:buFont typeface="+mj-lt"/>
              <a:buAutoNum type="arabicPeriod" startAt="6"/>
            </a:pPr>
            <a:r>
              <a:rPr lang="en-US" dirty="0"/>
              <a:t>When called by the resident, return and wash hands. Put on clean gloves. Give perineal care if help is needed.</a:t>
            </a:r>
          </a:p>
          <a:p>
            <a:pPr marL="0" indent="0">
              <a:buNone/>
            </a:pPr>
            <a:endParaRPr lang="en-US" dirty="0">
              <a:solidFill>
                <a:schemeClr val="accent5">
                  <a:lumMod val="60000"/>
                  <a:lumOff val="40000"/>
                </a:schemeClr>
              </a:solidFill>
              <a:highlight>
                <a:srgbClr val="000000"/>
              </a:highlight>
            </a:endParaRPr>
          </a:p>
        </p:txBody>
      </p:sp>
      <p:sp>
        <p:nvSpPr>
          <p:cNvPr id="3" name="Slide Number Placeholder 2">
            <a:extLst>
              <a:ext uri="{FF2B5EF4-FFF2-40B4-BE49-F238E27FC236}">
                <a16:creationId xmlns:a16="http://schemas.microsoft.com/office/drawing/2014/main" id="{6D66D958-9072-4442-A8D7-412AF2BAC036}"/>
              </a:ext>
            </a:extLst>
          </p:cNvPr>
          <p:cNvSpPr>
            <a:spLocks noGrp="1"/>
          </p:cNvSpPr>
          <p:nvPr>
            <p:ph type="sldNum" sz="quarter" idx="12"/>
          </p:nvPr>
        </p:nvSpPr>
        <p:spPr/>
        <p:txBody>
          <a:bodyPr/>
          <a:lstStyle/>
          <a:p>
            <a:pPr defTabSz="457200"/>
            <a:fld id="{1E19C8D7-53EE-4AF8-9E87-BBF55B67A655}" type="slidenum">
              <a:rPr lang="en-US" smtClean="0"/>
              <a:pPr defTabSz="457200"/>
              <a:t>38</a:t>
            </a:fld>
            <a:endParaRPr lang="en-US" dirty="0"/>
          </a:p>
        </p:txBody>
      </p:sp>
    </p:spTree>
    <p:extLst>
      <p:ext uri="{BB962C8B-B14F-4D97-AF65-F5344CB8AC3E}">
        <p14:creationId xmlns:p14="http://schemas.microsoft.com/office/powerpoint/2010/main" val="194991368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CBCF77-7AFD-4CE5-9F79-E18939D282E1}"/>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Collecting a stool specimen</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12"/>
            </a:pPr>
            <a:r>
              <a:rPr lang="en-US" dirty="0"/>
              <a:t>Using the two tongue blades, take about two tablespoons of stool and put it in the container. Without touching the inside of the container, cover it tightly. Apply the label and place container in a clean specimen bag. Seal the bag.</a:t>
            </a:r>
          </a:p>
          <a:p>
            <a:pPr marL="457200" indent="-457200">
              <a:buFont typeface="+mj-lt"/>
              <a:buAutoNum type="arabicPeriod" startAt="12"/>
            </a:pPr>
            <a:r>
              <a:rPr lang="en-US" dirty="0"/>
              <a:t>Wrap the tongue blades in toilet paper and put them in plastic bag with used toilet paper. Discard bag in proper container. </a:t>
            </a:r>
          </a:p>
          <a:p>
            <a:pPr marL="457200" indent="-457200">
              <a:buFont typeface="+mj-lt"/>
              <a:buAutoNum type="arabicPeriod" startAt="12"/>
            </a:pPr>
            <a:r>
              <a:rPr lang="en-US" dirty="0"/>
              <a:t>Empty the bedpan or container into the toilet. Turn the faucet on with a paper towel. Rinse the bedpan with cold water and empty it into the toilet. Flush the toilet. Place equipment in proper area for cleaning or clean it according to facility policy. </a:t>
            </a:r>
          </a:p>
          <a:p>
            <a:pPr marL="0" indent="0">
              <a:buNone/>
            </a:pPr>
            <a:endParaRPr lang="en-US" dirty="0">
              <a:solidFill>
                <a:schemeClr val="accent5">
                  <a:lumMod val="60000"/>
                  <a:lumOff val="40000"/>
                </a:schemeClr>
              </a:solidFill>
              <a:highlight>
                <a:srgbClr val="000000"/>
              </a:highlight>
            </a:endParaRPr>
          </a:p>
        </p:txBody>
      </p:sp>
      <p:sp>
        <p:nvSpPr>
          <p:cNvPr id="3" name="Slide Number Placeholder 2">
            <a:extLst>
              <a:ext uri="{FF2B5EF4-FFF2-40B4-BE49-F238E27FC236}">
                <a16:creationId xmlns:a16="http://schemas.microsoft.com/office/drawing/2014/main" id="{6D66D958-9072-4442-A8D7-412AF2BAC036}"/>
              </a:ext>
            </a:extLst>
          </p:cNvPr>
          <p:cNvSpPr>
            <a:spLocks noGrp="1"/>
          </p:cNvSpPr>
          <p:nvPr>
            <p:ph type="sldNum" sz="quarter" idx="12"/>
          </p:nvPr>
        </p:nvSpPr>
        <p:spPr/>
        <p:txBody>
          <a:bodyPr/>
          <a:lstStyle/>
          <a:p>
            <a:pPr defTabSz="457200"/>
            <a:fld id="{1E19C8D7-53EE-4AF8-9E87-BBF55B67A655}" type="slidenum">
              <a:rPr lang="en-US" smtClean="0"/>
              <a:pPr defTabSz="457200"/>
              <a:t>39</a:t>
            </a:fld>
            <a:endParaRPr lang="en-US" dirty="0"/>
          </a:p>
        </p:txBody>
      </p:sp>
    </p:spTree>
    <p:extLst>
      <p:ext uri="{BB962C8B-B14F-4D97-AF65-F5344CB8AC3E}">
        <p14:creationId xmlns:p14="http://schemas.microsoft.com/office/powerpoint/2010/main" val="16577211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9F3F958-A39D-410B-BE5D-37837D1E6767}"/>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List factors affecting bowel elimination</a:t>
            </a:r>
          </a:p>
          <a:p>
            <a:pPr marL="457200" indent="-457200">
              <a:buFont typeface="+mj-lt"/>
              <a:buAutoNum type="arabicPeriod" startAt="2"/>
            </a:pPr>
            <a:endParaRPr lang="en-US" dirty="0">
              <a:solidFill>
                <a:srgbClr val="FF0000"/>
              </a:solidFill>
            </a:endParaRPr>
          </a:p>
          <a:p>
            <a:pPr marL="0" indent="0">
              <a:buNone/>
            </a:pPr>
            <a:r>
              <a:rPr lang="en-US" dirty="0"/>
              <a:t>Define the following term:</a:t>
            </a:r>
          </a:p>
          <a:p>
            <a:pPr marL="0" indent="0">
              <a:buNone/>
            </a:pPr>
            <a:endParaRPr lang="en-US" dirty="0"/>
          </a:p>
          <a:p>
            <a:pPr marL="0" indent="0">
              <a:buNone/>
            </a:pPr>
            <a:r>
              <a:rPr lang="en-US" b="1" dirty="0"/>
              <a:t>peristalsis</a:t>
            </a:r>
          </a:p>
          <a:p>
            <a:pPr marL="457200" lvl="1" indent="0">
              <a:buNone/>
            </a:pPr>
            <a:r>
              <a:rPr lang="en-US" dirty="0"/>
              <a:t>involuntary contractions that move food through the gastrointestinal system.</a:t>
            </a:r>
          </a:p>
          <a:p>
            <a:pPr marL="0" indent="0">
              <a:buNone/>
            </a:pPr>
            <a:endParaRPr lang="en-US" dirty="0"/>
          </a:p>
        </p:txBody>
      </p:sp>
      <p:sp>
        <p:nvSpPr>
          <p:cNvPr id="3" name="Slide Number Placeholder 2">
            <a:extLst>
              <a:ext uri="{FF2B5EF4-FFF2-40B4-BE49-F238E27FC236}">
                <a16:creationId xmlns:a16="http://schemas.microsoft.com/office/drawing/2014/main" id="{56EC507D-FFDF-42C1-9CE8-7ADA61D0BCAA}"/>
              </a:ext>
            </a:extLst>
          </p:cNvPr>
          <p:cNvSpPr>
            <a:spLocks noGrp="1"/>
          </p:cNvSpPr>
          <p:nvPr>
            <p:ph type="sldNum" sz="quarter" idx="12"/>
          </p:nvPr>
        </p:nvSpPr>
        <p:spPr/>
        <p:txBody>
          <a:bodyPr/>
          <a:lstStyle/>
          <a:p>
            <a:pPr defTabSz="457200"/>
            <a:fld id="{1E19C8D7-53EE-4AF8-9E87-BBF55B67A655}" type="slidenum">
              <a:rPr lang="en-US" smtClean="0"/>
              <a:pPr defTabSz="457200"/>
              <a:t>4</a:t>
            </a:fld>
            <a:endParaRPr lang="en-US" dirty="0"/>
          </a:p>
        </p:txBody>
      </p:sp>
    </p:spTree>
    <p:extLst>
      <p:ext uri="{BB962C8B-B14F-4D97-AF65-F5344CB8AC3E}">
        <p14:creationId xmlns:p14="http://schemas.microsoft.com/office/powerpoint/2010/main" val="260473300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CBCF77-7AFD-4CE5-9F79-E18939D282E1}"/>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Collecting a stool specimen</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15"/>
            </a:pPr>
            <a:r>
              <a:rPr lang="en-US" dirty="0"/>
              <a:t>Remove and discard gloves.</a:t>
            </a:r>
          </a:p>
          <a:p>
            <a:pPr marL="457200" indent="-457200">
              <a:buFont typeface="+mj-lt"/>
              <a:buAutoNum type="arabicPeriod" startAt="15"/>
            </a:pPr>
            <a:r>
              <a:rPr lang="en-US" dirty="0"/>
              <a:t>Wash your hands.</a:t>
            </a:r>
          </a:p>
          <a:p>
            <a:pPr marL="457200" indent="-457200">
              <a:buFont typeface="+mj-lt"/>
              <a:buAutoNum type="arabicPeriod" startAt="15"/>
            </a:pPr>
            <a:r>
              <a:rPr lang="en-US" dirty="0"/>
              <a:t>Remove privacy measures. </a:t>
            </a:r>
          </a:p>
          <a:p>
            <a:pPr marL="457200" indent="-457200">
              <a:buFont typeface="+mj-lt"/>
              <a:buAutoNum type="arabicPeriod" startAt="15"/>
            </a:pPr>
            <a:r>
              <a:rPr lang="en-US" dirty="0"/>
              <a:t>Place call light within resident’s reach.</a:t>
            </a:r>
          </a:p>
          <a:p>
            <a:pPr marL="457200" indent="-457200">
              <a:buFont typeface="+mj-lt"/>
              <a:buAutoNum type="arabicPeriod" startAt="15"/>
            </a:pPr>
            <a:r>
              <a:rPr lang="en-US" dirty="0"/>
              <a:t>Report any changes in resident to the nurse.</a:t>
            </a:r>
          </a:p>
          <a:p>
            <a:pPr marL="457200" indent="-457200">
              <a:buFont typeface="+mj-lt"/>
              <a:buAutoNum type="arabicPeriod" startAt="15"/>
            </a:pPr>
            <a:r>
              <a:rPr lang="en-US" dirty="0"/>
              <a:t>Take specimen and lab slip to proper area. Document procedure using facility guidelines. Note amount and characteristics of stool.</a:t>
            </a:r>
          </a:p>
          <a:p>
            <a:pPr marL="0" indent="0">
              <a:buNone/>
            </a:pPr>
            <a:endParaRPr lang="en-US" dirty="0">
              <a:solidFill>
                <a:schemeClr val="accent5">
                  <a:lumMod val="60000"/>
                  <a:lumOff val="40000"/>
                </a:schemeClr>
              </a:solidFill>
              <a:highlight>
                <a:srgbClr val="000000"/>
              </a:highlight>
            </a:endParaRPr>
          </a:p>
        </p:txBody>
      </p:sp>
      <p:sp>
        <p:nvSpPr>
          <p:cNvPr id="3" name="Slide Number Placeholder 2">
            <a:extLst>
              <a:ext uri="{FF2B5EF4-FFF2-40B4-BE49-F238E27FC236}">
                <a16:creationId xmlns:a16="http://schemas.microsoft.com/office/drawing/2014/main" id="{6D66D958-9072-4442-A8D7-412AF2BAC036}"/>
              </a:ext>
            </a:extLst>
          </p:cNvPr>
          <p:cNvSpPr>
            <a:spLocks noGrp="1"/>
          </p:cNvSpPr>
          <p:nvPr>
            <p:ph type="sldNum" sz="quarter" idx="12"/>
          </p:nvPr>
        </p:nvSpPr>
        <p:spPr/>
        <p:txBody>
          <a:bodyPr/>
          <a:lstStyle/>
          <a:p>
            <a:pPr defTabSz="457200"/>
            <a:fld id="{1E19C8D7-53EE-4AF8-9E87-BBF55B67A655}" type="slidenum">
              <a:rPr lang="en-US" smtClean="0"/>
              <a:pPr defTabSz="457200"/>
              <a:t>40</a:t>
            </a:fld>
            <a:endParaRPr lang="en-US" dirty="0"/>
          </a:p>
        </p:txBody>
      </p:sp>
    </p:spTree>
    <p:extLst>
      <p:ext uri="{BB962C8B-B14F-4D97-AF65-F5344CB8AC3E}">
        <p14:creationId xmlns:p14="http://schemas.microsoft.com/office/powerpoint/2010/main" val="300678934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9F3F958-A39D-410B-BE5D-37837D1E6767}"/>
              </a:ext>
            </a:extLst>
          </p:cNvPr>
          <p:cNvSpPr>
            <a:spLocks noGrp="1"/>
          </p:cNvSpPr>
          <p:nvPr>
            <p:ph idx="1"/>
          </p:nvPr>
        </p:nvSpPr>
        <p:spPr/>
        <p:txBody>
          <a:bodyPr/>
          <a:lstStyle/>
          <a:p>
            <a:pPr marL="457200" indent="-457200">
              <a:buFont typeface="+mj-lt"/>
              <a:buAutoNum type="arabicPeriod" startAt="6"/>
            </a:pPr>
            <a:r>
              <a:rPr lang="en-US" dirty="0">
                <a:solidFill>
                  <a:srgbClr val="FF0000"/>
                </a:solidFill>
              </a:rPr>
              <a:t>Explain occult blood testing</a:t>
            </a:r>
          </a:p>
          <a:p>
            <a:pPr marL="457200" indent="-457200">
              <a:buFont typeface="+mj-lt"/>
              <a:buAutoNum type="arabicPeriod" startAt="6"/>
            </a:pPr>
            <a:endParaRPr lang="en-US" dirty="0">
              <a:solidFill>
                <a:srgbClr val="FF0000"/>
              </a:solidFill>
            </a:endParaRPr>
          </a:p>
          <a:p>
            <a:pPr marL="0" indent="0">
              <a:buNone/>
            </a:pPr>
            <a:r>
              <a:rPr lang="en-US" dirty="0"/>
              <a:t>Define the following term:</a:t>
            </a:r>
          </a:p>
          <a:p>
            <a:pPr marL="0" indent="0">
              <a:buNone/>
            </a:pPr>
            <a:endParaRPr lang="en-US" dirty="0"/>
          </a:p>
          <a:p>
            <a:pPr marL="0" indent="0">
              <a:buNone/>
            </a:pPr>
            <a:r>
              <a:rPr lang="en-US" b="1" dirty="0"/>
              <a:t>occult</a:t>
            </a:r>
          </a:p>
          <a:p>
            <a:pPr marL="457200" lvl="1" indent="0">
              <a:buNone/>
            </a:pPr>
            <a:r>
              <a:rPr lang="en-US" dirty="0"/>
              <a:t>hidden; difficult to see or observe.</a:t>
            </a:r>
          </a:p>
          <a:p>
            <a:pPr marL="0" indent="0">
              <a:buNone/>
            </a:pPr>
            <a:endParaRPr lang="en-US" dirty="0"/>
          </a:p>
        </p:txBody>
      </p:sp>
      <p:sp>
        <p:nvSpPr>
          <p:cNvPr id="3" name="Slide Number Placeholder 2">
            <a:extLst>
              <a:ext uri="{FF2B5EF4-FFF2-40B4-BE49-F238E27FC236}">
                <a16:creationId xmlns:a16="http://schemas.microsoft.com/office/drawing/2014/main" id="{56EC507D-FFDF-42C1-9CE8-7ADA61D0BCAA}"/>
              </a:ext>
            </a:extLst>
          </p:cNvPr>
          <p:cNvSpPr>
            <a:spLocks noGrp="1"/>
          </p:cNvSpPr>
          <p:nvPr>
            <p:ph type="sldNum" sz="quarter" idx="12"/>
          </p:nvPr>
        </p:nvSpPr>
        <p:spPr/>
        <p:txBody>
          <a:bodyPr/>
          <a:lstStyle/>
          <a:p>
            <a:pPr defTabSz="457200"/>
            <a:fld id="{1E19C8D7-53EE-4AF8-9E87-BBF55B67A655}" type="slidenum">
              <a:rPr lang="en-US" smtClean="0"/>
              <a:pPr defTabSz="457200"/>
              <a:t>41</a:t>
            </a:fld>
            <a:endParaRPr lang="en-US" dirty="0"/>
          </a:p>
        </p:txBody>
      </p:sp>
    </p:spTree>
    <p:extLst>
      <p:ext uri="{BB962C8B-B14F-4D97-AF65-F5344CB8AC3E}">
        <p14:creationId xmlns:p14="http://schemas.microsoft.com/office/powerpoint/2010/main" val="242018783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9F3F958-A39D-410B-BE5D-37837D1E6767}"/>
              </a:ext>
            </a:extLst>
          </p:cNvPr>
          <p:cNvSpPr>
            <a:spLocks noGrp="1"/>
          </p:cNvSpPr>
          <p:nvPr>
            <p:ph idx="1"/>
          </p:nvPr>
        </p:nvSpPr>
        <p:spPr/>
        <p:txBody>
          <a:bodyPr/>
          <a:lstStyle/>
          <a:p>
            <a:pPr marL="457200" indent="-457200">
              <a:buFont typeface="+mj-lt"/>
              <a:buAutoNum type="arabicPeriod" startAt="6"/>
            </a:pPr>
            <a:r>
              <a:rPr lang="en-US" dirty="0">
                <a:solidFill>
                  <a:srgbClr val="FF0000"/>
                </a:solidFill>
              </a:rPr>
              <a:t>Explain occult blood testing</a:t>
            </a:r>
          </a:p>
          <a:p>
            <a:pPr marL="457200" indent="-457200">
              <a:buFont typeface="+mj-lt"/>
              <a:buAutoNum type="arabicPeriod" startAt="6"/>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Blood in the stool may be a sign of a serious problem, such as cancer. There are different tests that can be used to check for occult blood. </a:t>
            </a:r>
          </a:p>
        </p:txBody>
      </p:sp>
      <p:sp>
        <p:nvSpPr>
          <p:cNvPr id="3" name="Slide Number Placeholder 2">
            <a:extLst>
              <a:ext uri="{FF2B5EF4-FFF2-40B4-BE49-F238E27FC236}">
                <a16:creationId xmlns:a16="http://schemas.microsoft.com/office/drawing/2014/main" id="{56EC507D-FFDF-42C1-9CE8-7ADA61D0BCAA}"/>
              </a:ext>
            </a:extLst>
          </p:cNvPr>
          <p:cNvSpPr>
            <a:spLocks noGrp="1"/>
          </p:cNvSpPr>
          <p:nvPr>
            <p:ph type="sldNum" sz="quarter" idx="12"/>
          </p:nvPr>
        </p:nvSpPr>
        <p:spPr/>
        <p:txBody>
          <a:bodyPr/>
          <a:lstStyle/>
          <a:p>
            <a:pPr defTabSz="457200"/>
            <a:fld id="{1E19C8D7-53EE-4AF8-9E87-BBF55B67A655}" type="slidenum">
              <a:rPr lang="en-US" smtClean="0"/>
              <a:pPr defTabSz="457200"/>
              <a:t>42</a:t>
            </a:fld>
            <a:endParaRPr lang="en-US" dirty="0"/>
          </a:p>
        </p:txBody>
      </p:sp>
    </p:spTree>
    <p:extLst>
      <p:ext uri="{BB962C8B-B14F-4D97-AF65-F5344CB8AC3E}">
        <p14:creationId xmlns:p14="http://schemas.microsoft.com/office/powerpoint/2010/main" val="285964554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16D47BA-9A8E-442E-A874-B495AE566536}"/>
              </a:ext>
            </a:extLst>
          </p:cNvPr>
          <p:cNvSpPr>
            <a:spLocks noGrp="1"/>
          </p:cNvSpPr>
          <p:nvPr>
            <p:ph idx="1"/>
          </p:nvPr>
        </p:nvSpPr>
        <p:spPr>
          <a:xfrm>
            <a:off x="635393" y="780226"/>
            <a:ext cx="4556367" cy="5396738"/>
          </a:xfrm>
        </p:spPr>
        <p:txBody>
          <a:bodyPr/>
          <a:lstStyle/>
          <a:p>
            <a:pPr marL="0" indent="0">
              <a:buNone/>
            </a:pPr>
            <a:r>
              <a:rPr lang="en-US" dirty="0">
                <a:solidFill>
                  <a:schemeClr val="accent5">
                    <a:lumMod val="60000"/>
                    <a:lumOff val="40000"/>
                  </a:schemeClr>
                </a:solidFill>
                <a:highlight>
                  <a:srgbClr val="000000"/>
                </a:highlight>
              </a:rPr>
              <a:t>Testing a stool specimen for occult blood</a:t>
            </a:r>
          </a:p>
          <a:p>
            <a:pPr marL="0" indent="0">
              <a:buNone/>
            </a:pPr>
            <a:endParaRPr lang="en-US" dirty="0">
              <a:solidFill>
                <a:schemeClr val="accent5">
                  <a:lumMod val="60000"/>
                  <a:lumOff val="40000"/>
                </a:schemeClr>
              </a:solidFill>
              <a:highlight>
                <a:srgbClr val="000000"/>
              </a:highlight>
            </a:endParaRPr>
          </a:p>
          <a:p>
            <a:pPr marL="0" indent="0">
              <a:buNone/>
            </a:pPr>
            <a:r>
              <a:rPr lang="en-US" i="1" dirty="0"/>
              <a:t>Equipment: labeled stool specimen, occult blood test kit, 2 tongue blades, plastic bag, gloves</a:t>
            </a:r>
          </a:p>
          <a:p>
            <a:pPr marL="0" indent="0">
              <a:buNone/>
            </a:pPr>
            <a:endParaRPr lang="en-US" dirty="0"/>
          </a:p>
          <a:p>
            <a:pPr marL="457200" indent="-457200">
              <a:buFont typeface="+mj-lt"/>
              <a:buAutoNum type="arabicPeriod"/>
            </a:pPr>
            <a:r>
              <a:rPr lang="en-US" dirty="0"/>
              <a:t>Wash your hands.</a:t>
            </a:r>
          </a:p>
          <a:p>
            <a:pPr marL="457200" indent="-457200">
              <a:buFont typeface="+mj-lt"/>
              <a:buAutoNum type="arabicPeriod"/>
            </a:pPr>
            <a:r>
              <a:rPr lang="en-US" dirty="0"/>
              <a:t>Put on gloves.</a:t>
            </a:r>
          </a:p>
          <a:p>
            <a:pPr marL="457200" indent="-457200">
              <a:buFont typeface="+mj-lt"/>
              <a:buAutoNum type="arabicPeriod"/>
            </a:pPr>
            <a:r>
              <a:rPr lang="en-US" dirty="0"/>
              <a:t>Open the test card.</a:t>
            </a:r>
          </a:p>
          <a:p>
            <a:pPr marL="457200" indent="-457200">
              <a:buFont typeface="+mj-lt"/>
              <a:buAutoNum type="arabicPeriod"/>
            </a:pPr>
            <a:r>
              <a:rPr lang="en-US" dirty="0"/>
              <a:t>Pick up a tongue blade. Get a small amount of stool from the specimen container.</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3D5E0F73-001E-48AB-BED5-BCB6BAE72237}"/>
              </a:ext>
            </a:extLst>
          </p:cNvPr>
          <p:cNvSpPr>
            <a:spLocks noGrp="1"/>
          </p:cNvSpPr>
          <p:nvPr>
            <p:ph type="sldNum" sz="quarter" idx="12"/>
          </p:nvPr>
        </p:nvSpPr>
        <p:spPr/>
        <p:txBody>
          <a:bodyPr/>
          <a:lstStyle/>
          <a:p>
            <a:pPr defTabSz="457200"/>
            <a:fld id="{1E19C8D7-53EE-4AF8-9E87-BBF55B67A655}" type="slidenum">
              <a:rPr lang="en-US" smtClean="0"/>
              <a:pPr defTabSz="457200"/>
              <a:t>43</a:t>
            </a:fld>
            <a:endParaRPr lang="en-US" dirty="0"/>
          </a:p>
        </p:txBody>
      </p:sp>
      <p:pic>
        <p:nvPicPr>
          <p:cNvPr id="4" name="Picture 3">
            <a:extLst>
              <a:ext uri="{FF2B5EF4-FFF2-40B4-BE49-F238E27FC236}">
                <a16:creationId xmlns:a16="http://schemas.microsoft.com/office/drawing/2014/main" id="{969971FF-955D-4F84-84FA-225C01DF06B4}"/>
              </a:ext>
            </a:extLst>
          </p:cNvPr>
          <p:cNvPicPr>
            <a:picLocks noChangeAspect="1"/>
          </p:cNvPicPr>
          <p:nvPr/>
        </p:nvPicPr>
        <p:blipFill>
          <a:blip r:embed="rId2"/>
          <a:stretch>
            <a:fillRect/>
          </a:stretch>
        </p:blipFill>
        <p:spPr>
          <a:xfrm>
            <a:off x="5842001" y="2041506"/>
            <a:ext cx="5064946" cy="4016034"/>
          </a:xfrm>
          <a:prstGeom prst="rect">
            <a:avLst/>
          </a:prstGeom>
        </p:spPr>
      </p:pic>
    </p:spTree>
    <p:extLst>
      <p:ext uri="{BB962C8B-B14F-4D97-AF65-F5344CB8AC3E}">
        <p14:creationId xmlns:p14="http://schemas.microsoft.com/office/powerpoint/2010/main" val="383861469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16D47BA-9A8E-442E-A874-B495AE566536}"/>
              </a:ext>
            </a:extLst>
          </p:cNvPr>
          <p:cNvSpPr>
            <a:spLocks noGrp="1"/>
          </p:cNvSpPr>
          <p:nvPr>
            <p:ph idx="1"/>
          </p:nvPr>
        </p:nvSpPr>
        <p:spPr>
          <a:xfrm>
            <a:off x="635393" y="780226"/>
            <a:ext cx="4556367" cy="5396738"/>
          </a:xfrm>
        </p:spPr>
        <p:txBody>
          <a:bodyPr/>
          <a:lstStyle/>
          <a:p>
            <a:pPr marL="0" indent="0">
              <a:buNone/>
            </a:pPr>
            <a:r>
              <a:rPr lang="en-US" dirty="0">
                <a:solidFill>
                  <a:schemeClr val="accent5">
                    <a:lumMod val="60000"/>
                    <a:lumOff val="40000"/>
                  </a:schemeClr>
                </a:solidFill>
                <a:highlight>
                  <a:srgbClr val="000000"/>
                </a:highlight>
              </a:rPr>
              <a:t>Testing a stool specimen for occult blood</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5"/>
            </a:pPr>
            <a:r>
              <a:rPr lang="en-US" dirty="0"/>
              <a:t>Using a tongue blade, smear a small amount of stool onto Box A of test card.</a:t>
            </a:r>
          </a:p>
          <a:p>
            <a:pPr marL="457200" indent="-457200">
              <a:buFont typeface="+mj-lt"/>
              <a:buAutoNum type="arabicPeriod" startAt="5"/>
            </a:pPr>
            <a:r>
              <a:rPr lang="en-US" dirty="0"/>
              <a:t>Flip the tongue blade (or use a new tongue blade). Get some stool from another part of the specimen. Smear a small amount of stool onto Box B of test card.</a:t>
            </a:r>
          </a:p>
          <a:p>
            <a:pPr marL="457200" indent="-457200">
              <a:buFont typeface="+mj-lt"/>
              <a:buAutoNum type="arabicPeriod" startAt="5"/>
            </a:pPr>
            <a:r>
              <a:rPr lang="en-US" dirty="0"/>
              <a:t>Close the test card. Turn over to other side.</a:t>
            </a:r>
          </a:p>
          <a:p>
            <a:pPr marL="457200" indent="-457200">
              <a:buFont typeface="+mj-lt"/>
              <a:buAutoNum type="arabicPeriod" startAt="5"/>
            </a:pPr>
            <a:r>
              <a:rPr lang="en-US" dirty="0"/>
              <a:t>Open the flap.</a:t>
            </a:r>
          </a:p>
          <a:p>
            <a:pPr marL="457200" indent="-457200">
              <a:buFont typeface="+mj-lt"/>
              <a:buAutoNum type="arabicPeriod" startAt="5"/>
            </a:pPr>
            <a:r>
              <a:rPr lang="en-US" dirty="0"/>
              <a:t>Open the developer. Apply developer to each box. Follow manufacturer’s instructions.</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3D5E0F73-001E-48AB-BED5-BCB6BAE72237}"/>
              </a:ext>
            </a:extLst>
          </p:cNvPr>
          <p:cNvSpPr>
            <a:spLocks noGrp="1"/>
          </p:cNvSpPr>
          <p:nvPr>
            <p:ph type="sldNum" sz="quarter" idx="12"/>
          </p:nvPr>
        </p:nvSpPr>
        <p:spPr/>
        <p:txBody>
          <a:bodyPr/>
          <a:lstStyle/>
          <a:p>
            <a:pPr defTabSz="457200"/>
            <a:fld id="{1E19C8D7-53EE-4AF8-9E87-BBF55B67A655}" type="slidenum">
              <a:rPr lang="en-US" smtClean="0"/>
              <a:pPr defTabSz="457200"/>
              <a:t>44</a:t>
            </a:fld>
            <a:endParaRPr lang="en-US" dirty="0"/>
          </a:p>
        </p:txBody>
      </p:sp>
      <p:pic>
        <p:nvPicPr>
          <p:cNvPr id="5" name="Picture 4">
            <a:extLst>
              <a:ext uri="{FF2B5EF4-FFF2-40B4-BE49-F238E27FC236}">
                <a16:creationId xmlns:a16="http://schemas.microsoft.com/office/drawing/2014/main" id="{A85A8184-7774-46CC-A697-C3A18D41BFC1}"/>
              </a:ext>
            </a:extLst>
          </p:cNvPr>
          <p:cNvPicPr>
            <a:picLocks noChangeAspect="1"/>
          </p:cNvPicPr>
          <p:nvPr/>
        </p:nvPicPr>
        <p:blipFill>
          <a:blip r:embed="rId2"/>
          <a:stretch>
            <a:fillRect/>
          </a:stretch>
        </p:blipFill>
        <p:spPr>
          <a:xfrm>
            <a:off x="6334581" y="1555303"/>
            <a:ext cx="4115157" cy="4438273"/>
          </a:xfrm>
          <a:prstGeom prst="rect">
            <a:avLst/>
          </a:prstGeom>
        </p:spPr>
      </p:pic>
    </p:spTree>
    <p:extLst>
      <p:ext uri="{BB962C8B-B14F-4D97-AF65-F5344CB8AC3E}">
        <p14:creationId xmlns:p14="http://schemas.microsoft.com/office/powerpoint/2010/main" val="297073784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16D47BA-9A8E-442E-A874-B495AE566536}"/>
              </a:ext>
            </a:extLst>
          </p:cNvPr>
          <p:cNvSpPr>
            <a:spLocks noGrp="1"/>
          </p:cNvSpPr>
          <p:nvPr>
            <p:ph idx="1"/>
          </p:nvPr>
        </p:nvSpPr>
        <p:spPr>
          <a:xfrm>
            <a:off x="635393" y="780226"/>
            <a:ext cx="9128367" cy="5396738"/>
          </a:xfrm>
        </p:spPr>
        <p:txBody>
          <a:bodyPr/>
          <a:lstStyle/>
          <a:p>
            <a:pPr marL="0" indent="0">
              <a:buNone/>
            </a:pPr>
            <a:r>
              <a:rPr lang="en-US" dirty="0">
                <a:solidFill>
                  <a:schemeClr val="accent5">
                    <a:lumMod val="60000"/>
                    <a:lumOff val="40000"/>
                  </a:schemeClr>
                </a:solidFill>
                <a:highlight>
                  <a:srgbClr val="000000"/>
                </a:highlight>
              </a:rPr>
              <a:t>Testing a stool specimen for occult blood</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10"/>
            </a:pPr>
            <a:r>
              <a:rPr lang="en-US" dirty="0"/>
              <a:t>Wait the amount of time listed in instructions, usually between 10 and 60 seconds.</a:t>
            </a:r>
          </a:p>
          <a:p>
            <a:pPr marL="457200" indent="-457200">
              <a:buFont typeface="+mj-lt"/>
              <a:buAutoNum type="arabicPeriod" startAt="10"/>
            </a:pPr>
            <a:r>
              <a:rPr lang="en-US" dirty="0"/>
              <a:t>Watch the squares for any color changes. Record color changes. Follow instructions.</a:t>
            </a:r>
          </a:p>
          <a:p>
            <a:pPr marL="457200" indent="-457200">
              <a:buFont typeface="+mj-lt"/>
              <a:buAutoNum type="arabicPeriod" startAt="10"/>
            </a:pPr>
            <a:r>
              <a:rPr lang="en-US" dirty="0"/>
              <a:t>Place tongue blade and test packet in plastic bag, and dispose of plastic bag properly.</a:t>
            </a:r>
          </a:p>
          <a:p>
            <a:pPr marL="457200" indent="-457200">
              <a:buFont typeface="+mj-lt"/>
              <a:buAutoNum type="arabicPeriod" startAt="10"/>
            </a:pPr>
            <a:r>
              <a:rPr lang="en-US" dirty="0"/>
              <a:t>Remove and discard gloves. </a:t>
            </a:r>
          </a:p>
          <a:p>
            <a:pPr marL="457200" indent="-457200">
              <a:buFont typeface="+mj-lt"/>
              <a:buAutoNum type="arabicPeriod" startAt="10"/>
            </a:pPr>
            <a:r>
              <a:rPr lang="en-US" dirty="0"/>
              <a:t>Wash your hands.</a:t>
            </a:r>
          </a:p>
          <a:p>
            <a:pPr marL="457200" indent="-457200">
              <a:buFont typeface="+mj-lt"/>
              <a:buAutoNum type="arabicPeriod" startAt="10"/>
            </a:pPr>
            <a:r>
              <a:rPr lang="en-US" dirty="0"/>
              <a:t>Document procedure using facility guidelines.</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3D5E0F73-001E-48AB-BED5-BCB6BAE72237}"/>
              </a:ext>
            </a:extLst>
          </p:cNvPr>
          <p:cNvSpPr>
            <a:spLocks noGrp="1"/>
          </p:cNvSpPr>
          <p:nvPr>
            <p:ph type="sldNum" sz="quarter" idx="12"/>
          </p:nvPr>
        </p:nvSpPr>
        <p:spPr/>
        <p:txBody>
          <a:bodyPr/>
          <a:lstStyle/>
          <a:p>
            <a:pPr defTabSz="457200"/>
            <a:fld id="{1E19C8D7-53EE-4AF8-9E87-BBF55B67A655}" type="slidenum">
              <a:rPr lang="en-US" smtClean="0"/>
              <a:pPr defTabSz="457200"/>
              <a:t>45</a:t>
            </a:fld>
            <a:endParaRPr lang="en-US" dirty="0"/>
          </a:p>
        </p:txBody>
      </p:sp>
    </p:spTree>
    <p:extLst>
      <p:ext uri="{BB962C8B-B14F-4D97-AF65-F5344CB8AC3E}">
        <p14:creationId xmlns:p14="http://schemas.microsoft.com/office/powerpoint/2010/main" val="379757914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9F3F958-A39D-410B-BE5D-37837D1E6767}"/>
              </a:ext>
            </a:extLst>
          </p:cNvPr>
          <p:cNvSpPr>
            <a:spLocks noGrp="1"/>
          </p:cNvSpPr>
          <p:nvPr>
            <p:ph idx="1"/>
          </p:nvPr>
        </p:nvSpPr>
        <p:spPr/>
        <p:txBody>
          <a:bodyPr/>
          <a:lstStyle/>
          <a:p>
            <a:pPr marL="457200" indent="-457200">
              <a:buFont typeface="+mj-lt"/>
              <a:buAutoNum type="arabicPeriod" startAt="7"/>
            </a:pPr>
            <a:r>
              <a:rPr lang="en-US" dirty="0">
                <a:solidFill>
                  <a:srgbClr val="FF0000"/>
                </a:solidFill>
              </a:rPr>
              <a:t>Define </a:t>
            </a:r>
            <a:r>
              <a:rPr lang="en-US" i="1" dirty="0">
                <a:solidFill>
                  <a:srgbClr val="FF0000"/>
                </a:solidFill>
              </a:rPr>
              <a:t>ostomy</a:t>
            </a:r>
            <a:r>
              <a:rPr lang="en-US" dirty="0">
                <a:solidFill>
                  <a:srgbClr val="FF0000"/>
                </a:solidFill>
              </a:rPr>
              <a:t> and list care guidelines</a:t>
            </a:r>
          </a:p>
          <a:p>
            <a:pPr marL="457200" indent="-457200">
              <a:buFont typeface="+mj-lt"/>
              <a:buAutoNum type="arabicPeriod" startAt="7"/>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ostomy</a:t>
            </a:r>
          </a:p>
          <a:p>
            <a:pPr marL="457200" lvl="1" indent="0">
              <a:buNone/>
            </a:pPr>
            <a:r>
              <a:rPr lang="en-US" dirty="0"/>
              <a:t>a surgically-created opening from an area inside the body to the outside.</a:t>
            </a:r>
          </a:p>
          <a:p>
            <a:pPr marL="0" indent="0">
              <a:buNone/>
            </a:pPr>
            <a:r>
              <a:rPr lang="en-US" b="1" dirty="0"/>
              <a:t>ureterostomy</a:t>
            </a:r>
          </a:p>
          <a:p>
            <a:pPr marL="457200" lvl="1" indent="0">
              <a:buNone/>
            </a:pPr>
            <a:r>
              <a:rPr lang="en-US" dirty="0"/>
              <a:t>a surgically-created opening from a ureter to the abdomen for urine to be eliminated.</a:t>
            </a:r>
          </a:p>
          <a:p>
            <a:pPr marL="0" indent="0">
              <a:buNone/>
            </a:pPr>
            <a:r>
              <a:rPr lang="en-US" b="1" dirty="0"/>
              <a:t>colostomy</a:t>
            </a:r>
          </a:p>
          <a:p>
            <a:pPr marL="457200" lvl="1" indent="0">
              <a:buNone/>
            </a:pPr>
            <a:r>
              <a:rPr lang="en-US" dirty="0"/>
              <a:t>surgically-created opening through the abdomen into the large intestine to allow feces to be expelled.</a:t>
            </a:r>
          </a:p>
          <a:p>
            <a:pPr marL="0" indent="0">
              <a:buNone/>
            </a:pPr>
            <a:r>
              <a:rPr lang="en-US" b="1" dirty="0"/>
              <a:t>ileostomy</a:t>
            </a:r>
          </a:p>
          <a:p>
            <a:pPr marL="457200" lvl="1" indent="0">
              <a:buNone/>
            </a:pPr>
            <a:r>
              <a:rPr lang="en-US" dirty="0"/>
              <a:t>a surgically-created opening into the end of the small intestine to allow stool to be expelled.</a:t>
            </a:r>
          </a:p>
          <a:p>
            <a:pPr marL="0" indent="0">
              <a:buNone/>
            </a:pPr>
            <a:endParaRPr lang="en-US" dirty="0"/>
          </a:p>
        </p:txBody>
      </p:sp>
      <p:sp>
        <p:nvSpPr>
          <p:cNvPr id="3" name="Slide Number Placeholder 2">
            <a:extLst>
              <a:ext uri="{FF2B5EF4-FFF2-40B4-BE49-F238E27FC236}">
                <a16:creationId xmlns:a16="http://schemas.microsoft.com/office/drawing/2014/main" id="{56EC507D-FFDF-42C1-9CE8-7ADA61D0BCAA}"/>
              </a:ext>
            </a:extLst>
          </p:cNvPr>
          <p:cNvSpPr>
            <a:spLocks noGrp="1"/>
          </p:cNvSpPr>
          <p:nvPr>
            <p:ph type="sldNum" sz="quarter" idx="12"/>
          </p:nvPr>
        </p:nvSpPr>
        <p:spPr/>
        <p:txBody>
          <a:bodyPr/>
          <a:lstStyle/>
          <a:p>
            <a:pPr defTabSz="457200"/>
            <a:fld id="{1E19C8D7-53EE-4AF8-9E87-BBF55B67A655}" type="slidenum">
              <a:rPr lang="en-US" smtClean="0"/>
              <a:pPr defTabSz="457200"/>
              <a:t>46</a:t>
            </a:fld>
            <a:endParaRPr lang="en-US" dirty="0"/>
          </a:p>
        </p:txBody>
      </p:sp>
    </p:spTree>
    <p:extLst>
      <p:ext uri="{BB962C8B-B14F-4D97-AF65-F5344CB8AC3E}">
        <p14:creationId xmlns:p14="http://schemas.microsoft.com/office/powerpoint/2010/main" val="154135629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9F3F958-A39D-410B-BE5D-37837D1E6767}"/>
              </a:ext>
            </a:extLst>
          </p:cNvPr>
          <p:cNvSpPr>
            <a:spLocks noGrp="1"/>
          </p:cNvSpPr>
          <p:nvPr>
            <p:ph idx="1"/>
          </p:nvPr>
        </p:nvSpPr>
        <p:spPr/>
        <p:txBody>
          <a:bodyPr/>
          <a:lstStyle/>
          <a:p>
            <a:pPr marL="457200" indent="-457200">
              <a:buFont typeface="+mj-lt"/>
              <a:buAutoNum type="arabicPeriod" startAt="7"/>
            </a:pPr>
            <a:r>
              <a:rPr lang="en-US" dirty="0">
                <a:solidFill>
                  <a:srgbClr val="FF0000"/>
                </a:solidFill>
              </a:rPr>
              <a:t>Define </a:t>
            </a:r>
            <a:r>
              <a:rPr lang="en-US" i="1" dirty="0">
                <a:solidFill>
                  <a:srgbClr val="FF0000"/>
                </a:solidFill>
              </a:rPr>
              <a:t>ostomy</a:t>
            </a:r>
            <a:r>
              <a:rPr lang="en-US" dirty="0">
                <a:solidFill>
                  <a:srgbClr val="FF0000"/>
                </a:solidFill>
              </a:rPr>
              <a:t> and list care guidelines</a:t>
            </a:r>
          </a:p>
          <a:p>
            <a:pPr marL="457200" indent="-457200">
              <a:buFont typeface="+mj-lt"/>
              <a:buAutoNum type="arabicPeriod" startAt="7"/>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There are several different types of ostomy appliances and equipment sold. Different types are appropriate for certain ostomies. </a:t>
            </a:r>
          </a:p>
        </p:txBody>
      </p:sp>
      <p:sp>
        <p:nvSpPr>
          <p:cNvPr id="3" name="Slide Number Placeholder 2">
            <a:extLst>
              <a:ext uri="{FF2B5EF4-FFF2-40B4-BE49-F238E27FC236}">
                <a16:creationId xmlns:a16="http://schemas.microsoft.com/office/drawing/2014/main" id="{56EC507D-FFDF-42C1-9CE8-7ADA61D0BCAA}"/>
              </a:ext>
            </a:extLst>
          </p:cNvPr>
          <p:cNvSpPr>
            <a:spLocks noGrp="1"/>
          </p:cNvSpPr>
          <p:nvPr>
            <p:ph type="sldNum" sz="quarter" idx="12"/>
          </p:nvPr>
        </p:nvSpPr>
        <p:spPr/>
        <p:txBody>
          <a:bodyPr/>
          <a:lstStyle/>
          <a:p>
            <a:pPr defTabSz="457200"/>
            <a:fld id="{1E19C8D7-53EE-4AF8-9E87-BBF55B67A655}" type="slidenum">
              <a:rPr lang="en-US" smtClean="0"/>
              <a:pPr defTabSz="457200"/>
              <a:t>47</a:t>
            </a:fld>
            <a:endParaRPr lang="en-US" dirty="0"/>
          </a:p>
        </p:txBody>
      </p:sp>
    </p:spTree>
    <p:extLst>
      <p:ext uri="{BB962C8B-B14F-4D97-AF65-F5344CB8AC3E}">
        <p14:creationId xmlns:p14="http://schemas.microsoft.com/office/powerpoint/2010/main" val="281079101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9F3F958-A39D-410B-BE5D-37837D1E6767}"/>
              </a:ext>
            </a:extLst>
          </p:cNvPr>
          <p:cNvSpPr>
            <a:spLocks noGrp="1"/>
          </p:cNvSpPr>
          <p:nvPr>
            <p:ph idx="1"/>
          </p:nvPr>
        </p:nvSpPr>
        <p:spPr/>
        <p:txBody>
          <a:bodyPr/>
          <a:lstStyle/>
          <a:p>
            <a:pPr marL="457200" indent="-457200">
              <a:buFont typeface="+mj-lt"/>
              <a:buAutoNum type="arabicPeriod" startAt="7"/>
            </a:pPr>
            <a:r>
              <a:rPr lang="en-US" dirty="0">
                <a:solidFill>
                  <a:srgbClr val="FF0000"/>
                </a:solidFill>
              </a:rPr>
              <a:t>Define </a:t>
            </a:r>
            <a:r>
              <a:rPr lang="en-US" i="1" dirty="0">
                <a:solidFill>
                  <a:srgbClr val="FF0000"/>
                </a:solidFill>
              </a:rPr>
              <a:t>ostomy</a:t>
            </a:r>
            <a:r>
              <a:rPr lang="en-US" dirty="0">
                <a:solidFill>
                  <a:srgbClr val="FF0000"/>
                </a:solidFill>
              </a:rPr>
              <a:t> and list care guidelines</a:t>
            </a:r>
          </a:p>
          <a:p>
            <a:pPr marL="457200" indent="-457200">
              <a:buFont typeface="+mj-lt"/>
              <a:buAutoNum type="arabicPeriod" startAt="7"/>
            </a:pPr>
            <a:endParaRPr lang="en-US" dirty="0">
              <a:solidFill>
                <a:srgbClr val="FF0000"/>
              </a:solidFill>
            </a:endParaRPr>
          </a:p>
          <a:p>
            <a:pPr marL="0" indent="0">
              <a:buNone/>
            </a:pPr>
            <a:r>
              <a:rPr lang="en-US" dirty="0"/>
              <a:t>NAs should remember these guidelines when caring for a resident with an ostomy:</a:t>
            </a:r>
          </a:p>
          <a:p>
            <a:pPr marL="0" indent="0">
              <a:buNone/>
            </a:pPr>
            <a:endParaRPr lang="en-US" dirty="0"/>
          </a:p>
          <a:p>
            <a:pPr lvl="1"/>
            <a:r>
              <a:rPr lang="en-US" dirty="0"/>
              <a:t>Always wash hands carefully, wear gloves and follow Standard Precautions.</a:t>
            </a:r>
          </a:p>
          <a:p>
            <a:pPr lvl="1"/>
            <a:r>
              <a:rPr lang="en-US" dirty="0"/>
              <a:t>Help residents with ostomies to wash their hands.</a:t>
            </a:r>
          </a:p>
          <a:p>
            <a:pPr lvl="1"/>
            <a:r>
              <a:rPr lang="en-US" dirty="0"/>
              <a:t>Make sure resident receives careful skin care.</a:t>
            </a:r>
          </a:p>
          <a:p>
            <a:pPr lvl="1"/>
            <a:r>
              <a:rPr lang="en-US" dirty="0"/>
              <a:t>Empty and clean or replace the ostomy bag whenever stool is eliminated. </a:t>
            </a:r>
          </a:p>
          <a:p>
            <a:pPr lvl="1"/>
            <a:r>
              <a:rPr lang="en-US" dirty="0"/>
              <a:t>Skin barriers protect skin around stoma from irritation. </a:t>
            </a:r>
          </a:p>
        </p:txBody>
      </p:sp>
      <p:sp>
        <p:nvSpPr>
          <p:cNvPr id="3" name="Slide Number Placeholder 2">
            <a:extLst>
              <a:ext uri="{FF2B5EF4-FFF2-40B4-BE49-F238E27FC236}">
                <a16:creationId xmlns:a16="http://schemas.microsoft.com/office/drawing/2014/main" id="{56EC507D-FFDF-42C1-9CE8-7ADA61D0BCAA}"/>
              </a:ext>
            </a:extLst>
          </p:cNvPr>
          <p:cNvSpPr>
            <a:spLocks noGrp="1"/>
          </p:cNvSpPr>
          <p:nvPr>
            <p:ph type="sldNum" sz="quarter" idx="12"/>
          </p:nvPr>
        </p:nvSpPr>
        <p:spPr/>
        <p:txBody>
          <a:bodyPr/>
          <a:lstStyle/>
          <a:p>
            <a:pPr defTabSz="457200"/>
            <a:fld id="{1E19C8D7-53EE-4AF8-9E87-BBF55B67A655}" type="slidenum">
              <a:rPr lang="en-US" smtClean="0"/>
              <a:pPr defTabSz="457200"/>
              <a:t>48</a:t>
            </a:fld>
            <a:endParaRPr lang="en-US" dirty="0"/>
          </a:p>
        </p:txBody>
      </p:sp>
    </p:spTree>
    <p:extLst>
      <p:ext uri="{BB962C8B-B14F-4D97-AF65-F5344CB8AC3E}">
        <p14:creationId xmlns:p14="http://schemas.microsoft.com/office/powerpoint/2010/main" val="94466736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9F3F958-A39D-410B-BE5D-37837D1E6767}"/>
              </a:ext>
            </a:extLst>
          </p:cNvPr>
          <p:cNvSpPr>
            <a:spLocks noGrp="1"/>
          </p:cNvSpPr>
          <p:nvPr>
            <p:ph idx="1"/>
          </p:nvPr>
        </p:nvSpPr>
        <p:spPr/>
        <p:txBody>
          <a:bodyPr/>
          <a:lstStyle/>
          <a:p>
            <a:pPr marL="457200" indent="-457200">
              <a:buFont typeface="+mj-lt"/>
              <a:buAutoNum type="arabicPeriod" startAt="7"/>
            </a:pPr>
            <a:r>
              <a:rPr lang="en-US" dirty="0">
                <a:solidFill>
                  <a:srgbClr val="FF0000"/>
                </a:solidFill>
              </a:rPr>
              <a:t>Define </a:t>
            </a:r>
            <a:r>
              <a:rPr lang="en-US" i="1" dirty="0">
                <a:solidFill>
                  <a:srgbClr val="FF0000"/>
                </a:solidFill>
              </a:rPr>
              <a:t>ostomy</a:t>
            </a:r>
            <a:r>
              <a:rPr lang="en-US" dirty="0">
                <a:solidFill>
                  <a:srgbClr val="FF0000"/>
                </a:solidFill>
              </a:rPr>
              <a:t> and list care guidelines</a:t>
            </a:r>
          </a:p>
          <a:p>
            <a:pPr marL="457200" indent="-457200">
              <a:buFont typeface="+mj-lt"/>
              <a:buAutoNum type="arabicPeriod" startAt="7"/>
            </a:pPr>
            <a:endParaRPr lang="en-US" dirty="0">
              <a:solidFill>
                <a:srgbClr val="FF0000"/>
              </a:solidFill>
            </a:endParaRPr>
          </a:p>
          <a:p>
            <a:pPr marL="0" indent="0">
              <a:buNone/>
            </a:pPr>
            <a:r>
              <a:rPr lang="en-US" dirty="0"/>
              <a:t>Guidelines for caring for a resident with an ostomy (cont’d):</a:t>
            </a:r>
          </a:p>
          <a:p>
            <a:pPr marL="0" indent="0">
              <a:buNone/>
            </a:pPr>
            <a:endParaRPr lang="en-US" dirty="0"/>
          </a:p>
          <a:p>
            <a:pPr lvl="1"/>
            <a:r>
              <a:rPr lang="en-US" dirty="0"/>
              <a:t>Residents with an ileostomy may experience food blockage, in which a large amount of undigested food collects in the small intestine and blocks passage of stool. Follow diet instructions in the care plan and the nurse’s instructions for assisting with feeding.</a:t>
            </a:r>
          </a:p>
          <a:p>
            <a:pPr lvl="1"/>
            <a:r>
              <a:rPr lang="en-US" dirty="0"/>
              <a:t>Encourage fluids and proper diet.</a:t>
            </a:r>
          </a:p>
          <a:p>
            <a:pPr lvl="1"/>
            <a:r>
              <a:rPr lang="en-US" dirty="0"/>
              <a:t>Be sensitive and supportive when working with residents with ostomies. Always provide privacy for ostomy care.</a:t>
            </a:r>
          </a:p>
          <a:p>
            <a:pPr lvl="1"/>
            <a:r>
              <a:rPr lang="en-US" dirty="0"/>
              <a:t>Report odors to the nurse.</a:t>
            </a:r>
          </a:p>
          <a:p>
            <a:pPr marL="0" indent="0">
              <a:buNone/>
            </a:pPr>
            <a:endParaRPr lang="en-US" dirty="0"/>
          </a:p>
        </p:txBody>
      </p:sp>
      <p:sp>
        <p:nvSpPr>
          <p:cNvPr id="3" name="Slide Number Placeholder 2">
            <a:extLst>
              <a:ext uri="{FF2B5EF4-FFF2-40B4-BE49-F238E27FC236}">
                <a16:creationId xmlns:a16="http://schemas.microsoft.com/office/drawing/2014/main" id="{56EC507D-FFDF-42C1-9CE8-7ADA61D0BCAA}"/>
              </a:ext>
            </a:extLst>
          </p:cNvPr>
          <p:cNvSpPr>
            <a:spLocks noGrp="1"/>
          </p:cNvSpPr>
          <p:nvPr>
            <p:ph type="sldNum" sz="quarter" idx="12"/>
          </p:nvPr>
        </p:nvSpPr>
        <p:spPr/>
        <p:txBody>
          <a:bodyPr/>
          <a:lstStyle/>
          <a:p>
            <a:pPr defTabSz="457200"/>
            <a:fld id="{1E19C8D7-53EE-4AF8-9E87-BBF55B67A655}" type="slidenum">
              <a:rPr lang="en-US" smtClean="0"/>
              <a:pPr defTabSz="457200"/>
              <a:t>49</a:t>
            </a:fld>
            <a:endParaRPr lang="en-US" dirty="0"/>
          </a:p>
        </p:txBody>
      </p:sp>
    </p:spTree>
    <p:extLst>
      <p:ext uri="{BB962C8B-B14F-4D97-AF65-F5344CB8AC3E}">
        <p14:creationId xmlns:p14="http://schemas.microsoft.com/office/powerpoint/2010/main" val="18774814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Content Placeholder 2">
            <a:extLst>
              <a:ext uri="{FF2B5EF4-FFF2-40B4-BE49-F238E27FC236}">
                <a16:creationId xmlns:a16="http://schemas.microsoft.com/office/drawing/2014/main" id="{CE9B6B12-117F-45C5-990E-88DE3FD624E7}"/>
              </a:ext>
            </a:extLst>
          </p:cNvPr>
          <p:cNvSpPr>
            <a:spLocks noGrp="1" noChangeArrowheads="1"/>
          </p:cNvSpPr>
          <p:nvPr>
            <p:ph idx="1"/>
          </p:nvPr>
        </p:nvSpPr>
        <p:spPr/>
        <p:txBody>
          <a:bodyPr/>
          <a:lstStyle/>
          <a:p>
            <a:pPr marL="457200" lvl="1" indent="0">
              <a:buNone/>
            </a:pPr>
            <a:r>
              <a:rPr lang="en-US" altLang="en-US" dirty="0"/>
              <a:t>•	Normal changes of aging </a:t>
            </a:r>
          </a:p>
          <a:p>
            <a:pPr lvl="2">
              <a:buFont typeface=".HelveticaNeueDeskInterface-Reg"/>
              <a:buChar char="-"/>
            </a:pPr>
            <a:r>
              <a:rPr lang="en-US" altLang="en-US" dirty="0"/>
              <a:t>Peristalsis slows. </a:t>
            </a:r>
          </a:p>
          <a:p>
            <a:pPr lvl="2">
              <a:buFont typeface=".HelveticaNeueDeskInterface-Reg"/>
              <a:buChar char="-"/>
            </a:pPr>
            <a:r>
              <a:rPr lang="en-US" altLang="en-US" dirty="0"/>
              <a:t>Digestion takes longer and is less efficient.</a:t>
            </a:r>
          </a:p>
          <a:p>
            <a:pPr lvl="2">
              <a:buFont typeface=".HelveticaNeueDeskInterface-Reg"/>
              <a:buChar char="-"/>
            </a:pPr>
            <a:r>
              <a:rPr lang="en-US" altLang="en-US" dirty="0"/>
              <a:t>Possible tooth loss and less saliva affect digestion.</a:t>
            </a:r>
          </a:p>
          <a:p>
            <a:pPr lvl="2">
              <a:buFont typeface=".HelveticaNeueDeskInterface-Reg"/>
              <a:buChar char="-"/>
            </a:pPr>
            <a:r>
              <a:rPr lang="en-US" altLang="en-US" dirty="0"/>
              <a:t>Medication use and dulled sense of taste may result in poor appetite.</a:t>
            </a:r>
          </a:p>
          <a:p>
            <a:pPr marL="457200" lvl="1" indent="0">
              <a:buNone/>
            </a:pPr>
            <a:r>
              <a:rPr lang="en-US" altLang="en-US" dirty="0"/>
              <a:t>•	Psychological factors </a:t>
            </a:r>
          </a:p>
          <a:p>
            <a:pPr lvl="2">
              <a:buFont typeface=".HelveticaNeueDeskInterface-Reg"/>
              <a:buChar char="-"/>
            </a:pPr>
            <a:r>
              <a:rPr lang="en-US" altLang="en-US" dirty="0"/>
              <a:t>Stress, anger, and fear increase peristalsis. </a:t>
            </a:r>
          </a:p>
          <a:p>
            <a:pPr lvl="2">
              <a:buFont typeface=".HelveticaNeueDeskInterface-Reg"/>
              <a:buChar char="-"/>
            </a:pPr>
            <a:r>
              <a:rPr lang="en-US" altLang="en-US" dirty="0"/>
              <a:t>Depression decreases peristalsis. </a:t>
            </a:r>
          </a:p>
          <a:p>
            <a:pPr lvl="2">
              <a:buFont typeface=".HelveticaNeueDeskInterface-Reg"/>
              <a:buChar char="-"/>
            </a:pPr>
            <a:r>
              <a:rPr lang="en-US" altLang="en-US" dirty="0"/>
              <a:t>A lack of privacy can greatly affect elimination.</a:t>
            </a:r>
          </a:p>
          <a:p>
            <a:pPr marL="457200" lvl="1" indent="0">
              <a:buNone/>
            </a:pPr>
            <a:r>
              <a:rPr lang="en-US" altLang="en-US" dirty="0"/>
              <a:t>•	Food and fluids </a:t>
            </a:r>
          </a:p>
          <a:p>
            <a:pPr lvl="2">
              <a:buFont typeface=".HelveticaNeueDeskInterface-Reg"/>
              <a:buChar char="-"/>
            </a:pPr>
            <a:r>
              <a:rPr lang="en-US" altLang="en-US" dirty="0"/>
              <a:t>Fiber improves elimination. </a:t>
            </a:r>
          </a:p>
          <a:p>
            <a:pPr lvl="2">
              <a:buFont typeface=".HelveticaNeueDeskInterface-Reg"/>
              <a:buChar char="-"/>
            </a:pPr>
            <a:r>
              <a:rPr lang="en-US" altLang="en-US" dirty="0"/>
              <a:t>Animal fats and low-fiber foods can cause constipation. </a:t>
            </a:r>
          </a:p>
          <a:p>
            <a:pPr lvl="2">
              <a:buFont typeface=".HelveticaNeueDeskInterface-Reg"/>
              <a:buChar char="-"/>
            </a:pPr>
            <a:r>
              <a:rPr lang="en-US" altLang="en-US" dirty="0"/>
              <a:t>Some foods cause gas, which can help with elimination. </a:t>
            </a:r>
          </a:p>
          <a:p>
            <a:pPr lvl="2">
              <a:buFont typeface=".HelveticaNeueDeskInterface-Reg"/>
              <a:buChar char="-"/>
            </a:pPr>
            <a:r>
              <a:rPr lang="en-US" altLang="en-US" dirty="0"/>
              <a:t>Proper fluid intake helps elimination.</a:t>
            </a:r>
          </a:p>
          <a:p>
            <a:pPr marL="0" indent="0"/>
            <a:endParaRPr lang="en-US" altLang="en-US" dirty="0"/>
          </a:p>
        </p:txBody>
      </p:sp>
      <p:sp>
        <p:nvSpPr>
          <p:cNvPr id="10242" name="Title 1">
            <a:extLst>
              <a:ext uri="{FF2B5EF4-FFF2-40B4-BE49-F238E27FC236}">
                <a16:creationId xmlns:a16="http://schemas.microsoft.com/office/drawing/2014/main" id="{B9B39CD6-0587-465C-B2DA-E96DF642BA07}"/>
              </a:ext>
            </a:extLst>
          </p:cNvPr>
          <p:cNvSpPr>
            <a:spLocks noGrp="1" noChangeArrowheads="1"/>
          </p:cNvSpPr>
          <p:nvPr>
            <p:ph type="title" idx="4294967295"/>
          </p:nvPr>
        </p:nvSpPr>
        <p:spPr>
          <a:xfrm>
            <a:off x="0" y="333375"/>
            <a:ext cx="10379075" cy="400050"/>
          </a:xfrm>
        </p:spPr>
        <p:txBody>
          <a:bodyPr>
            <a:normAutofit/>
          </a:bodyPr>
          <a:lstStyle/>
          <a:p>
            <a:r>
              <a:rPr lang="en-US" altLang="en-US" sz="2000" b="0" dirty="0"/>
              <a:t>Transparency 17-1: Factors Affecting Bowel Elimination</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9F3F958-A39D-410B-BE5D-37837D1E6767}"/>
              </a:ext>
            </a:extLst>
          </p:cNvPr>
          <p:cNvSpPr>
            <a:spLocks noGrp="1"/>
          </p:cNvSpPr>
          <p:nvPr>
            <p:ph idx="1"/>
          </p:nvPr>
        </p:nvSpPr>
        <p:spPr/>
        <p:txBody>
          <a:bodyPr/>
          <a:lstStyle/>
          <a:p>
            <a:pPr marL="457200" indent="-457200">
              <a:buFont typeface="+mj-lt"/>
              <a:buAutoNum type="arabicPeriod" startAt="7"/>
            </a:pPr>
            <a:r>
              <a:rPr lang="en-US" dirty="0">
                <a:solidFill>
                  <a:srgbClr val="FF0000"/>
                </a:solidFill>
              </a:rPr>
              <a:t>Define </a:t>
            </a:r>
            <a:r>
              <a:rPr lang="en-US" i="1" dirty="0">
                <a:solidFill>
                  <a:srgbClr val="FF0000"/>
                </a:solidFill>
              </a:rPr>
              <a:t>ostomy</a:t>
            </a:r>
            <a:r>
              <a:rPr lang="en-US" dirty="0">
                <a:solidFill>
                  <a:srgbClr val="FF0000"/>
                </a:solidFill>
              </a:rPr>
              <a:t> and list care guidelines</a:t>
            </a:r>
          </a:p>
          <a:p>
            <a:pPr marL="457200" indent="-457200">
              <a:buFont typeface="+mj-lt"/>
              <a:buAutoNum type="arabicPeriod" startAt="7"/>
            </a:pPr>
            <a:endParaRPr lang="en-US" dirty="0">
              <a:solidFill>
                <a:srgbClr val="FF0000"/>
              </a:solidFill>
            </a:endParaRPr>
          </a:p>
          <a:p>
            <a:pPr marL="0" indent="0">
              <a:buNone/>
            </a:pPr>
            <a:r>
              <a:rPr lang="en-US" dirty="0"/>
              <a:t>Guidelines for caring for a resident with an ostomy (cont’d):</a:t>
            </a:r>
          </a:p>
          <a:p>
            <a:pPr marL="0" indent="0">
              <a:buNone/>
            </a:pPr>
            <a:endParaRPr lang="en-US" dirty="0"/>
          </a:p>
          <a:p>
            <a:pPr lvl="1"/>
            <a:r>
              <a:rPr lang="en-US" dirty="0"/>
              <a:t>Observe and report any emotional or physical problems the resident has adjusting to the ostomy.</a:t>
            </a:r>
          </a:p>
          <a:p>
            <a:pPr lvl="1"/>
            <a:r>
              <a:rPr lang="en-US" dirty="0"/>
              <a:t>Report any of the following to the nurse:</a:t>
            </a:r>
          </a:p>
          <a:p>
            <a:pPr lvl="2"/>
            <a:r>
              <a:rPr lang="en-US" dirty="0"/>
              <a:t>Changes in color, amount, frequency, or odor of stool.</a:t>
            </a:r>
          </a:p>
          <a:p>
            <a:pPr lvl="2"/>
            <a:r>
              <a:rPr lang="en-US" dirty="0"/>
              <a:t>Any skin change at stoma site</a:t>
            </a:r>
          </a:p>
          <a:p>
            <a:pPr lvl="2"/>
            <a:r>
              <a:rPr lang="en-US" dirty="0"/>
              <a:t>Leaking stool</a:t>
            </a:r>
          </a:p>
          <a:p>
            <a:pPr lvl="2"/>
            <a:r>
              <a:rPr lang="en-US" dirty="0"/>
              <a:t>Absence of stool</a:t>
            </a:r>
          </a:p>
          <a:p>
            <a:pPr lvl="2"/>
            <a:r>
              <a:rPr lang="en-US" dirty="0"/>
              <a:t>Watery stool with green, stringy material</a:t>
            </a:r>
          </a:p>
          <a:p>
            <a:pPr lvl="2"/>
            <a:r>
              <a:rPr lang="en-US" dirty="0"/>
              <a:t>Abdominal cramps</a:t>
            </a:r>
          </a:p>
          <a:p>
            <a:pPr lvl="2"/>
            <a:r>
              <a:rPr lang="en-US" dirty="0"/>
              <a:t>Vomiting</a:t>
            </a:r>
          </a:p>
        </p:txBody>
      </p:sp>
      <p:sp>
        <p:nvSpPr>
          <p:cNvPr id="3" name="Slide Number Placeholder 2">
            <a:extLst>
              <a:ext uri="{FF2B5EF4-FFF2-40B4-BE49-F238E27FC236}">
                <a16:creationId xmlns:a16="http://schemas.microsoft.com/office/drawing/2014/main" id="{56EC507D-FFDF-42C1-9CE8-7ADA61D0BCAA}"/>
              </a:ext>
            </a:extLst>
          </p:cNvPr>
          <p:cNvSpPr>
            <a:spLocks noGrp="1"/>
          </p:cNvSpPr>
          <p:nvPr>
            <p:ph type="sldNum" sz="quarter" idx="12"/>
          </p:nvPr>
        </p:nvSpPr>
        <p:spPr/>
        <p:txBody>
          <a:bodyPr/>
          <a:lstStyle/>
          <a:p>
            <a:pPr defTabSz="457200"/>
            <a:fld id="{1E19C8D7-53EE-4AF8-9E87-BBF55B67A655}" type="slidenum">
              <a:rPr lang="en-US" smtClean="0"/>
              <a:pPr defTabSz="457200"/>
              <a:t>50</a:t>
            </a:fld>
            <a:endParaRPr lang="en-US" dirty="0"/>
          </a:p>
        </p:txBody>
      </p:sp>
    </p:spTree>
    <p:extLst>
      <p:ext uri="{BB962C8B-B14F-4D97-AF65-F5344CB8AC3E}">
        <p14:creationId xmlns:p14="http://schemas.microsoft.com/office/powerpoint/2010/main" val="115895803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5BC3A51-C75A-44E8-976C-A225D42343DC}"/>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Caring for an ostomy</a:t>
            </a:r>
          </a:p>
          <a:p>
            <a:pPr marL="0" indent="0">
              <a:buNone/>
            </a:pPr>
            <a:endParaRPr lang="en-US" dirty="0">
              <a:solidFill>
                <a:schemeClr val="accent5">
                  <a:lumMod val="60000"/>
                  <a:lumOff val="40000"/>
                </a:schemeClr>
              </a:solidFill>
              <a:highlight>
                <a:srgbClr val="000000"/>
              </a:highlight>
            </a:endParaRPr>
          </a:p>
          <a:p>
            <a:pPr marL="0" indent="0">
              <a:buNone/>
            </a:pPr>
            <a:r>
              <a:rPr lang="en-US" i="1" dirty="0"/>
              <a:t>Equipment: disposable bed protector, bath blanket, clean ostomy pouching system, belt (if needed), disposable wipes (made for ostomy care), basin of warm water, washcloth, 2 towels, plastic bag, gloves</a:t>
            </a:r>
          </a:p>
          <a:p>
            <a:pPr marL="0" indent="0">
              <a:buNone/>
            </a:pPr>
            <a:endParaRPr lang="en-US" dirty="0"/>
          </a:p>
          <a:p>
            <a:pPr marL="457200" indent="-457200">
              <a:buFont typeface="+mj-lt"/>
              <a:buAutoNum type="arabicPeriod"/>
            </a:pPr>
            <a:r>
              <a:rPr lang="en-US" dirty="0"/>
              <a:t>Identify yourself by name. Identify the resident by name. </a:t>
            </a:r>
          </a:p>
          <a:p>
            <a:pPr marL="457200" indent="-457200">
              <a:buFont typeface="+mj-lt"/>
              <a:buAutoNum type="arabicPeriod"/>
            </a:pPr>
            <a:r>
              <a:rPr lang="en-US" dirty="0"/>
              <a:t>Wash your hands.</a:t>
            </a:r>
          </a:p>
          <a:p>
            <a:pPr marL="457200" indent="-457200">
              <a:buFont typeface="+mj-lt"/>
              <a:buAutoNum type="arabicPeriod"/>
            </a:pPr>
            <a:r>
              <a:rPr lang="en-US" dirty="0"/>
              <a:t>Explain procedure to the resident. Speak clearly, slowly, and directly. Maintain face-to-face contact whenever possible.</a:t>
            </a:r>
          </a:p>
          <a:p>
            <a:pPr marL="457200" indent="-457200">
              <a:buFont typeface="+mj-lt"/>
              <a:buAutoNum type="arabicPeriod"/>
            </a:pPr>
            <a:r>
              <a:rPr lang="en-US" dirty="0"/>
              <a:t>Provide for resident’s privacy with curtain, screen, or door.</a:t>
            </a:r>
          </a:p>
          <a:p>
            <a:pPr marL="457200" indent="-457200">
              <a:buFont typeface="+mj-lt"/>
              <a:buAutoNum type="arabicPeriod"/>
            </a:pPr>
            <a:r>
              <a:rPr lang="en-US" dirty="0"/>
              <a:t>Adjust bed to a safe level, usually waist high. Lock bed wheels.</a:t>
            </a:r>
          </a:p>
          <a:p>
            <a:pPr marL="457200" indent="-457200">
              <a:buFont typeface="+mj-lt"/>
              <a:buAutoNum type="arabicPeriod"/>
            </a:pPr>
            <a:r>
              <a:rPr lang="en-US" dirty="0"/>
              <a:t>Put on gloves.</a:t>
            </a:r>
            <a:endParaRPr lang="en-US" dirty="0">
              <a:highlight>
                <a:srgbClr val="000000"/>
              </a:highlight>
            </a:endParaRPr>
          </a:p>
        </p:txBody>
      </p:sp>
      <p:sp>
        <p:nvSpPr>
          <p:cNvPr id="3" name="Slide Number Placeholder 2">
            <a:extLst>
              <a:ext uri="{FF2B5EF4-FFF2-40B4-BE49-F238E27FC236}">
                <a16:creationId xmlns:a16="http://schemas.microsoft.com/office/drawing/2014/main" id="{14459FA7-1FF9-438A-AEEA-F16D685AA9E9}"/>
              </a:ext>
            </a:extLst>
          </p:cNvPr>
          <p:cNvSpPr>
            <a:spLocks noGrp="1"/>
          </p:cNvSpPr>
          <p:nvPr>
            <p:ph type="sldNum" sz="quarter" idx="12"/>
          </p:nvPr>
        </p:nvSpPr>
        <p:spPr/>
        <p:txBody>
          <a:bodyPr/>
          <a:lstStyle/>
          <a:p>
            <a:pPr defTabSz="457200"/>
            <a:fld id="{1E19C8D7-53EE-4AF8-9E87-BBF55B67A655}" type="slidenum">
              <a:rPr lang="en-US" smtClean="0"/>
              <a:pPr defTabSz="457200"/>
              <a:t>51</a:t>
            </a:fld>
            <a:endParaRPr lang="en-US" dirty="0"/>
          </a:p>
        </p:txBody>
      </p:sp>
    </p:spTree>
    <p:extLst>
      <p:ext uri="{BB962C8B-B14F-4D97-AF65-F5344CB8AC3E}">
        <p14:creationId xmlns:p14="http://schemas.microsoft.com/office/powerpoint/2010/main" val="355957185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5BC3A51-C75A-44E8-976C-A225D42343DC}"/>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Caring for an ostomy</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7"/>
            </a:pPr>
            <a:r>
              <a:rPr lang="en-US" dirty="0"/>
              <a:t>Place the bed protector under resident. Cover resident with a bath blanket. Pull down the top sheet and blankets. Expose only the ostomy site. Offer resident a towel to keep clothing dry.</a:t>
            </a:r>
          </a:p>
          <a:p>
            <a:pPr marL="457200" indent="-457200">
              <a:buFont typeface="+mj-lt"/>
              <a:buAutoNum type="arabicPeriod" startAt="7"/>
            </a:pPr>
            <a:r>
              <a:rPr lang="en-US" dirty="0"/>
              <a:t>Undo the ostomy belt if used. Remove ostomy bag carefully. Place it in the plastic bag. Note the color, odor, consistency, and amount of stool in the pouch.</a:t>
            </a:r>
          </a:p>
          <a:p>
            <a:pPr marL="457200" indent="-457200">
              <a:buFont typeface="+mj-lt"/>
              <a:buAutoNum type="arabicPeriod" startAt="7"/>
            </a:pPr>
            <a:endParaRPr lang="en-US" dirty="0"/>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14459FA7-1FF9-438A-AEEA-F16D685AA9E9}"/>
              </a:ext>
            </a:extLst>
          </p:cNvPr>
          <p:cNvSpPr>
            <a:spLocks noGrp="1"/>
          </p:cNvSpPr>
          <p:nvPr>
            <p:ph type="sldNum" sz="quarter" idx="12"/>
          </p:nvPr>
        </p:nvSpPr>
        <p:spPr/>
        <p:txBody>
          <a:bodyPr/>
          <a:lstStyle/>
          <a:p>
            <a:pPr defTabSz="457200"/>
            <a:fld id="{1E19C8D7-53EE-4AF8-9E87-BBF55B67A655}" type="slidenum">
              <a:rPr lang="en-US" smtClean="0"/>
              <a:pPr defTabSz="457200"/>
              <a:t>52</a:t>
            </a:fld>
            <a:endParaRPr lang="en-US" dirty="0"/>
          </a:p>
        </p:txBody>
      </p:sp>
    </p:spTree>
    <p:extLst>
      <p:ext uri="{BB962C8B-B14F-4D97-AF65-F5344CB8AC3E}">
        <p14:creationId xmlns:p14="http://schemas.microsoft.com/office/powerpoint/2010/main" val="126784215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5BC3A51-C75A-44E8-976C-A225D42343DC}"/>
              </a:ext>
            </a:extLst>
          </p:cNvPr>
          <p:cNvSpPr>
            <a:spLocks noGrp="1"/>
          </p:cNvSpPr>
          <p:nvPr>
            <p:ph idx="1"/>
          </p:nvPr>
        </p:nvSpPr>
        <p:spPr>
          <a:xfrm>
            <a:off x="635393" y="780226"/>
            <a:ext cx="4536047" cy="5396738"/>
          </a:xfrm>
        </p:spPr>
        <p:txBody>
          <a:bodyPr/>
          <a:lstStyle/>
          <a:p>
            <a:pPr marL="0" indent="0">
              <a:buNone/>
            </a:pPr>
            <a:r>
              <a:rPr lang="en-US" dirty="0">
                <a:solidFill>
                  <a:schemeClr val="accent5">
                    <a:lumMod val="60000"/>
                    <a:lumOff val="40000"/>
                  </a:schemeClr>
                </a:solidFill>
                <a:highlight>
                  <a:srgbClr val="000000"/>
                </a:highlight>
              </a:rPr>
              <a:t>Caring for an ostomy</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9"/>
            </a:pPr>
            <a:r>
              <a:rPr lang="en-US" dirty="0"/>
              <a:t>Wipe the area around the stoma with disposable wipes for ostomy care. Discard wipes in plastic bag.</a:t>
            </a:r>
          </a:p>
          <a:p>
            <a:pPr marL="457200" indent="-457200">
              <a:buFont typeface="+mj-lt"/>
              <a:buAutoNum type="arabicPeriod" startAt="9"/>
            </a:pPr>
            <a:r>
              <a:rPr lang="en-US" dirty="0"/>
              <a:t>Using a washcloth and warm water, wash the area in one direction, away from the stoma. Rinse. Pat dry with another towel. </a:t>
            </a:r>
          </a:p>
          <a:p>
            <a:pPr marL="457200" indent="-457200">
              <a:buFont typeface="+mj-lt"/>
              <a:buAutoNum type="arabicPeriod" startAt="9"/>
            </a:pPr>
            <a:r>
              <a:rPr lang="en-US" dirty="0"/>
              <a:t>Place the clean ostomy drainage pouch on the resident. Hold in place and seal securely. Make sure the bottom of the pouch is clamped.</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14459FA7-1FF9-438A-AEEA-F16D685AA9E9}"/>
              </a:ext>
            </a:extLst>
          </p:cNvPr>
          <p:cNvSpPr>
            <a:spLocks noGrp="1"/>
          </p:cNvSpPr>
          <p:nvPr>
            <p:ph type="sldNum" sz="quarter" idx="12"/>
          </p:nvPr>
        </p:nvSpPr>
        <p:spPr/>
        <p:txBody>
          <a:bodyPr/>
          <a:lstStyle/>
          <a:p>
            <a:pPr defTabSz="457200"/>
            <a:fld id="{1E19C8D7-53EE-4AF8-9E87-BBF55B67A655}" type="slidenum">
              <a:rPr lang="en-US" smtClean="0"/>
              <a:pPr defTabSz="457200"/>
              <a:t>53</a:t>
            </a:fld>
            <a:endParaRPr lang="en-US" dirty="0"/>
          </a:p>
        </p:txBody>
      </p:sp>
      <p:pic>
        <p:nvPicPr>
          <p:cNvPr id="4" name="Picture 3">
            <a:extLst>
              <a:ext uri="{FF2B5EF4-FFF2-40B4-BE49-F238E27FC236}">
                <a16:creationId xmlns:a16="http://schemas.microsoft.com/office/drawing/2014/main" id="{6B1A731A-96BD-44D6-8000-FB311EA5DA53}"/>
              </a:ext>
            </a:extLst>
          </p:cNvPr>
          <p:cNvPicPr>
            <a:picLocks noChangeAspect="1"/>
          </p:cNvPicPr>
          <p:nvPr/>
        </p:nvPicPr>
        <p:blipFill>
          <a:blip r:embed="rId2"/>
          <a:stretch>
            <a:fillRect/>
          </a:stretch>
        </p:blipFill>
        <p:spPr>
          <a:xfrm>
            <a:off x="5171440" y="3688081"/>
            <a:ext cx="5390383" cy="2279986"/>
          </a:xfrm>
          <a:prstGeom prst="rect">
            <a:avLst/>
          </a:prstGeom>
        </p:spPr>
      </p:pic>
    </p:spTree>
    <p:extLst>
      <p:ext uri="{BB962C8B-B14F-4D97-AF65-F5344CB8AC3E}">
        <p14:creationId xmlns:p14="http://schemas.microsoft.com/office/powerpoint/2010/main" val="54902012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5BC3A51-C75A-44E8-976C-A225D42343DC}"/>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Caring for an ostomy</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12"/>
            </a:pPr>
            <a:r>
              <a:rPr lang="en-US" dirty="0"/>
              <a:t>Remove the bed protector and discard. Place soiled linens in proper container. Discard plastic bag properly.</a:t>
            </a:r>
          </a:p>
          <a:p>
            <a:pPr marL="457200" indent="-457200">
              <a:buFont typeface="+mj-lt"/>
              <a:buAutoNum type="arabicPeriod" startAt="12"/>
            </a:pPr>
            <a:r>
              <a:rPr lang="en-US" dirty="0"/>
              <a:t>Remove and discard gloves.</a:t>
            </a:r>
          </a:p>
          <a:p>
            <a:pPr marL="457200" indent="-457200">
              <a:buFont typeface="+mj-lt"/>
              <a:buAutoNum type="arabicPeriod" startAt="12"/>
            </a:pPr>
            <a:r>
              <a:rPr lang="en-US" dirty="0"/>
              <a:t>Wash your hands.</a:t>
            </a:r>
          </a:p>
          <a:p>
            <a:pPr marL="457200" indent="-457200">
              <a:buFont typeface="+mj-lt"/>
              <a:buAutoNum type="arabicPeriod" startAt="12"/>
            </a:pPr>
            <a:r>
              <a:rPr lang="en-US" dirty="0"/>
              <a:t>Make resident comfortable. </a:t>
            </a:r>
          </a:p>
          <a:p>
            <a:pPr marL="457200" indent="-457200">
              <a:buFont typeface="+mj-lt"/>
              <a:buAutoNum type="arabicPeriod" startAt="12"/>
            </a:pPr>
            <a:r>
              <a:rPr lang="en-US" dirty="0"/>
              <a:t>Return bed to lowest position. Remove privacy measures.</a:t>
            </a:r>
          </a:p>
          <a:p>
            <a:pPr marL="457200" indent="-457200">
              <a:buFont typeface="+mj-lt"/>
              <a:buAutoNum type="arabicPeriod" startAt="12"/>
            </a:pPr>
            <a:r>
              <a:rPr lang="en-US" dirty="0"/>
              <a:t>Place call light within resident’s reach. </a:t>
            </a:r>
          </a:p>
          <a:p>
            <a:pPr marL="457200" indent="-457200">
              <a:buFont typeface="+mj-lt"/>
              <a:buAutoNum type="arabicPeriod" startAt="12"/>
            </a:pPr>
            <a:r>
              <a:rPr lang="en-US" dirty="0"/>
              <a:t>Report any changes in resident to the nurse. Note any changes to the stoma and surrounding area. A normal stoma is red and moist, and looks like the lining of the mouth. Call the nurse if the stoma appears very red or blue or if swelling or bleeding is present. Report any signs of skin breakdown around the stoma.</a:t>
            </a:r>
          </a:p>
          <a:p>
            <a:pPr marL="457200" indent="-457200">
              <a:buFont typeface="+mj-lt"/>
              <a:buAutoNum type="arabicPeriod" startAt="12"/>
            </a:pPr>
            <a:r>
              <a:rPr lang="en-US" dirty="0"/>
              <a:t>Document procedure using facility guidelines.</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14459FA7-1FF9-438A-AEEA-F16D685AA9E9}"/>
              </a:ext>
            </a:extLst>
          </p:cNvPr>
          <p:cNvSpPr>
            <a:spLocks noGrp="1"/>
          </p:cNvSpPr>
          <p:nvPr>
            <p:ph type="sldNum" sz="quarter" idx="12"/>
          </p:nvPr>
        </p:nvSpPr>
        <p:spPr/>
        <p:txBody>
          <a:bodyPr/>
          <a:lstStyle/>
          <a:p>
            <a:pPr defTabSz="457200"/>
            <a:fld id="{1E19C8D7-53EE-4AF8-9E87-BBF55B67A655}" type="slidenum">
              <a:rPr lang="en-US" smtClean="0"/>
              <a:pPr defTabSz="457200"/>
              <a:t>54</a:t>
            </a:fld>
            <a:endParaRPr lang="en-US" dirty="0"/>
          </a:p>
        </p:txBody>
      </p:sp>
    </p:spTree>
    <p:extLst>
      <p:ext uri="{BB962C8B-B14F-4D97-AF65-F5344CB8AC3E}">
        <p14:creationId xmlns:p14="http://schemas.microsoft.com/office/powerpoint/2010/main" val="187819192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9F3F958-A39D-410B-BE5D-37837D1E6767}"/>
              </a:ext>
            </a:extLst>
          </p:cNvPr>
          <p:cNvSpPr>
            <a:spLocks noGrp="1"/>
          </p:cNvSpPr>
          <p:nvPr>
            <p:ph idx="1"/>
          </p:nvPr>
        </p:nvSpPr>
        <p:spPr/>
        <p:txBody>
          <a:bodyPr/>
          <a:lstStyle/>
          <a:p>
            <a:pPr marL="457200" indent="-457200">
              <a:buFont typeface="+mj-lt"/>
              <a:buAutoNum type="arabicPeriod" startAt="8"/>
            </a:pPr>
            <a:r>
              <a:rPr lang="en-US" dirty="0">
                <a:solidFill>
                  <a:srgbClr val="FF0000"/>
                </a:solidFill>
              </a:rPr>
              <a:t>Explain guidelines for assisting with bowel retraining</a:t>
            </a:r>
          </a:p>
          <a:p>
            <a:pPr marL="457200" indent="-457200">
              <a:buFont typeface="+mj-lt"/>
              <a:buAutoNum type="arabicPeriod" startAt="8"/>
            </a:pPr>
            <a:endParaRPr lang="en-US" dirty="0">
              <a:solidFill>
                <a:srgbClr val="FF0000"/>
              </a:solidFill>
            </a:endParaRPr>
          </a:p>
          <a:p>
            <a:pPr marL="0" indent="0">
              <a:buNone/>
            </a:pPr>
            <a:r>
              <a:rPr lang="en-US" dirty="0"/>
              <a:t>When assisting a resident with bowel retraining, an NA should remember these guidelines:</a:t>
            </a:r>
          </a:p>
          <a:p>
            <a:pPr marL="0" indent="0">
              <a:buNone/>
            </a:pPr>
            <a:endParaRPr lang="en-US" dirty="0"/>
          </a:p>
          <a:p>
            <a:pPr lvl="1"/>
            <a:r>
              <a:rPr lang="en-US" dirty="0"/>
              <a:t>Follow Standard Precautions. Wear gloves. </a:t>
            </a:r>
          </a:p>
          <a:p>
            <a:pPr lvl="1"/>
            <a:r>
              <a:rPr lang="en-US" dirty="0"/>
              <a:t>Explain the schedule to the resident. Follow the schedule. </a:t>
            </a:r>
          </a:p>
          <a:p>
            <a:pPr lvl="1"/>
            <a:r>
              <a:rPr lang="en-US" dirty="0"/>
              <a:t>Keep a record of bowel habits. </a:t>
            </a:r>
          </a:p>
          <a:p>
            <a:pPr lvl="1"/>
            <a:r>
              <a:rPr lang="en-US" dirty="0"/>
              <a:t>Encourage plenty of fluids.</a:t>
            </a:r>
          </a:p>
          <a:p>
            <a:pPr lvl="1"/>
            <a:r>
              <a:rPr lang="en-US" dirty="0"/>
              <a:t>Encourage foods that are high in fiber. </a:t>
            </a:r>
          </a:p>
          <a:p>
            <a:pPr lvl="1"/>
            <a:r>
              <a:rPr lang="en-US" dirty="0"/>
              <a:t>Answer call lights promptly. </a:t>
            </a:r>
          </a:p>
          <a:p>
            <a:pPr lvl="1"/>
            <a:r>
              <a:rPr lang="en-US" dirty="0"/>
              <a:t>Provide privacy. </a:t>
            </a:r>
          </a:p>
          <a:p>
            <a:pPr marL="0" indent="0">
              <a:buNone/>
            </a:pPr>
            <a:endParaRPr lang="en-US" dirty="0"/>
          </a:p>
        </p:txBody>
      </p:sp>
      <p:sp>
        <p:nvSpPr>
          <p:cNvPr id="3" name="Slide Number Placeholder 2">
            <a:extLst>
              <a:ext uri="{FF2B5EF4-FFF2-40B4-BE49-F238E27FC236}">
                <a16:creationId xmlns:a16="http://schemas.microsoft.com/office/drawing/2014/main" id="{56EC507D-FFDF-42C1-9CE8-7ADA61D0BCAA}"/>
              </a:ext>
            </a:extLst>
          </p:cNvPr>
          <p:cNvSpPr>
            <a:spLocks noGrp="1"/>
          </p:cNvSpPr>
          <p:nvPr>
            <p:ph type="sldNum" sz="quarter" idx="12"/>
          </p:nvPr>
        </p:nvSpPr>
        <p:spPr/>
        <p:txBody>
          <a:bodyPr/>
          <a:lstStyle/>
          <a:p>
            <a:pPr defTabSz="457200"/>
            <a:fld id="{1E19C8D7-53EE-4AF8-9E87-BBF55B67A655}" type="slidenum">
              <a:rPr lang="en-US" smtClean="0"/>
              <a:pPr defTabSz="457200"/>
              <a:t>55</a:t>
            </a:fld>
            <a:endParaRPr lang="en-US" dirty="0"/>
          </a:p>
        </p:txBody>
      </p:sp>
    </p:spTree>
    <p:extLst>
      <p:ext uri="{BB962C8B-B14F-4D97-AF65-F5344CB8AC3E}">
        <p14:creationId xmlns:p14="http://schemas.microsoft.com/office/powerpoint/2010/main" val="207829238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9F3F958-A39D-410B-BE5D-37837D1E6767}"/>
              </a:ext>
            </a:extLst>
          </p:cNvPr>
          <p:cNvSpPr>
            <a:spLocks noGrp="1"/>
          </p:cNvSpPr>
          <p:nvPr>
            <p:ph idx="1"/>
          </p:nvPr>
        </p:nvSpPr>
        <p:spPr/>
        <p:txBody>
          <a:bodyPr/>
          <a:lstStyle/>
          <a:p>
            <a:pPr marL="457200" indent="-457200">
              <a:buFont typeface="+mj-lt"/>
              <a:buAutoNum type="arabicPeriod" startAt="8"/>
            </a:pPr>
            <a:r>
              <a:rPr lang="en-US" dirty="0">
                <a:solidFill>
                  <a:srgbClr val="FF0000"/>
                </a:solidFill>
              </a:rPr>
              <a:t>Explain guidelines for assisting with bowel retraining</a:t>
            </a:r>
          </a:p>
          <a:p>
            <a:pPr marL="457200" indent="-457200">
              <a:buFont typeface="+mj-lt"/>
              <a:buAutoNum type="arabicPeriod" startAt="8"/>
            </a:pPr>
            <a:endParaRPr lang="en-US" dirty="0">
              <a:solidFill>
                <a:srgbClr val="FF0000"/>
              </a:solidFill>
            </a:endParaRPr>
          </a:p>
          <a:p>
            <a:pPr marL="0" indent="0">
              <a:buNone/>
            </a:pPr>
            <a:r>
              <a:rPr lang="en-US" dirty="0"/>
              <a:t>Guidelines for bowel retraining (cont’d):</a:t>
            </a:r>
          </a:p>
          <a:p>
            <a:pPr marL="0" indent="0">
              <a:buNone/>
            </a:pPr>
            <a:endParaRPr lang="en-US" dirty="0"/>
          </a:p>
          <a:p>
            <a:pPr lvl="1"/>
            <a:r>
              <a:rPr lang="en-US" dirty="0"/>
              <a:t>Never rush resident. </a:t>
            </a:r>
          </a:p>
          <a:p>
            <a:pPr lvl="1"/>
            <a:r>
              <a:rPr lang="en-US" dirty="0"/>
              <a:t>Assist with careful perineal care. </a:t>
            </a:r>
          </a:p>
          <a:p>
            <a:pPr lvl="1"/>
            <a:r>
              <a:rPr lang="en-US" dirty="0"/>
              <a:t>Discard wastes according to facility policy.</a:t>
            </a:r>
          </a:p>
          <a:p>
            <a:pPr lvl="1"/>
            <a:r>
              <a:rPr lang="en-US" dirty="0"/>
              <a:t>Discard clothing protectors and incontinence briefs properly. </a:t>
            </a:r>
          </a:p>
          <a:p>
            <a:pPr lvl="1"/>
            <a:r>
              <a:rPr lang="en-US" dirty="0"/>
              <a:t>Follow Standard Precautions when handling washable bed pads or briefs.</a:t>
            </a:r>
          </a:p>
          <a:p>
            <a:pPr lvl="1"/>
            <a:r>
              <a:rPr lang="en-US" dirty="0"/>
              <a:t>Keep an accurate record of elimination. </a:t>
            </a:r>
          </a:p>
          <a:p>
            <a:pPr lvl="1"/>
            <a:r>
              <a:rPr lang="en-US" dirty="0"/>
              <a:t>Praise successes but do not talk to residents as if they were children.</a:t>
            </a:r>
          </a:p>
          <a:p>
            <a:pPr lvl="1"/>
            <a:r>
              <a:rPr lang="en-US" dirty="0"/>
              <a:t>Never show frustration or anger. </a:t>
            </a:r>
          </a:p>
        </p:txBody>
      </p:sp>
      <p:sp>
        <p:nvSpPr>
          <p:cNvPr id="3" name="Slide Number Placeholder 2">
            <a:extLst>
              <a:ext uri="{FF2B5EF4-FFF2-40B4-BE49-F238E27FC236}">
                <a16:creationId xmlns:a16="http://schemas.microsoft.com/office/drawing/2014/main" id="{56EC507D-FFDF-42C1-9CE8-7ADA61D0BCAA}"/>
              </a:ext>
            </a:extLst>
          </p:cNvPr>
          <p:cNvSpPr>
            <a:spLocks noGrp="1"/>
          </p:cNvSpPr>
          <p:nvPr>
            <p:ph type="sldNum" sz="quarter" idx="12"/>
          </p:nvPr>
        </p:nvSpPr>
        <p:spPr/>
        <p:txBody>
          <a:bodyPr/>
          <a:lstStyle/>
          <a:p>
            <a:pPr defTabSz="457200"/>
            <a:fld id="{1E19C8D7-53EE-4AF8-9E87-BBF55B67A655}" type="slidenum">
              <a:rPr lang="en-US" smtClean="0"/>
              <a:pPr defTabSz="457200"/>
              <a:t>56</a:t>
            </a:fld>
            <a:endParaRPr lang="en-US" dirty="0"/>
          </a:p>
        </p:txBody>
      </p:sp>
    </p:spTree>
    <p:extLst>
      <p:ext uri="{BB962C8B-B14F-4D97-AF65-F5344CB8AC3E}">
        <p14:creationId xmlns:p14="http://schemas.microsoft.com/office/powerpoint/2010/main" val="16029426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9F3F958-A39D-410B-BE5D-37837D1E6767}"/>
              </a:ext>
            </a:extLst>
          </p:cNvPr>
          <p:cNvSpPr>
            <a:spLocks noGrp="1"/>
          </p:cNvSpPr>
          <p:nvPr>
            <p:ph idx="1"/>
          </p:nvPr>
        </p:nvSpPr>
        <p:spPr/>
        <p:txBody>
          <a:bodyPr/>
          <a:lstStyle/>
          <a:p>
            <a:pPr marL="457200" indent="-457200">
              <a:buFont typeface="+mj-lt"/>
              <a:buAutoNum type="arabicPeriod" startAt="8"/>
            </a:pPr>
            <a:r>
              <a:rPr lang="en-US" dirty="0">
                <a:solidFill>
                  <a:srgbClr val="FF0000"/>
                </a:solidFill>
              </a:rPr>
              <a:t>Explain guidelines for assisting with bowel retraining</a:t>
            </a:r>
          </a:p>
          <a:p>
            <a:pPr marL="457200" indent="-457200">
              <a:buFont typeface="+mj-lt"/>
              <a:buAutoNum type="arabicPeriod" startAt="8"/>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It is important that NAs consider how they would feel in the place of a resident going through bowel retraining. NAs must maintain a positive attitude and help the resident maintain a sense of dignity. </a:t>
            </a:r>
          </a:p>
          <a:p>
            <a:pPr marL="0" indent="0">
              <a:buNone/>
            </a:pPr>
            <a:endParaRPr lang="en-US" dirty="0"/>
          </a:p>
        </p:txBody>
      </p:sp>
      <p:sp>
        <p:nvSpPr>
          <p:cNvPr id="3" name="Slide Number Placeholder 2">
            <a:extLst>
              <a:ext uri="{FF2B5EF4-FFF2-40B4-BE49-F238E27FC236}">
                <a16:creationId xmlns:a16="http://schemas.microsoft.com/office/drawing/2014/main" id="{56EC507D-FFDF-42C1-9CE8-7ADA61D0BCAA}"/>
              </a:ext>
            </a:extLst>
          </p:cNvPr>
          <p:cNvSpPr>
            <a:spLocks noGrp="1"/>
          </p:cNvSpPr>
          <p:nvPr>
            <p:ph type="sldNum" sz="quarter" idx="12"/>
          </p:nvPr>
        </p:nvSpPr>
        <p:spPr/>
        <p:txBody>
          <a:bodyPr/>
          <a:lstStyle/>
          <a:p>
            <a:pPr defTabSz="457200"/>
            <a:fld id="{1E19C8D7-53EE-4AF8-9E87-BBF55B67A655}" type="slidenum">
              <a:rPr lang="en-US" smtClean="0"/>
              <a:pPr defTabSz="457200"/>
              <a:t>57</a:t>
            </a:fld>
            <a:endParaRPr lang="en-US" dirty="0"/>
          </a:p>
        </p:txBody>
      </p:sp>
    </p:spTree>
    <p:extLst>
      <p:ext uri="{BB962C8B-B14F-4D97-AF65-F5344CB8AC3E}">
        <p14:creationId xmlns:p14="http://schemas.microsoft.com/office/powerpoint/2010/main" val="225611454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01254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Content Placeholder 2">
            <a:extLst>
              <a:ext uri="{FF2B5EF4-FFF2-40B4-BE49-F238E27FC236}">
                <a16:creationId xmlns:a16="http://schemas.microsoft.com/office/drawing/2014/main" id="{87BBDB29-2F00-4E7B-87C4-812E5EA890A0}"/>
              </a:ext>
            </a:extLst>
          </p:cNvPr>
          <p:cNvSpPr>
            <a:spLocks noGrp="1" noChangeArrowheads="1"/>
          </p:cNvSpPr>
          <p:nvPr>
            <p:ph idx="1"/>
          </p:nvPr>
        </p:nvSpPr>
        <p:spPr/>
        <p:txBody>
          <a:bodyPr/>
          <a:lstStyle/>
          <a:p>
            <a:pPr lvl="1"/>
            <a:r>
              <a:rPr lang="en-US" altLang="en-US" dirty="0"/>
              <a:t>Physical activity</a:t>
            </a:r>
          </a:p>
          <a:p>
            <a:pPr lvl="2">
              <a:buFont typeface=".HelveticaNeueDeskInterface-Reg"/>
              <a:buChar char="-"/>
            </a:pPr>
            <a:r>
              <a:rPr lang="en-US" altLang="en-US" dirty="0"/>
              <a:t>Regular activity helps elimination. </a:t>
            </a:r>
          </a:p>
          <a:p>
            <a:pPr lvl="2">
              <a:buFont typeface=".HelveticaNeueDeskInterface-Reg"/>
              <a:buChar char="-"/>
            </a:pPr>
            <a:r>
              <a:rPr lang="en-US" altLang="en-US" dirty="0"/>
              <a:t>Immobility weakens muscles and may slow elimination.</a:t>
            </a:r>
          </a:p>
          <a:p>
            <a:pPr lvl="1"/>
            <a:r>
              <a:rPr lang="en-US" altLang="en-US" dirty="0"/>
              <a:t>Personal habits </a:t>
            </a:r>
          </a:p>
          <a:p>
            <a:pPr lvl="2">
              <a:buFont typeface=".HelveticaNeueDeskInterface-Reg"/>
              <a:buChar char="-"/>
            </a:pPr>
            <a:r>
              <a:rPr lang="en-US" altLang="en-US" dirty="0"/>
              <a:t>Time of day varies, but it usually occurs after meals.</a:t>
            </a:r>
          </a:p>
          <a:p>
            <a:pPr lvl="2">
              <a:buFont typeface=".HelveticaNeueDeskInterface-Reg"/>
              <a:buChar char="-"/>
            </a:pPr>
            <a:r>
              <a:rPr lang="en-US" altLang="en-US" dirty="0"/>
              <a:t>Supine position causes most trouble for bowel elimination. </a:t>
            </a:r>
          </a:p>
          <a:p>
            <a:pPr lvl="2">
              <a:buFont typeface=".HelveticaNeueDeskInterface-Reg"/>
              <a:buChar char="-"/>
            </a:pPr>
            <a:r>
              <a:rPr lang="en-US" altLang="en-US" dirty="0"/>
              <a:t>Best position for elimination is squatting and leaning forward.</a:t>
            </a:r>
          </a:p>
          <a:p>
            <a:pPr lvl="1"/>
            <a:r>
              <a:rPr lang="en-US" altLang="en-US" dirty="0"/>
              <a:t>Medications </a:t>
            </a:r>
          </a:p>
          <a:p>
            <a:pPr lvl="2">
              <a:buFont typeface=".HelveticaNeueDeskInterface-Reg"/>
              <a:buChar char="-"/>
            </a:pPr>
            <a:r>
              <a:rPr lang="en-US" altLang="en-US" dirty="0"/>
              <a:t>Laxatives help elimination. </a:t>
            </a:r>
          </a:p>
          <a:p>
            <a:pPr lvl="2">
              <a:buFont typeface=".HelveticaNeueDeskInterface-Reg"/>
              <a:buChar char="-"/>
            </a:pPr>
            <a:r>
              <a:rPr lang="en-US" altLang="en-US" dirty="0"/>
              <a:t>Pain relievers can slow elimination. </a:t>
            </a:r>
          </a:p>
          <a:p>
            <a:pPr lvl="2">
              <a:buFont typeface=".HelveticaNeueDeskInterface-Reg"/>
              <a:buChar char="-"/>
            </a:pPr>
            <a:r>
              <a:rPr lang="en-US" altLang="en-US" dirty="0"/>
              <a:t>Antibiotics may cause diarrhea.</a:t>
            </a:r>
          </a:p>
          <a:p>
            <a:pPr marL="0" indent="0"/>
            <a:endParaRPr lang="en-US" altLang="en-US" dirty="0"/>
          </a:p>
        </p:txBody>
      </p:sp>
      <p:sp>
        <p:nvSpPr>
          <p:cNvPr id="11266" name="Title 1">
            <a:extLst>
              <a:ext uri="{FF2B5EF4-FFF2-40B4-BE49-F238E27FC236}">
                <a16:creationId xmlns:a16="http://schemas.microsoft.com/office/drawing/2014/main" id="{70E8404D-2984-402E-AF29-45FEF5C8B8F6}"/>
              </a:ext>
            </a:extLst>
          </p:cNvPr>
          <p:cNvSpPr>
            <a:spLocks noGrp="1" noChangeArrowheads="1"/>
          </p:cNvSpPr>
          <p:nvPr>
            <p:ph type="title" idx="4294967295"/>
          </p:nvPr>
        </p:nvSpPr>
        <p:spPr>
          <a:xfrm>
            <a:off x="132080" y="333375"/>
            <a:ext cx="12059920" cy="400050"/>
          </a:xfrm>
        </p:spPr>
        <p:txBody>
          <a:bodyPr>
            <a:normAutofit/>
          </a:bodyPr>
          <a:lstStyle/>
          <a:p>
            <a:r>
              <a:rPr lang="en-US" altLang="en-US" sz="2000" b="0" dirty="0"/>
              <a:t>Transparency 17-1: Factors Affecting Bowel Elimination (cont’d)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9F3F958-A39D-410B-BE5D-37837D1E6767}"/>
              </a:ext>
            </a:extLst>
          </p:cNvPr>
          <p:cNvSpPr>
            <a:spLocks noGrp="1"/>
          </p:cNvSpPr>
          <p:nvPr>
            <p:ph idx="1"/>
          </p:nvPr>
        </p:nvSpPr>
        <p:spPr/>
        <p:txBody>
          <a:bodyPr/>
          <a:lstStyle/>
          <a:p>
            <a:pPr marL="457200" indent="-457200">
              <a:buFont typeface="+mj-lt"/>
              <a:buAutoNum type="arabicPeriod" startAt="3"/>
            </a:pPr>
            <a:r>
              <a:rPr lang="en-US" dirty="0">
                <a:solidFill>
                  <a:srgbClr val="FF0000"/>
                </a:solidFill>
              </a:rPr>
              <a:t>Describe common diseases and disorders of the gastrointestinal system</a:t>
            </a:r>
          </a:p>
          <a:p>
            <a:pPr marL="457200" indent="-457200">
              <a:buFont typeface="+mj-lt"/>
              <a:buAutoNum type="arabicPeriod" startAt="3"/>
            </a:pPr>
            <a:endParaRPr lang="en-US" dirty="0">
              <a:solidFill>
                <a:srgbClr val="FF0000"/>
              </a:solidFill>
            </a:endParaRPr>
          </a:p>
          <a:p>
            <a:pPr marL="0" indent="0">
              <a:buNone/>
            </a:pPr>
            <a:r>
              <a:rPr lang="en-US" dirty="0"/>
              <a:t>NAs should know these facts about constipation: </a:t>
            </a:r>
          </a:p>
          <a:p>
            <a:pPr marL="0" indent="0">
              <a:buNone/>
            </a:pPr>
            <a:endParaRPr lang="en-US" dirty="0"/>
          </a:p>
          <a:p>
            <a:pPr lvl="1"/>
            <a:r>
              <a:rPr lang="en-US" dirty="0"/>
              <a:t>Occurs when feces moves too slowly through the intestine</a:t>
            </a:r>
          </a:p>
          <a:p>
            <a:pPr lvl="1"/>
            <a:r>
              <a:rPr lang="en-US" dirty="0"/>
              <a:t>Can result from decreased fluid, poor diet, inactivity, medications, aging, certain diseases, or ignoring urge to eliminate</a:t>
            </a:r>
          </a:p>
          <a:p>
            <a:pPr lvl="1"/>
            <a:r>
              <a:rPr lang="en-US" dirty="0"/>
              <a:t>Symptoms are abdominal swelling, gas, irritability, and record of no recent bowel movement</a:t>
            </a:r>
          </a:p>
          <a:p>
            <a:pPr lvl="1"/>
            <a:r>
              <a:rPr lang="en-US" dirty="0"/>
              <a:t>Treatment involves increasing fiber in diet and increasing activity, as well as medication (enemas and suppositories may be ordered to help). Documentation of bowel movements is important.</a:t>
            </a:r>
          </a:p>
          <a:p>
            <a:pPr marL="0" indent="0">
              <a:buNone/>
            </a:pPr>
            <a:endParaRPr lang="en-US" dirty="0"/>
          </a:p>
        </p:txBody>
      </p:sp>
      <p:sp>
        <p:nvSpPr>
          <p:cNvPr id="3" name="Slide Number Placeholder 2">
            <a:extLst>
              <a:ext uri="{FF2B5EF4-FFF2-40B4-BE49-F238E27FC236}">
                <a16:creationId xmlns:a16="http://schemas.microsoft.com/office/drawing/2014/main" id="{56EC507D-FFDF-42C1-9CE8-7ADA61D0BCAA}"/>
              </a:ext>
            </a:extLst>
          </p:cNvPr>
          <p:cNvSpPr>
            <a:spLocks noGrp="1"/>
          </p:cNvSpPr>
          <p:nvPr>
            <p:ph type="sldNum" sz="quarter" idx="12"/>
          </p:nvPr>
        </p:nvSpPr>
        <p:spPr/>
        <p:txBody>
          <a:bodyPr/>
          <a:lstStyle/>
          <a:p>
            <a:pPr defTabSz="457200"/>
            <a:fld id="{1E19C8D7-53EE-4AF8-9E87-BBF55B67A655}" type="slidenum">
              <a:rPr lang="en-US" smtClean="0"/>
              <a:pPr defTabSz="457200"/>
              <a:t>7</a:t>
            </a:fld>
            <a:endParaRPr lang="en-US" dirty="0"/>
          </a:p>
        </p:txBody>
      </p:sp>
    </p:spTree>
    <p:extLst>
      <p:ext uri="{BB962C8B-B14F-4D97-AF65-F5344CB8AC3E}">
        <p14:creationId xmlns:p14="http://schemas.microsoft.com/office/powerpoint/2010/main" val="34169260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9F3F958-A39D-410B-BE5D-37837D1E6767}"/>
              </a:ext>
            </a:extLst>
          </p:cNvPr>
          <p:cNvSpPr>
            <a:spLocks noGrp="1"/>
          </p:cNvSpPr>
          <p:nvPr>
            <p:ph idx="1"/>
          </p:nvPr>
        </p:nvSpPr>
        <p:spPr/>
        <p:txBody>
          <a:bodyPr/>
          <a:lstStyle/>
          <a:p>
            <a:pPr marL="457200" indent="-457200">
              <a:buFont typeface="+mj-lt"/>
              <a:buAutoNum type="arabicPeriod" startAt="3"/>
            </a:pPr>
            <a:r>
              <a:rPr lang="en-US" dirty="0">
                <a:solidFill>
                  <a:srgbClr val="FF0000"/>
                </a:solidFill>
              </a:rPr>
              <a:t>Describe common diseases and disorders of the gastrointestinal system</a:t>
            </a:r>
          </a:p>
          <a:p>
            <a:pPr marL="457200" indent="-457200">
              <a:buFont typeface="+mj-lt"/>
              <a:buAutoNum type="arabicPeriod" startAt="3"/>
            </a:pPr>
            <a:endParaRPr lang="en-US" dirty="0">
              <a:solidFill>
                <a:srgbClr val="FF0000"/>
              </a:solidFill>
            </a:endParaRPr>
          </a:p>
          <a:p>
            <a:pPr marL="0" indent="0">
              <a:buNone/>
            </a:pPr>
            <a:r>
              <a:rPr lang="en-US" dirty="0"/>
              <a:t>NAs should know these facts about fecal impaction: </a:t>
            </a:r>
          </a:p>
          <a:p>
            <a:pPr marL="0" indent="0">
              <a:buNone/>
            </a:pPr>
            <a:endParaRPr lang="en-US" dirty="0"/>
          </a:p>
          <a:p>
            <a:pPr lvl="1"/>
            <a:r>
              <a:rPr lang="en-US" dirty="0"/>
              <a:t>Results from unrelieved constipation</a:t>
            </a:r>
          </a:p>
          <a:p>
            <a:pPr lvl="1"/>
            <a:r>
              <a:rPr lang="en-US" dirty="0"/>
              <a:t>Symptoms include no stool for several days, oozing of liquid stool, cramping, abdominal swelling, and rectal pain</a:t>
            </a:r>
          </a:p>
          <a:p>
            <a:pPr lvl="1"/>
            <a:r>
              <a:rPr lang="en-US" dirty="0"/>
              <a:t>Treatment is doctor or nurse breaking the mass into fragments</a:t>
            </a:r>
          </a:p>
          <a:p>
            <a:pPr lvl="1"/>
            <a:r>
              <a:rPr lang="en-US" dirty="0"/>
              <a:t>Prevention involves high-fiber diet, increased fluids and activity, and, possibly, medication.</a:t>
            </a:r>
          </a:p>
          <a:p>
            <a:pPr lvl="1"/>
            <a:r>
              <a:rPr lang="en-US" dirty="0"/>
              <a:t>Early assessment of constipation may prevent impactions.</a:t>
            </a:r>
          </a:p>
          <a:p>
            <a:pPr marL="0" indent="0">
              <a:buNone/>
            </a:pPr>
            <a:endParaRPr lang="en-US" dirty="0"/>
          </a:p>
        </p:txBody>
      </p:sp>
      <p:sp>
        <p:nvSpPr>
          <p:cNvPr id="3" name="Slide Number Placeholder 2">
            <a:extLst>
              <a:ext uri="{FF2B5EF4-FFF2-40B4-BE49-F238E27FC236}">
                <a16:creationId xmlns:a16="http://schemas.microsoft.com/office/drawing/2014/main" id="{56EC507D-FFDF-42C1-9CE8-7ADA61D0BCAA}"/>
              </a:ext>
            </a:extLst>
          </p:cNvPr>
          <p:cNvSpPr>
            <a:spLocks noGrp="1"/>
          </p:cNvSpPr>
          <p:nvPr>
            <p:ph type="sldNum" sz="quarter" idx="12"/>
          </p:nvPr>
        </p:nvSpPr>
        <p:spPr/>
        <p:txBody>
          <a:bodyPr/>
          <a:lstStyle/>
          <a:p>
            <a:pPr defTabSz="457200"/>
            <a:fld id="{1E19C8D7-53EE-4AF8-9E87-BBF55B67A655}" type="slidenum">
              <a:rPr lang="en-US" smtClean="0"/>
              <a:pPr defTabSz="457200"/>
              <a:t>8</a:t>
            </a:fld>
            <a:endParaRPr lang="en-US" dirty="0"/>
          </a:p>
        </p:txBody>
      </p:sp>
    </p:spTree>
    <p:extLst>
      <p:ext uri="{BB962C8B-B14F-4D97-AF65-F5344CB8AC3E}">
        <p14:creationId xmlns:p14="http://schemas.microsoft.com/office/powerpoint/2010/main" val="27481863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9F3F958-A39D-410B-BE5D-37837D1E6767}"/>
              </a:ext>
            </a:extLst>
          </p:cNvPr>
          <p:cNvSpPr>
            <a:spLocks noGrp="1"/>
          </p:cNvSpPr>
          <p:nvPr>
            <p:ph idx="1"/>
          </p:nvPr>
        </p:nvSpPr>
        <p:spPr/>
        <p:txBody>
          <a:bodyPr/>
          <a:lstStyle/>
          <a:p>
            <a:pPr marL="457200" indent="-457200">
              <a:buFont typeface="+mj-lt"/>
              <a:buAutoNum type="arabicPeriod" startAt="3"/>
            </a:pPr>
            <a:r>
              <a:rPr lang="en-US" dirty="0">
                <a:solidFill>
                  <a:srgbClr val="FF0000"/>
                </a:solidFill>
              </a:rPr>
              <a:t>Describe common diseases and disorders of the gastrointestinal system</a:t>
            </a:r>
          </a:p>
          <a:p>
            <a:pPr marL="457200" indent="-457200">
              <a:buFont typeface="+mj-lt"/>
              <a:buAutoNum type="arabicPeriod" startAt="3"/>
            </a:pPr>
            <a:endParaRPr lang="en-US" dirty="0">
              <a:solidFill>
                <a:srgbClr val="FF0000"/>
              </a:solidFill>
            </a:endParaRPr>
          </a:p>
          <a:p>
            <a:pPr marL="0" indent="0">
              <a:buNone/>
            </a:pPr>
            <a:r>
              <a:rPr lang="en-US" dirty="0"/>
              <a:t>NAs should know these facts about hemorrhoids: </a:t>
            </a:r>
          </a:p>
          <a:p>
            <a:pPr marL="0" indent="0">
              <a:buNone/>
            </a:pPr>
            <a:endParaRPr lang="en-US" dirty="0"/>
          </a:p>
          <a:p>
            <a:pPr lvl="1"/>
            <a:r>
              <a:rPr lang="en-US" dirty="0"/>
              <a:t>Causes include chronic constipation, obesity, pregnancy, chronic diarrhea, overuse of laxatives and enemas, and straining during bowel movements.</a:t>
            </a:r>
          </a:p>
          <a:p>
            <a:pPr lvl="1"/>
            <a:r>
              <a:rPr lang="en-US" dirty="0"/>
              <a:t>Symptoms include rectal itching, burning, pain, and bleeding.</a:t>
            </a:r>
          </a:p>
          <a:p>
            <a:pPr lvl="1"/>
            <a:r>
              <a:rPr lang="en-US" dirty="0"/>
              <a:t>Treatment may include adding fiber into diet, increasing fluid intake, medications, compresses, </a:t>
            </a:r>
            <a:r>
              <a:rPr lang="en-US" dirty="0" err="1"/>
              <a:t>sitz</a:t>
            </a:r>
            <a:r>
              <a:rPr lang="en-US" dirty="0"/>
              <a:t> baths, and possibly surgery.</a:t>
            </a:r>
          </a:p>
          <a:p>
            <a:pPr lvl="1"/>
            <a:r>
              <a:rPr lang="en-US" dirty="0"/>
              <a:t>NAs should be careful to avoid causing pain while cleaning anal area.</a:t>
            </a:r>
          </a:p>
          <a:p>
            <a:pPr marL="0" indent="0">
              <a:buNone/>
            </a:pPr>
            <a:endParaRPr lang="en-US" dirty="0"/>
          </a:p>
        </p:txBody>
      </p:sp>
      <p:sp>
        <p:nvSpPr>
          <p:cNvPr id="3" name="Slide Number Placeholder 2">
            <a:extLst>
              <a:ext uri="{FF2B5EF4-FFF2-40B4-BE49-F238E27FC236}">
                <a16:creationId xmlns:a16="http://schemas.microsoft.com/office/drawing/2014/main" id="{56EC507D-FFDF-42C1-9CE8-7ADA61D0BCAA}"/>
              </a:ext>
            </a:extLst>
          </p:cNvPr>
          <p:cNvSpPr>
            <a:spLocks noGrp="1"/>
          </p:cNvSpPr>
          <p:nvPr>
            <p:ph type="sldNum" sz="quarter" idx="12"/>
          </p:nvPr>
        </p:nvSpPr>
        <p:spPr/>
        <p:txBody>
          <a:bodyPr/>
          <a:lstStyle/>
          <a:p>
            <a:pPr defTabSz="457200"/>
            <a:fld id="{1E19C8D7-53EE-4AF8-9E87-BBF55B67A655}" type="slidenum">
              <a:rPr lang="en-US" smtClean="0"/>
              <a:pPr defTabSz="457200"/>
              <a:t>9</a:t>
            </a:fld>
            <a:endParaRPr lang="en-US" dirty="0"/>
          </a:p>
        </p:txBody>
      </p:sp>
    </p:spTree>
    <p:extLst>
      <p:ext uri="{BB962C8B-B14F-4D97-AF65-F5344CB8AC3E}">
        <p14:creationId xmlns:p14="http://schemas.microsoft.com/office/powerpoint/2010/main" val="3548694189"/>
      </p:ext>
    </p:extLst>
  </p:cSld>
  <p:clrMapOvr>
    <a:masterClrMapping/>
  </p:clrMapOvr>
</p:sld>
</file>

<file path=ppt/theme/theme1.xml><?xml version="1.0" encoding="utf-8"?>
<a:theme xmlns:a="http://schemas.openxmlformats.org/drawingml/2006/main" name="1_Office Theme">
  <a:themeElements>
    <a:clrScheme name="Custom 1">
      <a:dk1>
        <a:sysClr val="windowText" lastClr="000000"/>
      </a:dk1>
      <a:lt1>
        <a:sysClr val="window" lastClr="FFFFFF"/>
      </a:lt1>
      <a:dk2>
        <a:srgbClr val="44546A"/>
      </a:dk2>
      <a:lt2>
        <a:srgbClr val="E7E6E6"/>
      </a:lt2>
      <a:accent1>
        <a:srgbClr val="329C76"/>
      </a:accent1>
      <a:accent2>
        <a:srgbClr val="B37924"/>
      </a:accent2>
      <a:accent3>
        <a:srgbClr val="E3567D"/>
      </a:accent3>
      <a:accent4>
        <a:srgbClr val="0091B9"/>
      </a:accent4>
      <a:accent5>
        <a:srgbClr val="D6BF00"/>
      </a:accent5>
      <a:accent6>
        <a:srgbClr val="934C93"/>
      </a:accent6>
      <a:hlink>
        <a:srgbClr val="0563C1"/>
      </a:hlink>
      <a:folHlink>
        <a:srgbClr val="954F72"/>
      </a:folHlink>
    </a:clrScheme>
    <a:fontScheme name="Susan Hedman - Hartman Publishing">
      <a:majorFont>
        <a:latin typeface="Scala Sans"/>
        <a:ea typeface=""/>
        <a:cs typeface=""/>
      </a:majorFont>
      <a:minorFont>
        <a:latin typeface="Scala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1124</TotalTime>
  <Words>4650</Words>
  <Application>Microsoft Office PowerPoint</Application>
  <PresentationFormat>Widescreen</PresentationFormat>
  <Paragraphs>512</Paragraphs>
  <Slides>58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58</vt:i4>
      </vt:variant>
    </vt:vector>
  </HeadingPairs>
  <TitlesOfParts>
    <vt:vector size="62" baseType="lpstr">
      <vt:lpstr>.HelveticaNeueDeskInterface-Reg</vt:lpstr>
      <vt:lpstr>Arial</vt:lpstr>
      <vt:lpstr>Scala Sans</vt:lpstr>
      <vt:lpstr>1_Office Theme</vt:lpstr>
      <vt:lpstr>PowerPoint Presentation</vt:lpstr>
      <vt:lpstr>PowerPoint Presentation</vt:lpstr>
      <vt:lpstr>PowerPoint Presentation</vt:lpstr>
      <vt:lpstr>PowerPoint Presentation</vt:lpstr>
      <vt:lpstr>Transparency 17-1: Factors Affecting Bowel Elimination</vt:lpstr>
      <vt:lpstr>Transparency 17-1: Factors Affecting Bowel Elimination (cont’d)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Editorial</dc:creator>
  <cp:lastModifiedBy>Angela Storey</cp:lastModifiedBy>
  <cp:revision>19</cp:revision>
  <dcterms:created xsi:type="dcterms:W3CDTF">2018-11-26T23:33:55Z</dcterms:created>
  <dcterms:modified xsi:type="dcterms:W3CDTF">2019-05-13T17:58:12Z</dcterms:modified>
</cp:coreProperties>
</file>