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2" r:id="rId2"/>
    <p:sldId id="257" r:id="rId3"/>
    <p:sldId id="265" r:id="rId4"/>
    <p:sldId id="264" r:id="rId5"/>
    <p:sldId id="267" r:id="rId6"/>
    <p:sldId id="266" r:id="rId7"/>
    <p:sldId id="269" r:id="rId8"/>
    <p:sldId id="268" r:id="rId9"/>
    <p:sldId id="260" r:id="rId10"/>
    <p:sldId id="271" r:id="rId11"/>
    <p:sldId id="270" r:id="rId12"/>
    <p:sldId id="259" r:id="rId13"/>
    <p:sldId id="272" r:id="rId14"/>
    <p:sldId id="273" r:id="rId15"/>
    <p:sldId id="258" r:id="rId16"/>
    <p:sldId id="263" r:id="rId17"/>
    <p:sldId id="274" r:id="rId18"/>
    <p:sldId id="262" r:id="rId19"/>
    <p:sldId id="276" r:id="rId20"/>
    <p:sldId id="277" r:id="rId21"/>
    <p:sldId id="275" r:id="rId22"/>
    <p:sldId id="282" r:id="rId23"/>
    <p:sldId id="298" r:id="rId24"/>
    <p:sldId id="297" r:id="rId25"/>
    <p:sldId id="296" r:id="rId26"/>
    <p:sldId id="295" r:id="rId27"/>
    <p:sldId id="294" r:id="rId28"/>
    <p:sldId id="293" r:id="rId29"/>
    <p:sldId id="292" r:id="rId30"/>
    <p:sldId id="291" r:id="rId31"/>
    <p:sldId id="290" r:id="rId32"/>
    <p:sldId id="289" r:id="rId33"/>
    <p:sldId id="288" r:id="rId34"/>
    <p:sldId id="287" r:id="rId35"/>
    <p:sldId id="286" r:id="rId36"/>
    <p:sldId id="285" r:id="rId37"/>
    <p:sldId id="283" r:id="rId38"/>
    <p:sldId id="284" r:id="rId39"/>
    <p:sldId id="281" r:id="rId40"/>
    <p:sldId id="280" r:id="rId41"/>
    <p:sldId id="279" r:id="rId42"/>
    <p:sldId id="261" r:id="rId43"/>
    <p:sldId id="300" r:id="rId44"/>
    <p:sldId id="301" r:id="rId45"/>
    <p:sldId id="304"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3"/>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21</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Rehabilitation and Restorative Care</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3206060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34C93"/>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Rehabilitation and Restorative Care</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21</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3"/>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1208731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36535463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5210463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1644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8756DB-D6F6-4BE1-9FE5-CF6D2A42F73C}"/>
              </a:ext>
            </a:extLst>
          </p:cNvPr>
          <p:cNvSpPr>
            <a:spLocks noGrp="1"/>
          </p:cNvSpPr>
          <p:nvPr>
            <p:ph idx="1"/>
          </p:nvPr>
        </p:nvSpPr>
        <p:spPr/>
        <p:txBody>
          <a:bodyPr/>
          <a:lstStyle/>
          <a:p>
            <a:pPr marL="0" indent="0">
              <a:buNone/>
            </a:pPr>
            <a:r>
              <a:rPr lang="en-US" dirty="0"/>
              <a:t>Transparency 21-2: Regular Ambulation and Exercise</a:t>
            </a:r>
          </a:p>
          <a:p>
            <a:pPr marL="0" indent="0">
              <a:buNone/>
            </a:pPr>
            <a:endParaRPr lang="en-US" dirty="0"/>
          </a:p>
          <a:p>
            <a:pPr marL="0" indent="0">
              <a:buNone/>
            </a:pPr>
            <a:r>
              <a:rPr lang="en-US" dirty="0"/>
              <a:t>Regular ambulation and exercise help improve:</a:t>
            </a:r>
          </a:p>
          <a:p>
            <a:r>
              <a:rPr lang="en-US" dirty="0"/>
              <a:t>Quality and health of skin </a:t>
            </a:r>
          </a:p>
          <a:p>
            <a:r>
              <a:rPr lang="en-US" dirty="0"/>
              <a:t>Circulation </a:t>
            </a:r>
          </a:p>
          <a:p>
            <a:r>
              <a:rPr lang="en-US" dirty="0"/>
              <a:t>Strength </a:t>
            </a:r>
          </a:p>
          <a:p>
            <a:r>
              <a:rPr lang="en-US" dirty="0"/>
              <a:t>Sleep and relaxation </a:t>
            </a:r>
          </a:p>
          <a:p>
            <a:r>
              <a:rPr lang="en-US" dirty="0"/>
              <a:t>Mood</a:t>
            </a:r>
          </a:p>
          <a:p>
            <a:r>
              <a:rPr lang="en-US" dirty="0"/>
              <a:t>Self-esteem</a:t>
            </a:r>
          </a:p>
          <a:p>
            <a:r>
              <a:rPr lang="en-US" dirty="0"/>
              <a:t>Appetite </a:t>
            </a:r>
          </a:p>
          <a:p>
            <a:r>
              <a:rPr lang="en-US" dirty="0"/>
              <a:t>Elimination </a:t>
            </a:r>
          </a:p>
          <a:p>
            <a:r>
              <a:rPr lang="en-US" dirty="0"/>
              <a:t>Blood flow </a:t>
            </a:r>
          </a:p>
          <a:p>
            <a:r>
              <a:rPr lang="en-US" dirty="0"/>
              <a:t>Oxygen level</a:t>
            </a:r>
          </a:p>
        </p:txBody>
      </p:sp>
      <p:sp>
        <p:nvSpPr>
          <p:cNvPr id="3" name="Slide Number Placeholder 2">
            <a:extLst>
              <a:ext uri="{FF2B5EF4-FFF2-40B4-BE49-F238E27FC236}">
                <a16:creationId xmlns:a16="http://schemas.microsoft.com/office/drawing/2014/main" id="{EF6D4D49-5035-4C4B-95F5-E6C1856B7013}"/>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2960403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736B65-3466-4B36-9B49-3F08F161C835}"/>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importance of promoting independence and list ways that exercise  improves health</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important to get a doctor’s approval before starting a new exercise or activity program. Certain medical conditions might make exercise risky or might require adaptations to ensure safety. Warming up and cooling down are important elements of an exercise program. These processes help prevent injury. </a:t>
            </a:r>
          </a:p>
          <a:p>
            <a:pPr marL="0" indent="0">
              <a:buNone/>
            </a:pPr>
            <a:endParaRPr lang="en-US" dirty="0"/>
          </a:p>
        </p:txBody>
      </p:sp>
      <p:sp>
        <p:nvSpPr>
          <p:cNvPr id="3" name="Slide Number Placeholder 2">
            <a:extLst>
              <a:ext uri="{FF2B5EF4-FFF2-40B4-BE49-F238E27FC236}">
                <a16:creationId xmlns:a16="http://schemas.microsoft.com/office/drawing/2014/main" id="{FFDBE9C5-621A-48F2-84CE-A9A956E3EB4B}"/>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33919543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736B65-3466-4B36-9B49-3F08F161C835}"/>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assistive devices and equipment</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Page 383 of the textbook shows different items available to assist residents adapting to new limitations.</a:t>
            </a:r>
          </a:p>
          <a:p>
            <a:pPr marL="0" indent="0">
              <a:buNone/>
            </a:pPr>
            <a:endParaRPr lang="en-US" dirty="0"/>
          </a:p>
        </p:txBody>
      </p:sp>
      <p:sp>
        <p:nvSpPr>
          <p:cNvPr id="3" name="Slide Number Placeholder 2">
            <a:extLst>
              <a:ext uri="{FF2B5EF4-FFF2-40B4-BE49-F238E27FC236}">
                <a16:creationId xmlns:a16="http://schemas.microsoft.com/office/drawing/2014/main" id="{FFDBE9C5-621A-48F2-84CE-A9A956E3EB4B}"/>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1752016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736B65-3466-4B36-9B49-3F08F161C835}"/>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assistive devices and equipment</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Residents using new ambulatory aids will likely be off-balance. NAs should stay close by and observe residents for signs of dizziness.</a:t>
            </a:r>
          </a:p>
          <a:p>
            <a:pPr marL="0" indent="0">
              <a:buNone/>
            </a:pPr>
            <a:endParaRPr lang="en-US" dirty="0"/>
          </a:p>
        </p:txBody>
      </p:sp>
      <p:sp>
        <p:nvSpPr>
          <p:cNvPr id="3" name="Slide Number Placeholder 2">
            <a:extLst>
              <a:ext uri="{FF2B5EF4-FFF2-40B4-BE49-F238E27FC236}">
                <a16:creationId xmlns:a16="http://schemas.microsoft.com/office/drawing/2014/main" id="{FFDBE9C5-621A-48F2-84CE-A9A956E3EB4B}"/>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spTree>
    <p:extLst>
      <p:ext uri="{BB962C8B-B14F-4D97-AF65-F5344CB8AC3E}">
        <p14:creationId xmlns:p14="http://schemas.microsoft.com/office/powerpoint/2010/main" val="3056163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14E5B-5E23-42B8-BEBD-95CCB564AEA9}"/>
              </a:ext>
            </a:extLst>
          </p:cNvPr>
          <p:cNvSpPr>
            <a:spLocks noGrp="1"/>
          </p:cNvSpPr>
          <p:nvPr>
            <p:ph idx="1"/>
          </p:nvPr>
        </p:nvSpPr>
        <p:spPr/>
        <p:txBody>
          <a:bodyPr/>
          <a:lstStyle/>
          <a:p>
            <a:pPr marL="0" indent="0">
              <a:buNone/>
            </a:pPr>
            <a:r>
              <a:rPr lang="en-US" dirty="0"/>
              <a:t>Transparency 21-3: Proper Body Alignment</a:t>
            </a:r>
          </a:p>
          <a:p>
            <a:pPr marL="0" indent="0">
              <a:buNone/>
            </a:pPr>
            <a:endParaRPr lang="en-US" dirty="0"/>
          </a:p>
          <a:p>
            <a:r>
              <a:rPr lang="en-US" dirty="0"/>
              <a:t>Observe principles of alignment. </a:t>
            </a:r>
          </a:p>
          <a:p>
            <a:r>
              <a:rPr lang="en-US" dirty="0"/>
              <a:t>Keep body parts in natural positions. </a:t>
            </a:r>
          </a:p>
          <a:p>
            <a:r>
              <a:rPr lang="en-US" dirty="0"/>
              <a:t>Prevent external rotation of hips. </a:t>
            </a:r>
          </a:p>
          <a:p>
            <a:r>
              <a:rPr lang="en-US" dirty="0"/>
              <a:t>Change positions often, at least every two hours. </a:t>
            </a:r>
          </a:p>
          <a:p>
            <a:pPr marL="0" indent="0">
              <a:buNone/>
            </a:pPr>
            <a:endParaRPr lang="en-US" dirty="0"/>
          </a:p>
        </p:txBody>
      </p:sp>
      <p:sp>
        <p:nvSpPr>
          <p:cNvPr id="3" name="Slide Number Placeholder 2">
            <a:extLst>
              <a:ext uri="{FF2B5EF4-FFF2-40B4-BE49-F238E27FC236}">
                <a16:creationId xmlns:a16="http://schemas.microsoft.com/office/drawing/2014/main" id="{29B4AA31-4560-4AE1-BD20-D3D8F53F2960}"/>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1392457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C41590-DE62-4210-BA83-60A0D209530D}"/>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maintaining proper body alignment</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Chapter 10 includes specific instructions for positioning residents. </a:t>
            </a:r>
          </a:p>
          <a:p>
            <a:pPr marL="0" indent="0">
              <a:buNone/>
            </a:pPr>
            <a:endParaRPr lang="en-US" dirty="0"/>
          </a:p>
        </p:txBody>
      </p:sp>
      <p:sp>
        <p:nvSpPr>
          <p:cNvPr id="3" name="Slide Number Placeholder 2">
            <a:extLst>
              <a:ext uri="{FF2B5EF4-FFF2-40B4-BE49-F238E27FC236}">
                <a16:creationId xmlns:a16="http://schemas.microsoft.com/office/drawing/2014/main" id="{757A1C72-9372-4645-8457-D6237F2DAAB2}"/>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1089796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682329-A60E-43CF-9724-20B299596789}"/>
              </a:ext>
            </a:extLst>
          </p:cNvPr>
          <p:cNvSpPr>
            <a:spLocks noGrp="1"/>
          </p:cNvSpPr>
          <p:nvPr>
            <p:ph idx="1"/>
          </p:nvPr>
        </p:nvSpPr>
        <p:spPr/>
        <p:txBody>
          <a:bodyPr>
            <a:normAutofit lnSpcReduction="10000"/>
          </a:bodyPr>
          <a:lstStyle/>
          <a:p>
            <a:pPr marL="457200" indent="-457200">
              <a:buFont typeface="+mj-lt"/>
              <a:buAutoNum type="arabicPeriod" startAt="5"/>
            </a:pPr>
            <a:r>
              <a:rPr lang="en-US" dirty="0">
                <a:solidFill>
                  <a:srgbClr val="FF0000"/>
                </a:solidFill>
              </a:rPr>
              <a:t>Explain care guidelines for prosthetic devices</a:t>
            </a:r>
          </a:p>
          <a:p>
            <a:pPr marL="457200" indent="-457200">
              <a:buFont typeface="+mj-lt"/>
              <a:buAutoNum type="arabicPeriod" startAt="5"/>
            </a:pPr>
            <a:endParaRPr lang="en-US" dirty="0">
              <a:solidFill>
                <a:srgbClr val="FF0000"/>
              </a:solidFill>
            </a:endParaRPr>
          </a:p>
          <a:p>
            <a:pPr marL="0" indent="0">
              <a:buNone/>
            </a:pPr>
            <a:r>
              <a:rPr lang="en-US" dirty="0"/>
              <a:t>NAs should remember these guidelines for prosthetic devices:</a:t>
            </a:r>
          </a:p>
          <a:p>
            <a:pPr marL="0" indent="0">
              <a:buNone/>
            </a:pPr>
            <a:endParaRPr lang="en-US" dirty="0"/>
          </a:p>
          <a:p>
            <a:pPr lvl="1"/>
            <a:r>
              <a:rPr lang="en-US" dirty="0"/>
              <a:t>Handle them carefully.</a:t>
            </a:r>
          </a:p>
          <a:p>
            <a:pPr lvl="1"/>
            <a:r>
              <a:rPr lang="en-US" dirty="0"/>
              <a:t>Follow instructions for application, removal, and care.</a:t>
            </a:r>
          </a:p>
          <a:p>
            <a:pPr lvl="1"/>
            <a:r>
              <a:rPr lang="en-US" dirty="0"/>
              <a:t>Respect a resident’s decision not to wear a prosthetic limb.</a:t>
            </a:r>
          </a:p>
          <a:p>
            <a:pPr lvl="1"/>
            <a:r>
              <a:rPr lang="en-US" dirty="0"/>
              <a:t>Keep prosthesis and skin dry and clean.</a:t>
            </a:r>
          </a:p>
          <a:p>
            <a:pPr lvl="1"/>
            <a:r>
              <a:rPr lang="en-US" dirty="0"/>
              <a:t>Apply stump sock if ordered.</a:t>
            </a:r>
          </a:p>
          <a:p>
            <a:pPr lvl="1"/>
            <a:r>
              <a:rPr lang="en-US" dirty="0"/>
              <a:t>Observe skin for signs of breakdown. </a:t>
            </a:r>
          </a:p>
          <a:p>
            <a:pPr lvl="1"/>
            <a:r>
              <a:rPr lang="en-US" dirty="0"/>
              <a:t>Do not try to fix a prosthesis.</a:t>
            </a:r>
          </a:p>
          <a:p>
            <a:pPr lvl="1"/>
            <a:r>
              <a:rPr lang="en-US" dirty="0"/>
              <a:t>Do not show negative feelings about prosthesis. </a:t>
            </a:r>
          </a:p>
          <a:p>
            <a:pPr lvl="1"/>
            <a:r>
              <a:rPr lang="en-US" dirty="0"/>
              <a:t>Follow these instructions in caring for an artificial eye:</a:t>
            </a:r>
          </a:p>
          <a:p>
            <a:pPr lvl="2"/>
            <a:r>
              <a:rPr lang="en-US" dirty="0"/>
              <a:t>Wash hands.</a:t>
            </a:r>
          </a:p>
          <a:p>
            <a:pPr lvl="2"/>
            <a:r>
              <a:rPr lang="en-US" dirty="0"/>
              <a:t>Provide privacy.</a:t>
            </a:r>
          </a:p>
          <a:p>
            <a:pPr lvl="2"/>
            <a:r>
              <a:rPr lang="en-US" dirty="0"/>
              <a:t>Put on gloves</a:t>
            </a:r>
          </a:p>
          <a:p>
            <a:pPr marL="0" indent="0">
              <a:buNone/>
            </a:pPr>
            <a:endParaRPr lang="en-US" dirty="0"/>
          </a:p>
        </p:txBody>
      </p:sp>
      <p:sp>
        <p:nvSpPr>
          <p:cNvPr id="3" name="Slide Number Placeholder 2">
            <a:extLst>
              <a:ext uri="{FF2B5EF4-FFF2-40B4-BE49-F238E27FC236}">
                <a16:creationId xmlns:a16="http://schemas.microsoft.com/office/drawing/2014/main" id="{A2822B0E-43A5-45DD-9698-643352068F63}"/>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584982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682329-A60E-43CF-9724-20B299596789}"/>
              </a:ext>
            </a:extLst>
          </p:cNvPr>
          <p:cNvSpPr>
            <a:spLocks noGrp="1"/>
          </p:cNvSpPr>
          <p:nvPr>
            <p:ph idx="1"/>
          </p:nvPr>
        </p:nvSpPr>
        <p:spPr/>
        <p:txBody>
          <a:bodyPr>
            <a:normAutofit/>
          </a:bodyPr>
          <a:lstStyle/>
          <a:p>
            <a:pPr marL="457200" indent="-457200">
              <a:buFont typeface="+mj-lt"/>
              <a:buAutoNum type="arabicPeriod" startAt="5"/>
            </a:pPr>
            <a:r>
              <a:rPr lang="en-US" dirty="0">
                <a:solidFill>
                  <a:srgbClr val="FF0000"/>
                </a:solidFill>
              </a:rPr>
              <a:t>Explain care guidelines for prosthetic devices</a:t>
            </a:r>
          </a:p>
          <a:p>
            <a:pPr marL="457200" indent="-457200">
              <a:buFont typeface="+mj-lt"/>
              <a:buAutoNum type="arabicPeriod" startAt="5"/>
            </a:pPr>
            <a:endParaRPr lang="en-US" dirty="0">
              <a:solidFill>
                <a:srgbClr val="FF0000"/>
              </a:solidFill>
            </a:endParaRPr>
          </a:p>
          <a:p>
            <a:pPr marL="0" indent="0">
              <a:buNone/>
            </a:pPr>
            <a:r>
              <a:rPr lang="en-US" dirty="0"/>
              <a:t>Guidelines for prosthetic devices (cont’d):</a:t>
            </a:r>
          </a:p>
          <a:p>
            <a:pPr marL="0" indent="0">
              <a:buNone/>
            </a:pPr>
            <a:endParaRPr lang="en-US" dirty="0"/>
          </a:p>
          <a:p>
            <a:pPr lvl="1"/>
            <a:r>
              <a:rPr lang="en-US" dirty="0"/>
              <a:t>Instructions for caring for an artificial eye (cont’d):</a:t>
            </a:r>
          </a:p>
          <a:p>
            <a:pPr lvl="2"/>
            <a:r>
              <a:rPr lang="en-US" dirty="0"/>
              <a:t>Wash artificial eye with solution and rinse in warm water.</a:t>
            </a:r>
          </a:p>
          <a:p>
            <a:pPr lvl="2"/>
            <a:r>
              <a:rPr lang="en-US" dirty="0"/>
              <a:t>Never clean or soak the artificial eye in rubbing    alcohol – it will crack and destroy it.</a:t>
            </a:r>
          </a:p>
          <a:p>
            <a:pPr lvl="2"/>
            <a:r>
              <a:rPr lang="en-US" dirty="0"/>
              <a:t>When the artificial eye is removed, wash eye socket with warm water or saline. </a:t>
            </a:r>
          </a:p>
          <a:p>
            <a:pPr lvl="2"/>
            <a:r>
              <a:rPr lang="en-US" dirty="0"/>
              <a:t>Store artificial eye in water or saline in an eye cup or basin lined with a soft cloth or a piece of gauze. Mark container with resident’s name and room number.</a:t>
            </a:r>
          </a:p>
          <a:p>
            <a:pPr lvl="2"/>
            <a:r>
              <a:rPr lang="en-US" dirty="0"/>
              <a:t>To reinsert eye, moisten it and place it far under upper eyelid. Pull down on lower eyelid and the eye should slide into place. </a:t>
            </a:r>
          </a:p>
          <a:p>
            <a:pPr marL="0" indent="0">
              <a:buNone/>
            </a:pPr>
            <a:endParaRPr lang="en-US" dirty="0"/>
          </a:p>
        </p:txBody>
      </p:sp>
      <p:sp>
        <p:nvSpPr>
          <p:cNvPr id="3" name="Slide Number Placeholder 2">
            <a:extLst>
              <a:ext uri="{FF2B5EF4-FFF2-40B4-BE49-F238E27FC236}">
                <a16:creationId xmlns:a16="http://schemas.microsoft.com/office/drawing/2014/main" id="{A2822B0E-43A5-45DD-9698-643352068F63}"/>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2611021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3ECA913-84B3-41A5-8DD0-E2050AE386B3}"/>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how to assist with range of motion exercises</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range of motion (ROM) exercises</a:t>
            </a:r>
          </a:p>
          <a:p>
            <a:pPr marL="457200" lvl="1" indent="0">
              <a:buNone/>
            </a:pPr>
            <a:r>
              <a:rPr lang="en-US" dirty="0"/>
              <a:t>exercises that put a particular joint through its full arc of motion. </a:t>
            </a:r>
          </a:p>
          <a:p>
            <a:pPr marL="0" indent="0">
              <a:buNone/>
            </a:pPr>
            <a:r>
              <a:rPr lang="en-US" b="1" dirty="0"/>
              <a:t>active range of motion (AROM) exercises</a:t>
            </a:r>
          </a:p>
          <a:p>
            <a:pPr marL="457200" lvl="1" indent="0">
              <a:buNone/>
            </a:pPr>
            <a:r>
              <a:rPr lang="en-US" dirty="0"/>
              <a:t>exercises to put a joint through its full arc of motion that are performed by the affected person alone, without help.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C80BC28E-8C7E-44C2-908E-BF8F721704AF}"/>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499567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3ECA913-84B3-41A5-8DD0-E2050AE386B3}"/>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how to assist with range of motion exercises</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active assisted range of motion (AAROM) exercises</a:t>
            </a:r>
          </a:p>
          <a:p>
            <a:pPr marL="457200" lvl="1" indent="0">
              <a:buNone/>
            </a:pPr>
            <a:r>
              <a:rPr lang="en-US" dirty="0"/>
              <a:t>exercises to put a joint through its full arc of motion that are performed by a person with some help from the affected person.</a:t>
            </a:r>
          </a:p>
          <a:p>
            <a:pPr marL="0" indent="0">
              <a:buNone/>
            </a:pPr>
            <a:r>
              <a:rPr lang="en-US" b="1" dirty="0"/>
              <a:t>passive range of motion (PROM) exercises</a:t>
            </a:r>
          </a:p>
          <a:p>
            <a:pPr marL="457200" lvl="1" indent="0">
              <a:buNone/>
            </a:pPr>
            <a:r>
              <a:rPr lang="en-US" dirty="0"/>
              <a:t>exercises to put a joint through its full arc of motion that are performed by a person alone, without the affected person’s help. </a:t>
            </a:r>
          </a:p>
          <a:p>
            <a:pPr marL="0" indent="0">
              <a:buNone/>
            </a:pPr>
            <a:endParaRPr lang="en-US" dirty="0"/>
          </a:p>
        </p:txBody>
      </p:sp>
      <p:sp>
        <p:nvSpPr>
          <p:cNvPr id="3" name="Slide Number Placeholder 2">
            <a:extLst>
              <a:ext uri="{FF2B5EF4-FFF2-40B4-BE49-F238E27FC236}">
                <a16:creationId xmlns:a16="http://schemas.microsoft.com/office/drawing/2014/main" id="{C80BC28E-8C7E-44C2-908E-BF8F721704AF}"/>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31709133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736B65-3466-4B36-9B49-3F08F161C835}"/>
              </a:ext>
            </a:extLst>
          </p:cNvPr>
          <p:cNvSpPr>
            <a:spLocks noGrp="1"/>
          </p:cNvSpPr>
          <p:nvPr>
            <p:ph idx="1"/>
          </p:nvPr>
        </p:nvSpPr>
        <p:spPr/>
        <p:txBody>
          <a:bodyPr/>
          <a:lstStyle/>
          <a:p>
            <a:pPr marL="457200" indent="-457200">
              <a:buFont typeface="+mj-lt"/>
              <a:buAutoNum type="arabicPeriod"/>
            </a:pPr>
            <a:r>
              <a:rPr lang="en-US" dirty="0">
                <a:solidFill>
                  <a:srgbClr val="FF0000"/>
                </a:solidFill>
              </a:rPr>
              <a:t>Discuss rehabilitation and restorative care</a:t>
            </a:r>
          </a:p>
          <a:p>
            <a:pPr marL="457200" indent="-457200">
              <a:buFont typeface="+mj-lt"/>
              <a:buAutoNum type="arabicPeriod"/>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rehabilitation</a:t>
            </a:r>
          </a:p>
          <a:p>
            <a:pPr marL="457200" lvl="1" indent="0">
              <a:buNone/>
            </a:pPr>
            <a:r>
              <a:rPr lang="en-US" dirty="0"/>
              <a:t>care given by specialists to help restore or improve function after an illness or injury.</a:t>
            </a:r>
          </a:p>
          <a:p>
            <a:pPr marL="0" indent="0">
              <a:buNone/>
            </a:pPr>
            <a:r>
              <a:rPr lang="en-US" b="1" dirty="0"/>
              <a:t>restorative care</a:t>
            </a:r>
          </a:p>
          <a:p>
            <a:pPr marL="457200" lvl="1" indent="0">
              <a:buNone/>
            </a:pPr>
            <a:r>
              <a:rPr lang="en-US" dirty="0"/>
              <a:t>care given after rehabilitation to maintain a person’s function, improve his quality of life, and increase his independence.</a:t>
            </a:r>
          </a:p>
          <a:p>
            <a:pPr marL="0" indent="0">
              <a:buNone/>
            </a:pPr>
            <a:endParaRPr lang="en-US" dirty="0"/>
          </a:p>
        </p:txBody>
      </p:sp>
      <p:sp>
        <p:nvSpPr>
          <p:cNvPr id="3" name="Slide Number Placeholder 2">
            <a:extLst>
              <a:ext uri="{FF2B5EF4-FFF2-40B4-BE49-F238E27FC236}">
                <a16:creationId xmlns:a16="http://schemas.microsoft.com/office/drawing/2014/main" id="{FFDBE9C5-621A-48F2-84CE-A9A956E3EB4B}"/>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2365169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14C6A2-BF8A-4AD3-8640-775871506F9E}"/>
              </a:ext>
            </a:extLst>
          </p:cNvPr>
          <p:cNvSpPr>
            <a:spLocks noGrp="1"/>
          </p:cNvSpPr>
          <p:nvPr>
            <p:ph idx="1"/>
          </p:nvPr>
        </p:nvSpPr>
        <p:spPr/>
        <p:txBody>
          <a:bodyPr/>
          <a:lstStyle/>
          <a:p>
            <a:pPr marL="0" indent="0">
              <a:buNone/>
            </a:pPr>
            <a:r>
              <a:rPr lang="en-US" dirty="0"/>
              <a:t>Transparency 21-4: Body Movements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0EFB2C41-D135-42E2-991C-3998608EAC35}"/>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pic>
        <p:nvPicPr>
          <p:cNvPr id="4" name="Picture 3">
            <a:extLst>
              <a:ext uri="{FF2B5EF4-FFF2-40B4-BE49-F238E27FC236}">
                <a16:creationId xmlns:a16="http://schemas.microsoft.com/office/drawing/2014/main" id="{E1B912A5-73F3-4440-9A0A-FA928FDAAAB6}"/>
              </a:ext>
            </a:extLst>
          </p:cNvPr>
          <p:cNvPicPr>
            <a:picLocks noChangeAspect="1"/>
          </p:cNvPicPr>
          <p:nvPr/>
        </p:nvPicPr>
        <p:blipFill>
          <a:blip r:embed="rId2"/>
          <a:stretch>
            <a:fillRect/>
          </a:stretch>
        </p:blipFill>
        <p:spPr>
          <a:xfrm>
            <a:off x="1322230" y="1381362"/>
            <a:ext cx="8514926" cy="5344263"/>
          </a:xfrm>
          <a:prstGeom prst="rect">
            <a:avLst/>
          </a:prstGeom>
        </p:spPr>
      </p:pic>
    </p:spTree>
    <p:extLst>
      <p:ext uri="{BB962C8B-B14F-4D97-AF65-F5344CB8AC3E}">
        <p14:creationId xmlns:p14="http://schemas.microsoft.com/office/powerpoint/2010/main" val="3012606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3ECA913-84B3-41A5-8DD0-E2050AE386B3}"/>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how to assist with range of motion exercises</a:t>
            </a:r>
          </a:p>
          <a:p>
            <a:pPr marL="457200" indent="-457200">
              <a:buFont typeface="+mj-lt"/>
              <a:buAutoNum type="arabicPeriod" startAt="6"/>
            </a:pPr>
            <a:endParaRPr lang="en-US" dirty="0">
              <a:solidFill>
                <a:srgbClr val="FF0000"/>
              </a:solidFill>
            </a:endParaRPr>
          </a:p>
          <a:p>
            <a:pPr marL="0" indent="0">
              <a:buNone/>
            </a:pPr>
            <a:r>
              <a:rPr lang="en-US" dirty="0"/>
              <a:t>NAs should remember the differences between the types of ROM exercises:</a:t>
            </a:r>
          </a:p>
          <a:p>
            <a:pPr marL="0" indent="0">
              <a:buNone/>
            </a:pPr>
            <a:endParaRPr lang="en-US" dirty="0"/>
          </a:p>
          <a:p>
            <a:pPr lvl="1"/>
            <a:r>
              <a:rPr lang="en-US" b="1" dirty="0"/>
              <a:t>PROM</a:t>
            </a:r>
            <a:r>
              <a:rPr lang="en-US" dirty="0"/>
              <a:t> - NA does all the work, and resident does none. </a:t>
            </a:r>
          </a:p>
          <a:p>
            <a:pPr lvl="1"/>
            <a:r>
              <a:rPr lang="en-US" b="1" dirty="0"/>
              <a:t>AROM</a:t>
            </a:r>
            <a:r>
              <a:rPr lang="en-US" dirty="0"/>
              <a:t> - NA encourages resident, but resident does all the work. </a:t>
            </a:r>
          </a:p>
          <a:p>
            <a:pPr lvl="1"/>
            <a:r>
              <a:rPr lang="en-US" b="1" dirty="0"/>
              <a:t>AAROM</a:t>
            </a:r>
            <a:r>
              <a:rPr lang="en-US" dirty="0"/>
              <a:t> - NA assists and supports the resident in doing the work. </a:t>
            </a:r>
          </a:p>
        </p:txBody>
      </p:sp>
      <p:sp>
        <p:nvSpPr>
          <p:cNvPr id="3" name="Slide Number Placeholder 2">
            <a:extLst>
              <a:ext uri="{FF2B5EF4-FFF2-40B4-BE49-F238E27FC236}">
                <a16:creationId xmlns:a16="http://schemas.microsoft.com/office/drawing/2014/main" id="{C80BC28E-8C7E-44C2-908E-BF8F721704AF}"/>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3749973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a safe level, usually waist high. Lock bed wheels.</a:t>
            </a:r>
          </a:p>
          <a:p>
            <a:pPr marL="457200" indent="-457200">
              <a:buFont typeface="+mj-lt"/>
              <a:buAutoNum type="arabicPeriod"/>
            </a:pPr>
            <a:r>
              <a:rPr lang="en-US" dirty="0"/>
              <a:t>Position the resident lying supine—flat on her back—on the bed. Use proper alignment.</a:t>
            </a:r>
          </a:p>
          <a:p>
            <a:pPr marL="457200" indent="-457200">
              <a:buFont typeface="+mj-lt"/>
              <a:buAutoNum type="arabicPeriod"/>
            </a:pPr>
            <a:r>
              <a:rPr lang="en-US" dirty="0"/>
              <a:t>While supporting the limbs, move all joints gently, slowly, and smoothly through the range of motion to the point of resistance. Repeat each exercise at least three times. Watch for signs of pain and stop performing exercises if resident appears to be in pain or complains of pain. Report pain to the nurse.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5175189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6525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b="1" dirty="0"/>
              <a:t>Shoulder</a:t>
            </a:r>
            <a:r>
              <a:rPr lang="en-US" dirty="0"/>
              <a:t>. Support the resident’s arm at the elbow and wrist while performing ROM for the shoulder. Place one hand under the elbow and the other hand under the wrist. Raise the straightened arm from the side position upward toward the head to ear level and return the arm down to side of the body (extension/flexion).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pic>
        <p:nvPicPr>
          <p:cNvPr id="4" name="Picture 3">
            <a:extLst>
              <a:ext uri="{FF2B5EF4-FFF2-40B4-BE49-F238E27FC236}">
                <a16:creationId xmlns:a16="http://schemas.microsoft.com/office/drawing/2014/main" id="{56D6477B-618D-4CA4-81B1-7C51A8C0F417}"/>
              </a:ext>
            </a:extLst>
          </p:cNvPr>
          <p:cNvPicPr>
            <a:picLocks noChangeAspect="1"/>
          </p:cNvPicPr>
          <p:nvPr/>
        </p:nvPicPr>
        <p:blipFill>
          <a:blip r:embed="rId2"/>
          <a:stretch>
            <a:fillRect/>
          </a:stretch>
        </p:blipFill>
        <p:spPr>
          <a:xfrm>
            <a:off x="5330190" y="2407663"/>
            <a:ext cx="5171107" cy="3769301"/>
          </a:xfrm>
          <a:prstGeom prst="rect">
            <a:avLst/>
          </a:prstGeom>
        </p:spPr>
      </p:pic>
      <p:pic>
        <p:nvPicPr>
          <p:cNvPr id="5" name="Picture 4">
            <a:extLst>
              <a:ext uri="{FF2B5EF4-FFF2-40B4-BE49-F238E27FC236}">
                <a16:creationId xmlns:a16="http://schemas.microsoft.com/office/drawing/2014/main" id="{4D216CAE-DA2E-441F-8BBE-0B2F0D053B2A}"/>
              </a:ext>
            </a:extLst>
          </p:cNvPr>
          <p:cNvPicPr>
            <a:picLocks noChangeAspect="1"/>
          </p:cNvPicPr>
          <p:nvPr/>
        </p:nvPicPr>
        <p:blipFill>
          <a:blip r:embed="rId3"/>
          <a:stretch>
            <a:fillRect/>
          </a:stretch>
        </p:blipFill>
        <p:spPr>
          <a:xfrm rot="1263288">
            <a:off x="5947349" y="3178037"/>
            <a:ext cx="2637303" cy="798601"/>
          </a:xfrm>
          <a:prstGeom prst="rect">
            <a:avLst/>
          </a:prstGeom>
        </p:spPr>
      </p:pic>
    </p:spTree>
    <p:extLst>
      <p:ext uri="{BB962C8B-B14F-4D97-AF65-F5344CB8AC3E}">
        <p14:creationId xmlns:p14="http://schemas.microsoft.com/office/powerpoint/2010/main" val="1290868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3096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0" indent="0">
              <a:buNone/>
            </a:pPr>
            <a:r>
              <a:rPr lang="en-US" dirty="0"/>
              <a:t>Move straightened arm away from side of body to shoulder level and return arm to side of body(abduction/adduction).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pic>
        <p:nvPicPr>
          <p:cNvPr id="6" name="Picture 5">
            <a:extLst>
              <a:ext uri="{FF2B5EF4-FFF2-40B4-BE49-F238E27FC236}">
                <a16:creationId xmlns:a16="http://schemas.microsoft.com/office/drawing/2014/main" id="{0136D124-E2E0-473C-B87D-76CAC0A20B60}"/>
              </a:ext>
            </a:extLst>
          </p:cNvPr>
          <p:cNvPicPr>
            <a:picLocks noChangeAspect="1"/>
          </p:cNvPicPr>
          <p:nvPr/>
        </p:nvPicPr>
        <p:blipFill>
          <a:blip r:embed="rId2"/>
          <a:stretch>
            <a:fillRect/>
          </a:stretch>
        </p:blipFill>
        <p:spPr>
          <a:xfrm>
            <a:off x="6763411" y="377687"/>
            <a:ext cx="2322777" cy="6102625"/>
          </a:xfrm>
          <a:prstGeom prst="rect">
            <a:avLst/>
          </a:prstGeom>
        </p:spPr>
      </p:pic>
      <p:pic>
        <p:nvPicPr>
          <p:cNvPr id="7" name="Picture 6">
            <a:extLst>
              <a:ext uri="{FF2B5EF4-FFF2-40B4-BE49-F238E27FC236}">
                <a16:creationId xmlns:a16="http://schemas.microsoft.com/office/drawing/2014/main" id="{32A9FC95-92A3-4B5A-BEE2-95EB6A1D7C0E}"/>
              </a:ext>
            </a:extLst>
          </p:cNvPr>
          <p:cNvPicPr>
            <a:picLocks noChangeAspect="1"/>
          </p:cNvPicPr>
          <p:nvPr/>
        </p:nvPicPr>
        <p:blipFill>
          <a:blip r:embed="rId3"/>
          <a:stretch>
            <a:fillRect/>
          </a:stretch>
        </p:blipFill>
        <p:spPr>
          <a:xfrm>
            <a:off x="7205449" y="1623815"/>
            <a:ext cx="463336" cy="158510"/>
          </a:xfrm>
          <a:prstGeom prst="rect">
            <a:avLst/>
          </a:prstGeom>
        </p:spPr>
      </p:pic>
      <p:pic>
        <p:nvPicPr>
          <p:cNvPr id="8" name="Picture 7">
            <a:extLst>
              <a:ext uri="{FF2B5EF4-FFF2-40B4-BE49-F238E27FC236}">
                <a16:creationId xmlns:a16="http://schemas.microsoft.com/office/drawing/2014/main" id="{174B7F39-F10A-49BD-9AEC-A71545323EDA}"/>
              </a:ext>
            </a:extLst>
          </p:cNvPr>
          <p:cNvPicPr>
            <a:picLocks noChangeAspect="1"/>
          </p:cNvPicPr>
          <p:nvPr/>
        </p:nvPicPr>
        <p:blipFill>
          <a:blip r:embed="rId4"/>
          <a:stretch>
            <a:fillRect/>
          </a:stretch>
        </p:blipFill>
        <p:spPr>
          <a:xfrm>
            <a:off x="7266414" y="4714485"/>
            <a:ext cx="402371" cy="195089"/>
          </a:xfrm>
          <a:prstGeom prst="rect">
            <a:avLst/>
          </a:prstGeom>
        </p:spPr>
      </p:pic>
    </p:spTree>
    <p:extLst>
      <p:ext uri="{BB962C8B-B14F-4D97-AF65-F5344CB8AC3E}">
        <p14:creationId xmlns:p14="http://schemas.microsoft.com/office/powerpoint/2010/main" val="21294364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6525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b="1" dirty="0"/>
              <a:t>Elbow</a:t>
            </a:r>
            <a:r>
              <a:rPr lang="en-US" dirty="0"/>
              <a:t>. Hold the resident’s wrist with one hand and the elbow with the other hand. Bend the elbow so that the hand touches the shoulder on that same side (flexion). Straighten the arm (extension).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pic>
        <p:nvPicPr>
          <p:cNvPr id="4" name="Picture 3">
            <a:extLst>
              <a:ext uri="{FF2B5EF4-FFF2-40B4-BE49-F238E27FC236}">
                <a16:creationId xmlns:a16="http://schemas.microsoft.com/office/drawing/2014/main" id="{6B0FE6D0-A997-451D-932C-A0D1D17BB8DD}"/>
              </a:ext>
            </a:extLst>
          </p:cNvPr>
          <p:cNvPicPr>
            <a:picLocks noChangeAspect="1"/>
          </p:cNvPicPr>
          <p:nvPr/>
        </p:nvPicPr>
        <p:blipFill>
          <a:blip r:embed="rId2"/>
          <a:stretch>
            <a:fillRect/>
          </a:stretch>
        </p:blipFill>
        <p:spPr>
          <a:xfrm>
            <a:off x="5495436" y="640712"/>
            <a:ext cx="2481287" cy="2993395"/>
          </a:xfrm>
          <a:prstGeom prst="rect">
            <a:avLst/>
          </a:prstGeom>
        </p:spPr>
      </p:pic>
      <p:pic>
        <p:nvPicPr>
          <p:cNvPr id="5" name="Picture 4">
            <a:extLst>
              <a:ext uri="{FF2B5EF4-FFF2-40B4-BE49-F238E27FC236}">
                <a16:creationId xmlns:a16="http://schemas.microsoft.com/office/drawing/2014/main" id="{B519647D-81C4-4297-97F7-21EF07A3144E}"/>
              </a:ext>
            </a:extLst>
          </p:cNvPr>
          <p:cNvPicPr>
            <a:picLocks noChangeAspect="1"/>
          </p:cNvPicPr>
          <p:nvPr/>
        </p:nvPicPr>
        <p:blipFill>
          <a:blip r:embed="rId3"/>
          <a:stretch>
            <a:fillRect/>
          </a:stretch>
        </p:blipFill>
        <p:spPr>
          <a:xfrm>
            <a:off x="7685981" y="3645420"/>
            <a:ext cx="2481287" cy="2816596"/>
          </a:xfrm>
          <a:prstGeom prst="rect">
            <a:avLst/>
          </a:prstGeom>
        </p:spPr>
      </p:pic>
      <p:pic>
        <p:nvPicPr>
          <p:cNvPr id="6" name="Picture 5">
            <a:extLst>
              <a:ext uri="{FF2B5EF4-FFF2-40B4-BE49-F238E27FC236}">
                <a16:creationId xmlns:a16="http://schemas.microsoft.com/office/drawing/2014/main" id="{929DBC6A-4058-4C27-92F0-51748D2411D1}"/>
              </a:ext>
            </a:extLst>
          </p:cNvPr>
          <p:cNvPicPr>
            <a:picLocks noChangeAspect="1"/>
          </p:cNvPicPr>
          <p:nvPr/>
        </p:nvPicPr>
        <p:blipFill>
          <a:blip r:embed="rId4"/>
          <a:stretch>
            <a:fillRect/>
          </a:stretch>
        </p:blipFill>
        <p:spPr>
          <a:xfrm>
            <a:off x="5726430" y="2045969"/>
            <a:ext cx="1469937" cy="393217"/>
          </a:xfrm>
          <a:prstGeom prst="rect">
            <a:avLst/>
          </a:prstGeom>
        </p:spPr>
      </p:pic>
      <p:pic>
        <p:nvPicPr>
          <p:cNvPr id="7" name="Picture 6">
            <a:extLst>
              <a:ext uri="{FF2B5EF4-FFF2-40B4-BE49-F238E27FC236}">
                <a16:creationId xmlns:a16="http://schemas.microsoft.com/office/drawing/2014/main" id="{4D908187-415F-4333-8653-5ADE8152F658}"/>
              </a:ext>
            </a:extLst>
          </p:cNvPr>
          <p:cNvPicPr>
            <a:picLocks noChangeAspect="1"/>
          </p:cNvPicPr>
          <p:nvPr/>
        </p:nvPicPr>
        <p:blipFill>
          <a:blip r:embed="rId5"/>
          <a:stretch>
            <a:fillRect/>
          </a:stretch>
        </p:blipFill>
        <p:spPr>
          <a:xfrm>
            <a:off x="7555229" y="5053718"/>
            <a:ext cx="1493897" cy="421252"/>
          </a:xfrm>
          <a:prstGeom prst="rect">
            <a:avLst/>
          </a:prstGeom>
        </p:spPr>
      </p:pic>
    </p:spTree>
    <p:extLst>
      <p:ext uri="{BB962C8B-B14F-4D97-AF65-F5344CB8AC3E}">
        <p14:creationId xmlns:p14="http://schemas.microsoft.com/office/powerpoint/2010/main" val="24934029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6525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0" indent="0">
              <a:buNone/>
            </a:pPr>
            <a:r>
              <a:rPr lang="en-US" dirty="0"/>
              <a:t>Exercise the forearm by moving it so the palm is facing downward (pronation) and then the palm is facing upward (supination).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pic>
        <p:nvPicPr>
          <p:cNvPr id="4" name="Picture 3">
            <a:extLst>
              <a:ext uri="{FF2B5EF4-FFF2-40B4-BE49-F238E27FC236}">
                <a16:creationId xmlns:a16="http://schemas.microsoft.com/office/drawing/2014/main" id="{9863BCFC-A719-47A5-8D69-F0B807EACB0A}"/>
              </a:ext>
            </a:extLst>
          </p:cNvPr>
          <p:cNvPicPr>
            <a:picLocks noChangeAspect="1"/>
          </p:cNvPicPr>
          <p:nvPr/>
        </p:nvPicPr>
        <p:blipFill>
          <a:blip r:embed="rId2"/>
          <a:stretch>
            <a:fillRect/>
          </a:stretch>
        </p:blipFill>
        <p:spPr>
          <a:xfrm>
            <a:off x="7292963" y="3787125"/>
            <a:ext cx="3206774" cy="2389839"/>
          </a:xfrm>
          <a:prstGeom prst="rect">
            <a:avLst/>
          </a:prstGeom>
        </p:spPr>
      </p:pic>
      <p:pic>
        <p:nvPicPr>
          <p:cNvPr id="5" name="Picture 4">
            <a:extLst>
              <a:ext uri="{FF2B5EF4-FFF2-40B4-BE49-F238E27FC236}">
                <a16:creationId xmlns:a16="http://schemas.microsoft.com/office/drawing/2014/main" id="{4D4E41F0-7F23-410E-800A-377D8E34CC56}"/>
              </a:ext>
            </a:extLst>
          </p:cNvPr>
          <p:cNvPicPr>
            <a:picLocks noChangeAspect="1"/>
          </p:cNvPicPr>
          <p:nvPr/>
        </p:nvPicPr>
        <p:blipFill>
          <a:blip r:embed="rId3"/>
          <a:stretch>
            <a:fillRect/>
          </a:stretch>
        </p:blipFill>
        <p:spPr>
          <a:xfrm>
            <a:off x="5974080" y="615452"/>
            <a:ext cx="3194581" cy="2645893"/>
          </a:xfrm>
          <a:prstGeom prst="rect">
            <a:avLst/>
          </a:prstGeom>
        </p:spPr>
      </p:pic>
      <p:pic>
        <p:nvPicPr>
          <p:cNvPr id="6" name="Picture 5">
            <a:extLst>
              <a:ext uri="{FF2B5EF4-FFF2-40B4-BE49-F238E27FC236}">
                <a16:creationId xmlns:a16="http://schemas.microsoft.com/office/drawing/2014/main" id="{9FA0CC68-2C6B-4266-B297-1A26EC4D4CB8}"/>
              </a:ext>
            </a:extLst>
          </p:cNvPr>
          <p:cNvPicPr>
            <a:picLocks noChangeAspect="1"/>
          </p:cNvPicPr>
          <p:nvPr/>
        </p:nvPicPr>
        <p:blipFill>
          <a:blip r:embed="rId4"/>
          <a:stretch>
            <a:fillRect/>
          </a:stretch>
        </p:blipFill>
        <p:spPr>
          <a:xfrm>
            <a:off x="6431296" y="1283195"/>
            <a:ext cx="371888" cy="484660"/>
          </a:xfrm>
          <a:prstGeom prst="rect">
            <a:avLst/>
          </a:prstGeom>
        </p:spPr>
      </p:pic>
      <p:pic>
        <p:nvPicPr>
          <p:cNvPr id="7" name="Picture 6">
            <a:extLst>
              <a:ext uri="{FF2B5EF4-FFF2-40B4-BE49-F238E27FC236}">
                <a16:creationId xmlns:a16="http://schemas.microsoft.com/office/drawing/2014/main" id="{9F7C80E5-9CBD-415C-91F4-C6CC7542367B}"/>
              </a:ext>
            </a:extLst>
          </p:cNvPr>
          <p:cNvPicPr>
            <a:picLocks noChangeAspect="1"/>
          </p:cNvPicPr>
          <p:nvPr/>
        </p:nvPicPr>
        <p:blipFill>
          <a:blip r:embed="rId5"/>
          <a:stretch>
            <a:fillRect/>
          </a:stretch>
        </p:blipFill>
        <p:spPr>
          <a:xfrm rot="15268898" flipV="1">
            <a:off x="6017948" y="1806977"/>
            <a:ext cx="618554" cy="372365"/>
          </a:xfrm>
          <a:prstGeom prst="rect">
            <a:avLst/>
          </a:prstGeom>
        </p:spPr>
      </p:pic>
      <p:pic>
        <p:nvPicPr>
          <p:cNvPr id="8" name="Picture 7">
            <a:extLst>
              <a:ext uri="{FF2B5EF4-FFF2-40B4-BE49-F238E27FC236}">
                <a16:creationId xmlns:a16="http://schemas.microsoft.com/office/drawing/2014/main" id="{79BC3078-44D1-4F07-9382-EC92AC1E5101}"/>
              </a:ext>
            </a:extLst>
          </p:cNvPr>
          <p:cNvPicPr>
            <a:picLocks noChangeAspect="1"/>
          </p:cNvPicPr>
          <p:nvPr/>
        </p:nvPicPr>
        <p:blipFill>
          <a:blip r:embed="rId6"/>
          <a:stretch>
            <a:fillRect/>
          </a:stretch>
        </p:blipFill>
        <p:spPr>
          <a:xfrm>
            <a:off x="7571370" y="4610156"/>
            <a:ext cx="414564" cy="743776"/>
          </a:xfrm>
          <a:prstGeom prst="rect">
            <a:avLst/>
          </a:prstGeom>
        </p:spPr>
      </p:pic>
    </p:spTree>
    <p:extLst>
      <p:ext uri="{BB962C8B-B14F-4D97-AF65-F5344CB8AC3E}">
        <p14:creationId xmlns:p14="http://schemas.microsoft.com/office/powerpoint/2010/main" val="3286665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5382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b="1" dirty="0"/>
              <a:t>Wrist. </a:t>
            </a:r>
            <a:r>
              <a:rPr lang="en-US" dirty="0"/>
              <a:t>Hold the wrist with one hand and use the fingers of the other hand to help move the joint through the motions. Bend the hand down (flexion); bend the hand backward (dorsiflexion). </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pic>
        <p:nvPicPr>
          <p:cNvPr id="4" name="Picture 3">
            <a:extLst>
              <a:ext uri="{FF2B5EF4-FFF2-40B4-BE49-F238E27FC236}">
                <a16:creationId xmlns:a16="http://schemas.microsoft.com/office/drawing/2014/main" id="{462541E0-3B2E-4124-8502-FD52A1F09704}"/>
              </a:ext>
            </a:extLst>
          </p:cNvPr>
          <p:cNvPicPr>
            <a:picLocks noChangeAspect="1"/>
          </p:cNvPicPr>
          <p:nvPr/>
        </p:nvPicPr>
        <p:blipFill>
          <a:blip r:embed="rId2"/>
          <a:stretch>
            <a:fillRect/>
          </a:stretch>
        </p:blipFill>
        <p:spPr>
          <a:xfrm>
            <a:off x="7267826" y="3566005"/>
            <a:ext cx="3005588" cy="2773920"/>
          </a:xfrm>
          <a:prstGeom prst="rect">
            <a:avLst/>
          </a:prstGeom>
        </p:spPr>
      </p:pic>
      <p:pic>
        <p:nvPicPr>
          <p:cNvPr id="5" name="Picture 4">
            <a:extLst>
              <a:ext uri="{FF2B5EF4-FFF2-40B4-BE49-F238E27FC236}">
                <a16:creationId xmlns:a16="http://schemas.microsoft.com/office/drawing/2014/main" id="{AB849735-2E0C-44A1-AB40-3F3C0BEA706C}"/>
              </a:ext>
            </a:extLst>
          </p:cNvPr>
          <p:cNvPicPr>
            <a:picLocks noChangeAspect="1"/>
          </p:cNvPicPr>
          <p:nvPr/>
        </p:nvPicPr>
        <p:blipFill>
          <a:blip r:embed="rId3"/>
          <a:stretch>
            <a:fillRect/>
          </a:stretch>
        </p:blipFill>
        <p:spPr>
          <a:xfrm>
            <a:off x="5765032" y="780226"/>
            <a:ext cx="3005588" cy="2511770"/>
          </a:xfrm>
          <a:prstGeom prst="rect">
            <a:avLst/>
          </a:prstGeom>
        </p:spPr>
      </p:pic>
      <p:pic>
        <p:nvPicPr>
          <p:cNvPr id="6" name="Picture 5">
            <a:extLst>
              <a:ext uri="{FF2B5EF4-FFF2-40B4-BE49-F238E27FC236}">
                <a16:creationId xmlns:a16="http://schemas.microsoft.com/office/drawing/2014/main" id="{EEDF9549-BA1D-4D6E-95A2-FB0F4D8301F3}"/>
              </a:ext>
            </a:extLst>
          </p:cNvPr>
          <p:cNvPicPr>
            <a:picLocks noChangeAspect="1"/>
          </p:cNvPicPr>
          <p:nvPr/>
        </p:nvPicPr>
        <p:blipFill>
          <a:blip r:embed="rId4"/>
          <a:stretch>
            <a:fillRect/>
          </a:stretch>
        </p:blipFill>
        <p:spPr>
          <a:xfrm>
            <a:off x="5916124" y="1466835"/>
            <a:ext cx="999831" cy="335309"/>
          </a:xfrm>
          <a:prstGeom prst="rect">
            <a:avLst/>
          </a:prstGeom>
        </p:spPr>
      </p:pic>
      <p:pic>
        <p:nvPicPr>
          <p:cNvPr id="7" name="Picture 6">
            <a:extLst>
              <a:ext uri="{FF2B5EF4-FFF2-40B4-BE49-F238E27FC236}">
                <a16:creationId xmlns:a16="http://schemas.microsoft.com/office/drawing/2014/main" id="{B52589A4-09C4-4707-9E55-2C35E34F0535}"/>
              </a:ext>
            </a:extLst>
          </p:cNvPr>
          <p:cNvPicPr>
            <a:picLocks noChangeAspect="1"/>
          </p:cNvPicPr>
          <p:nvPr/>
        </p:nvPicPr>
        <p:blipFill>
          <a:blip r:embed="rId5"/>
          <a:stretch>
            <a:fillRect/>
          </a:stretch>
        </p:blipFill>
        <p:spPr>
          <a:xfrm>
            <a:off x="7891988" y="4138407"/>
            <a:ext cx="1048603" cy="341406"/>
          </a:xfrm>
          <a:prstGeom prst="rect">
            <a:avLst/>
          </a:prstGeom>
        </p:spPr>
      </p:pic>
    </p:spTree>
    <p:extLst>
      <p:ext uri="{BB962C8B-B14F-4D97-AF65-F5344CB8AC3E}">
        <p14:creationId xmlns:p14="http://schemas.microsoft.com/office/powerpoint/2010/main" val="130513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7668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0" indent="0">
              <a:buNone/>
            </a:pPr>
            <a:r>
              <a:rPr lang="en-US" dirty="0"/>
              <a:t>Turn the hand in the direction of the thumb (radial flexion). Then turn the hand in the direction of the little finger (ulnar flexion).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pic>
        <p:nvPicPr>
          <p:cNvPr id="4" name="Picture 3">
            <a:extLst>
              <a:ext uri="{FF2B5EF4-FFF2-40B4-BE49-F238E27FC236}">
                <a16:creationId xmlns:a16="http://schemas.microsoft.com/office/drawing/2014/main" id="{2B91E36F-E356-4504-911D-AB4D0A244EE2}"/>
              </a:ext>
            </a:extLst>
          </p:cNvPr>
          <p:cNvPicPr>
            <a:picLocks noChangeAspect="1"/>
          </p:cNvPicPr>
          <p:nvPr/>
        </p:nvPicPr>
        <p:blipFill>
          <a:blip r:embed="rId2"/>
          <a:stretch>
            <a:fillRect/>
          </a:stretch>
        </p:blipFill>
        <p:spPr>
          <a:xfrm>
            <a:off x="5709570" y="552308"/>
            <a:ext cx="2322777" cy="3261643"/>
          </a:xfrm>
          <a:prstGeom prst="rect">
            <a:avLst/>
          </a:prstGeom>
        </p:spPr>
      </p:pic>
      <p:pic>
        <p:nvPicPr>
          <p:cNvPr id="5" name="Picture 4">
            <a:extLst>
              <a:ext uri="{FF2B5EF4-FFF2-40B4-BE49-F238E27FC236}">
                <a16:creationId xmlns:a16="http://schemas.microsoft.com/office/drawing/2014/main" id="{8F1FA3A0-6628-4B21-8D3A-456C77C4FCFC}"/>
              </a:ext>
            </a:extLst>
          </p:cNvPr>
          <p:cNvPicPr>
            <a:picLocks noChangeAspect="1"/>
          </p:cNvPicPr>
          <p:nvPr/>
        </p:nvPicPr>
        <p:blipFill>
          <a:blip r:embed="rId3"/>
          <a:stretch>
            <a:fillRect/>
          </a:stretch>
        </p:blipFill>
        <p:spPr>
          <a:xfrm>
            <a:off x="7597801" y="3147803"/>
            <a:ext cx="2322777" cy="3212870"/>
          </a:xfrm>
          <a:prstGeom prst="rect">
            <a:avLst/>
          </a:prstGeom>
        </p:spPr>
      </p:pic>
      <p:pic>
        <p:nvPicPr>
          <p:cNvPr id="6" name="Picture 5">
            <a:extLst>
              <a:ext uri="{FF2B5EF4-FFF2-40B4-BE49-F238E27FC236}">
                <a16:creationId xmlns:a16="http://schemas.microsoft.com/office/drawing/2014/main" id="{D8A38BF5-09D4-49DD-9706-389B6AA4C6A9}"/>
              </a:ext>
            </a:extLst>
          </p:cNvPr>
          <p:cNvPicPr>
            <a:picLocks noChangeAspect="1"/>
          </p:cNvPicPr>
          <p:nvPr/>
        </p:nvPicPr>
        <p:blipFill>
          <a:blip r:embed="rId4"/>
          <a:stretch>
            <a:fillRect/>
          </a:stretch>
        </p:blipFill>
        <p:spPr>
          <a:xfrm>
            <a:off x="6389332" y="2015474"/>
            <a:ext cx="963251" cy="335309"/>
          </a:xfrm>
          <a:prstGeom prst="rect">
            <a:avLst/>
          </a:prstGeom>
        </p:spPr>
      </p:pic>
      <p:pic>
        <p:nvPicPr>
          <p:cNvPr id="8" name="Picture 7">
            <a:extLst>
              <a:ext uri="{FF2B5EF4-FFF2-40B4-BE49-F238E27FC236}">
                <a16:creationId xmlns:a16="http://schemas.microsoft.com/office/drawing/2014/main" id="{1E56AC84-FD02-41FA-A0E3-6209E7237B50}"/>
              </a:ext>
            </a:extLst>
          </p:cNvPr>
          <p:cNvPicPr>
            <a:picLocks noChangeAspect="1"/>
          </p:cNvPicPr>
          <p:nvPr/>
        </p:nvPicPr>
        <p:blipFill>
          <a:blip r:embed="rId5"/>
          <a:stretch>
            <a:fillRect/>
          </a:stretch>
        </p:blipFill>
        <p:spPr>
          <a:xfrm>
            <a:off x="7870654" y="4540859"/>
            <a:ext cx="999831" cy="426757"/>
          </a:xfrm>
          <a:prstGeom prst="rect">
            <a:avLst/>
          </a:prstGeom>
        </p:spPr>
      </p:pic>
    </p:spTree>
    <p:extLst>
      <p:ext uri="{BB962C8B-B14F-4D97-AF65-F5344CB8AC3E}">
        <p14:creationId xmlns:p14="http://schemas.microsoft.com/office/powerpoint/2010/main" val="27039082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7668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b="1" dirty="0"/>
              <a:t>Thumb</a:t>
            </a:r>
            <a:r>
              <a:rPr lang="en-US" dirty="0"/>
              <a:t>. Move the thumb away from the index finger (abduction). Move the thumb back next to the index finger (adduction).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pic>
        <p:nvPicPr>
          <p:cNvPr id="4" name="Picture 3">
            <a:extLst>
              <a:ext uri="{FF2B5EF4-FFF2-40B4-BE49-F238E27FC236}">
                <a16:creationId xmlns:a16="http://schemas.microsoft.com/office/drawing/2014/main" id="{AF427950-250B-4088-9C3D-0EEC2611C635}"/>
              </a:ext>
            </a:extLst>
          </p:cNvPr>
          <p:cNvPicPr>
            <a:picLocks noChangeAspect="1"/>
          </p:cNvPicPr>
          <p:nvPr/>
        </p:nvPicPr>
        <p:blipFill>
          <a:blip r:embed="rId2"/>
          <a:stretch>
            <a:fillRect/>
          </a:stretch>
        </p:blipFill>
        <p:spPr>
          <a:xfrm>
            <a:off x="5608203" y="783929"/>
            <a:ext cx="2743438" cy="2694666"/>
          </a:xfrm>
          <a:prstGeom prst="rect">
            <a:avLst/>
          </a:prstGeom>
        </p:spPr>
      </p:pic>
      <p:pic>
        <p:nvPicPr>
          <p:cNvPr id="5" name="Picture 4">
            <a:extLst>
              <a:ext uri="{FF2B5EF4-FFF2-40B4-BE49-F238E27FC236}">
                <a16:creationId xmlns:a16="http://schemas.microsoft.com/office/drawing/2014/main" id="{B7001190-CA18-49EA-8D56-C9B6A561C805}"/>
              </a:ext>
            </a:extLst>
          </p:cNvPr>
          <p:cNvPicPr>
            <a:picLocks noChangeAspect="1"/>
          </p:cNvPicPr>
          <p:nvPr/>
        </p:nvPicPr>
        <p:blipFill>
          <a:blip r:embed="rId3"/>
          <a:stretch>
            <a:fillRect/>
          </a:stretch>
        </p:blipFill>
        <p:spPr>
          <a:xfrm>
            <a:off x="7467719" y="3656720"/>
            <a:ext cx="2731245" cy="2706859"/>
          </a:xfrm>
          <a:prstGeom prst="rect">
            <a:avLst/>
          </a:prstGeom>
        </p:spPr>
      </p:pic>
      <p:pic>
        <p:nvPicPr>
          <p:cNvPr id="6" name="Picture 5">
            <a:extLst>
              <a:ext uri="{FF2B5EF4-FFF2-40B4-BE49-F238E27FC236}">
                <a16:creationId xmlns:a16="http://schemas.microsoft.com/office/drawing/2014/main" id="{2323858E-67F6-4984-BAEE-686CE3BC9111}"/>
              </a:ext>
            </a:extLst>
          </p:cNvPr>
          <p:cNvPicPr>
            <a:picLocks noChangeAspect="1"/>
          </p:cNvPicPr>
          <p:nvPr/>
        </p:nvPicPr>
        <p:blipFill>
          <a:blip r:embed="rId4"/>
          <a:stretch>
            <a:fillRect/>
          </a:stretch>
        </p:blipFill>
        <p:spPr>
          <a:xfrm>
            <a:off x="7138506" y="1359395"/>
            <a:ext cx="658425" cy="298730"/>
          </a:xfrm>
          <a:prstGeom prst="rect">
            <a:avLst/>
          </a:prstGeom>
        </p:spPr>
      </p:pic>
      <p:pic>
        <p:nvPicPr>
          <p:cNvPr id="7" name="Picture 6">
            <a:extLst>
              <a:ext uri="{FF2B5EF4-FFF2-40B4-BE49-F238E27FC236}">
                <a16:creationId xmlns:a16="http://schemas.microsoft.com/office/drawing/2014/main" id="{71CFCA1F-2D36-40BD-8E2C-E5BFC95E4241}"/>
              </a:ext>
            </a:extLst>
          </p:cNvPr>
          <p:cNvPicPr>
            <a:picLocks noChangeAspect="1"/>
          </p:cNvPicPr>
          <p:nvPr/>
        </p:nvPicPr>
        <p:blipFill>
          <a:blip r:embed="rId5"/>
          <a:stretch>
            <a:fillRect/>
          </a:stretch>
        </p:blipFill>
        <p:spPr>
          <a:xfrm>
            <a:off x="8833341" y="3921996"/>
            <a:ext cx="518205" cy="408467"/>
          </a:xfrm>
          <a:prstGeom prst="rect">
            <a:avLst/>
          </a:prstGeom>
        </p:spPr>
      </p:pic>
    </p:spTree>
    <p:extLst>
      <p:ext uri="{BB962C8B-B14F-4D97-AF65-F5344CB8AC3E}">
        <p14:creationId xmlns:p14="http://schemas.microsoft.com/office/powerpoint/2010/main" val="1635453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736B65-3466-4B36-9B49-3F08F161C835}"/>
              </a:ext>
            </a:extLst>
          </p:cNvPr>
          <p:cNvSpPr>
            <a:spLocks noGrp="1"/>
          </p:cNvSpPr>
          <p:nvPr>
            <p:ph idx="1"/>
          </p:nvPr>
        </p:nvSpPr>
        <p:spPr>
          <a:xfrm>
            <a:off x="635393" y="780226"/>
            <a:ext cx="10234377" cy="5396738"/>
          </a:xfrm>
        </p:spPr>
        <p:txBody>
          <a:bodyPr/>
          <a:lstStyle/>
          <a:p>
            <a:pPr marL="457200" indent="-457200">
              <a:buFont typeface="+mj-lt"/>
              <a:buAutoNum type="arabicPeriod"/>
            </a:pPr>
            <a:r>
              <a:rPr lang="en-US" dirty="0">
                <a:solidFill>
                  <a:srgbClr val="FF0000"/>
                </a:solidFill>
              </a:rPr>
              <a:t>Discuss rehabilitation and restorative care</a:t>
            </a:r>
          </a:p>
          <a:p>
            <a:pPr marL="457200" indent="-457200">
              <a:buFont typeface="+mj-lt"/>
              <a:buAutoNum type="arabicPeriod"/>
            </a:pPr>
            <a:endParaRPr lang="en-US" dirty="0">
              <a:solidFill>
                <a:srgbClr val="FF0000"/>
              </a:solidFill>
            </a:endParaRPr>
          </a:p>
          <a:p>
            <a:pPr marL="0" indent="0">
              <a:buNone/>
            </a:pPr>
            <a:r>
              <a:rPr lang="en-US" dirty="0"/>
              <a:t>The process of rehabilitation is about moving the resident from</a:t>
            </a:r>
          </a:p>
          <a:p>
            <a:pPr marL="0" indent="0">
              <a:buNone/>
            </a:pPr>
            <a:endParaRPr lang="en-US" dirty="0"/>
          </a:p>
          <a:p>
            <a:pPr lvl="1"/>
            <a:r>
              <a:rPr lang="en-US" dirty="0"/>
              <a:t>Illness to health </a:t>
            </a:r>
          </a:p>
          <a:p>
            <a:pPr lvl="1"/>
            <a:r>
              <a:rPr lang="en-US" dirty="0"/>
              <a:t>Disability to ability </a:t>
            </a:r>
          </a:p>
          <a:p>
            <a:pPr lvl="1"/>
            <a:r>
              <a:rPr lang="en-US" dirty="0"/>
              <a:t>Dependence to independence </a:t>
            </a:r>
          </a:p>
          <a:p>
            <a:pPr marL="0" indent="0">
              <a:buNone/>
            </a:pPr>
            <a:endParaRPr lang="en-US" dirty="0"/>
          </a:p>
        </p:txBody>
      </p:sp>
      <p:sp>
        <p:nvSpPr>
          <p:cNvPr id="3" name="Slide Number Placeholder 2">
            <a:extLst>
              <a:ext uri="{FF2B5EF4-FFF2-40B4-BE49-F238E27FC236}">
                <a16:creationId xmlns:a16="http://schemas.microsoft.com/office/drawing/2014/main" id="{FFDBE9C5-621A-48F2-84CE-A9A956E3EB4B}"/>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10495770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7668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0" indent="0">
              <a:buNone/>
            </a:pPr>
            <a:r>
              <a:rPr lang="en-US" dirty="0"/>
              <a:t>Touch each fingertip with the thumb (opposition).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pic>
        <p:nvPicPr>
          <p:cNvPr id="4" name="Picture 3">
            <a:extLst>
              <a:ext uri="{FF2B5EF4-FFF2-40B4-BE49-F238E27FC236}">
                <a16:creationId xmlns:a16="http://schemas.microsoft.com/office/drawing/2014/main" id="{BDABF0BA-BB36-4FA7-893A-107D17D4A0F8}"/>
              </a:ext>
            </a:extLst>
          </p:cNvPr>
          <p:cNvPicPr>
            <a:picLocks noChangeAspect="1"/>
          </p:cNvPicPr>
          <p:nvPr/>
        </p:nvPicPr>
        <p:blipFill>
          <a:blip r:embed="rId2"/>
          <a:stretch>
            <a:fillRect/>
          </a:stretch>
        </p:blipFill>
        <p:spPr>
          <a:xfrm>
            <a:off x="5349240" y="2211352"/>
            <a:ext cx="4969934" cy="3671413"/>
          </a:xfrm>
          <a:prstGeom prst="rect">
            <a:avLst/>
          </a:prstGeom>
        </p:spPr>
      </p:pic>
    </p:spTree>
    <p:extLst>
      <p:ext uri="{BB962C8B-B14F-4D97-AF65-F5344CB8AC3E}">
        <p14:creationId xmlns:p14="http://schemas.microsoft.com/office/powerpoint/2010/main" val="33697828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5382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0" indent="0">
              <a:buNone/>
            </a:pPr>
            <a:r>
              <a:rPr lang="en-US" dirty="0"/>
              <a:t>Bend thumb into the palm (flexion) and out to the side (extension).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pic>
        <p:nvPicPr>
          <p:cNvPr id="4" name="Picture 3">
            <a:extLst>
              <a:ext uri="{FF2B5EF4-FFF2-40B4-BE49-F238E27FC236}">
                <a16:creationId xmlns:a16="http://schemas.microsoft.com/office/drawing/2014/main" id="{1EB181BA-773D-49C6-AB0D-E20CEC69C9A6}"/>
              </a:ext>
            </a:extLst>
          </p:cNvPr>
          <p:cNvPicPr>
            <a:picLocks noChangeAspect="1"/>
          </p:cNvPicPr>
          <p:nvPr/>
        </p:nvPicPr>
        <p:blipFill>
          <a:blip r:embed="rId2"/>
          <a:stretch>
            <a:fillRect/>
          </a:stretch>
        </p:blipFill>
        <p:spPr>
          <a:xfrm>
            <a:off x="5446614" y="680288"/>
            <a:ext cx="2743438" cy="2798307"/>
          </a:xfrm>
          <a:prstGeom prst="rect">
            <a:avLst/>
          </a:prstGeom>
        </p:spPr>
      </p:pic>
      <p:pic>
        <p:nvPicPr>
          <p:cNvPr id="5" name="Picture 4">
            <a:extLst>
              <a:ext uri="{FF2B5EF4-FFF2-40B4-BE49-F238E27FC236}">
                <a16:creationId xmlns:a16="http://schemas.microsoft.com/office/drawing/2014/main" id="{43693BFB-1DAC-43F2-B029-37185AC3582A}"/>
              </a:ext>
            </a:extLst>
          </p:cNvPr>
          <p:cNvPicPr>
            <a:picLocks noChangeAspect="1"/>
          </p:cNvPicPr>
          <p:nvPr/>
        </p:nvPicPr>
        <p:blipFill>
          <a:blip r:embed="rId3"/>
          <a:stretch>
            <a:fillRect/>
          </a:stretch>
        </p:blipFill>
        <p:spPr>
          <a:xfrm>
            <a:off x="7650361" y="3566499"/>
            <a:ext cx="2743438" cy="2712955"/>
          </a:xfrm>
          <a:prstGeom prst="rect">
            <a:avLst/>
          </a:prstGeom>
        </p:spPr>
      </p:pic>
      <p:pic>
        <p:nvPicPr>
          <p:cNvPr id="6" name="Picture 5">
            <a:extLst>
              <a:ext uri="{FF2B5EF4-FFF2-40B4-BE49-F238E27FC236}">
                <a16:creationId xmlns:a16="http://schemas.microsoft.com/office/drawing/2014/main" id="{2B7DBAED-C3D6-41DE-8496-F51E07B000DC}"/>
              </a:ext>
            </a:extLst>
          </p:cNvPr>
          <p:cNvPicPr>
            <a:picLocks noChangeAspect="1"/>
          </p:cNvPicPr>
          <p:nvPr/>
        </p:nvPicPr>
        <p:blipFill>
          <a:blip r:embed="rId4"/>
          <a:stretch>
            <a:fillRect/>
          </a:stretch>
        </p:blipFill>
        <p:spPr>
          <a:xfrm>
            <a:off x="6255901" y="1383029"/>
            <a:ext cx="1124865" cy="443497"/>
          </a:xfrm>
          <a:prstGeom prst="rect">
            <a:avLst/>
          </a:prstGeom>
        </p:spPr>
      </p:pic>
      <p:pic>
        <p:nvPicPr>
          <p:cNvPr id="8" name="Picture 7">
            <a:extLst>
              <a:ext uri="{FF2B5EF4-FFF2-40B4-BE49-F238E27FC236}">
                <a16:creationId xmlns:a16="http://schemas.microsoft.com/office/drawing/2014/main" id="{86F1ED0D-814F-412F-B181-1FB233208812}"/>
              </a:ext>
            </a:extLst>
          </p:cNvPr>
          <p:cNvPicPr>
            <a:picLocks noChangeAspect="1"/>
          </p:cNvPicPr>
          <p:nvPr/>
        </p:nvPicPr>
        <p:blipFill>
          <a:blip r:embed="rId5"/>
          <a:stretch>
            <a:fillRect/>
          </a:stretch>
        </p:blipFill>
        <p:spPr>
          <a:xfrm>
            <a:off x="9022080" y="4206987"/>
            <a:ext cx="792549" cy="341406"/>
          </a:xfrm>
          <a:prstGeom prst="rect">
            <a:avLst/>
          </a:prstGeom>
        </p:spPr>
      </p:pic>
    </p:spTree>
    <p:extLst>
      <p:ext uri="{BB962C8B-B14F-4D97-AF65-F5344CB8AC3E}">
        <p14:creationId xmlns:p14="http://schemas.microsoft.com/office/powerpoint/2010/main" val="17351169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4239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b="1" dirty="0"/>
              <a:t>Fingers</a:t>
            </a:r>
            <a:r>
              <a:rPr lang="en-US" dirty="0"/>
              <a:t>. Make the hand into a fist (flexion). Gently straighten out the fist (extension).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pic>
        <p:nvPicPr>
          <p:cNvPr id="4" name="Picture 3">
            <a:extLst>
              <a:ext uri="{FF2B5EF4-FFF2-40B4-BE49-F238E27FC236}">
                <a16:creationId xmlns:a16="http://schemas.microsoft.com/office/drawing/2014/main" id="{CA5E9011-75E5-4C83-ACA5-DEFDB8835A1E}"/>
              </a:ext>
            </a:extLst>
          </p:cNvPr>
          <p:cNvPicPr>
            <a:picLocks noChangeAspect="1"/>
          </p:cNvPicPr>
          <p:nvPr/>
        </p:nvPicPr>
        <p:blipFill>
          <a:blip r:embed="rId2"/>
          <a:stretch>
            <a:fillRect/>
          </a:stretch>
        </p:blipFill>
        <p:spPr>
          <a:xfrm>
            <a:off x="5533534" y="624596"/>
            <a:ext cx="2542252" cy="2804403"/>
          </a:xfrm>
          <a:prstGeom prst="rect">
            <a:avLst/>
          </a:prstGeom>
        </p:spPr>
      </p:pic>
      <p:pic>
        <p:nvPicPr>
          <p:cNvPr id="5" name="Picture 4">
            <a:extLst>
              <a:ext uri="{FF2B5EF4-FFF2-40B4-BE49-F238E27FC236}">
                <a16:creationId xmlns:a16="http://schemas.microsoft.com/office/drawing/2014/main" id="{59DB44EB-4134-4AFF-AA48-DA04C0FFA5BB}"/>
              </a:ext>
            </a:extLst>
          </p:cNvPr>
          <p:cNvPicPr>
            <a:picLocks noChangeAspect="1"/>
          </p:cNvPicPr>
          <p:nvPr/>
        </p:nvPicPr>
        <p:blipFill>
          <a:blip r:embed="rId3"/>
          <a:stretch>
            <a:fillRect/>
          </a:stretch>
        </p:blipFill>
        <p:spPr>
          <a:xfrm>
            <a:off x="7865254" y="3428999"/>
            <a:ext cx="2542252" cy="2780017"/>
          </a:xfrm>
          <a:prstGeom prst="rect">
            <a:avLst/>
          </a:prstGeom>
        </p:spPr>
      </p:pic>
    </p:spTree>
    <p:extLst>
      <p:ext uri="{BB962C8B-B14F-4D97-AF65-F5344CB8AC3E}">
        <p14:creationId xmlns:p14="http://schemas.microsoft.com/office/powerpoint/2010/main" val="30247565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7668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0" indent="0">
              <a:buNone/>
            </a:pPr>
            <a:r>
              <a:rPr lang="en-US" dirty="0"/>
              <a:t>Spread the fingers and the thumb far apart from each other (abduction). Bring the fingers back next to each other (adduction).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pic>
        <p:nvPicPr>
          <p:cNvPr id="4" name="Picture 3">
            <a:extLst>
              <a:ext uri="{FF2B5EF4-FFF2-40B4-BE49-F238E27FC236}">
                <a16:creationId xmlns:a16="http://schemas.microsoft.com/office/drawing/2014/main" id="{2AE5CE8F-EBDD-42AE-8C61-DB96A9EE56CB}"/>
              </a:ext>
            </a:extLst>
          </p:cNvPr>
          <p:cNvPicPr>
            <a:picLocks noChangeAspect="1"/>
          </p:cNvPicPr>
          <p:nvPr/>
        </p:nvPicPr>
        <p:blipFill>
          <a:blip r:embed="rId2"/>
          <a:stretch>
            <a:fillRect/>
          </a:stretch>
        </p:blipFill>
        <p:spPr>
          <a:xfrm>
            <a:off x="5485528" y="681036"/>
            <a:ext cx="2523963" cy="2999492"/>
          </a:xfrm>
          <a:prstGeom prst="rect">
            <a:avLst/>
          </a:prstGeom>
        </p:spPr>
      </p:pic>
      <p:pic>
        <p:nvPicPr>
          <p:cNvPr id="5" name="Picture 4">
            <a:extLst>
              <a:ext uri="{FF2B5EF4-FFF2-40B4-BE49-F238E27FC236}">
                <a16:creationId xmlns:a16="http://schemas.microsoft.com/office/drawing/2014/main" id="{AC4F8705-903F-4416-B45B-B30032DCF5F4}"/>
              </a:ext>
            </a:extLst>
          </p:cNvPr>
          <p:cNvPicPr>
            <a:picLocks noChangeAspect="1"/>
          </p:cNvPicPr>
          <p:nvPr/>
        </p:nvPicPr>
        <p:blipFill>
          <a:blip r:embed="rId3"/>
          <a:stretch>
            <a:fillRect/>
          </a:stretch>
        </p:blipFill>
        <p:spPr>
          <a:xfrm>
            <a:off x="8009491" y="3279962"/>
            <a:ext cx="2523963" cy="2999492"/>
          </a:xfrm>
          <a:prstGeom prst="rect">
            <a:avLst/>
          </a:prstGeom>
        </p:spPr>
      </p:pic>
      <p:pic>
        <p:nvPicPr>
          <p:cNvPr id="7" name="Picture 6">
            <a:extLst>
              <a:ext uri="{FF2B5EF4-FFF2-40B4-BE49-F238E27FC236}">
                <a16:creationId xmlns:a16="http://schemas.microsoft.com/office/drawing/2014/main" id="{B0A67681-E92C-4800-9AB4-B780FF42AC55}"/>
              </a:ext>
            </a:extLst>
          </p:cNvPr>
          <p:cNvPicPr>
            <a:picLocks noChangeAspect="1"/>
          </p:cNvPicPr>
          <p:nvPr/>
        </p:nvPicPr>
        <p:blipFill>
          <a:blip r:embed="rId4"/>
          <a:stretch>
            <a:fillRect/>
          </a:stretch>
        </p:blipFill>
        <p:spPr>
          <a:xfrm>
            <a:off x="6068188" y="780226"/>
            <a:ext cx="1207113" cy="554784"/>
          </a:xfrm>
          <a:prstGeom prst="rect">
            <a:avLst/>
          </a:prstGeom>
        </p:spPr>
      </p:pic>
      <p:pic>
        <p:nvPicPr>
          <p:cNvPr id="8" name="Picture 7">
            <a:extLst>
              <a:ext uri="{FF2B5EF4-FFF2-40B4-BE49-F238E27FC236}">
                <a16:creationId xmlns:a16="http://schemas.microsoft.com/office/drawing/2014/main" id="{331A3FFF-E034-422B-B596-848D51CD34D7}"/>
              </a:ext>
            </a:extLst>
          </p:cNvPr>
          <p:cNvPicPr>
            <a:picLocks noChangeAspect="1"/>
          </p:cNvPicPr>
          <p:nvPr/>
        </p:nvPicPr>
        <p:blipFill>
          <a:blip r:embed="rId5"/>
          <a:stretch>
            <a:fillRect/>
          </a:stretch>
        </p:blipFill>
        <p:spPr>
          <a:xfrm>
            <a:off x="8576468" y="3432875"/>
            <a:ext cx="695004" cy="298730"/>
          </a:xfrm>
          <a:prstGeom prst="rect">
            <a:avLst/>
          </a:prstGeom>
        </p:spPr>
      </p:pic>
    </p:spTree>
    <p:extLst>
      <p:ext uri="{BB962C8B-B14F-4D97-AF65-F5344CB8AC3E}">
        <p14:creationId xmlns:p14="http://schemas.microsoft.com/office/powerpoint/2010/main" val="15606838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4239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3"/>
            </a:pPr>
            <a:r>
              <a:rPr lang="en-US" b="1" dirty="0"/>
              <a:t>Hip</a:t>
            </a:r>
            <a:r>
              <a:rPr lang="en-US" dirty="0"/>
              <a:t>. Support the leg by placing one hand under the knee and one under the ankle. Straighten the leg and raise it gently upward. Move the leg away from the other leg (abduction). Move the leg toward the other leg (adduction).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pic>
        <p:nvPicPr>
          <p:cNvPr id="4" name="Picture 3">
            <a:extLst>
              <a:ext uri="{FF2B5EF4-FFF2-40B4-BE49-F238E27FC236}">
                <a16:creationId xmlns:a16="http://schemas.microsoft.com/office/drawing/2014/main" id="{3A7EB91E-7C35-48AA-B335-AB4E1E613CAC}"/>
              </a:ext>
            </a:extLst>
          </p:cNvPr>
          <p:cNvPicPr>
            <a:picLocks noChangeAspect="1"/>
          </p:cNvPicPr>
          <p:nvPr/>
        </p:nvPicPr>
        <p:blipFill>
          <a:blip r:embed="rId2"/>
          <a:stretch>
            <a:fillRect/>
          </a:stretch>
        </p:blipFill>
        <p:spPr>
          <a:xfrm>
            <a:off x="5892402" y="780226"/>
            <a:ext cx="3310415" cy="5614903"/>
          </a:xfrm>
          <a:prstGeom prst="rect">
            <a:avLst/>
          </a:prstGeom>
        </p:spPr>
      </p:pic>
    </p:spTree>
    <p:extLst>
      <p:ext uri="{BB962C8B-B14F-4D97-AF65-F5344CB8AC3E}">
        <p14:creationId xmlns:p14="http://schemas.microsoft.com/office/powerpoint/2010/main" val="31627401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5382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0" indent="0">
              <a:buNone/>
            </a:pPr>
            <a:r>
              <a:rPr lang="en-US" dirty="0"/>
              <a:t>Gently turn the leg inward (internal rotation), then turn the leg outward (external rotation).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pic>
        <p:nvPicPr>
          <p:cNvPr id="4" name="Picture 3">
            <a:extLst>
              <a:ext uri="{FF2B5EF4-FFF2-40B4-BE49-F238E27FC236}">
                <a16:creationId xmlns:a16="http://schemas.microsoft.com/office/drawing/2014/main" id="{502549BC-4922-4809-AE5A-FF58485FCD51}"/>
              </a:ext>
            </a:extLst>
          </p:cNvPr>
          <p:cNvPicPr>
            <a:picLocks noChangeAspect="1"/>
          </p:cNvPicPr>
          <p:nvPr/>
        </p:nvPicPr>
        <p:blipFill>
          <a:blip r:embed="rId2"/>
          <a:stretch>
            <a:fillRect/>
          </a:stretch>
        </p:blipFill>
        <p:spPr>
          <a:xfrm>
            <a:off x="5797460" y="780226"/>
            <a:ext cx="3720992" cy="5409408"/>
          </a:xfrm>
          <a:prstGeom prst="rect">
            <a:avLst/>
          </a:prstGeom>
        </p:spPr>
      </p:pic>
    </p:spTree>
    <p:extLst>
      <p:ext uri="{BB962C8B-B14F-4D97-AF65-F5344CB8AC3E}">
        <p14:creationId xmlns:p14="http://schemas.microsoft.com/office/powerpoint/2010/main" val="10635006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5382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4"/>
            </a:pPr>
            <a:r>
              <a:rPr lang="en-US" b="1" dirty="0"/>
              <a:t>Knee</a:t>
            </a:r>
            <a:r>
              <a:rPr lang="en-US" dirty="0"/>
              <a:t>. Support the leg under the knee and under the ankle while performing ROM for the knee. Bend the knee to the point of resistance (flexion). Return the leg to resident’s normal position (extension).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pic>
        <p:nvPicPr>
          <p:cNvPr id="4" name="Picture 3">
            <a:extLst>
              <a:ext uri="{FF2B5EF4-FFF2-40B4-BE49-F238E27FC236}">
                <a16:creationId xmlns:a16="http://schemas.microsoft.com/office/drawing/2014/main" id="{73790FEB-AA2A-4C99-A4F1-7824C24C945C}"/>
              </a:ext>
            </a:extLst>
          </p:cNvPr>
          <p:cNvPicPr>
            <a:picLocks noChangeAspect="1"/>
          </p:cNvPicPr>
          <p:nvPr/>
        </p:nvPicPr>
        <p:blipFill>
          <a:blip r:embed="rId2"/>
          <a:stretch>
            <a:fillRect/>
          </a:stretch>
        </p:blipFill>
        <p:spPr>
          <a:xfrm>
            <a:off x="5360671" y="777926"/>
            <a:ext cx="4208054" cy="2651074"/>
          </a:xfrm>
          <a:prstGeom prst="rect">
            <a:avLst/>
          </a:prstGeom>
        </p:spPr>
      </p:pic>
      <p:pic>
        <p:nvPicPr>
          <p:cNvPr id="5" name="Picture 4">
            <a:extLst>
              <a:ext uri="{FF2B5EF4-FFF2-40B4-BE49-F238E27FC236}">
                <a16:creationId xmlns:a16="http://schemas.microsoft.com/office/drawing/2014/main" id="{770970C6-F4FE-4BED-BD95-225C65FF8512}"/>
              </a:ext>
            </a:extLst>
          </p:cNvPr>
          <p:cNvPicPr>
            <a:picLocks noChangeAspect="1"/>
          </p:cNvPicPr>
          <p:nvPr/>
        </p:nvPicPr>
        <p:blipFill>
          <a:blip r:embed="rId3"/>
          <a:stretch>
            <a:fillRect/>
          </a:stretch>
        </p:blipFill>
        <p:spPr>
          <a:xfrm>
            <a:off x="6332221" y="3794148"/>
            <a:ext cx="4061618" cy="2382816"/>
          </a:xfrm>
          <a:prstGeom prst="rect">
            <a:avLst/>
          </a:prstGeom>
        </p:spPr>
      </p:pic>
    </p:spTree>
    <p:extLst>
      <p:ext uri="{BB962C8B-B14F-4D97-AF65-F5344CB8AC3E}">
        <p14:creationId xmlns:p14="http://schemas.microsoft.com/office/powerpoint/2010/main" val="13858850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5382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b="1" dirty="0"/>
              <a:t>Ankle</a:t>
            </a:r>
            <a:r>
              <a:rPr lang="en-US" dirty="0"/>
              <a:t>. Support the foot and ankle close to the bed while performing ROM for the ankle. Push/pull foot up toward the head (dorsiflexion). Push/pull foot down, with the toes pointed down (plantar flexion).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pic>
        <p:nvPicPr>
          <p:cNvPr id="4" name="Picture 3">
            <a:extLst>
              <a:ext uri="{FF2B5EF4-FFF2-40B4-BE49-F238E27FC236}">
                <a16:creationId xmlns:a16="http://schemas.microsoft.com/office/drawing/2014/main" id="{6ED07606-F46E-415C-AA11-F883A2B8675F}"/>
              </a:ext>
            </a:extLst>
          </p:cNvPr>
          <p:cNvPicPr>
            <a:picLocks noChangeAspect="1"/>
          </p:cNvPicPr>
          <p:nvPr/>
        </p:nvPicPr>
        <p:blipFill>
          <a:blip r:embed="rId2"/>
          <a:stretch>
            <a:fillRect/>
          </a:stretch>
        </p:blipFill>
        <p:spPr>
          <a:xfrm>
            <a:off x="6424933" y="435604"/>
            <a:ext cx="2816596" cy="5986791"/>
          </a:xfrm>
          <a:prstGeom prst="rect">
            <a:avLst/>
          </a:prstGeom>
        </p:spPr>
      </p:pic>
    </p:spTree>
    <p:extLst>
      <p:ext uri="{BB962C8B-B14F-4D97-AF65-F5344CB8AC3E}">
        <p14:creationId xmlns:p14="http://schemas.microsoft.com/office/powerpoint/2010/main" val="29437364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3096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0" indent="0">
              <a:buNone/>
            </a:pPr>
            <a:r>
              <a:rPr lang="en-US" dirty="0"/>
              <a:t>Turn the inside of the foot inward toward the body (supination). Bend the sole of the foot away from the body (pronation).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pic>
        <p:nvPicPr>
          <p:cNvPr id="4" name="Picture 3">
            <a:extLst>
              <a:ext uri="{FF2B5EF4-FFF2-40B4-BE49-F238E27FC236}">
                <a16:creationId xmlns:a16="http://schemas.microsoft.com/office/drawing/2014/main" id="{1E82285D-7ADE-4A7C-83EE-B8881BAFCC1A}"/>
              </a:ext>
            </a:extLst>
          </p:cNvPr>
          <p:cNvPicPr>
            <a:picLocks noChangeAspect="1"/>
          </p:cNvPicPr>
          <p:nvPr/>
        </p:nvPicPr>
        <p:blipFill>
          <a:blip r:embed="rId2"/>
          <a:stretch>
            <a:fillRect/>
          </a:stretch>
        </p:blipFill>
        <p:spPr>
          <a:xfrm>
            <a:off x="6480810" y="706893"/>
            <a:ext cx="3037642" cy="5755123"/>
          </a:xfrm>
          <a:prstGeom prst="rect">
            <a:avLst/>
          </a:prstGeom>
        </p:spPr>
      </p:pic>
    </p:spTree>
    <p:extLst>
      <p:ext uri="{BB962C8B-B14F-4D97-AF65-F5344CB8AC3E}">
        <p14:creationId xmlns:p14="http://schemas.microsoft.com/office/powerpoint/2010/main" val="17054236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7668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6"/>
            </a:pPr>
            <a:r>
              <a:rPr lang="en-US" b="1" dirty="0"/>
              <a:t>Toes</a:t>
            </a:r>
            <a:r>
              <a:rPr lang="en-US" dirty="0"/>
              <a:t>. Curl and straighten the toes (flexion and extension).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pic>
        <p:nvPicPr>
          <p:cNvPr id="4" name="Picture 3">
            <a:extLst>
              <a:ext uri="{FF2B5EF4-FFF2-40B4-BE49-F238E27FC236}">
                <a16:creationId xmlns:a16="http://schemas.microsoft.com/office/drawing/2014/main" id="{C48BC232-B0EC-4587-A977-FE32B212A5A2}"/>
              </a:ext>
            </a:extLst>
          </p:cNvPr>
          <p:cNvPicPr>
            <a:picLocks noChangeAspect="1"/>
          </p:cNvPicPr>
          <p:nvPr/>
        </p:nvPicPr>
        <p:blipFill>
          <a:blip r:embed="rId2"/>
          <a:stretch>
            <a:fillRect/>
          </a:stretch>
        </p:blipFill>
        <p:spPr>
          <a:xfrm>
            <a:off x="5631078" y="700797"/>
            <a:ext cx="2347163" cy="2895851"/>
          </a:xfrm>
          <a:prstGeom prst="rect">
            <a:avLst/>
          </a:prstGeom>
        </p:spPr>
      </p:pic>
      <p:pic>
        <p:nvPicPr>
          <p:cNvPr id="5" name="Picture 4">
            <a:extLst>
              <a:ext uri="{FF2B5EF4-FFF2-40B4-BE49-F238E27FC236}">
                <a16:creationId xmlns:a16="http://schemas.microsoft.com/office/drawing/2014/main" id="{474EDA9E-8E8C-4791-BB70-38C81877A153}"/>
              </a:ext>
            </a:extLst>
          </p:cNvPr>
          <p:cNvPicPr>
            <a:picLocks noChangeAspect="1"/>
          </p:cNvPicPr>
          <p:nvPr/>
        </p:nvPicPr>
        <p:blipFill>
          <a:blip r:embed="rId3"/>
          <a:stretch>
            <a:fillRect/>
          </a:stretch>
        </p:blipFill>
        <p:spPr>
          <a:xfrm>
            <a:off x="7445400" y="3596648"/>
            <a:ext cx="2353260" cy="2865368"/>
          </a:xfrm>
          <a:prstGeom prst="rect">
            <a:avLst/>
          </a:prstGeom>
        </p:spPr>
      </p:pic>
    </p:spTree>
    <p:extLst>
      <p:ext uri="{BB962C8B-B14F-4D97-AF65-F5344CB8AC3E}">
        <p14:creationId xmlns:p14="http://schemas.microsoft.com/office/powerpoint/2010/main" val="476719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736B65-3466-4B36-9B49-3F08F161C835}"/>
              </a:ext>
            </a:extLst>
          </p:cNvPr>
          <p:cNvSpPr>
            <a:spLocks noGrp="1"/>
          </p:cNvSpPr>
          <p:nvPr>
            <p:ph idx="1"/>
          </p:nvPr>
        </p:nvSpPr>
        <p:spPr/>
        <p:txBody>
          <a:bodyPr/>
          <a:lstStyle/>
          <a:p>
            <a:pPr marL="457200" indent="-457200">
              <a:buFont typeface="+mj-lt"/>
              <a:buAutoNum type="arabicPeriod"/>
            </a:pPr>
            <a:r>
              <a:rPr lang="en-US" dirty="0">
                <a:solidFill>
                  <a:srgbClr val="FF0000"/>
                </a:solidFill>
              </a:rPr>
              <a:t>Discuss rehabilitation and restorative care</a:t>
            </a:r>
          </a:p>
          <a:p>
            <a:pPr marL="457200" indent="-457200">
              <a:buFont typeface="+mj-lt"/>
              <a:buAutoNum type="arabicPeriod"/>
            </a:pPr>
            <a:endParaRPr lang="en-US" dirty="0">
              <a:solidFill>
                <a:srgbClr val="FF0000"/>
              </a:solidFill>
            </a:endParaRPr>
          </a:p>
          <a:p>
            <a:pPr marL="0" indent="0">
              <a:buNone/>
            </a:pPr>
            <a:r>
              <a:rPr lang="en-US" dirty="0"/>
              <a:t>These are the goals of rehabilitation:</a:t>
            </a:r>
          </a:p>
          <a:p>
            <a:pPr marL="0" indent="0">
              <a:buNone/>
            </a:pPr>
            <a:endParaRPr lang="en-US" dirty="0"/>
          </a:p>
          <a:p>
            <a:pPr lvl="1"/>
            <a:r>
              <a:rPr lang="en-US" dirty="0"/>
              <a:t>Help resident regain function or recover from illness </a:t>
            </a:r>
          </a:p>
          <a:p>
            <a:pPr lvl="1"/>
            <a:r>
              <a:rPr lang="en-US" dirty="0"/>
              <a:t>Develop and promote a resident’s independence </a:t>
            </a:r>
          </a:p>
          <a:p>
            <a:pPr lvl="1"/>
            <a:r>
              <a:rPr lang="en-US" dirty="0"/>
              <a:t>Allow resident to feel in control of his life </a:t>
            </a:r>
          </a:p>
          <a:p>
            <a:pPr lvl="1"/>
            <a:r>
              <a:rPr lang="en-US" dirty="0"/>
              <a:t>Help resident accept or adapt to the limitations of a disability </a:t>
            </a:r>
          </a:p>
        </p:txBody>
      </p:sp>
      <p:sp>
        <p:nvSpPr>
          <p:cNvPr id="3" name="Slide Number Placeholder 2">
            <a:extLst>
              <a:ext uri="{FF2B5EF4-FFF2-40B4-BE49-F238E27FC236}">
                <a16:creationId xmlns:a16="http://schemas.microsoft.com/office/drawing/2014/main" id="{FFDBE9C5-621A-48F2-84CE-A9A956E3EB4B}"/>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30535434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a:xfrm>
            <a:off x="635393" y="780226"/>
            <a:ext cx="4553827" cy="5396738"/>
          </a:xfrm>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0" indent="0">
              <a:buNone/>
            </a:pPr>
            <a:endParaRPr lang="en-US" dirty="0">
              <a:solidFill>
                <a:schemeClr val="accent5">
                  <a:lumMod val="60000"/>
                  <a:lumOff val="40000"/>
                </a:schemeClr>
              </a:solidFill>
              <a:highlight>
                <a:srgbClr val="000000"/>
              </a:highlight>
            </a:endParaRPr>
          </a:p>
          <a:p>
            <a:pPr marL="0" indent="0">
              <a:buNone/>
            </a:pPr>
            <a:r>
              <a:rPr lang="en-US" dirty="0"/>
              <a:t>Gently spread the toes apart (abduction).</a:t>
            </a: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pic>
        <p:nvPicPr>
          <p:cNvPr id="4" name="Picture 3">
            <a:extLst>
              <a:ext uri="{FF2B5EF4-FFF2-40B4-BE49-F238E27FC236}">
                <a16:creationId xmlns:a16="http://schemas.microsoft.com/office/drawing/2014/main" id="{B4C77959-5506-42E1-9473-8CBE35662191}"/>
              </a:ext>
            </a:extLst>
          </p:cNvPr>
          <p:cNvPicPr>
            <a:picLocks noChangeAspect="1"/>
          </p:cNvPicPr>
          <p:nvPr/>
        </p:nvPicPr>
        <p:blipFill>
          <a:blip r:embed="rId2"/>
          <a:stretch>
            <a:fillRect/>
          </a:stretch>
        </p:blipFill>
        <p:spPr>
          <a:xfrm>
            <a:off x="6096000" y="1658051"/>
            <a:ext cx="4214932" cy="4621403"/>
          </a:xfrm>
          <a:prstGeom prst="rect">
            <a:avLst/>
          </a:prstGeom>
        </p:spPr>
      </p:pic>
      <p:pic>
        <p:nvPicPr>
          <p:cNvPr id="5" name="Picture 4">
            <a:extLst>
              <a:ext uri="{FF2B5EF4-FFF2-40B4-BE49-F238E27FC236}">
                <a16:creationId xmlns:a16="http://schemas.microsoft.com/office/drawing/2014/main" id="{2083A80B-A70D-40FE-878A-5AD12CC0C1C2}"/>
              </a:ext>
            </a:extLst>
          </p:cNvPr>
          <p:cNvPicPr>
            <a:picLocks noChangeAspect="1"/>
          </p:cNvPicPr>
          <p:nvPr/>
        </p:nvPicPr>
        <p:blipFill>
          <a:blip r:embed="rId3"/>
          <a:stretch>
            <a:fillRect/>
          </a:stretch>
        </p:blipFill>
        <p:spPr>
          <a:xfrm>
            <a:off x="7493220" y="1838664"/>
            <a:ext cx="1420491" cy="963251"/>
          </a:xfrm>
          <a:prstGeom prst="rect">
            <a:avLst/>
          </a:prstGeom>
        </p:spPr>
      </p:pic>
    </p:spTree>
    <p:extLst>
      <p:ext uri="{BB962C8B-B14F-4D97-AF65-F5344CB8AC3E}">
        <p14:creationId xmlns:p14="http://schemas.microsoft.com/office/powerpoint/2010/main" val="26197680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9D0CF3-311B-4905-82C6-A523E81443DA}"/>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with passive range of motion exercises</a:t>
            </a:r>
          </a:p>
          <a:p>
            <a:pPr marL="457200" indent="-457200">
              <a:buFont typeface="+mj-lt"/>
              <a:buAutoNum type="arabicPeriod" startAt="17"/>
            </a:pPr>
            <a:endParaRPr lang="en-US" dirty="0">
              <a:solidFill>
                <a:schemeClr val="accent5">
                  <a:lumMod val="60000"/>
                  <a:lumOff val="40000"/>
                </a:schemeClr>
              </a:solidFill>
              <a:highlight>
                <a:srgbClr val="000000"/>
              </a:highlight>
            </a:endParaRPr>
          </a:p>
          <a:p>
            <a:pPr marL="457200" indent="-457200">
              <a:buFont typeface="+mj-lt"/>
              <a:buAutoNum type="arabicPeriod" startAt="17"/>
            </a:pPr>
            <a:r>
              <a:rPr lang="en-US" dirty="0"/>
              <a:t>Return resident to comfortable position. Return bed to lowest position. Remove privacy measures. </a:t>
            </a:r>
          </a:p>
          <a:p>
            <a:pPr marL="457200" indent="-457200">
              <a:buFont typeface="+mj-lt"/>
              <a:buAutoNum type="arabicPeriod" startAt="17"/>
            </a:pPr>
            <a:r>
              <a:rPr lang="en-US" dirty="0"/>
              <a:t>Place call light within resident’s reach.</a:t>
            </a:r>
          </a:p>
          <a:p>
            <a:pPr marL="457200" indent="-457200">
              <a:buFont typeface="+mj-lt"/>
              <a:buAutoNum type="arabicPeriod" startAt="17"/>
            </a:pPr>
            <a:r>
              <a:rPr lang="en-US" dirty="0"/>
              <a:t>Wash your hands.</a:t>
            </a:r>
          </a:p>
          <a:p>
            <a:pPr marL="457200" indent="-457200">
              <a:buFont typeface="+mj-lt"/>
              <a:buAutoNum type="arabicPeriod" startAt="17"/>
            </a:pPr>
            <a:r>
              <a:rPr lang="en-US" dirty="0"/>
              <a:t>Report any changes in resident to nurse.</a:t>
            </a:r>
          </a:p>
          <a:p>
            <a:pPr marL="457200" indent="-457200">
              <a:buFont typeface="+mj-lt"/>
              <a:buAutoNum type="arabicPeriod" startAt="17"/>
            </a:pPr>
            <a:r>
              <a:rPr lang="en-US" dirty="0"/>
              <a:t>Document procedure using facility guidelines. Note any decrease in range of motion or any pain experienced by the resident. Notify the nurse or the physical therapist if you find increased stiffness or physical resistance. Resistance may be a sign that a contracture is developing.</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16CB230-86E1-4E2E-B443-1088BEA982D9}"/>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spTree>
    <p:extLst>
      <p:ext uri="{BB962C8B-B14F-4D97-AF65-F5344CB8AC3E}">
        <p14:creationId xmlns:p14="http://schemas.microsoft.com/office/powerpoint/2010/main" val="26170535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C41590-DE62-4210-BA83-60A0D209530D}"/>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the benefits of deep breathing exercises</a:t>
            </a:r>
          </a:p>
          <a:p>
            <a:pPr marL="457200" indent="-457200">
              <a:buFont typeface="+mj-lt"/>
              <a:buAutoNum type="arabicPeriod" startAt="7"/>
            </a:pPr>
            <a:endParaRPr lang="en-US" dirty="0">
              <a:solidFill>
                <a:srgbClr val="FF0000"/>
              </a:solidFill>
            </a:endParaRPr>
          </a:p>
          <a:p>
            <a:pPr marL="0" indent="0">
              <a:buNone/>
            </a:pPr>
            <a:r>
              <a:rPr lang="en-US" dirty="0"/>
              <a:t>Deep breathing exercises offer these benefits:</a:t>
            </a:r>
          </a:p>
          <a:p>
            <a:pPr marL="0" indent="0">
              <a:buNone/>
            </a:pPr>
            <a:endParaRPr lang="en-US" dirty="0"/>
          </a:p>
          <a:p>
            <a:pPr lvl="1"/>
            <a:r>
              <a:rPr lang="en-US" dirty="0"/>
              <a:t>Help expand the lungs</a:t>
            </a:r>
          </a:p>
          <a:p>
            <a:pPr lvl="1"/>
            <a:r>
              <a:rPr lang="en-US" dirty="0"/>
              <a:t>Clear lungs of mucus</a:t>
            </a:r>
          </a:p>
          <a:p>
            <a:pPr lvl="1"/>
            <a:r>
              <a:rPr lang="en-US" dirty="0"/>
              <a:t>Prevent infection</a:t>
            </a:r>
          </a:p>
          <a:p>
            <a:pPr marL="0" indent="0">
              <a:buNone/>
            </a:pPr>
            <a:endParaRPr lang="en-US" dirty="0"/>
          </a:p>
        </p:txBody>
      </p:sp>
      <p:sp>
        <p:nvSpPr>
          <p:cNvPr id="3" name="Slide Number Placeholder 2">
            <a:extLst>
              <a:ext uri="{FF2B5EF4-FFF2-40B4-BE49-F238E27FC236}">
                <a16:creationId xmlns:a16="http://schemas.microsoft.com/office/drawing/2014/main" id="{757A1C72-9372-4645-8457-D6237F2DAAB2}"/>
              </a:ext>
            </a:extLst>
          </p:cNvPr>
          <p:cNvSpPr>
            <a:spLocks noGrp="1"/>
          </p:cNvSpPr>
          <p:nvPr>
            <p:ph type="sldNum" sz="quarter" idx="12"/>
          </p:nvPr>
        </p:nvSpPr>
        <p:spPr/>
        <p:txBody>
          <a:bodyPr/>
          <a:lstStyle/>
          <a:p>
            <a:pPr defTabSz="457200"/>
            <a:fld id="{1E19C8D7-53EE-4AF8-9E87-BBF55B67A655}" type="slidenum">
              <a:rPr lang="en-US" smtClean="0"/>
              <a:pPr defTabSz="457200"/>
              <a:t>42</a:t>
            </a:fld>
            <a:endParaRPr lang="en-US" dirty="0"/>
          </a:p>
        </p:txBody>
      </p:sp>
    </p:spTree>
    <p:extLst>
      <p:ext uri="{BB962C8B-B14F-4D97-AF65-F5344CB8AC3E}">
        <p14:creationId xmlns:p14="http://schemas.microsoft.com/office/powerpoint/2010/main" val="22589598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C41590-DE62-4210-BA83-60A0D209530D}"/>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the benefits of deep breathing exercises</a:t>
            </a:r>
          </a:p>
          <a:p>
            <a:pPr marL="457200" indent="-457200">
              <a:buFont typeface="+mj-lt"/>
              <a:buAutoNum type="arabicPeriod" startAt="7"/>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should not assist with deep breathing exercises if they have not been trained to do so; they must ask the nurse for instructions.</a:t>
            </a:r>
          </a:p>
          <a:p>
            <a:pPr marL="0" indent="0">
              <a:buNone/>
            </a:pPr>
            <a:endParaRPr lang="en-US" dirty="0"/>
          </a:p>
        </p:txBody>
      </p:sp>
      <p:sp>
        <p:nvSpPr>
          <p:cNvPr id="3" name="Slide Number Placeholder 2">
            <a:extLst>
              <a:ext uri="{FF2B5EF4-FFF2-40B4-BE49-F238E27FC236}">
                <a16:creationId xmlns:a16="http://schemas.microsoft.com/office/drawing/2014/main" id="{757A1C72-9372-4645-8457-D6237F2DAAB2}"/>
              </a:ext>
            </a:extLst>
          </p:cNvPr>
          <p:cNvSpPr>
            <a:spLocks noGrp="1"/>
          </p:cNvSpPr>
          <p:nvPr>
            <p:ph type="sldNum" sz="quarter" idx="12"/>
          </p:nvPr>
        </p:nvSpPr>
        <p:spPr/>
        <p:txBody>
          <a:bodyPr/>
          <a:lstStyle/>
          <a:p>
            <a:pPr defTabSz="457200"/>
            <a:fld id="{1E19C8D7-53EE-4AF8-9E87-BBF55B67A655}" type="slidenum">
              <a:rPr lang="en-US" smtClean="0"/>
              <a:pPr defTabSz="457200"/>
              <a:t>43</a:t>
            </a:fld>
            <a:endParaRPr lang="en-US" dirty="0"/>
          </a:p>
        </p:txBody>
      </p:sp>
    </p:spTree>
    <p:extLst>
      <p:ext uri="{BB962C8B-B14F-4D97-AF65-F5344CB8AC3E}">
        <p14:creationId xmlns:p14="http://schemas.microsoft.com/office/powerpoint/2010/main" val="23794484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C41590-DE62-4210-BA83-60A0D209530D}"/>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the benefits of deep breathing exercises</a:t>
            </a:r>
          </a:p>
          <a:p>
            <a:pPr marL="0" indent="0">
              <a:buNone/>
            </a:pPr>
            <a:endParaRPr lang="en-US" dirty="0">
              <a:solidFill>
                <a:srgbClr val="FF0000"/>
              </a:solidFill>
            </a:endParaRPr>
          </a:p>
          <a:p>
            <a:pPr marL="0" indent="0">
              <a:buNone/>
            </a:pPr>
            <a:r>
              <a:rPr lang="en-US" dirty="0"/>
              <a:t>Ms. A had a stroke three weeks ago and was left with a complete loss of the use of her right hand and arm, her dominant side. The care plan includes a goal of rehabilitation by having the therapists on the team teach her to do her ADLs, including dressing herself, with her left hand and arm.</a:t>
            </a:r>
          </a:p>
          <a:p>
            <a:pPr lvl="1"/>
            <a:r>
              <a:rPr lang="en-US" dirty="0"/>
              <a:t>What would the role of the NA be?</a:t>
            </a:r>
          </a:p>
          <a:p>
            <a:pPr lvl="1"/>
            <a:r>
              <a:rPr lang="en-US" dirty="0"/>
              <a:t>Should the NA do her bath for her if she asks? Why or why not?</a:t>
            </a:r>
          </a:p>
          <a:p>
            <a:pPr lvl="1"/>
            <a:r>
              <a:rPr lang="en-US" dirty="0"/>
              <a:t>What other limitations would you expect her to have, and how could they be addressed?</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757A1C72-9372-4645-8457-D6237F2DAAB2}"/>
              </a:ext>
            </a:extLst>
          </p:cNvPr>
          <p:cNvSpPr>
            <a:spLocks noGrp="1"/>
          </p:cNvSpPr>
          <p:nvPr>
            <p:ph type="sldNum" sz="quarter" idx="12"/>
          </p:nvPr>
        </p:nvSpPr>
        <p:spPr/>
        <p:txBody>
          <a:bodyPr/>
          <a:lstStyle/>
          <a:p>
            <a:pPr defTabSz="457200"/>
            <a:fld id="{1E19C8D7-53EE-4AF8-9E87-BBF55B67A655}" type="slidenum">
              <a:rPr lang="en-US" smtClean="0"/>
              <a:pPr defTabSz="457200"/>
              <a:t>44</a:t>
            </a:fld>
            <a:endParaRPr lang="en-US" dirty="0"/>
          </a:p>
        </p:txBody>
      </p:sp>
    </p:spTree>
    <p:extLst>
      <p:ext uri="{BB962C8B-B14F-4D97-AF65-F5344CB8AC3E}">
        <p14:creationId xmlns:p14="http://schemas.microsoft.com/office/powerpoint/2010/main" val="883422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0257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75B617-79FB-43B6-8054-1E9935A0D1B5}"/>
              </a:ext>
            </a:extLst>
          </p:cNvPr>
          <p:cNvSpPr>
            <a:spLocks noGrp="1"/>
          </p:cNvSpPr>
          <p:nvPr>
            <p:ph idx="1"/>
          </p:nvPr>
        </p:nvSpPr>
        <p:spPr/>
        <p:txBody>
          <a:bodyPr/>
          <a:lstStyle/>
          <a:p>
            <a:pPr marL="0" indent="0">
              <a:buNone/>
            </a:pPr>
            <a:r>
              <a:rPr lang="en-US" dirty="0"/>
              <a:t>Transparency 21-1: Assisting with Rehabilitation and Restorative Care</a:t>
            </a:r>
          </a:p>
          <a:p>
            <a:pPr marL="0" indent="0">
              <a:buNone/>
            </a:pPr>
            <a:endParaRPr lang="en-US" dirty="0"/>
          </a:p>
          <a:p>
            <a:r>
              <a:rPr lang="en-US" dirty="0"/>
              <a:t>Be patient. </a:t>
            </a:r>
          </a:p>
          <a:p>
            <a:r>
              <a:rPr lang="en-US" dirty="0"/>
              <a:t>Be positive and supportive. </a:t>
            </a:r>
          </a:p>
          <a:p>
            <a:r>
              <a:rPr lang="en-US" dirty="0"/>
              <a:t>Focus on small tasks and small accomplishments. </a:t>
            </a:r>
          </a:p>
          <a:p>
            <a:r>
              <a:rPr lang="en-US" dirty="0"/>
              <a:t>Recognize that setbacks occur. </a:t>
            </a:r>
          </a:p>
          <a:p>
            <a:r>
              <a:rPr lang="en-US" dirty="0"/>
              <a:t>Be sensitive to the resident’s needs. </a:t>
            </a:r>
          </a:p>
          <a:p>
            <a:r>
              <a:rPr lang="en-US" dirty="0"/>
              <a:t>Encourage independence. </a:t>
            </a:r>
          </a:p>
          <a:p>
            <a:r>
              <a:rPr lang="en-US" dirty="0"/>
              <a:t>Provide privacy.</a:t>
            </a:r>
          </a:p>
          <a:p>
            <a:r>
              <a:rPr lang="en-US" dirty="0"/>
              <a:t>Involve residents in their care.</a:t>
            </a:r>
          </a:p>
        </p:txBody>
      </p:sp>
      <p:sp>
        <p:nvSpPr>
          <p:cNvPr id="3" name="Slide Number Placeholder 2">
            <a:extLst>
              <a:ext uri="{FF2B5EF4-FFF2-40B4-BE49-F238E27FC236}">
                <a16:creationId xmlns:a16="http://schemas.microsoft.com/office/drawing/2014/main" id="{B4FBD463-8D8E-4A01-A4B5-0746635CA030}"/>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1044821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736B65-3466-4B36-9B49-3F08F161C835}"/>
              </a:ext>
            </a:extLst>
          </p:cNvPr>
          <p:cNvSpPr>
            <a:spLocks noGrp="1"/>
          </p:cNvSpPr>
          <p:nvPr>
            <p:ph idx="1"/>
          </p:nvPr>
        </p:nvSpPr>
        <p:spPr/>
        <p:txBody>
          <a:bodyPr/>
          <a:lstStyle/>
          <a:p>
            <a:pPr marL="457200" indent="-457200">
              <a:buFont typeface="+mj-lt"/>
              <a:buAutoNum type="arabicPeriod"/>
            </a:pPr>
            <a:r>
              <a:rPr lang="en-US" dirty="0">
                <a:solidFill>
                  <a:srgbClr val="FF0000"/>
                </a:solidFill>
              </a:rPr>
              <a:t>Discuss rehabilitation and restorative care</a:t>
            </a:r>
          </a:p>
          <a:p>
            <a:pPr marL="457200" indent="-457200">
              <a:buFont typeface="+mj-lt"/>
              <a:buAutoNum type="arabicPeriod"/>
            </a:pPr>
            <a:endParaRPr lang="en-US" dirty="0">
              <a:solidFill>
                <a:srgbClr val="FF0000"/>
              </a:solidFill>
            </a:endParaRPr>
          </a:p>
          <a:p>
            <a:pPr marL="0" indent="0">
              <a:buNone/>
            </a:pPr>
            <a:r>
              <a:rPr lang="en-US" dirty="0"/>
              <a:t>NAs should observe and report the following signs and symptoms:</a:t>
            </a:r>
          </a:p>
          <a:p>
            <a:pPr marL="0" indent="0">
              <a:buNone/>
            </a:pPr>
            <a:endParaRPr lang="en-US" dirty="0"/>
          </a:p>
          <a:p>
            <a:pPr lvl="1"/>
            <a:r>
              <a:rPr lang="en-US" dirty="0"/>
              <a:t>Increase or decrease in abilities </a:t>
            </a:r>
          </a:p>
          <a:p>
            <a:pPr lvl="1"/>
            <a:r>
              <a:rPr lang="en-US" dirty="0"/>
              <a:t>Change in attitude or motivation </a:t>
            </a:r>
          </a:p>
          <a:p>
            <a:pPr lvl="1"/>
            <a:r>
              <a:rPr lang="en-US" dirty="0"/>
              <a:t>Change in general health </a:t>
            </a:r>
          </a:p>
          <a:p>
            <a:pPr lvl="1"/>
            <a:r>
              <a:rPr lang="en-US" dirty="0"/>
              <a:t>Signs of depression or mood changes </a:t>
            </a:r>
          </a:p>
          <a:p>
            <a:pPr marL="0" indent="0">
              <a:buNone/>
            </a:pPr>
            <a:endParaRPr lang="en-US" dirty="0"/>
          </a:p>
        </p:txBody>
      </p:sp>
      <p:sp>
        <p:nvSpPr>
          <p:cNvPr id="3" name="Slide Number Placeholder 2">
            <a:extLst>
              <a:ext uri="{FF2B5EF4-FFF2-40B4-BE49-F238E27FC236}">
                <a16:creationId xmlns:a16="http://schemas.microsoft.com/office/drawing/2014/main" id="{FFDBE9C5-621A-48F2-84CE-A9A956E3EB4B}"/>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1353206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40DB1B-A78D-43E6-9BE0-861E45CB753F}"/>
              </a:ext>
            </a:extLst>
          </p:cNvPr>
          <p:cNvSpPr>
            <a:spLocks noGrp="1"/>
          </p:cNvSpPr>
          <p:nvPr>
            <p:ph idx="1"/>
          </p:nvPr>
        </p:nvSpPr>
        <p:spPr/>
        <p:txBody>
          <a:bodyPr/>
          <a:lstStyle/>
          <a:p>
            <a:pPr marL="0" indent="0">
              <a:buNone/>
            </a:pPr>
            <a:r>
              <a:rPr lang="en-US" b="1" dirty="0">
                <a:solidFill>
                  <a:srgbClr val="FF0000"/>
                </a:solidFill>
              </a:rPr>
              <a:t>Case study activity</a:t>
            </a:r>
          </a:p>
          <a:p>
            <a:pPr marL="0" indent="0">
              <a:buNone/>
            </a:pPr>
            <a:endParaRPr lang="en-US" b="1" dirty="0">
              <a:solidFill>
                <a:srgbClr val="FF0000"/>
              </a:solidFill>
            </a:endParaRPr>
          </a:p>
          <a:p>
            <a:pPr marL="0" indent="0">
              <a:buNone/>
            </a:pPr>
            <a:r>
              <a:rPr lang="en-US" dirty="0"/>
              <a:t>In pairs or small groups, discuss how NAs could adapt their motivational styles to fit the different and unique personalities of the following residents:</a:t>
            </a:r>
          </a:p>
          <a:p>
            <a:pPr marL="0" indent="0">
              <a:buNone/>
            </a:pPr>
            <a:endParaRPr lang="en-US" dirty="0"/>
          </a:p>
          <a:p>
            <a:pPr marL="0" indent="0">
              <a:buNone/>
            </a:pPr>
            <a:r>
              <a:rPr lang="en-US" dirty="0"/>
              <a:t>Mrs. T is a shy, quiet, elderly woman learning to dress herself.</a:t>
            </a:r>
          </a:p>
          <a:p>
            <a:pPr marL="0" indent="0">
              <a:buNone/>
            </a:pPr>
            <a:r>
              <a:rPr lang="en-US" dirty="0"/>
              <a:t>Mr. M is a very proud retired Marine major who must learn to feed himself.</a:t>
            </a:r>
          </a:p>
          <a:p>
            <a:pPr marL="0" indent="0">
              <a:buNone/>
            </a:pPr>
            <a:r>
              <a:rPr lang="en-US" dirty="0"/>
              <a:t>Mrs. G is a grandmother who must learn to use a leg brace to walk. </a:t>
            </a:r>
          </a:p>
          <a:p>
            <a:pPr marL="0" indent="0">
              <a:buNone/>
            </a:pPr>
            <a:endParaRPr lang="en-US" dirty="0"/>
          </a:p>
          <a:p>
            <a:pPr marL="0" indent="0">
              <a:buNone/>
            </a:pPr>
            <a:r>
              <a:rPr lang="en-US" dirty="0"/>
              <a:t>(continued on next slide)</a:t>
            </a:r>
          </a:p>
          <a:p>
            <a:pPr marL="0" indent="0">
              <a:buNone/>
            </a:pPr>
            <a:endParaRPr lang="en-US" dirty="0"/>
          </a:p>
        </p:txBody>
      </p:sp>
      <p:sp>
        <p:nvSpPr>
          <p:cNvPr id="3" name="Slide Number Placeholder 2">
            <a:extLst>
              <a:ext uri="{FF2B5EF4-FFF2-40B4-BE49-F238E27FC236}">
                <a16:creationId xmlns:a16="http://schemas.microsoft.com/office/drawing/2014/main" id="{4B65552D-98F7-4AE4-80CB-9E1E1C6CFA6F}"/>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1724242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E04408-F54D-4CF2-A61D-F13C0CB67E08}"/>
              </a:ext>
            </a:extLst>
          </p:cNvPr>
          <p:cNvSpPr>
            <a:spLocks noGrp="1"/>
          </p:cNvSpPr>
          <p:nvPr>
            <p:ph idx="1"/>
          </p:nvPr>
        </p:nvSpPr>
        <p:spPr/>
        <p:txBody>
          <a:bodyPr/>
          <a:lstStyle/>
          <a:p>
            <a:pPr marL="0" indent="0">
              <a:buNone/>
            </a:pPr>
            <a:r>
              <a:rPr lang="en-US" b="1" dirty="0">
                <a:solidFill>
                  <a:srgbClr val="FF0000"/>
                </a:solidFill>
              </a:rPr>
              <a:t>Case study activity (cont’d) </a:t>
            </a:r>
          </a:p>
          <a:p>
            <a:endParaRPr lang="en-US" dirty="0">
              <a:solidFill>
                <a:srgbClr val="FF0000"/>
              </a:solidFill>
            </a:endParaRPr>
          </a:p>
          <a:p>
            <a:pPr marL="0" indent="0">
              <a:buNone/>
            </a:pPr>
            <a:r>
              <a:rPr lang="en-US" dirty="0"/>
              <a:t>Mr. J is an athlete who must accept being confined to a wheelchair.</a:t>
            </a:r>
          </a:p>
          <a:p>
            <a:pPr marL="0" indent="0">
              <a:buNone/>
            </a:pPr>
            <a:r>
              <a:rPr lang="en-US" dirty="0"/>
              <a:t>Mrs. C, a young mother, must now wear a pad for permanent incontinence.</a:t>
            </a:r>
          </a:p>
          <a:p>
            <a:pPr marL="0" indent="0">
              <a:buNone/>
            </a:pPr>
            <a:r>
              <a:rPr lang="en-US" dirty="0"/>
              <a:t>Mr. D has been told he will never walk again as he and his physicians hoped he would.</a:t>
            </a:r>
          </a:p>
          <a:p>
            <a:pPr marL="0" indent="0">
              <a:buNone/>
            </a:pPr>
            <a:r>
              <a:rPr lang="en-US" dirty="0"/>
              <a:t>Mr. H has been trying unsuccessfully for two weeks to learn to use special eating utensils.</a:t>
            </a:r>
          </a:p>
          <a:p>
            <a:pPr marL="0" indent="0">
              <a:buNone/>
            </a:pPr>
            <a:endParaRPr lang="en-US" b="1" dirty="0"/>
          </a:p>
        </p:txBody>
      </p:sp>
      <p:sp>
        <p:nvSpPr>
          <p:cNvPr id="3" name="Slide Number Placeholder 2">
            <a:extLst>
              <a:ext uri="{FF2B5EF4-FFF2-40B4-BE49-F238E27FC236}">
                <a16:creationId xmlns:a16="http://schemas.microsoft.com/office/drawing/2014/main" id="{C55AB0C8-58D7-4245-811A-7CA80AAB83C0}"/>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2843599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736B65-3466-4B36-9B49-3F08F161C835}"/>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importance of promoting independence and list ways that exercise  improves health</a:t>
            </a:r>
          </a:p>
          <a:p>
            <a:pPr marL="457200" indent="-457200">
              <a:buFont typeface="+mj-lt"/>
              <a:buAutoNum type="arabicPeriod" startAt="2"/>
            </a:pPr>
            <a:endParaRPr lang="en-US" dirty="0">
              <a:solidFill>
                <a:srgbClr val="FF0000"/>
              </a:solidFill>
            </a:endParaRPr>
          </a:p>
          <a:p>
            <a:pPr marL="0" indent="0">
              <a:buNone/>
            </a:pPr>
            <a:r>
              <a:rPr lang="en-US" dirty="0"/>
              <a:t>The following problems may result from a lack of mobility:</a:t>
            </a:r>
          </a:p>
          <a:p>
            <a:pPr marL="0" indent="0">
              <a:buNone/>
            </a:pPr>
            <a:endParaRPr lang="en-US" dirty="0"/>
          </a:p>
          <a:p>
            <a:pPr lvl="1"/>
            <a:r>
              <a:rPr lang="en-US" dirty="0"/>
              <a:t>Loss of self-esteem</a:t>
            </a:r>
          </a:p>
          <a:p>
            <a:pPr lvl="1"/>
            <a:r>
              <a:rPr lang="en-US" dirty="0"/>
              <a:t>Depression</a:t>
            </a:r>
          </a:p>
          <a:p>
            <a:pPr lvl="1"/>
            <a:r>
              <a:rPr lang="en-US" dirty="0"/>
              <a:t>Illnesses such as pneumonia or UTI</a:t>
            </a:r>
          </a:p>
          <a:p>
            <a:pPr lvl="1"/>
            <a:r>
              <a:rPr lang="en-US" dirty="0"/>
              <a:t>Constipation</a:t>
            </a:r>
          </a:p>
          <a:p>
            <a:pPr lvl="1"/>
            <a:r>
              <a:rPr lang="en-US" dirty="0"/>
              <a:t>Blood clots</a:t>
            </a:r>
          </a:p>
          <a:p>
            <a:pPr lvl="1"/>
            <a:r>
              <a:rPr lang="en-US" dirty="0"/>
              <a:t>Dulling of senses</a:t>
            </a:r>
          </a:p>
          <a:p>
            <a:pPr lvl="1"/>
            <a:r>
              <a:rPr lang="en-US" dirty="0"/>
              <a:t>Muscle atrophy and contractures</a:t>
            </a:r>
          </a:p>
          <a:p>
            <a:pPr lvl="1"/>
            <a:r>
              <a:rPr lang="en-US" dirty="0"/>
              <a:t>Increased risk of pressure ulcers </a:t>
            </a:r>
          </a:p>
          <a:p>
            <a:pPr marL="0" indent="0">
              <a:buNone/>
            </a:pPr>
            <a:endParaRPr lang="en-US" dirty="0"/>
          </a:p>
        </p:txBody>
      </p:sp>
      <p:sp>
        <p:nvSpPr>
          <p:cNvPr id="3" name="Slide Number Placeholder 2">
            <a:extLst>
              <a:ext uri="{FF2B5EF4-FFF2-40B4-BE49-F238E27FC236}">
                <a16:creationId xmlns:a16="http://schemas.microsoft.com/office/drawing/2014/main" id="{FFDBE9C5-621A-48F2-84CE-A9A956E3EB4B}"/>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2073596191"/>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270</TotalTime>
  <Words>2139</Words>
  <Application>Microsoft Office PowerPoint</Application>
  <PresentationFormat>Widescreen</PresentationFormat>
  <Paragraphs>288</Paragraphs>
  <Slides>45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45</vt:i4>
      </vt:variant>
    </vt:vector>
  </HeadingPairs>
  <TitlesOfParts>
    <vt:vector size="48"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13</cp:revision>
  <dcterms:created xsi:type="dcterms:W3CDTF">2018-11-28T18:52:33Z</dcterms:created>
  <dcterms:modified xsi:type="dcterms:W3CDTF">2019-05-13T18:20:13Z</dcterms:modified>
</cp:coreProperties>
</file>