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3" r:id="rId2"/>
    <p:sldId id="257" r:id="rId3"/>
    <p:sldId id="265" r:id="rId4"/>
    <p:sldId id="270" r:id="rId5"/>
    <p:sldId id="269" r:id="rId6"/>
    <p:sldId id="268" r:id="rId7"/>
    <p:sldId id="264" r:id="rId8"/>
    <p:sldId id="271" r:id="rId9"/>
    <p:sldId id="272" r:id="rId10"/>
    <p:sldId id="266" r:id="rId11"/>
    <p:sldId id="276" r:id="rId12"/>
    <p:sldId id="275" r:id="rId13"/>
    <p:sldId id="277" r:id="rId14"/>
    <p:sldId id="274" r:id="rId15"/>
    <p:sldId id="273" r:id="rId16"/>
    <p:sldId id="267" r:id="rId17"/>
    <p:sldId id="278" r:id="rId18"/>
    <p:sldId id="279" r:id="rId19"/>
    <p:sldId id="263" r:id="rId20"/>
    <p:sldId id="280" r:id="rId21"/>
    <p:sldId id="258" r:id="rId22"/>
    <p:sldId id="281" r:id="rId23"/>
    <p:sldId id="262" r:id="rId24"/>
    <p:sldId id="285" r:id="rId25"/>
    <p:sldId id="284" r:id="rId26"/>
    <p:sldId id="283" r:id="rId27"/>
    <p:sldId id="261" r:id="rId28"/>
    <p:sldId id="286" r:id="rId29"/>
    <p:sldId id="287" r:id="rId30"/>
    <p:sldId id="260" r:id="rId31"/>
    <p:sldId id="288" r:id="rId32"/>
    <p:sldId id="259" r:id="rId33"/>
    <p:sldId id="289" r:id="rId34"/>
    <p:sldId id="292" r:id="rId35"/>
    <p:sldId id="290" r:id="rId36"/>
    <p:sldId id="294"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4"/>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4"/>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22</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4"/>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Special Care Skills</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2335844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34C93"/>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Special Care Skills</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22</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4"/>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2744331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4"/>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8523511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8909880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6200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postoperative care</a:t>
            </a:r>
          </a:p>
          <a:p>
            <a:pPr marL="457200" indent="-457200">
              <a:buFont typeface="+mj-lt"/>
              <a:buAutoNum type="arabicPeriod" startAt="4"/>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postoperative</a:t>
            </a:r>
          </a:p>
          <a:p>
            <a:pPr marL="457200" lvl="1" indent="0">
              <a:buNone/>
            </a:pPr>
            <a:r>
              <a:rPr lang="en-US" dirty="0"/>
              <a:t>after surgery.</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2032391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postoperative care</a:t>
            </a:r>
          </a:p>
          <a:p>
            <a:pPr marL="457200" indent="-457200">
              <a:buFont typeface="+mj-lt"/>
              <a:buAutoNum type="arabicPeriod" startAt="4"/>
            </a:pPr>
            <a:endParaRPr lang="en-US" dirty="0">
              <a:solidFill>
                <a:srgbClr val="FF0000"/>
              </a:solidFill>
            </a:endParaRPr>
          </a:p>
          <a:p>
            <a:pPr marL="0" indent="0">
              <a:buNone/>
            </a:pPr>
            <a:r>
              <a:rPr lang="en-US" dirty="0"/>
              <a:t>NAs should remember this information about postoperative care:</a:t>
            </a:r>
          </a:p>
          <a:p>
            <a:pPr marL="0" indent="0">
              <a:buNone/>
            </a:pPr>
            <a:endParaRPr lang="en-US" dirty="0"/>
          </a:p>
          <a:p>
            <a:pPr lvl="1"/>
            <a:r>
              <a:rPr lang="en-US" dirty="0"/>
              <a:t>Goals are to prevent infections, promote healing, and return person to state of health.</a:t>
            </a:r>
          </a:p>
          <a:p>
            <a:pPr lvl="1"/>
            <a:r>
              <a:rPr lang="en-US" dirty="0"/>
              <a:t>Immediate concerns: problems with breathing, mental status, pain, and wound healing </a:t>
            </a:r>
          </a:p>
          <a:p>
            <a:pPr lvl="1"/>
            <a:r>
              <a:rPr lang="en-US" dirty="0"/>
              <a:t>Complications can include urinary retention or infections, constipation, BP variances, and blood clots.</a:t>
            </a:r>
          </a:p>
          <a:p>
            <a:pPr lvl="1"/>
            <a:r>
              <a:rPr lang="en-US" dirty="0"/>
              <a:t>Careful monitoring is critical. </a:t>
            </a:r>
          </a:p>
          <a:p>
            <a:pPr marL="0" indent="0">
              <a:buNone/>
            </a:pPr>
            <a:r>
              <a:rPr lang="en-US" dirty="0"/>
              <a:t> </a:t>
            </a:r>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1110932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postoperative care</a:t>
            </a:r>
          </a:p>
          <a:p>
            <a:pPr marL="457200" indent="-457200">
              <a:buFont typeface="+mj-lt"/>
              <a:buAutoNum type="arabicPeriod" startAt="4"/>
            </a:pPr>
            <a:endParaRPr lang="en-US" dirty="0">
              <a:solidFill>
                <a:srgbClr val="FF0000"/>
              </a:solidFill>
            </a:endParaRPr>
          </a:p>
          <a:p>
            <a:pPr marL="0" indent="0">
              <a:buNone/>
            </a:pPr>
            <a:r>
              <a:rPr lang="en-US" dirty="0"/>
              <a:t>The following equipment may be needed for postoperative care:</a:t>
            </a:r>
          </a:p>
          <a:p>
            <a:pPr marL="0" indent="0">
              <a:buNone/>
            </a:pPr>
            <a:endParaRPr lang="en-US" dirty="0"/>
          </a:p>
          <a:p>
            <a:pPr lvl="1"/>
            <a:r>
              <a:rPr lang="en-US" dirty="0"/>
              <a:t>Bed protector</a:t>
            </a:r>
          </a:p>
          <a:p>
            <a:pPr lvl="1"/>
            <a:r>
              <a:rPr lang="en-US" dirty="0"/>
              <a:t>Towels and washcloths</a:t>
            </a:r>
          </a:p>
          <a:p>
            <a:pPr lvl="1"/>
            <a:r>
              <a:rPr lang="en-US" dirty="0"/>
              <a:t>Vital signs equipment</a:t>
            </a:r>
          </a:p>
          <a:p>
            <a:pPr lvl="1"/>
            <a:r>
              <a:rPr lang="en-US" dirty="0"/>
              <a:t>Emesis basin</a:t>
            </a:r>
          </a:p>
          <a:p>
            <a:pPr lvl="1"/>
            <a:r>
              <a:rPr lang="en-US" dirty="0"/>
              <a:t>Pillows and other positioning devices</a:t>
            </a:r>
          </a:p>
          <a:p>
            <a:pPr lvl="1"/>
            <a:r>
              <a:rPr lang="en-US" dirty="0"/>
              <a:t>Warming blankets</a:t>
            </a:r>
          </a:p>
          <a:p>
            <a:pPr lvl="1"/>
            <a:r>
              <a:rPr lang="en-US" dirty="0"/>
              <a:t>IV pole</a:t>
            </a:r>
          </a:p>
          <a:p>
            <a:pPr lvl="1"/>
            <a:r>
              <a:rPr lang="en-US" dirty="0"/>
              <a:t>Oxygen and suction equipment </a:t>
            </a:r>
          </a:p>
          <a:p>
            <a:pPr lvl="1"/>
            <a:r>
              <a:rPr lang="en-US" dirty="0"/>
              <a:t> </a:t>
            </a:r>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2759582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8636AC-E8A4-48D5-8085-3BA8511BAB36}"/>
              </a:ext>
            </a:extLst>
          </p:cNvPr>
          <p:cNvSpPr>
            <a:spLocks noGrp="1"/>
          </p:cNvSpPr>
          <p:nvPr>
            <p:ph idx="1"/>
          </p:nvPr>
        </p:nvSpPr>
        <p:spPr/>
        <p:txBody>
          <a:bodyPr>
            <a:normAutofit lnSpcReduction="10000"/>
          </a:bodyPr>
          <a:lstStyle/>
          <a:p>
            <a:pPr marL="0" indent="0">
              <a:buNone/>
            </a:pPr>
            <a:r>
              <a:rPr lang="en-US" dirty="0"/>
              <a:t>Transparency 22-2: Guidelines for Postoperative Care</a:t>
            </a:r>
          </a:p>
          <a:p>
            <a:pPr marL="0" indent="0">
              <a:buNone/>
            </a:pPr>
            <a:endParaRPr lang="en-US" dirty="0"/>
          </a:p>
          <a:p>
            <a:r>
              <a:rPr lang="en-US" dirty="0"/>
              <a:t>Move furniture as needed to allow room for the stretcher.</a:t>
            </a:r>
          </a:p>
          <a:p>
            <a:r>
              <a:rPr lang="en-US" dirty="0"/>
              <a:t>Assist with transferring resident back into bed (see Chapter 10).</a:t>
            </a:r>
          </a:p>
          <a:p>
            <a:r>
              <a:rPr lang="en-US" dirty="0"/>
              <a:t>Return personal items to resident.</a:t>
            </a:r>
          </a:p>
          <a:p>
            <a:r>
              <a:rPr lang="en-US" dirty="0"/>
              <a:t>Measure and record vital signs as directed.</a:t>
            </a:r>
          </a:p>
          <a:p>
            <a:r>
              <a:rPr lang="en-US" dirty="0"/>
              <a:t>Reposition resident every one to two hours, or as ordered. Elevate extremities as ordered.</a:t>
            </a:r>
          </a:p>
          <a:p>
            <a:r>
              <a:rPr lang="en-US" dirty="0"/>
              <a:t>Assist with deep breathing and coughing exercises.</a:t>
            </a:r>
          </a:p>
          <a:p>
            <a:r>
              <a:rPr lang="en-US" dirty="0"/>
              <a:t>Apply anti-embolic hose if ordered. Assist with sequential compression device as ordered. Assist with leg exercises.</a:t>
            </a:r>
          </a:p>
          <a:p>
            <a:r>
              <a:rPr lang="en-US" dirty="0"/>
              <a:t>Apply binders as ordered.</a:t>
            </a:r>
          </a:p>
          <a:p>
            <a:r>
              <a:rPr lang="en-US" dirty="0"/>
              <a:t>Observe amount and appearance of drainage from surgical drains.</a:t>
            </a:r>
          </a:p>
          <a:p>
            <a:r>
              <a:rPr lang="en-US" dirty="0"/>
              <a:t>Encourage residents to follow diet orders.</a:t>
            </a:r>
          </a:p>
          <a:p>
            <a:r>
              <a:rPr lang="en-US" dirty="0"/>
              <a:t>Assist with elimination.</a:t>
            </a:r>
          </a:p>
          <a:p>
            <a:r>
              <a:rPr lang="en-US" dirty="0"/>
              <a:t>Help with bathing and grooming.</a:t>
            </a:r>
          </a:p>
          <a:p>
            <a:r>
              <a:rPr lang="en-US" dirty="0"/>
              <a:t>Assist with ambulation as needed/ordered. Be encouraging </a:t>
            </a:r>
            <a:br>
              <a:rPr lang="en-US" dirty="0"/>
            </a:br>
            <a:r>
              <a:rPr lang="en-US" dirty="0"/>
              <a:t>and positive. </a:t>
            </a:r>
          </a:p>
          <a:p>
            <a:pPr marL="0" indent="0">
              <a:buNone/>
            </a:pPr>
            <a:endParaRPr lang="en-US" dirty="0"/>
          </a:p>
        </p:txBody>
      </p:sp>
      <p:sp>
        <p:nvSpPr>
          <p:cNvPr id="3" name="Slide Number Placeholder 2">
            <a:extLst>
              <a:ext uri="{FF2B5EF4-FFF2-40B4-BE49-F238E27FC236}">
                <a16:creationId xmlns:a16="http://schemas.microsoft.com/office/drawing/2014/main" id="{9EEF2A56-DFD5-408F-B7DB-ABD14EC5FE73}"/>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4231180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postoperative care</a:t>
            </a:r>
          </a:p>
          <a:p>
            <a:pPr marL="457200" indent="-457200">
              <a:buFont typeface="+mj-lt"/>
              <a:buAutoNum type="arabicPeriod" startAt="4"/>
            </a:pPr>
            <a:endParaRPr lang="en-US" dirty="0">
              <a:solidFill>
                <a:srgbClr val="FF0000"/>
              </a:solidFill>
            </a:endParaRPr>
          </a:p>
          <a:p>
            <a:pPr marL="0" indent="0">
              <a:buNone/>
            </a:pPr>
            <a:r>
              <a:rPr lang="en-US" dirty="0"/>
              <a:t>NAs should observe and report the following when providing postoperative care:</a:t>
            </a:r>
          </a:p>
          <a:p>
            <a:pPr marL="0" indent="0">
              <a:buNone/>
            </a:pPr>
            <a:endParaRPr lang="en-US" dirty="0"/>
          </a:p>
          <a:p>
            <a:pPr lvl="1"/>
            <a:r>
              <a:rPr lang="en-US" dirty="0"/>
              <a:t>Changes in vital signs</a:t>
            </a:r>
          </a:p>
          <a:p>
            <a:pPr lvl="1"/>
            <a:r>
              <a:rPr lang="en-US" dirty="0"/>
              <a:t>Difficulty breathing</a:t>
            </a:r>
          </a:p>
          <a:p>
            <a:pPr lvl="1"/>
            <a:r>
              <a:rPr lang="en-US" dirty="0"/>
              <a:t>Mental changes (e.g., confusion, disorientation)</a:t>
            </a:r>
          </a:p>
          <a:p>
            <a:pPr lvl="1"/>
            <a:r>
              <a:rPr lang="en-US" dirty="0"/>
              <a:t>Changes in consciousness</a:t>
            </a:r>
          </a:p>
          <a:p>
            <a:pPr lvl="1"/>
            <a:r>
              <a:rPr lang="en-US" dirty="0"/>
              <a:t>Pale or bluish skin</a:t>
            </a:r>
          </a:p>
          <a:p>
            <a:pPr lvl="1"/>
            <a:r>
              <a:rPr lang="en-US" dirty="0"/>
              <a:t>Cold or clammy skin</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1015642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postoperative care</a:t>
            </a:r>
          </a:p>
          <a:p>
            <a:pPr marL="457200" indent="-457200">
              <a:buFont typeface="+mj-lt"/>
              <a:buAutoNum type="arabicPeriod" startAt="4"/>
            </a:pPr>
            <a:endParaRPr lang="en-US" dirty="0">
              <a:solidFill>
                <a:srgbClr val="FF0000"/>
              </a:solidFill>
            </a:endParaRPr>
          </a:p>
          <a:p>
            <a:pPr marL="0" indent="0">
              <a:buNone/>
            </a:pPr>
            <a:r>
              <a:rPr lang="en-US" dirty="0"/>
              <a:t>Observe and report the following when providing postoperative care (cont’d):</a:t>
            </a:r>
          </a:p>
          <a:p>
            <a:pPr marL="0" indent="0">
              <a:buNone/>
            </a:pPr>
            <a:endParaRPr lang="en-US" dirty="0"/>
          </a:p>
          <a:p>
            <a:pPr lvl="1"/>
            <a:r>
              <a:rPr lang="en-US" dirty="0"/>
              <a:t>Increased drainage</a:t>
            </a:r>
          </a:p>
          <a:p>
            <a:pPr lvl="1"/>
            <a:r>
              <a:rPr lang="en-US" dirty="0"/>
              <a:t>Swelling at IV site</a:t>
            </a:r>
          </a:p>
          <a:p>
            <a:pPr lvl="1"/>
            <a:r>
              <a:rPr lang="en-US" dirty="0"/>
              <a:t>IV not dripping</a:t>
            </a:r>
          </a:p>
          <a:p>
            <a:pPr lvl="1"/>
            <a:r>
              <a:rPr lang="en-US" dirty="0"/>
              <a:t>Nausea or vomiting</a:t>
            </a:r>
          </a:p>
          <a:p>
            <a:pPr lvl="1"/>
            <a:r>
              <a:rPr lang="en-US" dirty="0"/>
              <a:t>Numbness or tingling</a:t>
            </a:r>
          </a:p>
          <a:p>
            <a:pPr lvl="1"/>
            <a:r>
              <a:rPr lang="en-US" dirty="0"/>
              <a:t>Resident complains of pain</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3812133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List care guidelines for pulse oximetry</a:t>
            </a:r>
          </a:p>
          <a:p>
            <a:pPr marL="457200" indent="-457200">
              <a:buFont typeface="+mj-lt"/>
              <a:buAutoNum type="arabicPeriod" startAt="5"/>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pulse oximeter</a:t>
            </a:r>
          </a:p>
          <a:p>
            <a:pPr marL="457200" lvl="1" indent="0">
              <a:buNone/>
            </a:pPr>
            <a:r>
              <a:rPr lang="en-US" dirty="0"/>
              <a:t>a noninvasive device that uses a light to determine the amount of oxygen in the blood.</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21476401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List care guidelines for pulse oximetry</a:t>
            </a:r>
          </a:p>
          <a:p>
            <a:pPr marL="457200" indent="-457200">
              <a:buFont typeface="+mj-lt"/>
              <a:buAutoNum type="arabicPeriod" startAt="5"/>
            </a:pPr>
            <a:endParaRPr lang="en-US" dirty="0">
              <a:solidFill>
                <a:srgbClr val="FF0000"/>
              </a:solidFill>
            </a:endParaRPr>
          </a:p>
          <a:p>
            <a:pPr marL="0" indent="0">
              <a:buNone/>
            </a:pPr>
            <a:r>
              <a:rPr lang="en-US" dirty="0"/>
              <a:t>NAs should remember these points about pulse oximetry:</a:t>
            </a:r>
          </a:p>
          <a:p>
            <a:pPr marL="0" indent="0">
              <a:buNone/>
            </a:pPr>
            <a:endParaRPr lang="en-US" dirty="0"/>
          </a:p>
          <a:p>
            <a:pPr lvl="1"/>
            <a:r>
              <a:rPr lang="en-US" dirty="0"/>
              <a:t>Warns if blood oxygen level is less than optimal </a:t>
            </a:r>
          </a:p>
          <a:p>
            <a:pPr lvl="1"/>
            <a:r>
              <a:rPr lang="en-US" dirty="0"/>
              <a:t>Normal blood oxygen is between 95% and 100%, but it can differ. </a:t>
            </a:r>
          </a:p>
          <a:p>
            <a:pPr lvl="1"/>
            <a:r>
              <a:rPr lang="en-US" dirty="0"/>
              <a:t>Report any increase or decrease in oxygen levels to nurse. </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4138767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90597F-3923-4C29-9ACB-EFC5D0903904}"/>
              </a:ext>
            </a:extLst>
          </p:cNvPr>
          <p:cNvSpPr>
            <a:spLocks noGrp="1"/>
          </p:cNvSpPr>
          <p:nvPr>
            <p:ph idx="1"/>
          </p:nvPr>
        </p:nvSpPr>
        <p:spPr/>
        <p:txBody>
          <a:bodyPr/>
          <a:lstStyle/>
          <a:p>
            <a:pPr marL="0" indent="0">
              <a:buNone/>
            </a:pPr>
            <a:r>
              <a:rPr lang="en-US" dirty="0"/>
              <a:t>Transparency 22-3: Guidelines for Pulse Oximetry</a:t>
            </a:r>
          </a:p>
          <a:p>
            <a:pPr marL="0" indent="0">
              <a:buNone/>
            </a:pPr>
            <a:endParaRPr lang="en-US" dirty="0"/>
          </a:p>
          <a:p>
            <a:r>
              <a:rPr lang="en-US" dirty="0"/>
              <a:t>Report to the nurse immediately if alarm sounds. </a:t>
            </a:r>
          </a:p>
          <a:p>
            <a:r>
              <a:rPr lang="en-US" dirty="0"/>
              <a:t>Tell the nurse if pulse oximeter falls off or resident requests that you remove it.</a:t>
            </a:r>
          </a:p>
          <a:p>
            <a:r>
              <a:rPr lang="en-US" dirty="0"/>
              <a:t>Check the skin around device often. Report any of the following:</a:t>
            </a:r>
          </a:p>
          <a:p>
            <a:pPr lvl="1"/>
            <a:r>
              <a:rPr lang="en-US" dirty="0"/>
              <a:t>Swelling</a:t>
            </a:r>
          </a:p>
          <a:p>
            <a:pPr lvl="1"/>
            <a:r>
              <a:rPr lang="en-US" dirty="0"/>
              <a:t>Bluish, or cyanotic, skin</a:t>
            </a:r>
          </a:p>
          <a:p>
            <a:pPr lvl="1"/>
            <a:r>
              <a:rPr lang="en-US" dirty="0"/>
              <a:t>Shiny, tight skin</a:t>
            </a:r>
          </a:p>
          <a:p>
            <a:pPr lvl="1"/>
            <a:r>
              <a:rPr lang="en-US" dirty="0"/>
              <a:t>Skin that is cold to the touch</a:t>
            </a:r>
          </a:p>
          <a:p>
            <a:pPr lvl="1"/>
            <a:r>
              <a:rPr lang="en-US" dirty="0"/>
              <a:t>Sores, redness, or irritation</a:t>
            </a:r>
          </a:p>
          <a:p>
            <a:pPr lvl="1"/>
            <a:r>
              <a:rPr lang="en-US" dirty="0"/>
              <a:t>Numbness or tingling</a:t>
            </a:r>
          </a:p>
          <a:p>
            <a:pPr lvl="1"/>
            <a:r>
              <a:rPr lang="en-US" dirty="0"/>
              <a:t>Pain or discomfort</a:t>
            </a:r>
          </a:p>
          <a:p>
            <a:r>
              <a:rPr lang="en-US" dirty="0"/>
              <a:t>Check vital signs as ordered and report changes to the nurse.</a:t>
            </a:r>
          </a:p>
          <a:p>
            <a:pPr marL="0" indent="0">
              <a:buNone/>
            </a:pPr>
            <a:endParaRPr lang="en-US" dirty="0"/>
          </a:p>
        </p:txBody>
      </p:sp>
      <p:sp>
        <p:nvSpPr>
          <p:cNvPr id="3" name="Slide Number Placeholder 2">
            <a:extLst>
              <a:ext uri="{FF2B5EF4-FFF2-40B4-BE49-F238E27FC236}">
                <a16:creationId xmlns:a16="http://schemas.microsoft.com/office/drawing/2014/main" id="{376FF121-476D-4AF9-BCA8-4C4050F4BC55}"/>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32699753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telemetry and list care guidelines</a:t>
            </a:r>
          </a:p>
          <a:p>
            <a:pPr marL="457200" indent="-457200">
              <a:buFont typeface="+mj-lt"/>
              <a:buAutoNum type="arabicPeriod" startAt="6"/>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telemetry</a:t>
            </a:r>
          </a:p>
          <a:p>
            <a:pPr marL="457200" lvl="1" indent="0">
              <a:buNone/>
            </a:pPr>
            <a:r>
              <a:rPr lang="en-US" dirty="0"/>
              <a:t>a cardiac monitoring device that sends information about the heart’s rhythm and rate to a monitoring station.</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3396974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a:pPr>
            <a:r>
              <a:rPr lang="en-US" dirty="0">
                <a:solidFill>
                  <a:srgbClr val="FF0000"/>
                </a:solidFill>
              </a:rPr>
              <a:t>Understand the types of residents who are in a subacute setting</a:t>
            </a:r>
          </a:p>
          <a:p>
            <a:pPr marL="457200" indent="-457200">
              <a:buFont typeface="+mj-lt"/>
              <a:buAutoNum type="arabicPeriod"/>
            </a:pPr>
            <a:endParaRPr lang="en-US" dirty="0">
              <a:solidFill>
                <a:srgbClr val="FF0000"/>
              </a:solidFill>
            </a:endParaRPr>
          </a:p>
          <a:p>
            <a:pPr marL="0" indent="0">
              <a:buNone/>
            </a:pPr>
            <a:r>
              <a:rPr lang="en-US" dirty="0"/>
              <a:t>The following types of residents may be found in subacute units: </a:t>
            </a:r>
          </a:p>
          <a:p>
            <a:pPr marL="0" indent="0">
              <a:buNone/>
            </a:pPr>
            <a:endParaRPr lang="en-US" dirty="0"/>
          </a:p>
          <a:p>
            <a:pPr lvl="1"/>
            <a:r>
              <a:rPr lang="en-US" dirty="0"/>
              <a:t>Residents who need more treatment, monitoring, and services than other residents </a:t>
            </a:r>
          </a:p>
          <a:p>
            <a:pPr lvl="1"/>
            <a:r>
              <a:rPr lang="en-US" dirty="0"/>
              <a:t>Residents who have had recent surgery and chronic illnesses, such as AIDS </a:t>
            </a:r>
          </a:p>
          <a:p>
            <a:pPr lvl="1"/>
            <a:r>
              <a:rPr lang="en-US" dirty="0"/>
              <a:t>Residents who require complex wound care, dialysis, or a mechanical ventilator</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1765471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CD91FC-28A0-48D1-B3D2-88E2393E91A8}"/>
              </a:ext>
            </a:extLst>
          </p:cNvPr>
          <p:cNvSpPr>
            <a:spLocks noGrp="1"/>
          </p:cNvSpPr>
          <p:nvPr>
            <p:ph idx="1"/>
          </p:nvPr>
        </p:nvSpPr>
        <p:spPr/>
        <p:txBody>
          <a:bodyPr/>
          <a:lstStyle/>
          <a:p>
            <a:pPr marL="0" indent="0">
              <a:buNone/>
            </a:pPr>
            <a:r>
              <a:rPr lang="en-US" dirty="0"/>
              <a:t>Transparency 22-4: Guidelines for Telemetry</a:t>
            </a:r>
          </a:p>
          <a:p>
            <a:pPr marL="0" indent="0">
              <a:buNone/>
            </a:pPr>
            <a:endParaRPr lang="en-US" dirty="0"/>
          </a:p>
          <a:p>
            <a:r>
              <a:rPr lang="en-US" dirty="0"/>
              <a:t>Report to nurse if the pads become wet or soiled or if they are loose or fall off.</a:t>
            </a:r>
          </a:p>
          <a:p>
            <a:r>
              <a:rPr lang="en-US" dirty="0"/>
              <a:t>Report if alarm sounds.</a:t>
            </a:r>
          </a:p>
          <a:p>
            <a:r>
              <a:rPr lang="en-US" dirty="0"/>
              <a:t>Check the skin around the pads often and report the following:</a:t>
            </a:r>
          </a:p>
          <a:p>
            <a:pPr lvl="1"/>
            <a:r>
              <a:rPr lang="en-US" dirty="0"/>
              <a:t>Swelling</a:t>
            </a:r>
          </a:p>
          <a:p>
            <a:pPr lvl="1"/>
            <a:r>
              <a:rPr lang="en-US" dirty="0"/>
              <a:t>Sores, redness, irritation</a:t>
            </a:r>
          </a:p>
          <a:p>
            <a:pPr lvl="1"/>
            <a:r>
              <a:rPr lang="en-US" dirty="0"/>
              <a:t>Fluid or blood draining from skin</a:t>
            </a:r>
          </a:p>
          <a:p>
            <a:pPr lvl="1"/>
            <a:r>
              <a:rPr lang="en-US" dirty="0"/>
              <a:t>Broken skin</a:t>
            </a:r>
          </a:p>
          <a:p>
            <a:r>
              <a:rPr lang="en-US" dirty="0"/>
              <a:t>Report resident complaints of chest pain or discomfort, or difficulty breathing</a:t>
            </a:r>
          </a:p>
          <a:p>
            <a:r>
              <a:rPr lang="en-US" dirty="0"/>
              <a:t>Check vital signs as ordered, reporting changes to nurse.</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61916D9-7845-4C1D-878C-EE58FF5A11CE}"/>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942889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Explain artificial airways and list care guidelines</a:t>
            </a:r>
          </a:p>
          <a:p>
            <a:pPr marL="457200" indent="-457200">
              <a:buFont typeface="+mj-lt"/>
              <a:buAutoNum type="arabicPeriod" startAt="7"/>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artificial airway</a:t>
            </a:r>
          </a:p>
          <a:p>
            <a:pPr marL="457200" lvl="1" indent="0">
              <a:buNone/>
            </a:pPr>
            <a:r>
              <a:rPr lang="en-US" dirty="0"/>
              <a:t>any tube inserted into the respiratory tract to maintain or promote breathing.</a:t>
            </a:r>
          </a:p>
          <a:p>
            <a:pPr marL="0" indent="0">
              <a:buNone/>
            </a:pPr>
            <a:r>
              <a:rPr lang="en-US" b="1" dirty="0"/>
              <a:t>intubation</a:t>
            </a:r>
          </a:p>
          <a:p>
            <a:pPr marL="457200" lvl="1" indent="0">
              <a:buNone/>
            </a:pPr>
            <a:r>
              <a:rPr lang="en-US" dirty="0"/>
              <a:t>the passage of a plastic tube through the mouth, nose, or opening in the neck and into the trachea.</a:t>
            </a:r>
          </a:p>
          <a:p>
            <a:pPr marL="0" indent="0">
              <a:buNone/>
            </a:pPr>
            <a:r>
              <a:rPr lang="en-US" b="1" dirty="0"/>
              <a:t>tracheostomy</a:t>
            </a:r>
          </a:p>
          <a:p>
            <a:pPr marL="457200" lvl="1" indent="0">
              <a:buNone/>
            </a:pPr>
            <a:r>
              <a:rPr lang="en-US" dirty="0"/>
              <a:t>a surgically-created opening through the neck into the trachea.</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26034552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2611DA-6B18-401B-B64E-A45493254513}"/>
              </a:ext>
            </a:extLst>
          </p:cNvPr>
          <p:cNvSpPr>
            <a:spLocks noGrp="1"/>
          </p:cNvSpPr>
          <p:nvPr>
            <p:ph idx="1"/>
          </p:nvPr>
        </p:nvSpPr>
        <p:spPr/>
        <p:txBody>
          <a:bodyPr/>
          <a:lstStyle/>
          <a:p>
            <a:pPr marL="0" indent="0">
              <a:buNone/>
            </a:pPr>
            <a:r>
              <a:rPr lang="en-US" dirty="0"/>
              <a:t>Transparency 22-5: Guidelines for Artificial Airways</a:t>
            </a:r>
          </a:p>
          <a:p>
            <a:pPr marL="0" indent="0">
              <a:buNone/>
            </a:pPr>
            <a:endParaRPr lang="en-US" dirty="0"/>
          </a:p>
          <a:p>
            <a:r>
              <a:rPr lang="en-US" dirty="0"/>
              <a:t>Check resident regularly. Tell nurse if tubing falls out.</a:t>
            </a:r>
          </a:p>
          <a:p>
            <a:r>
              <a:rPr lang="en-US" dirty="0"/>
              <a:t>Monitor vital signs as ordered. Report changes to the nurse.</a:t>
            </a:r>
          </a:p>
          <a:p>
            <a:r>
              <a:rPr lang="en-US" dirty="0"/>
              <a:t>Perform oral care often, as directed.</a:t>
            </a:r>
          </a:p>
          <a:p>
            <a:r>
              <a:rPr lang="en-US" dirty="0"/>
              <a:t>Watch for biting and tugging on tube. Tell the nurse if resident is doing this.</a:t>
            </a:r>
          </a:p>
          <a:p>
            <a:r>
              <a:rPr lang="en-US" dirty="0"/>
              <a:t>Use other methods of communication if person cannot speak.</a:t>
            </a:r>
          </a:p>
          <a:p>
            <a:r>
              <a:rPr lang="en-US" dirty="0"/>
              <a:t>Be supportive and reassuring. </a:t>
            </a:r>
          </a:p>
          <a:p>
            <a:pPr marL="0" indent="0">
              <a:buNone/>
            </a:pPr>
            <a:endParaRPr lang="en-US" dirty="0"/>
          </a:p>
        </p:txBody>
      </p:sp>
      <p:sp>
        <p:nvSpPr>
          <p:cNvPr id="3" name="Slide Number Placeholder 2">
            <a:extLst>
              <a:ext uri="{FF2B5EF4-FFF2-40B4-BE49-F238E27FC236}">
                <a16:creationId xmlns:a16="http://schemas.microsoft.com/office/drawing/2014/main" id="{ACDCC625-21E7-4D60-8E44-6E47786522DC}"/>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3744078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care guidelines for residents with a tracheostomy</a:t>
            </a:r>
          </a:p>
          <a:p>
            <a:pPr marL="457200" indent="-457200">
              <a:buFont typeface="+mj-lt"/>
              <a:buAutoNum type="arabicPeriod" startAt="8"/>
            </a:pPr>
            <a:endParaRPr lang="en-US" dirty="0">
              <a:solidFill>
                <a:srgbClr val="FF0000"/>
              </a:solidFill>
            </a:endParaRPr>
          </a:p>
          <a:p>
            <a:pPr marL="0" indent="0">
              <a:buNone/>
            </a:pPr>
            <a:r>
              <a:rPr lang="en-US" dirty="0"/>
              <a:t>Tracheostomies may be necessary for these reasons:</a:t>
            </a:r>
          </a:p>
          <a:p>
            <a:pPr marL="0" indent="0">
              <a:buNone/>
            </a:pPr>
            <a:endParaRPr lang="en-US" dirty="0"/>
          </a:p>
          <a:p>
            <a:pPr lvl="1"/>
            <a:r>
              <a:rPr lang="en-US" dirty="0"/>
              <a:t>Tumors/cancer </a:t>
            </a:r>
          </a:p>
          <a:p>
            <a:pPr lvl="1"/>
            <a:r>
              <a:rPr lang="en-US" dirty="0"/>
              <a:t>Infection </a:t>
            </a:r>
          </a:p>
          <a:p>
            <a:pPr lvl="1"/>
            <a:r>
              <a:rPr lang="en-US" dirty="0"/>
              <a:t>Severe neck or mouth injuries </a:t>
            </a:r>
          </a:p>
          <a:p>
            <a:pPr lvl="1"/>
            <a:r>
              <a:rPr lang="en-US" dirty="0"/>
              <a:t>Facial surgery and facial burns </a:t>
            </a:r>
          </a:p>
          <a:p>
            <a:pPr lvl="1"/>
            <a:r>
              <a:rPr lang="en-US" dirty="0"/>
              <a:t>Long-term unconsciousness or coma </a:t>
            </a:r>
          </a:p>
          <a:p>
            <a:pPr lvl="1"/>
            <a:r>
              <a:rPr lang="en-US" dirty="0"/>
              <a:t>Airway obstruction </a:t>
            </a:r>
          </a:p>
          <a:p>
            <a:pPr lvl="1"/>
            <a:r>
              <a:rPr lang="en-US" dirty="0"/>
              <a:t>Paralysis of muscles relating to breathing </a:t>
            </a:r>
          </a:p>
          <a:p>
            <a:pPr lvl="1"/>
            <a:r>
              <a:rPr lang="en-US" dirty="0"/>
              <a:t>Aspiration related to muscle or sensory problems in throat </a:t>
            </a:r>
          </a:p>
          <a:p>
            <a:pPr lvl="1"/>
            <a:r>
              <a:rPr lang="en-US" dirty="0"/>
              <a:t>Severe allergic reaction </a:t>
            </a:r>
          </a:p>
          <a:p>
            <a:pPr lvl="1"/>
            <a:r>
              <a:rPr lang="en-US" dirty="0"/>
              <a:t>Gunshot wound </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25976051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care guidelines for residents with a tracheostomy</a:t>
            </a:r>
          </a:p>
          <a:p>
            <a:pPr marL="457200" indent="-457200">
              <a:buFont typeface="+mj-lt"/>
              <a:buAutoNum type="arabicPeriod" startAt="8"/>
            </a:pPr>
            <a:endParaRPr lang="en-US" dirty="0">
              <a:solidFill>
                <a:srgbClr val="FF0000"/>
              </a:solidFill>
            </a:endParaRPr>
          </a:p>
          <a:p>
            <a:pPr marL="0" indent="0">
              <a:buNone/>
            </a:pPr>
            <a:r>
              <a:rPr lang="en-US" dirty="0"/>
              <a:t>NAs should remember these points about tracheostomies:</a:t>
            </a:r>
          </a:p>
          <a:p>
            <a:pPr marL="0" indent="0">
              <a:buNone/>
            </a:pPr>
            <a:endParaRPr lang="en-US" dirty="0"/>
          </a:p>
          <a:p>
            <a:pPr lvl="1"/>
            <a:r>
              <a:rPr lang="en-US" dirty="0"/>
              <a:t>Be supportive and responsive. </a:t>
            </a:r>
          </a:p>
          <a:p>
            <a:pPr lvl="1"/>
            <a:r>
              <a:rPr lang="en-US" dirty="0"/>
              <a:t>Resident may be unable to speak. Use other methods of communication. </a:t>
            </a:r>
          </a:p>
          <a:p>
            <a:pPr lvl="1"/>
            <a:r>
              <a:rPr lang="en-US" dirty="0"/>
              <a:t>Check on the resident often and answer call lights promptly. </a:t>
            </a:r>
          </a:p>
          <a:p>
            <a:pPr lvl="1"/>
            <a:r>
              <a:rPr lang="en-US" dirty="0"/>
              <a:t>NA responsibilities will mostly include observing and reporting. </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25609574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care guidelines for residents with a tracheostomy</a:t>
            </a:r>
          </a:p>
          <a:p>
            <a:pPr marL="457200" indent="-457200">
              <a:buFont typeface="+mj-lt"/>
              <a:buAutoNum type="arabicPeriod" startAt="8"/>
            </a:pPr>
            <a:endParaRPr lang="en-US" dirty="0">
              <a:solidFill>
                <a:srgbClr val="FF0000"/>
              </a:solidFill>
            </a:endParaRPr>
          </a:p>
          <a:p>
            <a:pPr marL="0" indent="0">
              <a:buNone/>
            </a:pPr>
            <a:r>
              <a:rPr lang="en-US" dirty="0"/>
              <a:t>NAs should observe and report the following:</a:t>
            </a:r>
          </a:p>
          <a:p>
            <a:pPr marL="0" indent="0">
              <a:buNone/>
            </a:pPr>
            <a:endParaRPr lang="en-US" dirty="0"/>
          </a:p>
          <a:p>
            <a:pPr lvl="1"/>
            <a:r>
              <a:rPr lang="en-US" dirty="0"/>
              <a:t>Shortness of breath</a:t>
            </a:r>
          </a:p>
          <a:p>
            <a:pPr lvl="1"/>
            <a:r>
              <a:rPr lang="en-US" dirty="0"/>
              <a:t>Trouble breathing</a:t>
            </a:r>
          </a:p>
          <a:p>
            <a:pPr lvl="1"/>
            <a:r>
              <a:rPr lang="en-US" dirty="0"/>
              <a:t>Gurgling sounds</a:t>
            </a:r>
          </a:p>
          <a:p>
            <a:pPr lvl="1"/>
            <a:r>
              <a:rPr lang="en-US" dirty="0"/>
              <a:t>Signs of skin breakdown</a:t>
            </a:r>
          </a:p>
          <a:p>
            <a:pPr lvl="1"/>
            <a:r>
              <a:rPr lang="en-US" dirty="0"/>
              <a:t>Type and amount of discharge coughed up through tracheostomy</a:t>
            </a:r>
          </a:p>
          <a:p>
            <a:pPr lvl="1"/>
            <a:r>
              <a:rPr lang="en-US" dirty="0"/>
              <a:t>Any increase in discharge</a:t>
            </a:r>
          </a:p>
          <a:p>
            <a:pPr lvl="1"/>
            <a:r>
              <a:rPr lang="en-US" dirty="0"/>
              <a:t>Thick, yellow, green, or bloody discharge, or discharge with an odor</a:t>
            </a:r>
          </a:p>
          <a:p>
            <a:pPr lvl="1"/>
            <a:r>
              <a:rPr lang="en-US" dirty="0"/>
              <a:t>Mouth sores or discomfort </a:t>
            </a:r>
          </a:p>
          <a:p>
            <a:pPr lvl="1"/>
            <a:r>
              <a:rPr lang="en-US" dirty="0"/>
              <a:t>Disconnected tubing</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32949714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care guidelines for residents with a tracheostomy</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very important to prevent infection when caring for residents with tracheostomies. NAs should wash hands often, wear gloves when indicated, and keep equipment clean.</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10343946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Discuss care guidelines for residents requiring mechanical ventilation</a:t>
            </a:r>
          </a:p>
          <a:p>
            <a:pPr marL="457200" indent="-457200">
              <a:buFont typeface="+mj-lt"/>
              <a:buAutoNum type="arabicPeriod" startAt="9"/>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mechanical ventilation</a:t>
            </a:r>
          </a:p>
          <a:p>
            <a:pPr marL="457200" lvl="1" indent="0">
              <a:buNone/>
            </a:pPr>
            <a:r>
              <a:rPr lang="en-US" dirty="0"/>
              <a:t>the use of a machine to inflate and deflate the lungs when a person is unable to breathe on his own.</a:t>
            </a:r>
          </a:p>
          <a:p>
            <a:pPr marL="0" indent="0">
              <a:buNone/>
            </a:pPr>
            <a:r>
              <a:rPr lang="en-US" b="1" dirty="0"/>
              <a:t>sedative</a:t>
            </a:r>
          </a:p>
          <a:p>
            <a:pPr marL="457200" lvl="1" indent="0">
              <a:buNone/>
            </a:pPr>
            <a:r>
              <a:rPr lang="en-US" dirty="0"/>
              <a:t>an agent or drug that helps calm and soothe a person and may cause sleep.</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28196808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Discuss care guidelines for residents requiring mechanical ventilation</a:t>
            </a:r>
          </a:p>
          <a:p>
            <a:pPr marL="457200" indent="-457200">
              <a:buFont typeface="+mj-lt"/>
              <a:buAutoNum type="arabicPeriod" startAt="9"/>
            </a:pPr>
            <a:endParaRPr lang="en-US" dirty="0">
              <a:solidFill>
                <a:srgbClr val="FF0000"/>
              </a:solidFill>
            </a:endParaRPr>
          </a:p>
          <a:p>
            <a:pPr marL="0" indent="0">
              <a:buNone/>
            </a:pPr>
            <a:r>
              <a:rPr lang="en-US" dirty="0"/>
              <a:t>NAs should know these points about mechanical ventilators:</a:t>
            </a:r>
          </a:p>
          <a:p>
            <a:pPr marL="0" indent="0">
              <a:buNone/>
            </a:pPr>
            <a:endParaRPr lang="en-US" dirty="0"/>
          </a:p>
          <a:p>
            <a:pPr lvl="1"/>
            <a:r>
              <a:rPr lang="en-US" dirty="0"/>
              <a:t>May be required due to cardiac or respiratory arrest, lung injuries or diseases, or head and spinal cord injuries</a:t>
            </a:r>
          </a:p>
          <a:p>
            <a:pPr lvl="1"/>
            <a:r>
              <a:rPr lang="en-US" dirty="0"/>
              <a:t>Resident will not be able to speak, which can greatly increase anxiety. </a:t>
            </a:r>
          </a:p>
          <a:p>
            <a:pPr lvl="1"/>
            <a:r>
              <a:rPr lang="en-US" dirty="0"/>
              <a:t>Being on a ventilator has been compared to breathing through a straw. </a:t>
            </a:r>
          </a:p>
          <a:p>
            <a:pPr lvl="1"/>
            <a:r>
              <a:rPr lang="en-US" dirty="0"/>
              <a:t>Be supportive. Enter the room so the resident can see you often. </a:t>
            </a:r>
          </a:p>
          <a:p>
            <a:pPr lvl="1"/>
            <a:r>
              <a:rPr lang="en-US" dirty="0"/>
              <a:t>Use other methods of communication. </a:t>
            </a:r>
          </a:p>
          <a:p>
            <a:pPr lvl="1"/>
            <a:r>
              <a:rPr lang="en-US" dirty="0"/>
              <a:t>Act and speak as if resident can understand everything even if he or she is unconscious or heavily sedated. </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37108530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CBC9AF-09B9-4DA2-B5BE-B46620038605}"/>
              </a:ext>
            </a:extLst>
          </p:cNvPr>
          <p:cNvSpPr>
            <a:spLocks noGrp="1"/>
          </p:cNvSpPr>
          <p:nvPr>
            <p:ph idx="1"/>
          </p:nvPr>
        </p:nvSpPr>
        <p:spPr/>
        <p:txBody>
          <a:bodyPr/>
          <a:lstStyle/>
          <a:p>
            <a:pPr marL="0" indent="0">
              <a:buNone/>
            </a:pPr>
            <a:r>
              <a:rPr lang="en-US" dirty="0"/>
              <a:t>Transparency 22-6: Guidelines for Mechanical Ventilation</a:t>
            </a:r>
          </a:p>
          <a:p>
            <a:endParaRPr lang="en-US" dirty="0"/>
          </a:p>
          <a:p>
            <a:r>
              <a:rPr lang="en-US" dirty="0"/>
              <a:t>Wash hands often.</a:t>
            </a:r>
          </a:p>
          <a:p>
            <a:r>
              <a:rPr lang="en-US" dirty="0"/>
              <a:t>Report to the nurse if alarm sounds. </a:t>
            </a:r>
          </a:p>
          <a:p>
            <a:r>
              <a:rPr lang="en-US" dirty="0"/>
              <a:t>Report disconnected or loose tubing right away. </a:t>
            </a:r>
          </a:p>
          <a:p>
            <a:r>
              <a:rPr lang="en-US" dirty="0"/>
              <a:t>Answer call lights promptly. </a:t>
            </a:r>
          </a:p>
          <a:p>
            <a:r>
              <a:rPr lang="en-US" dirty="0"/>
              <a:t>Follow care plan for repositioning instructions. The head of the bed may need to be elevated.</a:t>
            </a:r>
          </a:p>
          <a:p>
            <a:r>
              <a:rPr lang="en-US" dirty="0"/>
              <a:t>Give careful skin care, and report any of the following:</a:t>
            </a:r>
          </a:p>
          <a:p>
            <a:r>
              <a:rPr lang="en-US" dirty="0"/>
              <a:t>Swelling</a:t>
            </a:r>
          </a:p>
          <a:p>
            <a:r>
              <a:rPr lang="en-US" dirty="0"/>
              <a:t>Sores, redness, irritation</a:t>
            </a:r>
          </a:p>
          <a:p>
            <a:r>
              <a:rPr lang="en-US" dirty="0"/>
              <a:t>Fluid or blood draining from skin</a:t>
            </a:r>
          </a:p>
          <a:p>
            <a:r>
              <a:rPr lang="en-US" dirty="0"/>
              <a:t>Broken skin</a:t>
            </a:r>
          </a:p>
          <a:p>
            <a:r>
              <a:rPr lang="en-US" dirty="0"/>
              <a:t>Report if resident is pulling on or biting tube. Report resident anxiety, fear, or distress.</a:t>
            </a:r>
          </a:p>
          <a:p>
            <a:r>
              <a:rPr lang="en-US" dirty="0"/>
              <a:t>Be patient during communication.</a:t>
            </a:r>
          </a:p>
          <a:p>
            <a:r>
              <a:rPr lang="en-US" dirty="0"/>
              <a:t>Check on resident often so that resident can see you. Be supportive.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89DA9523-5BAF-41D8-9F17-B1482CCB4DF5}"/>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2611790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Discuss reasons for and types of surgery</a:t>
            </a:r>
          </a:p>
          <a:p>
            <a:pPr marL="0" indent="0">
              <a:buNone/>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anesthesia</a:t>
            </a:r>
          </a:p>
          <a:p>
            <a:pPr marL="457200" lvl="1" indent="0">
              <a:buNone/>
            </a:pPr>
            <a:r>
              <a:rPr lang="en-US" dirty="0"/>
              <a:t>the use of medication to block pain during surgery and other medical procedures.</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2722402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suctioning and list signs of respiratory distress</a:t>
            </a:r>
          </a:p>
          <a:p>
            <a:pPr marL="457200" indent="-457200">
              <a:buFont typeface="+mj-lt"/>
              <a:buAutoNum type="arabicPeriod" startAt="10"/>
            </a:pPr>
            <a:endParaRPr lang="en-US" dirty="0">
              <a:solidFill>
                <a:srgbClr val="FF0000"/>
              </a:solidFill>
            </a:endParaRPr>
          </a:p>
          <a:p>
            <a:pPr marL="0" indent="0">
              <a:buNone/>
            </a:pPr>
            <a:r>
              <a:rPr lang="en-US" dirty="0"/>
              <a:t>NAs should know these points about suctioning:</a:t>
            </a:r>
          </a:p>
          <a:p>
            <a:pPr marL="0" indent="0">
              <a:buNone/>
            </a:pPr>
            <a:endParaRPr lang="en-US" dirty="0"/>
          </a:p>
          <a:p>
            <a:pPr lvl="1"/>
            <a:r>
              <a:rPr lang="en-US" dirty="0"/>
              <a:t>Necessary when a person has collected secretions in upper respiratory system.</a:t>
            </a:r>
          </a:p>
          <a:p>
            <a:pPr lvl="1"/>
            <a:r>
              <a:rPr lang="en-US" dirty="0"/>
              <a:t>Suction comes from a wall hook-up or portable, operated on battery power or electrical power, and bottle or canister collects mucus and secretions. </a:t>
            </a:r>
          </a:p>
          <a:p>
            <a:pPr lvl="1"/>
            <a:r>
              <a:rPr lang="en-US" dirty="0"/>
              <a:t>Signs of respiratory distress are gurgling, difficulty breathing, elevated respiratory rate, pale, cyanotic, or gray skin, nostrils flaring, chest retracting (sinking in below the neck with each breath), sweating, and wheezing. </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29122507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90E1FE-20DA-46E2-B966-A68022CCFB55}"/>
              </a:ext>
            </a:extLst>
          </p:cNvPr>
          <p:cNvSpPr>
            <a:spLocks noGrp="1"/>
          </p:cNvSpPr>
          <p:nvPr>
            <p:ph idx="1"/>
          </p:nvPr>
        </p:nvSpPr>
        <p:spPr/>
        <p:txBody>
          <a:bodyPr/>
          <a:lstStyle/>
          <a:p>
            <a:pPr marL="0" indent="0">
              <a:buNone/>
            </a:pPr>
            <a:r>
              <a:rPr lang="en-US" dirty="0"/>
              <a:t>Transparency 22-7: Guidelines for Suctioning</a:t>
            </a:r>
          </a:p>
          <a:p>
            <a:pPr marL="0" indent="0">
              <a:buNone/>
            </a:pPr>
            <a:endParaRPr lang="en-US" dirty="0"/>
          </a:p>
          <a:p>
            <a:r>
              <a:rPr lang="en-US" dirty="0"/>
              <a:t>Report signs of respiratory distress immediately. </a:t>
            </a:r>
          </a:p>
          <a:p>
            <a:r>
              <a:rPr lang="en-US" dirty="0"/>
              <a:t>Monitor vital signs closely, especially respiratory rate. </a:t>
            </a:r>
          </a:p>
          <a:p>
            <a:r>
              <a:rPr lang="en-US" dirty="0"/>
              <a:t>Follow Standard Precautions. </a:t>
            </a:r>
          </a:p>
          <a:p>
            <a:r>
              <a:rPr lang="en-US" dirty="0"/>
              <a:t>Assist nurse as needed. You may be asked to have a towel or washcloth ready for resident after suctioning. Perform oral care as ordered.</a:t>
            </a:r>
          </a:p>
          <a:p>
            <a:r>
              <a:rPr lang="en-US" dirty="0"/>
              <a:t>Report resident complaints of pain or difficulty breathing.</a:t>
            </a:r>
          </a:p>
          <a:p>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DDAC9412-16BD-4B14-8630-AE6AA35E7C9F}"/>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30207596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Describe chest tubes and explain related care</a:t>
            </a:r>
          </a:p>
          <a:p>
            <a:pPr marL="0" indent="0">
              <a:buNone/>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chest tubes</a:t>
            </a:r>
          </a:p>
          <a:p>
            <a:pPr marL="457200" lvl="1" indent="0">
              <a:buNone/>
            </a:pPr>
            <a:r>
              <a:rPr lang="en-US" dirty="0"/>
              <a:t>hollow drainage tubes that are inserted into the chest to drain air, blood or other fluid, or pus that has collected inside the pleural cavity or space.</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13508616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Describe chest tubes and explain related care</a:t>
            </a:r>
          </a:p>
          <a:p>
            <a:pPr marL="0" indent="0">
              <a:buNone/>
            </a:pPr>
            <a:endParaRPr lang="en-US" dirty="0">
              <a:solidFill>
                <a:srgbClr val="FF0000"/>
              </a:solidFill>
            </a:endParaRPr>
          </a:p>
          <a:p>
            <a:pPr marL="0" indent="0">
              <a:buNone/>
            </a:pPr>
            <a:r>
              <a:rPr lang="en-US" dirty="0"/>
              <a:t>NAs should know these points about chest tubes:</a:t>
            </a:r>
          </a:p>
          <a:p>
            <a:pPr marL="0" indent="0">
              <a:buNone/>
            </a:pPr>
            <a:endParaRPr lang="en-US" dirty="0"/>
          </a:p>
          <a:p>
            <a:pPr lvl="1"/>
            <a:r>
              <a:rPr lang="en-US" dirty="0"/>
              <a:t>Can be inserted at bedside or during surgery </a:t>
            </a:r>
          </a:p>
          <a:p>
            <a:pPr lvl="1"/>
            <a:r>
              <a:rPr lang="en-US" dirty="0"/>
              <a:t>Drain air, blood, or fluid </a:t>
            </a:r>
          </a:p>
          <a:p>
            <a:pPr lvl="1"/>
            <a:r>
              <a:rPr lang="en-US" dirty="0"/>
              <a:t>Allow a full expansion of the lungs </a:t>
            </a:r>
          </a:p>
          <a:p>
            <a:pPr lvl="1"/>
            <a:r>
              <a:rPr lang="en-US" dirty="0"/>
              <a:t>Conditions requiring chest tubes include pneumothorax, hemothorax, empyema, surgery, and trauma or injuries. </a:t>
            </a:r>
          </a:p>
          <a:p>
            <a:pPr lvl="1"/>
            <a:r>
              <a:rPr lang="en-US" dirty="0"/>
              <a:t>Chest tube is connected to a drainage system with suction sometimes attached to the system. </a:t>
            </a:r>
          </a:p>
          <a:p>
            <a:pPr lvl="1"/>
            <a:r>
              <a:rPr lang="en-US" dirty="0"/>
              <a:t>System must be airtight so air cannot enter the pleural cavity.</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481957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95C19D-A197-48D0-802D-1122DD145E12}"/>
              </a:ext>
            </a:extLst>
          </p:cNvPr>
          <p:cNvSpPr>
            <a:spLocks noGrp="1"/>
          </p:cNvSpPr>
          <p:nvPr>
            <p:ph idx="1"/>
          </p:nvPr>
        </p:nvSpPr>
        <p:spPr/>
        <p:txBody>
          <a:bodyPr>
            <a:normAutofit fontScale="92500" lnSpcReduction="20000"/>
          </a:bodyPr>
          <a:lstStyle/>
          <a:p>
            <a:pPr marL="0" indent="0">
              <a:buNone/>
            </a:pPr>
            <a:r>
              <a:rPr lang="en-US" dirty="0"/>
              <a:t>Transparency 22-8: Guidelines for Chest Tubes</a:t>
            </a:r>
          </a:p>
          <a:p>
            <a:pPr marL="0" indent="0">
              <a:buNone/>
            </a:pPr>
            <a:endParaRPr lang="en-US" dirty="0"/>
          </a:p>
          <a:p>
            <a:r>
              <a:rPr lang="en-US" dirty="0"/>
              <a:t>Be aware of where chest tubes are. </a:t>
            </a:r>
          </a:p>
          <a:p>
            <a:r>
              <a:rPr lang="en-US" dirty="0"/>
              <a:t>Check vital signs as directed and report changes. </a:t>
            </a:r>
          </a:p>
          <a:p>
            <a:r>
              <a:rPr lang="en-US" dirty="0"/>
              <a:t>Report signs of respiratory distress and pain. </a:t>
            </a:r>
          </a:p>
          <a:p>
            <a:r>
              <a:rPr lang="en-US" dirty="0"/>
              <a:t>Keep drainage system below level of chest. </a:t>
            </a:r>
          </a:p>
          <a:p>
            <a:r>
              <a:rPr lang="en-US" dirty="0"/>
              <a:t>Keep drainage containers upright and level. </a:t>
            </a:r>
          </a:p>
          <a:p>
            <a:r>
              <a:rPr lang="en-US" dirty="0"/>
              <a:t>Make sure tubing is not kinked. </a:t>
            </a:r>
          </a:p>
          <a:p>
            <a:r>
              <a:rPr lang="en-US" dirty="0"/>
              <a:t>Report disconnected tubing. </a:t>
            </a:r>
          </a:p>
          <a:p>
            <a:r>
              <a:rPr lang="en-US" dirty="0"/>
              <a:t>Do not remove equipment in the area. </a:t>
            </a:r>
          </a:p>
          <a:p>
            <a:r>
              <a:rPr lang="en-US" dirty="0"/>
              <a:t>Observe chest drainage for amount and color. </a:t>
            </a:r>
          </a:p>
          <a:p>
            <a:r>
              <a:rPr lang="en-US" dirty="0"/>
              <a:t>Report if there is increase or decrease in bubbling. </a:t>
            </a:r>
          </a:p>
          <a:p>
            <a:r>
              <a:rPr lang="en-US" dirty="0"/>
              <a:t>Report clots in tubing. </a:t>
            </a:r>
          </a:p>
          <a:p>
            <a:r>
              <a:rPr lang="en-US" dirty="0"/>
              <a:t>Be gentle and careful with repositioning. </a:t>
            </a:r>
          </a:p>
          <a:p>
            <a:r>
              <a:rPr lang="en-US" dirty="0"/>
              <a:t>Report odor. </a:t>
            </a:r>
          </a:p>
          <a:p>
            <a:r>
              <a:rPr lang="en-US" dirty="0"/>
              <a:t>Provide rest periods. </a:t>
            </a:r>
          </a:p>
          <a:p>
            <a:r>
              <a:rPr lang="en-US" dirty="0"/>
              <a:t>Measure I&amp;O carefully. </a:t>
            </a:r>
          </a:p>
          <a:p>
            <a:r>
              <a:rPr lang="en-US" dirty="0"/>
              <a:t>Be encouraging if asked to help with deep breathing exercises. </a:t>
            </a:r>
          </a:p>
          <a:p>
            <a:pPr marL="0" indent="0">
              <a:buNone/>
            </a:pPr>
            <a:endParaRPr lang="en-US" dirty="0"/>
          </a:p>
        </p:txBody>
      </p:sp>
      <p:sp>
        <p:nvSpPr>
          <p:cNvPr id="3" name="Slide Number Placeholder 2">
            <a:extLst>
              <a:ext uri="{FF2B5EF4-FFF2-40B4-BE49-F238E27FC236}">
                <a16:creationId xmlns:a16="http://schemas.microsoft.com/office/drawing/2014/main" id="{567EEE87-8276-4738-9565-A067AECA9A92}"/>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4231559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Describe chest tubes and explain related care</a:t>
            </a:r>
          </a:p>
          <a:p>
            <a:pPr marL="0" indent="0">
              <a:buNone/>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a:t>Other residents who require more direct care and observation include those with IVs and those who receive tube feedings.</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574850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525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Discuss reasons for and types of surgery</a:t>
            </a:r>
          </a:p>
          <a:p>
            <a:pPr marL="0" indent="0">
              <a:buNone/>
            </a:pPr>
            <a:endParaRPr lang="en-US" dirty="0">
              <a:solidFill>
                <a:srgbClr val="FF0000"/>
              </a:solidFill>
            </a:endParaRPr>
          </a:p>
          <a:p>
            <a:pPr marL="0" indent="0">
              <a:buNone/>
            </a:pPr>
            <a:r>
              <a:rPr lang="en-US" dirty="0"/>
              <a:t>Any of the following may be a reason for surgery:</a:t>
            </a:r>
          </a:p>
          <a:p>
            <a:pPr lvl="1"/>
            <a:endParaRPr lang="en-US" dirty="0"/>
          </a:p>
          <a:p>
            <a:pPr lvl="1"/>
            <a:r>
              <a:rPr lang="en-US" dirty="0"/>
              <a:t>Relieve symptoms of a disease</a:t>
            </a:r>
          </a:p>
          <a:p>
            <a:pPr lvl="1"/>
            <a:r>
              <a:rPr lang="en-US" dirty="0"/>
              <a:t>Repair or remove problem tissues or structures</a:t>
            </a:r>
          </a:p>
          <a:p>
            <a:pPr lvl="1"/>
            <a:r>
              <a:rPr lang="en-US" dirty="0"/>
              <a:t>Improve appearance or correct function of damaged tissues</a:t>
            </a:r>
          </a:p>
          <a:p>
            <a:pPr lvl="1"/>
            <a:r>
              <a:rPr lang="en-US" dirty="0"/>
              <a:t>Diagnose disease</a:t>
            </a:r>
          </a:p>
          <a:p>
            <a:pPr lvl="1"/>
            <a:r>
              <a:rPr lang="en-US" dirty="0"/>
              <a:t>Cure disease </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697866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Discuss reasons for and types of surgery</a:t>
            </a:r>
          </a:p>
          <a:p>
            <a:pPr marL="0" indent="0">
              <a:buNone/>
            </a:pPr>
            <a:endParaRPr lang="en-US" dirty="0">
              <a:solidFill>
                <a:srgbClr val="FF0000"/>
              </a:solidFill>
            </a:endParaRPr>
          </a:p>
          <a:p>
            <a:pPr marL="0" indent="0">
              <a:buNone/>
            </a:pPr>
            <a:r>
              <a:rPr lang="en-US" dirty="0"/>
              <a:t>There are several different types of surgery:</a:t>
            </a:r>
          </a:p>
          <a:p>
            <a:pPr marL="0" indent="0">
              <a:buNone/>
            </a:pPr>
            <a:endParaRPr lang="en-US" dirty="0"/>
          </a:p>
          <a:p>
            <a:pPr lvl="1"/>
            <a:r>
              <a:rPr lang="en-US" dirty="0"/>
              <a:t>Elective surgery (e.g., facelift)</a:t>
            </a:r>
          </a:p>
          <a:p>
            <a:pPr lvl="1"/>
            <a:r>
              <a:rPr lang="en-US" dirty="0"/>
              <a:t>Urgent surgery (e.g., coronary artery bypass surgery)</a:t>
            </a:r>
          </a:p>
          <a:p>
            <a:pPr lvl="1"/>
            <a:r>
              <a:rPr lang="en-US" dirty="0"/>
              <a:t>Emergency surgery (e.g., repairing damage from a gunshot wound) </a:t>
            </a:r>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4153133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Discuss reasons for and types of surgery</a:t>
            </a:r>
          </a:p>
          <a:p>
            <a:pPr marL="0" indent="0">
              <a:buNone/>
            </a:pPr>
            <a:endParaRPr lang="en-US" dirty="0">
              <a:solidFill>
                <a:srgbClr val="FF0000"/>
              </a:solidFill>
            </a:endParaRPr>
          </a:p>
          <a:p>
            <a:pPr marL="0" indent="0">
              <a:buNone/>
            </a:pPr>
            <a:r>
              <a:rPr lang="en-US" dirty="0"/>
              <a:t>There are three different levels of anesthesia:</a:t>
            </a:r>
          </a:p>
          <a:p>
            <a:pPr marL="0" indent="0">
              <a:buNone/>
            </a:pPr>
            <a:endParaRPr lang="en-US" dirty="0"/>
          </a:p>
          <a:p>
            <a:pPr lvl="1"/>
            <a:r>
              <a:rPr lang="en-US" dirty="0"/>
              <a:t>Local</a:t>
            </a:r>
          </a:p>
          <a:p>
            <a:pPr lvl="1"/>
            <a:r>
              <a:rPr lang="en-US" dirty="0"/>
              <a:t>Regional</a:t>
            </a:r>
          </a:p>
          <a:p>
            <a:pPr lvl="1"/>
            <a:r>
              <a:rPr lang="en-US" dirty="0"/>
              <a:t>General</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326740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Discuss preoperative care</a:t>
            </a:r>
          </a:p>
          <a:p>
            <a:pPr marL="457200" indent="-457200">
              <a:buFont typeface="+mj-lt"/>
              <a:buAutoNum type="arabicPeriod" startAt="3"/>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preoperative</a:t>
            </a:r>
          </a:p>
          <a:p>
            <a:pPr marL="457200" lvl="1" indent="0">
              <a:buNone/>
            </a:pPr>
            <a:r>
              <a:rPr lang="en-US" dirty="0"/>
              <a:t>before surgery.</a:t>
            </a:r>
          </a:p>
          <a:p>
            <a:pPr marL="0" indent="0">
              <a:buNone/>
            </a:pPr>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105994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BB6895-205B-4686-B2A4-82D9B0BBFD1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Discuss preoperative care</a:t>
            </a:r>
          </a:p>
          <a:p>
            <a:pPr marL="457200" indent="-457200">
              <a:buFont typeface="+mj-lt"/>
              <a:buAutoNum type="arabicPeriod" startAt="3"/>
            </a:pPr>
            <a:endParaRPr lang="en-US" dirty="0">
              <a:solidFill>
                <a:srgbClr val="FF0000"/>
              </a:solidFill>
            </a:endParaRPr>
          </a:p>
          <a:p>
            <a:pPr marL="0" indent="0">
              <a:buNone/>
            </a:pPr>
            <a:r>
              <a:rPr lang="en-US" dirty="0"/>
              <a:t>NAs should remember this information about preoperative care:</a:t>
            </a:r>
          </a:p>
          <a:p>
            <a:pPr marL="0" indent="0">
              <a:buNone/>
            </a:pPr>
            <a:endParaRPr lang="en-US" dirty="0"/>
          </a:p>
          <a:p>
            <a:pPr lvl="1"/>
            <a:r>
              <a:rPr lang="en-US" dirty="0"/>
              <a:t>Includes both physical and psychological preparation</a:t>
            </a:r>
          </a:p>
          <a:p>
            <a:pPr lvl="1"/>
            <a:r>
              <a:rPr lang="en-US" dirty="0"/>
              <a:t>Doctor will explain the procedure.</a:t>
            </a:r>
          </a:p>
          <a:p>
            <a:pPr lvl="1"/>
            <a:r>
              <a:rPr lang="en-US" dirty="0"/>
              <a:t>Patient can ask questions, give opinions, and must give consent for surgery.</a:t>
            </a:r>
          </a:p>
          <a:p>
            <a:pPr lvl="1"/>
            <a:r>
              <a:rPr lang="en-US" dirty="0"/>
              <a:t>Patient often experiences anxiety, fear, worry, sadness, and other emotions.</a:t>
            </a:r>
          </a:p>
          <a:p>
            <a:pPr lvl="1"/>
            <a:r>
              <a:rPr lang="en-US" dirty="0"/>
              <a:t>NA can listen to residents’ concerns and report concerns and questions to nurse. </a:t>
            </a:r>
          </a:p>
          <a:p>
            <a:pPr lvl="1"/>
            <a:endParaRPr lang="en-US" dirty="0"/>
          </a:p>
        </p:txBody>
      </p:sp>
      <p:sp>
        <p:nvSpPr>
          <p:cNvPr id="3" name="Slide Number Placeholder 2">
            <a:extLst>
              <a:ext uri="{FF2B5EF4-FFF2-40B4-BE49-F238E27FC236}">
                <a16:creationId xmlns:a16="http://schemas.microsoft.com/office/drawing/2014/main" id="{CB91DBB4-5A07-41B0-B8CB-31A5EEA9020C}"/>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426442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3B4DCD-6E5B-4879-A0F9-0C277E57CD14}"/>
              </a:ext>
            </a:extLst>
          </p:cNvPr>
          <p:cNvSpPr>
            <a:spLocks noGrp="1"/>
          </p:cNvSpPr>
          <p:nvPr>
            <p:ph idx="1"/>
          </p:nvPr>
        </p:nvSpPr>
        <p:spPr/>
        <p:txBody>
          <a:bodyPr/>
          <a:lstStyle/>
          <a:p>
            <a:pPr marL="0" indent="0">
              <a:buNone/>
            </a:pPr>
            <a:r>
              <a:rPr lang="en-US" dirty="0"/>
              <a:t>Transparency 22-1: Guidelines for Preoperative Care</a:t>
            </a:r>
          </a:p>
          <a:p>
            <a:pPr marL="0" indent="0">
              <a:buNone/>
            </a:pPr>
            <a:endParaRPr lang="en-US" dirty="0"/>
          </a:p>
          <a:p>
            <a:r>
              <a:rPr lang="en-US" dirty="0"/>
              <a:t>Follow nothing by mouth (NPO) order by removing water pitcher, glass, and any food or fluids from the immediate area. Explain to the resident why you are doing this.</a:t>
            </a:r>
          </a:p>
          <a:p>
            <a:r>
              <a:rPr lang="en-US" dirty="0"/>
              <a:t>Assist resident with urinating before surgery.</a:t>
            </a:r>
          </a:p>
          <a:p>
            <a:r>
              <a:rPr lang="en-US" dirty="0"/>
              <a:t>Assist with enemas or suppositories as trained, ordered, and allowed. Provide privacy.</a:t>
            </a:r>
          </a:p>
          <a:p>
            <a:r>
              <a:rPr lang="en-US" dirty="0"/>
              <a:t>Assist with bathing as needed. </a:t>
            </a:r>
          </a:p>
          <a:p>
            <a:r>
              <a:rPr lang="en-US" dirty="0"/>
              <a:t>Make sure call light is within reach every time you leave the room.</a:t>
            </a:r>
          </a:p>
          <a:p>
            <a:r>
              <a:rPr lang="en-US" dirty="0"/>
              <a:t>Measure and record vital signs as ordered.</a:t>
            </a:r>
          </a:p>
          <a:p>
            <a:r>
              <a:rPr lang="en-US" dirty="0"/>
              <a:t>Remove and store dentures, eyeglasses, contact lenses, hearing aids, jewelry, hairpieces, hairpins, and any other personal items. (For local or regional anesthetic, hearing aids and dentures may be needed for better communication.)</a:t>
            </a:r>
          </a:p>
          <a:p>
            <a:r>
              <a:rPr lang="en-US" dirty="0"/>
              <a:t>Help resident to change into gown if required.</a:t>
            </a:r>
          </a:p>
          <a:p>
            <a:r>
              <a:rPr lang="en-US" dirty="0"/>
              <a:t>Transfer to gurney/stretcher if necessary.</a:t>
            </a:r>
          </a:p>
          <a:p>
            <a:r>
              <a:rPr lang="en-US" dirty="0"/>
              <a:t>Make sure identification bracelet is accurate prior to transport. </a:t>
            </a:r>
          </a:p>
          <a:p>
            <a:pPr marL="0" indent="0">
              <a:buNone/>
            </a:pPr>
            <a:endParaRPr lang="en-US" dirty="0"/>
          </a:p>
        </p:txBody>
      </p:sp>
      <p:sp>
        <p:nvSpPr>
          <p:cNvPr id="3" name="Slide Number Placeholder 2">
            <a:extLst>
              <a:ext uri="{FF2B5EF4-FFF2-40B4-BE49-F238E27FC236}">
                <a16:creationId xmlns:a16="http://schemas.microsoft.com/office/drawing/2014/main" id="{399B4A13-1001-4909-995F-D638A065CA95}"/>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530024609"/>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TotalTime>
  <Words>2126</Words>
  <Application>Microsoft Office PowerPoint</Application>
  <PresentationFormat>Widescreen</PresentationFormat>
  <Paragraphs>347</Paragraphs>
  <Slides>36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7</cp:revision>
  <dcterms:created xsi:type="dcterms:W3CDTF">2018-11-28T23:23:17Z</dcterms:created>
  <dcterms:modified xsi:type="dcterms:W3CDTF">2019-05-13T18:26:38Z</dcterms:modified>
</cp:coreProperties>
</file>