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2" r:id="rId2"/>
    <p:sldId id="258" r:id="rId3"/>
    <p:sldId id="270" r:id="rId4"/>
    <p:sldId id="259" r:id="rId5"/>
    <p:sldId id="277" r:id="rId6"/>
    <p:sldId id="276" r:id="rId7"/>
    <p:sldId id="275" r:id="rId8"/>
    <p:sldId id="278" r:id="rId9"/>
    <p:sldId id="274" r:id="rId10"/>
    <p:sldId id="273" r:id="rId11"/>
    <p:sldId id="272" r:id="rId12"/>
    <p:sldId id="271" r:id="rId13"/>
    <p:sldId id="260" r:id="rId14"/>
    <p:sldId id="280" r:id="rId15"/>
    <p:sldId id="282" r:id="rId16"/>
    <p:sldId id="281" r:id="rId17"/>
    <p:sldId id="279" r:id="rId18"/>
    <p:sldId id="262" r:id="rId19"/>
    <p:sldId id="287" r:id="rId20"/>
    <p:sldId id="286" r:id="rId21"/>
    <p:sldId id="285" r:id="rId22"/>
    <p:sldId id="284" r:id="rId23"/>
    <p:sldId id="283" r:id="rId24"/>
    <p:sldId id="288" r:id="rId25"/>
    <p:sldId id="267" r:id="rId26"/>
    <p:sldId id="289" r:id="rId27"/>
    <p:sldId id="269" r:id="rId28"/>
    <p:sldId id="295" r:id="rId29"/>
    <p:sldId id="294" r:id="rId30"/>
    <p:sldId id="293" r:id="rId31"/>
    <p:sldId id="292" r:id="rId32"/>
    <p:sldId id="291" r:id="rId33"/>
    <p:sldId id="290" r:id="rId34"/>
    <p:sldId id="296" r:id="rId35"/>
    <p:sldId id="268" r:id="rId36"/>
    <p:sldId id="303" r:id="rId37"/>
    <p:sldId id="297" r:id="rId38"/>
    <p:sldId id="298" r:id="rId39"/>
    <p:sldId id="302" r:id="rId40"/>
    <p:sldId id="301" r:id="rId41"/>
    <p:sldId id="300" r:id="rId42"/>
    <p:sldId id="299" r:id="rId43"/>
    <p:sldId id="265" r:id="rId44"/>
    <p:sldId id="309" r:id="rId45"/>
    <p:sldId id="308" r:id="rId46"/>
    <p:sldId id="310" r:id="rId47"/>
    <p:sldId id="311" r:id="rId48"/>
    <p:sldId id="312" r:id="rId49"/>
    <p:sldId id="314" r:id="rId50"/>
    <p:sldId id="313" r:id="rId51"/>
    <p:sldId id="307" r:id="rId52"/>
    <p:sldId id="306" r:id="rId53"/>
    <p:sldId id="315" r:id="rId54"/>
    <p:sldId id="305" r:id="rId55"/>
    <p:sldId id="304" r:id="rId56"/>
    <p:sldId id="264" r:id="rId57"/>
    <p:sldId id="317" r:id="rId58"/>
    <p:sldId id="316" r:id="rId59"/>
    <p:sldId id="318" r:id="rId60"/>
    <p:sldId id="263" r:id="rId61"/>
    <p:sldId id="319" r:id="rId62"/>
    <p:sldId id="261" r:id="rId63"/>
    <p:sldId id="321"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3"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19</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1323439"/>
          </a:xfrm>
          <a:prstGeom prst="rect">
            <a:avLst/>
          </a:prstGeom>
          <a:solidFill>
            <a:schemeClr val="accent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Confusion, Dementia and Alzheimer’s Disease</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1465431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34C93"/>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Confusion, Dementia, and Alzheimer’s Disease</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19</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1"/>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3725215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9888377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26931746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1294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Discuss confusion and delirium</a:t>
            </a:r>
          </a:p>
          <a:p>
            <a:pPr marL="457200" indent="-457200">
              <a:buFont typeface="+mj-lt"/>
              <a:buAutoNum type="arabicPeriod" startAt="2"/>
            </a:pPr>
            <a:endParaRPr lang="en-US" dirty="0">
              <a:solidFill>
                <a:srgbClr val="FF0000"/>
              </a:solidFill>
            </a:endParaRPr>
          </a:p>
          <a:p>
            <a:pPr marL="0" indent="0">
              <a:buNone/>
            </a:pPr>
            <a:r>
              <a:rPr lang="en-US" dirty="0"/>
              <a:t>Causes of delirium include the following: </a:t>
            </a:r>
          </a:p>
          <a:p>
            <a:pPr marL="0" indent="0">
              <a:buNone/>
            </a:pPr>
            <a:endParaRPr lang="en-US" dirty="0"/>
          </a:p>
          <a:p>
            <a:pPr lvl="1"/>
            <a:r>
              <a:rPr lang="en-US" dirty="0"/>
              <a:t>Infections</a:t>
            </a:r>
          </a:p>
          <a:p>
            <a:pPr lvl="1"/>
            <a:r>
              <a:rPr lang="en-US" dirty="0"/>
              <a:t>Disease</a:t>
            </a:r>
          </a:p>
          <a:p>
            <a:pPr lvl="1"/>
            <a:r>
              <a:rPr lang="en-US" dirty="0"/>
              <a:t>Fluid imbalance</a:t>
            </a:r>
          </a:p>
          <a:p>
            <a:pPr lvl="1"/>
            <a:r>
              <a:rPr lang="en-US" dirty="0"/>
              <a:t>Poor nutrition</a:t>
            </a:r>
          </a:p>
          <a:p>
            <a:pPr lvl="1"/>
            <a:r>
              <a:rPr lang="en-US" dirty="0"/>
              <a:t>Drugs</a:t>
            </a:r>
          </a:p>
          <a:p>
            <a:pPr lvl="1"/>
            <a:r>
              <a:rPr lang="en-US" dirty="0"/>
              <a:t>Alcohol</a:t>
            </a:r>
          </a:p>
          <a:p>
            <a:pPr lvl="1"/>
            <a:endParaRPr lang="en-US" dirty="0">
              <a:solidFill>
                <a:srgbClr val="FF0000"/>
              </a:solidFill>
            </a:endParaRPr>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732905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Discuss confusion and delirium</a:t>
            </a:r>
          </a:p>
          <a:p>
            <a:pPr marL="457200" indent="-457200">
              <a:buFont typeface="+mj-lt"/>
              <a:buAutoNum type="arabicPeriod" startAt="2"/>
            </a:pPr>
            <a:endParaRPr lang="en-US" dirty="0">
              <a:solidFill>
                <a:srgbClr val="FF0000"/>
              </a:solidFill>
            </a:endParaRPr>
          </a:p>
          <a:p>
            <a:pPr marL="0" indent="0">
              <a:buNone/>
            </a:pPr>
            <a:r>
              <a:rPr lang="en-US" dirty="0"/>
              <a:t>The following are symptoms of delirium: </a:t>
            </a:r>
          </a:p>
          <a:p>
            <a:pPr marL="0" indent="0">
              <a:buNone/>
            </a:pPr>
            <a:endParaRPr lang="en-US" dirty="0"/>
          </a:p>
          <a:p>
            <a:pPr lvl="1"/>
            <a:r>
              <a:rPr lang="en-US" dirty="0"/>
              <a:t>Agitation </a:t>
            </a:r>
          </a:p>
          <a:p>
            <a:pPr lvl="1"/>
            <a:r>
              <a:rPr lang="en-US" dirty="0"/>
              <a:t>Anger </a:t>
            </a:r>
          </a:p>
          <a:p>
            <a:pPr lvl="1"/>
            <a:r>
              <a:rPr lang="en-US" dirty="0"/>
              <a:t>Depression </a:t>
            </a:r>
          </a:p>
          <a:p>
            <a:pPr lvl="1"/>
            <a:r>
              <a:rPr lang="en-US" dirty="0"/>
              <a:t>Irritability </a:t>
            </a:r>
          </a:p>
          <a:p>
            <a:pPr lvl="1"/>
            <a:r>
              <a:rPr lang="en-US" dirty="0"/>
              <a:t>Disorientation </a:t>
            </a:r>
          </a:p>
          <a:p>
            <a:pPr lvl="1"/>
            <a:r>
              <a:rPr lang="en-US" dirty="0"/>
              <a:t>Trouble focusing </a:t>
            </a:r>
          </a:p>
          <a:p>
            <a:pPr lvl="1"/>
            <a:r>
              <a:rPr lang="en-US" dirty="0"/>
              <a:t>Problems with speech </a:t>
            </a:r>
          </a:p>
          <a:p>
            <a:pPr lvl="1"/>
            <a:r>
              <a:rPr lang="en-US" dirty="0"/>
              <a:t>Changes in sensation and perception </a:t>
            </a:r>
          </a:p>
          <a:p>
            <a:pPr lvl="1"/>
            <a:r>
              <a:rPr lang="en-US" dirty="0"/>
              <a:t>Changes in consciousness </a:t>
            </a:r>
          </a:p>
          <a:p>
            <a:pPr lvl="1"/>
            <a:r>
              <a:rPr lang="en-US" dirty="0"/>
              <a:t>Decrease in short-term memory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3448670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Discuss confusion and delirium</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helps to be gentle and to keep one’s voice low when communicating with someone who is confused or disoriented. An NA should use the person’s name, speak clearly in simple sentences, and reduce distractions as much as possible. </a:t>
            </a:r>
          </a:p>
          <a:p>
            <a:pPr marL="0" indent="0">
              <a:buNone/>
            </a:pPr>
            <a:r>
              <a:rPr lang="en-US" dirty="0"/>
              <a:t> </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4206737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dementia and define related terms</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dementia</a:t>
            </a:r>
          </a:p>
          <a:p>
            <a:pPr marL="457200" lvl="1" indent="0">
              <a:buNone/>
            </a:pPr>
            <a:r>
              <a:rPr lang="en-US" dirty="0"/>
              <a:t>the serious loss of mental abilities, such as thinking, remembering, reasoning, and communicating.</a:t>
            </a:r>
          </a:p>
          <a:p>
            <a:pPr marL="0" indent="0">
              <a:buNone/>
            </a:pPr>
            <a:r>
              <a:rPr lang="en-US" b="1" dirty="0"/>
              <a:t>progressive</a:t>
            </a:r>
          </a:p>
          <a:p>
            <a:pPr marL="457200" lvl="1" indent="0">
              <a:buNone/>
            </a:pPr>
            <a:r>
              <a:rPr lang="en-US" dirty="0"/>
              <a:t>something that continually gets worse or deteriorates.</a:t>
            </a:r>
          </a:p>
          <a:p>
            <a:pPr marL="0" indent="0">
              <a:buNone/>
            </a:pPr>
            <a:r>
              <a:rPr lang="en-US" b="1" dirty="0"/>
              <a:t>degenerative</a:t>
            </a:r>
          </a:p>
          <a:p>
            <a:pPr marL="457200" lvl="1" indent="0">
              <a:buNone/>
            </a:pPr>
            <a:r>
              <a:rPr lang="en-US" dirty="0"/>
              <a:t>something that continually gets worse.</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3720438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dementia and define related terms</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onset</a:t>
            </a:r>
          </a:p>
          <a:p>
            <a:pPr marL="457200" lvl="1" indent="0">
              <a:buNone/>
            </a:pPr>
            <a:r>
              <a:rPr lang="en-US" dirty="0"/>
              <a:t>in medicine, the first appearance of the signs or symptoms of an illness.</a:t>
            </a:r>
          </a:p>
          <a:p>
            <a:pPr marL="0" indent="0">
              <a:buNone/>
            </a:pPr>
            <a:r>
              <a:rPr lang="en-US" b="1" dirty="0"/>
              <a:t>irreversible</a:t>
            </a:r>
          </a:p>
          <a:p>
            <a:pPr marL="457200" lvl="1" indent="0">
              <a:buNone/>
            </a:pPr>
            <a:r>
              <a:rPr lang="en-US" dirty="0"/>
              <a:t>unable to be reversed or returned to the original state.</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2216996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dementia and define related terms</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Dementia is not a normal part of aging. </a:t>
            </a:r>
          </a:p>
          <a:p>
            <a:pPr marL="0" indent="0">
              <a:buNone/>
            </a:pPr>
            <a:r>
              <a:rPr lang="en-US" dirty="0"/>
              <a:t>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4279893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dementia and define related terms</a:t>
            </a:r>
          </a:p>
          <a:p>
            <a:pPr marL="457200" indent="-457200">
              <a:buFont typeface="+mj-lt"/>
              <a:buAutoNum type="arabicPeriod" startAt="3"/>
            </a:pPr>
            <a:endParaRPr lang="en-US" dirty="0">
              <a:solidFill>
                <a:srgbClr val="FF0000"/>
              </a:solidFill>
            </a:endParaRPr>
          </a:p>
          <a:p>
            <a:pPr marL="0" indent="0">
              <a:buNone/>
            </a:pPr>
            <a:r>
              <a:rPr lang="en-US" dirty="0"/>
              <a:t>The following are common causes of dementia:</a:t>
            </a:r>
          </a:p>
          <a:p>
            <a:pPr marL="0" indent="0">
              <a:buNone/>
            </a:pPr>
            <a:endParaRPr lang="en-US" dirty="0"/>
          </a:p>
          <a:p>
            <a:pPr lvl="1"/>
            <a:r>
              <a:rPr lang="en-US" dirty="0"/>
              <a:t>Alzheimer’s disease </a:t>
            </a:r>
          </a:p>
          <a:p>
            <a:pPr lvl="1"/>
            <a:r>
              <a:rPr lang="en-US" dirty="0"/>
              <a:t>Multi-infarct or vascular dementia (a series of strokes causing damage to the brain) </a:t>
            </a:r>
          </a:p>
          <a:p>
            <a:pPr lvl="1"/>
            <a:r>
              <a:rPr lang="en-US" dirty="0"/>
              <a:t>Lewy body dementia</a:t>
            </a:r>
          </a:p>
          <a:p>
            <a:pPr lvl="1"/>
            <a:r>
              <a:rPr lang="en-US" dirty="0"/>
              <a:t>Parkinson’s disease </a:t>
            </a:r>
          </a:p>
          <a:p>
            <a:pPr lvl="1"/>
            <a:r>
              <a:rPr lang="en-US" dirty="0"/>
              <a:t>Huntington’s disease  </a:t>
            </a:r>
          </a:p>
          <a:p>
            <a:pPr marL="0" indent="0">
              <a:buNone/>
            </a:pPr>
            <a:r>
              <a:rPr lang="en-US" dirty="0"/>
              <a:t> </a:t>
            </a:r>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55885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dementia and define related terms</a:t>
            </a:r>
          </a:p>
          <a:p>
            <a:pPr marL="457200" indent="-457200">
              <a:buFont typeface="+mj-lt"/>
              <a:buAutoNum type="arabicPeriod" startAt="3"/>
            </a:pPr>
            <a:endParaRPr lang="en-US" dirty="0">
              <a:solidFill>
                <a:srgbClr val="FF0000"/>
              </a:solidFill>
            </a:endParaRPr>
          </a:p>
          <a:p>
            <a:pPr marL="0" indent="0">
              <a:buNone/>
            </a:pPr>
            <a:r>
              <a:rPr lang="en-US" dirty="0"/>
              <a:t>NAs should know the following information about how a diagnosis of dementia is made:</a:t>
            </a:r>
          </a:p>
          <a:p>
            <a:pPr marL="0" indent="0">
              <a:buNone/>
            </a:pPr>
            <a:endParaRPr lang="en-US" dirty="0"/>
          </a:p>
          <a:p>
            <a:pPr lvl="1"/>
            <a:r>
              <a:rPr lang="en-US" dirty="0"/>
              <a:t>Involves getting a patient’s medical history and having a physical and neurological exam</a:t>
            </a:r>
          </a:p>
          <a:p>
            <a:pPr lvl="1"/>
            <a:r>
              <a:rPr lang="en-US" dirty="0"/>
              <a:t>Blood tests and imaging tests like CT or MRI scans may be ordered.</a:t>
            </a:r>
          </a:p>
          <a:p>
            <a:pPr lvl="1"/>
            <a:r>
              <a:rPr lang="en-US" dirty="0"/>
              <a:t>Tests to trace brain wave activity (EEG) may be performed.</a:t>
            </a:r>
          </a:p>
          <a:p>
            <a:pPr lvl="1"/>
            <a:r>
              <a:rPr lang="en-US" dirty="0"/>
              <a:t>Diagnosis of dementia helps rule out other possible diseases with similar symptoms.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3942960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Alzheimer’s disease and identify its stages</a:t>
            </a:r>
          </a:p>
          <a:p>
            <a:pPr marL="457200" indent="-457200">
              <a:buFont typeface="+mj-lt"/>
              <a:buAutoNum type="arabicPeriod" startAt="4"/>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Alzheimer’s disease</a:t>
            </a:r>
          </a:p>
          <a:p>
            <a:pPr marL="457200" lvl="1" indent="0">
              <a:buNone/>
            </a:pPr>
            <a:r>
              <a:rPr lang="en-US" dirty="0"/>
              <a:t>a progressive, incurable disease that causes tangled nerve fibers and protein deposits to form in the brain, which eventually cause dementia.</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3076499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3B7831-490D-444B-90A1-377D33B8E37F}"/>
              </a:ext>
            </a:extLst>
          </p:cNvPr>
          <p:cNvSpPr>
            <a:spLocks noGrp="1"/>
          </p:cNvSpPr>
          <p:nvPr>
            <p:ph idx="1"/>
          </p:nvPr>
        </p:nvSpPr>
        <p:spPr/>
        <p:txBody>
          <a:bodyPr/>
          <a:lstStyle/>
          <a:p>
            <a:pPr marL="0" indent="0">
              <a:buNone/>
            </a:pPr>
            <a:r>
              <a:rPr lang="en-US" dirty="0"/>
              <a:t>Transparency 19-2: Facts about Alzheimer’s Disease</a:t>
            </a:r>
          </a:p>
          <a:p>
            <a:pPr marL="0" indent="0">
              <a:buNone/>
            </a:pPr>
            <a:endParaRPr lang="en-US" dirty="0"/>
          </a:p>
          <a:p>
            <a:r>
              <a:rPr lang="en-US" dirty="0"/>
              <a:t>Alzheimer’s disease is the most common cause of dementia in the elderly.</a:t>
            </a:r>
          </a:p>
          <a:p>
            <a:r>
              <a:rPr lang="en-US" dirty="0"/>
              <a:t>As many as 5.5 million people in the U.S. are living with Alzheimer’s disease.</a:t>
            </a:r>
          </a:p>
          <a:p>
            <a:r>
              <a:rPr lang="en-US" dirty="0"/>
              <a:t>Women are more likely than men to have AD.</a:t>
            </a:r>
          </a:p>
          <a:p>
            <a:r>
              <a:rPr lang="en-US" dirty="0"/>
              <a:t>One in 10 people age 65 and older has AD.</a:t>
            </a:r>
          </a:p>
          <a:p>
            <a:r>
              <a:rPr lang="en-US" dirty="0"/>
              <a:t>Risk increases with age, but it is not a normal part of aging.</a:t>
            </a:r>
          </a:p>
          <a:p>
            <a:r>
              <a:rPr lang="en-US" dirty="0"/>
              <a:t>AD is progressive, degenerative, and irreversible. </a:t>
            </a:r>
          </a:p>
          <a:p>
            <a:r>
              <a:rPr lang="en-US" dirty="0"/>
              <a:t>Tangled nerve fibers and protein deposits in the brain cause dementia. </a:t>
            </a:r>
          </a:p>
          <a:p>
            <a:r>
              <a:rPr lang="en-US" dirty="0"/>
              <a:t>Cause is currently unknown and diagnosis is difficult.</a:t>
            </a:r>
          </a:p>
          <a:p>
            <a:r>
              <a:rPr lang="en-US" dirty="0"/>
              <a:t>On average, a person with AD lives 4-8 years after diagnosis, but can live as long as 20 years.</a:t>
            </a:r>
          </a:p>
          <a:p>
            <a:r>
              <a:rPr lang="en-US" dirty="0"/>
              <a:t>Each person will show different symptoms at different times.</a:t>
            </a:r>
          </a:p>
          <a:p>
            <a:pPr marL="0" indent="0">
              <a:buNone/>
            </a:pPr>
            <a:endParaRPr lang="en-US" dirty="0"/>
          </a:p>
        </p:txBody>
      </p:sp>
      <p:sp>
        <p:nvSpPr>
          <p:cNvPr id="3" name="Slide Number Placeholder 2">
            <a:extLst>
              <a:ext uri="{FF2B5EF4-FFF2-40B4-BE49-F238E27FC236}">
                <a16:creationId xmlns:a16="http://schemas.microsoft.com/office/drawing/2014/main" id="{57F0B2EA-032A-496C-86FF-923EEA115644}"/>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954158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normal changes of aging in the brain</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cognition </a:t>
            </a:r>
          </a:p>
          <a:p>
            <a:pPr marL="457200" lvl="1" indent="0">
              <a:buNone/>
            </a:pPr>
            <a:r>
              <a:rPr lang="en-US" dirty="0"/>
              <a:t>the ability to think logically and clearly. </a:t>
            </a:r>
          </a:p>
          <a:p>
            <a:pPr marL="0" indent="0">
              <a:buNone/>
            </a:pPr>
            <a:r>
              <a:rPr lang="en-US" b="1" dirty="0"/>
              <a:t>cognitive impairment</a:t>
            </a:r>
          </a:p>
          <a:p>
            <a:pPr marL="457200" lvl="1" indent="0">
              <a:buNone/>
            </a:pPr>
            <a:r>
              <a:rPr lang="en-US" dirty="0"/>
              <a:t>the loss of ability to think logically and clearly.</a:t>
            </a:r>
          </a:p>
          <a:p>
            <a:pPr marL="0" indent="0">
              <a:buNone/>
            </a:pPr>
            <a:endParaRPr lang="en-US" dirty="0"/>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19839858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Alzheimer’s disease and identify its stages</a:t>
            </a:r>
          </a:p>
          <a:p>
            <a:pPr marL="457200" indent="-457200">
              <a:buFont typeface="+mj-lt"/>
              <a:buAutoNum type="arabicPeriod" startAt="4"/>
            </a:pPr>
            <a:endParaRPr lang="en-US" dirty="0">
              <a:solidFill>
                <a:srgbClr val="FF0000"/>
              </a:solidFill>
            </a:endParaRPr>
          </a:p>
          <a:p>
            <a:pPr marL="0" indent="0">
              <a:buNone/>
            </a:pPr>
            <a:r>
              <a:rPr lang="en-US" dirty="0"/>
              <a:t>Alzheimer’s disease generally progresses in the following stages:</a:t>
            </a:r>
          </a:p>
          <a:p>
            <a:pPr marL="0" indent="0">
              <a:buNone/>
            </a:pPr>
            <a:endParaRPr lang="en-US" dirty="0"/>
          </a:p>
          <a:p>
            <a:pPr lvl="1"/>
            <a:r>
              <a:rPr lang="en-US" dirty="0"/>
              <a:t>Mild Alzheimer’s disease (early-stage)</a:t>
            </a:r>
          </a:p>
          <a:p>
            <a:pPr lvl="2"/>
            <a:r>
              <a:rPr lang="en-US" dirty="0"/>
              <a:t>May show some memory loss, forgetting some words and the location of familiar objects</a:t>
            </a:r>
          </a:p>
          <a:p>
            <a:pPr lvl="2"/>
            <a:r>
              <a:rPr lang="en-US" dirty="0"/>
              <a:t>May still be independent and able to work, drive, and do other activities</a:t>
            </a:r>
          </a:p>
          <a:p>
            <a:pPr lvl="1"/>
            <a:r>
              <a:rPr lang="en-US" dirty="0"/>
              <a:t>Moderate Alzheimer’s disease (middle-stage)</a:t>
            </a:r>
          </a:p>
          <a:p>
            <a:pPr lvl="2"/>
            <a:r>
              <a:rPr lang="en-US" dirty="0"/>
              <a:t>Generally the stage with the longest duration</a:t>
            </a:r>
          </a:p>
          <a:p>
            <a:pPr lvl="2"/>
            <a:r>
              <a:rPr lang="en-US" dirty="0"/>
              <a:t>May forget some past experiences and personal background</a:t>
            </a:r>
          </a:p>
          <a:p>
            <a:pPr lvl="2"/>
            <a:r>
              <a:rPr lang="en-US" dirty="0"/>
              <a:t>Personality and behavior may change</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685801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Alzheimer’s disease and identify its stages</a:t>
            </a:r>
          </a:p>
          <a:p>
            <a:pPr marL="457200" indent="-457200">
              <a:buFont typeface="+mj-lt"/>
              <a:buAutoNum type="arabicPeriod" startAt="4"/>
            </a:pPr>
            <a:endParaRPr lang="en-US" dirty="0">
              <a:solidFill>
                <a:srgbClr val="FF0000"/>
              </a:solidFill>
            </a:endParaRPr>
          </a:p>
          <a:p>
            <a:pPr marL="0" indent="0">
              <a:buNone/>
            </a:pPr>
            <a:r>
              <a:rPr lang="en-US" dirty="0"/>
              <a:t>Alzheimer’s disease progression (cont’d):</a:t>
            </a:r>
          </a:p>
          <a:p>
            <a:pPr marL="0" indent="0">
              <a:buNone/>
            </a:pPr>
            <a:endParaRPr lang="en-US" dirty="0"/>
          </a:p>
          <a:p>
            <a:pPr lvl="1"/>
            <a:r>
              <a:rPr lang="en-US" dirty="0"/>
              <a:t>Moderate Alzheimer’s disease (middle-stage)</a:t>
            </a:r>
          </a:p>
          <a:p>
            <a:pPr lvl="2"/>
            <a:r>
              <a:rPr lang="en-US" dirty="0"/>
              <a:t>May be moody or withdrawn</a:t>
            </a:r>
          </a:p>
          <a:p>
            <a:pPr lvl="2"/>
            <a:r>
              <a:rPr lang="en-US" dirty="0"/>
              <a:t>Can experience changes in sleep patterns, confusion about time and place</a:t>
            </a:r>
          </a:p>
          <a:p>
            <a:pPr lvl="2"/>
            <a:r>
              <a:rPr lang="en-US" dirty="0"/>
              <a:t>May need help with some ADLs, such as choosing appropriate clothing</a:t>
            </a:r>
          </a:p>
          <a:p>
            <a:pPr lvl="1"/>
            <a:r>
              <a:rPr lang="en-US" dirty="0"/>
              <a:t>Severe Alzheimer’s disease (late-stage)</a:t>
            </a:r>
          </a:p>
          <a:p>
            <a:pPr lvl="2"/>
            <a:r>
              <a:rPr lang="en-US" dirty="0"/>
              <a:t>May be unable to communicate with others, control movement, or respond to surroundings</a:t>
            </a:r>
          </a:p>
          <a:p>
            <a:pPr lvl="2"/>
            <a:r>
              <a:rPr lang="en-US" dirty="0"/>
              <a:t>Needs significant help with ADLs, including eating and eliminating</a:t>
            </a:r>
          </a:p>
          <a:p>
            <a:pPr lvl="2"/>
            <a:r>
              <a:rPr lang="en-US" dirty="0"/>
              <a:t>Ability to walk, sit and swallow may be affected</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376946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Alzheimer’s disease and identify its stages</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At all times residents should be encouraged to do what they can for themselves. AD residents will do best if they keep their minds and bodies active for as long as possible.</a:t>
            </a:r>
          </a:p>
          <a:p>
            <a:pPr marL="0" indent="0">
              <a:buNone/>
            </a:pPr>
            <a:r>
              <a:rPr lang="en-US" dirty="0"/>
              <a:t>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657963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Alzheimer’s disease and identify its stages</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Every person with Alzheimer’s disease progresses differently, showing different symptoms at different times.  </a:t>
            </a:r>
          </a:p>
          <a:p>
            <a:pPr marL="0" indent="0">
              <a:buNone/>
            </a:pPr>
            <a:r>
              <a:rPr lang="en-US" dirty="0"/>
              <a:t>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9116969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B9107A-AFA6-4FC4-9E69-C297F1FFA004}"/>
              </a:ext>
            </a:extLst>
          </p:cNvPr>
          <p:cNvSpPr>
            <a:spLocks noGrp="1"/>
          </p:cNvSpPr>
          <p:nvPr>
            <p:ph idx="1"/>
          </p:nvPr>
        </p:nvSpPr>
        <p:spPr/>
        <p:txBody>
          <a:bodyPr/>
          <a:lstStyle/>
          <a:p>
            <a:pPr marL="0" indent="0">
              <a:buNone/>
            </a:pPr>
            <a:r>
              <a:rPr lang="en-US" dirty="0"/>
              <a:t>Transparency 19-3: Helpful Attitudes for Working with AD Residents</a:t>
            </a:r>
          </a:p>
          <a:p>
            <a:pPr marL="0" indent="0">
              <a:buNone/>
            </a:pPr>
            <a:endParaRPr lang="en-US" dirty="0"/>
          </a:p>
          <a:p>
            <a:r>
              <a:rPr lang="en-US" dirty="0"/>
              <a:t>Do not take things personally. </a:t>
            </a:r>
          </a:p>
          <a:p>
            <a:r>
              <a:rPr lang="en-US" dirty="0"/>
              <a:t>Be empathetic. </a:t>
            </a:r>
          </a:p>
          <a:p>
            <a:r>
              <a:rPr lang="en-US" dirty="0"/>
              <a:t>Work with the symptoms and behaviors noted. </a:t>
            </a:r>
          </a:p>
          <a:p>
            <a:r>
              <a:rPr lang="en-US" dirty="0"/>
              <a:t>Work as a team. </a:t>
            </a:r>
          </a:p>
          <a:p>
            <a:r>
              <a:rPr lang="en-US" dirty="0"/>
              <a:t>Be aware of the difficulties associated with caregiving. </a:t>
            </a:r>
          </a:p>
          <a:p>
            <a:r>
              <a:rPr lang="en-US" dirty="0"/>
              <a:t>Work with family members. </a:t>
            </a:r>
          </a:p>
          <a:p>
            <a:r>
              <a:rPr lang="en-US" dirty="0"/>
              <a:t>Remember the goals of the resident care plan. </a:t>
            </a:r>
          </a:p>
        </p:txBody>
      </p:sp>
      <p:sp>
        <p:nvSpPr>
          <p:cNvPr id="3" name="Slide Number Placeholder 2">
            <a:extLst>
              <a:ext uri="{FF2B5EF4-FFF2-40B4-BE49-F238E27FC236}">
                <a16:creationId xmlns:a16="http://schemas.microsoft.com/office/drawing/2014/main" id="{4B752AEA-AAF7-4B27-AE4B-69C5E7469E1A}"/>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1245249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Identify personal attitudes helpful in caring for residents with Alzheimer’s disease</a:t>
            </a:r>
          </a:p>
          <a:p>
            <a:pPr marL="457200" indent="-457200">
              <a:buFont typeface="+mj-lt"/>
              <a:buAutoNum type="arabicPeriod" startAt="5"/>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How can an NA’s professional relationship with an AD resident’s family help her provide the best possible care for the AD resident?</a:t>
            </a:r>
          </a:p>
          <a:p>
            <a:pPr marL="0" indent="0">
              <a:buNone/>
            </a:pPr>
            <a:endParaRPr lang="en-US" dirty="0"/>
          </a:p>
          <a:p>
            <a:pPr marL="0" indent="0">
              <a:buNone/>
            </a:pPr>
            <a:r>
              <a:rPr lang="en-US" dirty="0"/>
              <a:t>Why is it important that an NA take good care of himself when caring for AD residents?  </a:t>
            </a:r>
          </a:p>
          <a:p>
            <a:pPr marL="0" indent="0">
              <a:buNone/>
            </a:pPr>
            <a:r>
              <a:rPr lang="en-US" dirty="0"/>
              <a:t> </a:t>
            </a:r>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3382112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ECF715-AEBC-4632-BC88-FA02FFA96318}"/>
              </a:ext>
            </a:extLst>
          </p:cNvPr>
          <p:cNvSpPr>
            <a:spLocks noGrp="1"/>
          </p:cNvSpPr>
          <p:nvPr>
            <p:ph idx="1"/>
          </p:nvPr>
        </p:nvSpPr>
        <p:spPr/>
        <p:txBody>
          <a:bodyPr/>
          <a:lstStyle/>
          <a:p>
            <a:pPr marL="0" indent="0">
              <a:buNone/>
            </a:pPr>
            <a:r>
              <a:rPr lang="en-US" b="1" dirty="0">
                <a:solidFill>
                  <a:srgbClr val="FF0000"/>
                </a:solidFill>
              </a:rPr>
              <a:t>GROUP EXERCISE</a:t>
            </a:r>
          </a:p>
          <a:p>
            <a:pPr marL="0" indent="0">
              <a:buNone/>
            </a:pPr>
            <a:endParaRPr lang="en-US" b="1" dirty="0">
              <a:solidFill>
                <a:srgbClr val="FF0000"/>
              </a:solidFill>
            </a:endParaRPr>
          </a:p>
          <a:p>
            <a:pPr marL="0" indent="0">
              <a:buNone/>
            </a:pPr>
            <a:r>
              <a:rPr lang="en-US" dirty="0"/>
              <a:t>In pairs or small groups use the information on p. 355 of the text and create a hypothetical resident in one of the stages of Alzheimer’s disease. </a:t>
            </a:r>
          </a:p>
          <a:p>
            <a:pPr marL="0" indent="0">
              <a:buNone/>
            </a:pPr>
            <a:endParaRPr lang="en-US" dirty="0"/>
          </a:p>
          <a:p>
            <a:pPr marL="0" indent="0">
              <a:buNone/>
            </a:pPr>
            <a:r>
              <a:rPr lang="en-US" dirty="0"/>
              <a:t>Give your resident a name and describe at least three of the signs and symptoms as they relate to the resident. Personalize the resident’s behaviors so that the resident becomes a realistic person. </a:t>
            </a:r>
          </a:p>
          <a:p>
            <a:pPr marL="0" indent="0">
              <a:buNone/>
            </a:pPr>
            <a:endParaRPr lang="en-US" dirty="0"/>
          </a:p>
          <a:p>
            <a:pPr marL="0" indent="0">
              <a:buNone/>
            </a:pPr>
            <a:r>
              <a:rPr lang="en-US" dirty="0"/>
              <a:t>Next, choose two of the attitudes described in the transparency (also on pp. 355-357 in the text) that would be most helpful in caring for this particular resident. Why? Which situations might require a team effort? Which might require the family to provide information about the resident?</a:t>
            </a:r>
          </a:p>
          <a:p>
            <a:pPr marL="0" indent="0">
              <a:buNone/>
            </a:pPr>
            <a:endParaRPr lang="en-US" dirty="0"/>
          </a:p>
        </p:txBody>
      </p:sp>
      <p:sp>
        <p:nvSpPr>
          <p:cNvPr id="3" name="Slide Number Placeholder 2">
            <a:extLst>
              <a:ext uri="{FF2B5EF4-FFF2-40B4-BE49-F238E27FC236}">
                <a16:creationId xmlns:a16="http://schemas.microsoft.com/office/drawing/2014/main" id="{FC209476-1FB9-4893-8A1E-63A13906044C}"/>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25159070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List strategies for better communication with residents with Alzheimer’s disease</a:t>
            </a:r>
          </a:p>
          <a:p>
            <a:pPr marL="457200" indent="-457200">
              <a:buFont typeface="+mj-lt"/>
              <a:buAutoNum type="arabicPeriod" startAt="6"/>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perseveration</a:t>
            </a:r>
          </a:p>
          <a:p>
            <a:pPr marL="457200" lvl="1" indent="0">
              <a:buNone/>
            </a:pPr>
            <a:r>
              <a:rPr lang="en-US" dirty="0"/>
              <a:t>the repetition of words, phrases, questions, or actions.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3341368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List strategies for better communication with residents with Alzheimer’s disease</a:t>
            </a:r>
          </a:p>
          <a:p>
            <a:pPr marL="457200" indent="-457200">
              <a:buFont typeface="+mj-lt"/>
              <a:buAutoNum type="arabicPeriod" startAt="6"/>
            </a:pPr>
            <a:endParaRPr lang="en-US" dirty="0">
              <a:solidFill>
                <a:srgbClr val="FF0000"/>
              </a:solidFill>
            </a:endParaRPr>
          </a:p>
          <a:p>
            <a:pPr marL="0" indent="0">
              <a:buNone/>
            </a:pPr>
            <a:r>
              <a:rPr lang="en-US" dirty="0"/>
              <a:t>NAs should remember these communication tips when interacting with residents with AD:</a:t>
            </a:r>
          </a:p>
          <a:p>
            <a:pPr marL="0" indent="0">
              <a:buNone/>
            </a:pPr>
            <a:endParaRPr lang="en-US" dirty="0"/>
          </a:p>
          <a:p>
            <a:pPr lvl="1"/>
            <a:r>
              <a:rPr lang="en-US" dirty="0"/>
              <a:t>Always approach from the front.</a:t>
            </a:r>
          </a:p>
          <a:p>
            <a:pPr lvl="1"/>
            <a:r>
              <a:rPr lang="en-US" dirty="0"/>
              <a:t>Determine how close the resident wants you to be.</a:t>
            </a:r>
          </a:p>
          <a:p>
            <a:pPr lvl="1"/>
            <a:r>
              <a:rPr lang="en-US" dirty="0"/>
              <a:t>Communicate in a room with little background noise and distraction.</a:t>
            </a:r>
          </a:p>
          <a:p>
            <a:pPr lvl="1"/>
            <a:r>
              <a:rPr lang="en-US" dirty="0"/>
              <a:t>Always identify yourself. Use the resident’s name.</a:t>
            </a:r>
          </a:p>
          <a:p>
            <a:pPr lvl="1"/>
            <a:r>
              <a:rPr lang="en-US" dirty="0"/>
              <a:t>Speak slowly, using a lower tone of voice.</a:t>
            </a:r>
          </a:p>
          <a:p>
            <a:pPr lvl="1"/>
            <a:r>
              <a:rPr lang="en-US" dirty="0"/>
              <a:t>Repeat yourself, using the same words and phrases, as often as needed. </a:t>
            </a:r>
          </a:p>
          <a:p>
            <a:pPr lvl="1"/>
            <a:r>
              <a:rPr lang="en-US" dirty="0"/>
              <a:t>Use signs, pictures, gestures, or written words to help communicate.</a:t>
            </a:r>
          </a:p>
          <a:p>
            <a:pPr lvl="1"/>
            <a:r>
              <a:rPr lang="en-US" dirty="0"/>
              <a:t>Break complex tasks into smaller, simpler ones.</a:t>
            </a:r>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27949704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List strategies for better communication with residents with Alzheimer’s disease</a:t>
            </a:r>
          </a:p>
          <a:p>
            <a:pPr marL="457200" indent="-457200">
              <a:buFont typeface="+mj-lt"/>
              <a:buAutoNum type="arabicPeriod" startAt="6"/>
            </a:pPr>
            <a:endParaRPr lang="en-US" dirty="0">
              <a:solidFill>
                <a:srgbClr val="FF0000"/>
              </a:solidFill>
            </a:endParaRPr>
          </a:p>
          <a:p>
            <a:pPr marL="0" indent="0">
              <a:buNone/>
            </a:pPr>
            <a:r>
              <a:rPr lang="en-US" dirty="0"/>
              <a:t>NAs should remember these interventions for possible communication problems:</a:t>
            </a:r>
          </a:p>
          <a:p>
            <a:pPr marL="0" indent="0">
              <a:buNone/>
            </a:pPr>
            <a:endParaRPr lang="en-US" dirty="0"/>
          </a:p>
          <a:p>
            <a:pPr marL="0" indent="0">
              <a:buNone/>
            </a:pPr>
            <a:r>
              <a:rPr lang="en-US" b="1" dirty="0"/>
              <a:t>If resident is frightened or anxious</a:t>
            </a:r>
          </a:p>
          <a:p>
            <a:pPr lvl="1"/>
            <a:r>
              <a:rPr lang="en-US" dirty="0"/>
              <a:t>Speak slowly in a low, calm voice. Get rid of noise and distractions. </a:t>
            </a:r>
          </a:p>
          <a:p>
            <a:pPr lvl="1"/>
            <a:r>
              <a:rPr lang="en-US" dirty="0"/>
              <a:t>Try to see and hear yourself as residents might. Describe what you are going to do. </a:t>
            </a:r>
          </a:p>
          <a:p>
            <a:pPr lvl="1"/>
            <a:r>
              <a:rPr lang="en-US" dirty="0"/>
              <a:t>Use simple words and short sentences. </a:t>
            </a:r>
          </a:p>
          <a:p>
            <a:pPr lvl="1"/>
            <a:r>
              <a:rPr lang="en-US" dirty="0"/>
              <a:t>Check your body language.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1810288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normal changes of aging in the brain</a:t>
            </a:r>
          </a:p>
          <a:p>
            <a:pPr marL="457200" indent="-457200">
              <a:buFont typeface="+mj-lt"/>
              <a:buAutoNum type="arabicPeriod"/>
            </a:pPr>
            <a:endParaRPr lang="en-US" dirty="0">
              <a:solidFill>
                <a:srgbClr val="FF0000"/>
              </a:solidFill>
            </a:endParaRPr>
          </a:p>
          <a:p>
            <a:pPr marL="0" indent="0">
              <a:buNone/>
            </a:pPr>
            <a:r>
              <a:rPr lang="en-US" dirty="0"/>
              <a:t>NAs should remember these points about aging and the brain: </a:t>
            </a:r>
          </a:p>
          <a:p>
            <a:pPr marL="0" indent="0">
              <a:buNone/>
            </a:pPr>
            <a:endParaRPr lang="en-US" dirty="0"/>
          </a:p>
          <a:p>
            <a:pPr lvl="1"/>
            <a:r>
              <a:rPr lang="en-US" dirty="0"/>
              <a:t>It is normal for a person to lose some ability to think logically and clearly as he ages.</a:t>
            </a:r>
          </a:p>
          <a:p>
            <a:pPr lvl="1"/>
            <a:r>
              <a:rPr lang="en-US" dirty="0"/>
              <a:t>Elderly residents may lose memory of recent events.</a:t>
            </a:r>
          </a:p>
          <a:p>
            <a:pPr lvl="1"/>
            <a:r>
              <a:rPr lang="en-US" dirty="0"/>
              <a:t>Encourage residents to make lists and to write down names, events, and phone numbers.</a:t>
            </a:r>
          </a:p>
          <a:p>
            <a:pPr lvl="1"/>
            <a:r>
              <a:rPr lang="en-US" dirty="0"/>
              <a:t>Reaction time may slow and it may be harder to find the right word.</a:t>
            </a:r>
          </a:p>
          <a:p>
            <a:pPr lvl="1"/>
            <a:r>
              <a:rPr lang="en-US" dirty="0"/>
              <a:t>Elderly people tend to sleep less. </a:t>
            </a:r>
          </a:p>
          <a:p>
            <a:pPr marL="0" indent="0">
              <a:buNone/>
            </a:pPr>
            <a:endParaRPr lang="en-US" dirty="0"/>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32175699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a:xfrm>
            <a:off x="635393" y="780226"/>
            <a:ext cx="10234377" cy="5396738"/>
          </a:xfrm>
        </p:spPr>
        <p:txBody>
          <a:bodyPr/>
          <a:lstStyle/>
          <a:p>
            <a:pPr marL="457200" indent="-457200">
              <a:buFont typeface="+mj-lt"/>
              <a:buAutoNum type="arabicPeriod" startAt="6"/>
            </a:pPr>
            <a:r>
              <a:rPr lang="en-US" dirty="0">
                <a:solidFill>
                  <a:srgbClr val="FF0000"/>
                </a:solidFill>
              </a:rPr>
              <a:t>List strategies for better communication with residents with Alzheimer’s disease</a:t>
            </a:r>
          </a:p>
          <a:p>
            <a:pPr marL="457200" indent="-457200">
              <a:buFont typeface="+mj-lt"/>
              <a:buAutoNum type="arabicPeriod" startAt="6"/>
            </a:pPr>
            <a:endParaRPr lang="en-US" dirty="0">
              <a:solidFill>
                <a:srgbClr val="FF0000"/>
              </a:solidFill>
            </a:endParaRPr>
          </a:p>
          <a:p>
            <a:pPr marL="0" indent="0">
              <a:buNone/>
            </a:pPr>
            <a:r>
              <a:rPr lang="en-US" dirty="0"/>
              <a:t>Interventions for possible communication problems (cont’d):</a:t>
            </a:r>
          </a:p>
          <a:p>
            <a:pPr marL="0" indent="0">
              <a:buNone/>
            </a:pPr>
            <a:endParaRPr lang="en-US" dirty="0"/>
          </a:p>
          <a:p>
            <a:pPr marL="0" indent="0">
              <a:buNone/>
            </a:pPr>
            <a:r>
              <a:rPr lang="en-US" b="1" dirty="0"/>
              <a:t>If resident forgets or shows memory loss</a:t>
            </a:r>
          </a:p>
          <a:p>
            <a:pPr lvl="1"/>
            <a:r>
              <a:rPr lang="en-US" dirty="0"/>
              <a:t>Repeat yourself, using the same words. If a resident does not understand a word, try a different one. </a:t>
            </a:r>
          </a:p>
          <a:p>
            <a:pPr lvl="1"/>
            <a:r>
              <a:rPr lang="en-US" dirty="0"/>
              <a:t>If resident perseverates, answer questions using the same words each time. </a:t>
            </a:r>
          </a:p>
          <a:p>
            <a:pPr lvl="1"/>
            <a:r>
              <a:rPr lang="en-US" dirty="0"/>
              <a:t>Keep messages simple. Break complex tasks into smaller, simpler ones. </a:t>
            </a:r>
          </a:p>
          <a:p>
            <a:pPr marL="0" indent="0">
              <a:buNone/>
            </a:pPr>
            <a:r>
              <a:rPr lang="en-US" b="1" dirty="0"/>
              <a:t>If resident has trouble finding words or names</a:t>
            </a:r>
          </a:p>
          <a:p>
            <a:pPr lvl="1"/>
            <a:r>
              <a:rPr lang="en-US" dirty="0"/>
              <a:t>Suggest a word that sounds correct. Try not to correct a resident who uses an incorrect word.</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21860806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List strategies for better communication with residents with Alzheimer’s disease</a:t>
            </a:r>
          </a:p>
          <a:p>
            <a:pPr marL="457200" indent="-457200">
              <a:buFont typeface="+mj-lt"/>
              <a:buAutoNum type="arabicPeriod" startAt="6"/>
            </a:pPr>
            <a:endParaRPr lang="en-US" dirty="0">
              <a:solidFill>
                <a:srgbClr val="FF0000"/>
              </a:solidFill>
            </a:endParaRPr>
          </a:p>
          <a:p>
            <a:pPr marL="0" indent="0">
              <a:buNone/>
            </a:pPr>
            <a:r>
              <a:rPr lang="en-US" dirty="0"/>
              <a:t>Interventions for possible communication problems (cont’d):</a:t>
            </a:r>
          </a:p>
          <a:p>
            <a:pPr marL="0" indent="0">
              <a:buNone/>
            </a:pPr>
            <a:endParaRPr lang="en-US" dirty="0"/>
          </a:p>
          <a:p>
            <a:pPr marL="0" indent="0">
              <a:buNone/>
            </a:pPr>
            <a:r>
              <a:rPr lang="en-US" b="1" dirty="0"/>
              <a:t>If resident seems not to understand basic instructions or questions</a:t>
            </a:r>
          </a:p>
          <a:p>
            <a:pPr lvl="1"/>
            <a:r>
              <a:rPr lang="en-US" dirty="0"/>
              <a:t>Ask resident to repeat your words. Use short words and sentences and allow time to answer. </a:t>
            </a:r>
          </a:p>
          <a:p>
            <a:pPr lvl="1"/>
            <a:r>
              <a:rPr lang="en-US" dirty="0"/>
              <a:t>Note the communication methods that are effective and use them. </a:t>
            </a:r>
          </a:p>
          <a:p>
            <a:pPr lvl="1"/>
            <a:r>
              <a:rPr lang="en-US" dirty="0"/>
              <a:t>Watch for nonverbal cues. Observe body language. </a:t>
            </a:r>
          </a:p>
          <a:p>
            <a:pPr lvl="1"/>
            <a:r>
              <a:rPr lang="en-US" dirty="0"/>
              <a:t>Use signs, pictures, gestures, or written words. </a:t>
            </a:r>
          </a:p>
          <a:p>
            <a:pPr marL="0" indent="0">
              <a:buNone/>
            </a:pPr>
            <a:r>
              <a:rPr lang="en-US" b="1" dirty="0"/>
              <a:t>If resident wants to say something but cannot</a:t>
            </a:r>
          </a:p>
          <a:p>
            <a:pPr lvl="1"/>
            <a:r>
              <a:rPr lang="en-US" dirty="0"/>
              <a:t>Encourage resident to point, gesture, or act it out. </a:t>
            </a:r>
          </a:p>
          <a:p>
            <a:pPr lvl="1"/>
            <a:r>
              <a:rPr lang="en-US" dirty="0"/>
              <a:t>Offer comfort with a smile if resident is upset. </a:t>
            </a:r>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37454320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List strategies for better communication with residents with Alzheimer’s disease</a:t>
            </a:r>
          </a:p>
          <a:p>
            <a:pPr marL="457200" indent="-457200">
              <a:buFont typeface="+mj-lt"/>
              <a:buAutoNum type="arabicPeriod" startAt="6"/>
            </a:pPr>
            <a:endParaRPr lang="en-US" dirty="0">
              <a:solidFill>
                <a:srgbClr val="FF0000"/>
              </a:solidFill>
            </a:endParaRPr>
          </a:p>
          <a:p>
            <a:pPr marL="0" indent="0">
              <a:buNone/>
            </a:pPr>
            <a:r>
              <a:rPr lang="en-US" dirty="0"/>
              <a:t>Interventions for possible communication problems (cont’d):</a:t>
            </a:r>
          </a:p>
          <a:p>
            <a:pPr marL="0" indent="0">
              <a:buNone/>
            </a:pPr>
            <a:endParaRPr lang="en-US" dirty="0"/>
          </a:p>
          <a:p>
            <a:pPr marL="0" indent="0">
              <a:buNone/>
            </a:pPr>
            <a:r>
              <a:rPr lang="en-US" b="1" dirty="0"/>
              <a:t>If resident does not remember how to perform basic tasks</a:t>
            </a:r>
          </a:p>
          <a:p>
            <a:r>
              <a:rPr lang="en-US" dirty="0"/>
              <a:t>Break each activity into simple steps. </a:t>
            </a:r>
          </a:p>
          <a:p>
            <a:pPr marL="0" indent="0">
              <a:buNone/>
            </a:pPr>
            <a:r>
              <a:rPr lang="en-US" b="1" dirty="0"/>
              <a:t>If resident insists on doing something that is unsafe or not allowed</a:t>
            </a:r>
          </a:p>
          <a:p>
            <a:r>
              <a:rPr lang="en-US" dirty="0"/>
              <a:t>Limit the times you say “don’t.” Redirect activities instead. </a:t>
            </a:r>
          </a:p>
          <a:p>
            <a:pPr marL="0" indent="0">
              <a:buNone/>
            </a:pPr>
            <a:r>
              <a:rPr lang="en-US" b="1" dirty="0"/>
              <a:t>If resident hallucinates or is paranoid or accusing</a:t>
            </a:r>
          </a:p>
          <a:p>
            <a:r>
              <a:rPr lang="en-US" dirty="0"/>
              <a:t>Do not take it personally. </a:t>
            </a:r>
          </a:p>
          <a:p>
            <a:r>
              <a:rPr lang="en-US" dirty="0"/>
              <a:t>Try to redirect behavior or ignore it.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37051698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List strategies for better communication with residents with Alzheimer’s disease</a:t>
            </a:r>
          </a:p>
          <a:p>
            <a:pPr marL="457200" indent="-457200">
              <a:buFont typeface="+mj-lt"/>
              <a:buAutoNum type="arabicPeriod" startAt="6"/>
            </a:pPr>
            <a:endParaRPr lang="en-US" dirty="0">
              <a:solidFill>
                <a:srgbClr val="FF0000"/>
              </a:solidFill>
            </a:endParaRPr>
          </a:p>
          <a:p>
            <a:pPr marL="0" indent="0">
              <a:buNone/>
            </a:pPr>
            <a:r>
              <a:rPr lang="en-US" dirty="0"/>
              <a:t>Interventions for possible communication problems (cont’d):</a:t>
            </a:r>
          </a:p>
          <a:p>
            <a:pPr marL="0" indent="0">
              <a:buNone/>
            </a:pPr>
            <a:endParaRPr lang="en-US" dirty="0"/>
          </a:p>
          <a:p>
            <a:pPr marL="0" indent="0">
              <a:buNone/>
            </a:pPr>
            <a:r>
              <a:rPr lang="en-US" b="1" dirty="0"/>
              <a:t>If resident is depressed or lonely</a:t>
            </a:r>
          </a:p>
          <a:p>
            <a:r>
              <a:rPr lang="en-US" dirty="0"/>
              <a:t>Take time one-on-one to ask how he is feeling. Listen to the response. </a:t>
            </a:r>
          </a:p>
          <a:p>
            <a:r>
              <a:rPr lang="en-US" dirty="0"/>
              <a:t>Try to involve the resident in activities. </a:t>
            </a:r>
          </a:p>
          <a:p>
            <a:r>
              <a:rPr lang="en-US" dirty="0"/>
              <a:t>Report depression to the nurse. (More about depression is in Chapter 20.) </a:t>
            </a:r>
          </a:p>
          <a:p>
            <a:pPr marL="0" indent="0">
              <a:buNone/>
            </a:pPr>
            <a:r>
              <a:rPr lang="en-US" b="1" dirty="0"/>
              <a:t>If resident repeatedly asks to go home</a:t>
            </a:r>
          </a:p>
          <a:p>
            <a:r>
              <a:rPr lang="en-US" dirty="0"/>
              <a:t>Ask the resident to tell you what his home was like and how he felt being there.</a:t>
            </a:r>
          </a:p>
          <a:p>
            <a:r>
              <a:rPr lang="en-US" dirty="0"/>
              <a:t>Redirect to something he enjoys.</a:t>
            </a:r>
          </a:p>
          <a:p>
            <a:r>
              <a:rPr lang="en-US" dirty="0"/>
              <a:t>Expect questions to continue, and be patient and gentle with responses.</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37939832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List strategies for better communication with residents with Alzheimer’s disease</a:t>
            </a:r>
          </a:p>
          <a:p>
            <a:pPr marL="457200" indent="-457200">
              <a:buFont typeface="+mj-lt"/>
              <a:buAutoNum type="arabicPeriod" startAt="6"/>
            </a:pPr>
            <a:endParaRPr lang="en-US" dirty="0">
              <a:solidFill>
                <a:srgbClr val="FF0000"/>
              </a:solidFill>
            </a:endParaRPr>
          </a:p>
          <a:p>
            <a:pPr marL="0" indent="0">
              <a:buNone/>
            </a:pPr>
            <a:r>
              <a:rPr lang="en-US" dirty="0"/>
              <a:t>Interventions for possible communication problems (cont’d):</a:t>
            </a:r>
          </a:p>
          <a:p>
            <a:pPr marL="0" indent="0">
              <a:buNone/>
            </a:pPr>
            <a:endParaRPr lang="en-US" dirty="0"/>
          </a:p>
          <a:p>
            <a:pPr marL="0" indent="0">
              <a:buNone/>
            </a:pPr>
            <a:r>
              <a:rPr lang="en-US" b="1" dirty="0"/>
              <a:t>If resident is verbally abusive or uses bad language</a:t>
            </a:r>
          </a:p>
          <a:p>
            <a:r>
              <a:rPr lang="en-US" dirty="0"/>
              <a:t>Remember it is the dementia speaking and not the person. Try to ignore the language. Redirect attention. </a:t>
            </a:r>
          </a:p>
          <a:p>
            <a:pPr marL="0" indent="0">
              <a:buNone/>
            </a:pPr>
            <a:r>
              <a:rPr lang="en-US" b="1" dirty="0"/>
              <a:t>If resident has lost most verbal skills</a:t>
            </a:r>
          </a:p>
          <a:p>
            <a:r>
              <a:rPr lang="en-US" dirty="0"/>
              <a:t>Use nonverbal skills, such as touch, smiles, and laughter. </a:t>
            </a:r>
          </a:p>
          <a:p>
            <a:r>
              <a:rPr lang="en-US" dirty="0"/>
              <a:t>Use signs, labels, and gestures. </a:t>
            </a:r>
          </a:p>
          <a:p>
            <a:r>
              <a:rPr lang="en-US" dirty="0"/>
              <a:t>Assume people can understand more than they can express.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40341885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Explain general principles that will help assist residents with personal care</a:t>
            </a:r>
          </a:p>
          <a:p>
            <a:pPr marL="457200" indent="-457200">
              <a:buFont typeface="+mj-lt"/>
              <a:buAutoNum type="arabicPeriod" startAt="7"/>
            </a:pPr>
            <a:endParaRPr lang="en-US" dirty="0">
              <a:solidFill>
                <a:srgbClr val="FF0000"/>
              </a:solidFill>
            </a:endParaRPr>
          </a:p>
          <a:p>
            <a:pPr marL="0" indent="0">
              <a:buNone/>
            </a:pPr>
            <a:r>
              <a:rPr lang="en-US" dirty="0"/>
              <a:t>NAs should remember these general principles when assisting AD residents with personal care:</a:t>
            </a:r>
          </a:p>
          <a:p>
            <a:pPr marL="0" indent="0">
              <a:buNone/>
            </a:pPr>
            <a:endParaRPr lang="en-US" dirty="0"/>
          </a:p>
          <a:p>
            <a:pPr lvl="1"/>
            <a:r>
              <a:rPr lang="en-US" dirty="0"/>
              <a:t>Develop a routine and stick to it. </a:t>
            </a:r>
          </a:p>
          <a:p>
            <a:pPr lvl="1"/>
            <a:r>
              <a:rPr lang="en-US" dirty="0"/>
              <a:t>Promote self-care. </a:t>
            </a:r>
          </a:p>
          <a:p>
            <a:pPr lvl="1"/>
            <a:r>
              <a:rPr lang="en-US" dirty="0"/>
              <a:t>Take good care of yourself, both mentally and physically.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14593661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21F70B-A192-4CBF-8D3C-DA120617CE92}"/>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List and describe interventions for problems with common activities of daily living (ADLs)</a:t>
            </a:r>
          </a:p>
          <a:p>
            <a:pPr marL="457200" indent="-457200">
              <a:buFont typeface="+mj-lt"/>
              <a:buAutoNum type="arabicPeriod" startAt="8"/>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intervention</a:t>
            </a:r>
          </a:p>
          <a:p>
            <a:pPr marL="457200" lvl="1" indent="0">
              <a:buNone/>
            </a:pPr>
            <a:r>
              <a:rPr lang="en-US" dirty="0"/>
              <a:t>a way to change an action or development. </a:t>
            </a:r>
          </a:p>
          <a:p>
            <a:pPr marL="0" indent="0">
              <a:buNone/>
            </a:pPr>
            <a:endParaRPr lang="en-US" dirty="0"/>
          </a:p>
        </p:txBody>
      </p:sp>
      <p:sp>
        <p:nvSpPr>
          <p:cNvPr id="3" name="Slide Number Placeholder 2">
            <a:extLst>
              <a:ext uri="{FF2B5EF4-FFF2-40B4-BE49-F238E27FC236}">
                <a16:creationId xmlns:a16="http://schemas.microsoft.com/office/drawing/2014/main" id="{D39AE3DA-F984-434F-AD04-F2869A181BF5}"/>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32009059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2E198E-88DC-4253-804A-C9F0E6117FA4}"/>
              </a:ext>
            </a:extLst>
          </p:cNvPr>
          <p:cNvSpPr>
            <a:spLocks noGrp="1"/>
          </p:cNvSpPr>
          <p:nvPr>
            <p:ph idx="1"/>
          </p:nvPr>
        </p:nvSpPr>
        <p:spPr/>
        <p:txBody>
          <a:bodyPr/>
          <a:lstStyle/>
          <a:p>
            <a:pPr marL="0" indent="0">
              <a:buNone/>
            </a:pPr>
            <a:r>
              <a:rPr lang="en-US" dirty="0"/>
              <a:t>Handout 19-: Interventions for ADLs</a:t>
            </a:r>
          </a:p>
          <a:p>
            <a:pPr marL="0" indent="0">
              <a:buNone/>
            </a:pPr>
            <a:endParaRPr lang="en-US" dirty="0"/>
          </a:p>
          <a:p>
            <a:pPr marL="0" indent="0">
              <a:buNone/>
            </a:pPr>
            <a:r>
              <a:rPr lang="en-US" dirty="0"/>
              <a:t>Bathing </a:t>
            </a:r>
          </a:p>
          <a:p>
            <a:r>
              <a:rPr lang="en-US" dirty="0"/>
              <a:t>Schedule bathing when resident is least agitated. </a:t>
            </a:r>
          </a:p>
          <a:p>
            <a:r>
              <a:rPr lang="en-US" dirty="0"/>
              <a:t>Give resident supplies before bathing to serve as visual aid. </a:t>
            </a:r>
          </a:p>
          <a:p>
            <a:r>
              <a:rPr lang="en-US" dirty="0"/>
              <a:t>Take a walk with resident down the hall and stop at tub or shower room. </a:t>
            </a:r>
          </a:p>
          <a:p>
            <a:r>
              <a:rPr lang="en-US" dirty="0"/>
              <a:t>Make sure bathroom is well-lit and at a comfortable temperature. </a:t>
            </a:r>
          </a:p>
          <a:p>
            <a:r>
              <a:rPr lang="en-US" dirty="0"/>
              <a:t>Provide privacy. </a:t>
            </a:r>
          </a:p>
          <a:p>
            <a:r>
              <a:rPr lang="en-US" dirty="0"/>
              <a:t>Be calm and quiet. Keep process simple. </a:t>
            </a:r>
          </a:p>
          <a:p>
            <a:r>
              <a:rPr lang="en-US" dirty="0"/>
              <a:t>Be sensitive when discussing bathing with resident. </a:t>
            </a:r>
          </a:p>
          <a:p>
            <a:r>
              <a:rPr lang="en-US" dirty="0"/>
              <a:t>Give resident washcloth to hold during bath. </a:t>
            </a:r>
          </a:p>
          <a:p>
            <a:r>
              <a:rPr lang="en-US" dirty="0"/>
              <a:t>Ensure safety by using nonslip mats, tub seats, and hand-holds. 	</a:t>
            </a:r>
          </a:p>
          <a:p>
            <a:pPr marL="0" indent="0">
              <a:buNone/>
            </a:pPr>
            <a:endParaRPr lang="en-US" dirty="0"/>
          </a:p>
        </p:txBody>
      </p:sp>
      <p:sp>
        <p:nvSpPr>
          <p:cNvPr id="3" name="Slide Number Placeholder 2">
            <a:extLst>
              <a:ext uri="{FF2B5EF4-FFF2-40B4-BE49-F238E27FC236}">
                <a16:creationId xmlns:a16="http://schemas.microsoft.com/office/drawing/2014/main" id="{F41C7796-4D68-47BB-9F79-AC7A65318D89}"/>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42608082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2E198E-88DC-4253-804A-C9F0E6117FA4}"/>
              </a:ext>
            </a:extLst>
          </p:cNvPr>
          <p:cNvSpPr>
            <a:spLocks noGrp="1"/>
          </p:cNvSpPr>
          <p:nvPr>
            <p:ph idx="1"/>
          </p:nvPr>
        </p:nvSpPr>
        <p:spPr/>
        <p:txBody>
          <a:bodyPr/>
          <a:lstStyle/>
          <a:p>
            <a:pPr marL="0" indent="0">
              <a:buNone/>
            </a:pPr>
            <a:r>
              <a:rPr lang="en-US" dirty="0"/>
              <a:t>Handout 19-: Interventions for ADLs (cont’d)</a:t>
            </a:r>
          </a:p>
          <a:p>
            <a:pPr marL="0" indent="0">
              <a:buNone/>
            </a:pPr>
            <a:endParaRPr lang="en-US" dirty="0"/>
          </a:p>
          <a:p>
            <a:r>
              <a:rPr lang="en-US" dirty="0"/>
              <a:t>Be flexible about when to bathe. Understand if resident does not want to bathe. </a:t>
            </a:r>
          </a:p>
          <a:p>
            <a:r>
              <a:rPr lang="en-US" dirty="0"/>
              <a:t>Be relaxed. Offer encouragement and praise. </a:t>
            </a:r>
          </a:p>
          <a:p>
            <a:r>
              <a:rPr lang="en-US" dirty="0"/>
              <a:t>Let the resident do as much as possible during bath.</a:t>
            </a:r>
          </a:p>
          <a:p>
            <a:r>
              <a:rPr lang="en-US" dirty="0"/>
              <a:t>Check the skin for signs of irritation. </a:t>
            </a:r>
          </a:p>
          <a:p>
            <a:pPr marL="0" indent="0">
              <a:buNone/>
            </a:pPr>
            <a:r>
              <a:rPr lang="en-US" dirty="0"/>
              <a:t>Grooming and Dressing </a:t>
            </a:r>
          </a:p>
          <a:p>
            <a:r>
              <a:rPr lang="en-US" dirty="0"/>
              <a:t>Help with grooming.</a:t>
            </a:r>
          </a:p>
          <a:p>
            <a:r>
              <a:rPr lang="en-US" dirty="0"/>
              <a:t>Avoid delays or interruptions. </a:t>
            </a:r>
          </a:p>
          <a:p>
            <a:r>
              <a:rPr lang="en-US" dirty="0"/>
              <a:t>Show resident clothing to put on.</a:t>
            </a:r>
          </a:p>
          <a:p>
            <a:r>
              <a:rPr lang="en-US" dirty="0"/>
              <a:t>Provide privacy. </a:t>
            </a:r>
          </a:p>
          <a:p>
            <a:r>
              <a:rPr lang="en-US" dirty="0"/>
              <a:t>Encourage resident to pick out clothes to wear. Lay out clothes in order to be put on. </a:t>
            </a:r>
          </a:p>
          <a:p>
            <a:r>
              <a:rPr lang="en-US" dirty="0"/>
              <a:t>Break task down into simple steps. Do not rush the resident. </a:t>
            </a:r>
          </a:p>
          <a:p>
            <a:r>
              <a:rPr lang="en-US" dirty="0"/>
              <a:t>Use a friendly, calm voice when speaking. Praise and encourage. </a:t>
            </a:r>
          </a:p>
          <a:p>
            <a:pPr marL="0" indent="0">
              <a:buNone/>
            </a:pPr>
            <a:endParaRPr lang="en-US" dirty="0"/>
          </a:p>
        </p:txBody>
      </p:sp>
      <p:sp>
        <p:nvSpPr>
          <p:cNvPr id="3" name="Slide Number Placeholder 2">
            <a:extLst>
              <a:ext uri="{FF2B5EF4-FFF2-40B4-BE49-F238E27FC236}">
                <a16:creationId xmlns:a16="http://schemas.microsoft.com/office/drawing/2014/main" id="{F41C7796-4D68-47BB-9F79-AC7A65318D89}"/>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spTree>
    <p:extLst>
      <p:ext uri="{BB962C8B-B14F-4D97-AF65-F5344CB8AC3E}">
        <p14:creationId xmlns:p14="http://schemas.microsoft.com/office/powerpoint/2010/main" val="4872079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2E198E-88DC-4253-804A-C9F0E6117FA4}"/>
              </a:ext>
            </a:extLst>
          </p:cNvPr>
          <p:cNvSpPr>
            <a:spLocks noGrp="1"/>
          </p:cNvSpPr>
          <p:nvPr>
            <p:ph idx="1"/>
          </p:nvPr>
        </p:nvSpPr>
        <p:spPr/>
        <p:txBody>
          <a:bodyPr/>
          <a:lstStyle/>
          <a:p>
            <a:pPr marL="0" indent="0">
              <a:buNone/>
            </a:pPr>
            <a:r>
              <a:rPr lang="en-US" dirty="0"/>
              <a:t>Handout 19-: Interventions for ADLs (cont’d)</a:t>
            </a:r>
          </a:p>
          <a:p>
            <a:pPr marL="0" indent="0">
              <a:buNone/>
            </a:pPr>
            <a:endParaRPr lang="en-US" dirty="0"/>
          </a:p>
          <a:p>
            <a:pPr marL="0" indent="0">
              <a:buNone/>
            </a:pPr>
            <a:r>
              <a:rPr lang="en-US" dirty="0"/>
              <a:t>Elimination </a:t>
            </a:r>
          </a:p>
          <a:p>
            <a:r>
              <a:rPr lang="en-US" dirty="0"/>
              <a:t>Encourage fluids, even if resident has problems with urinary incontinence.</a:t>
            </a:r>
          </a:p>
          <a:p>
            <a:r>
              <a:rPr lang="en-US" dirty="0"/>
              <a:t>Mark bathroom with sign or picture. </a:t>
            </a:r>
          </a:p>
          <a:p>
            <a:r>
              <a:rPr lang="en-US" dirty="0"/>
              <a:t>Make sure there is enough light in the bathroom and on the way there. </a:t>
            </a:r>
          </a:p>
          <a:p>
            <a:r>
              <a:rPr lang="en-US" dirty="0"/>
              <a:t>Note when resident is incontinent. Check him or her every 30 minutes. Take resident to bathroom before bathroom time. </a:t>
            </a:r>
          </a:p>
          <a:p>
            <a:r>
              <a:rPr lang="en-US" dirty="0"/>
              <a:t>Observe toilet patterns for two to three nights if resident is incontinent during night. </a:t>
            </a:r>
          </a:p>
          <a:p>
            <a:r>
              <a:rPr lang="en-US" dirty="0"/>
              <a:t>Take resident to bathroom after drinking fluids. Make sure resident urinates before getting off toilet.</a:t>
            </a:r>
          </a:p>
          <a:p>
            <a:r>
              <a:rPr lang="en-US" dirty="0"/>
              <a:t>Take resident to bathroom before and after meals and before bed.</a:t>
            </a:r>
          </a:p>
          <a:p>
            <a:pPr marL="0" indent="0">
              <a:buNone/>
            </a:pPr>
            <a:endParaRPr lang="en-US" dirty="0"/>
          </a:p>
        </p:txBody>
      </p:sp>
      <p:sp>
        <p:nvSpPr>
          <p:cNvPr id="3" name="Slide Number Placeholder 2">
            <a:extLst>
              <a:ext uri="{FF2B5EF4-FFF2-40B4-BE49-F238E27FC236}">
                <a16:creationId xmlns:a16="http://schemas.microsoft.com/office/drawing/2014/main" id="{F41C7796-4D68-47BB-9F79-AC7A65318D89}"/>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22402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Discuss confusion and delirium</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confusion</a:t>
            </a:r>
          </a:p>
          <a:p>
            <a:pPr marL="457200" lvl="1" indent="0">
              <a:buNone/>
            </a:pPr>
            <a:r>
              <a:rPr lang="en-US" dirty="0"/>
              <a:t>the inability to think logically and clearly.</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15438909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2E198E-88DC-4253-804A-C9F0E6117FA4}"/>
              </a:ext>
            </a:extLst>
          </p:cNvPr>
          <p:cNvSpPr>
            <a:spLocks noGrp="1"/>
          </p:cNvSpPr>
          <p:nvPr>
            <p:ph idx="1"/>
          </p:nvPr>
        </p:nvSpPr>
        <p:spPr/>
        <p:txBody>
          <a:bodyPr/>
          <a:lstStyle/>
          <a:p>
            <a:pPr marL="0" indent="0">
              <a:buNone/>
            </a:pPr>
            <a:r>
              <a:rPr lang="en-US" dirty="0"/>
              <a:t>Handout 19-: Interventions for ADLs (cont’d)</a:t>
            </a:r>
          </a:p>
          <a:p>
            <a:pPr marL="0" indent="0">
              <a:buNone/>
            </a:pPr>
            <a:endParaRPr lang="en-US" dirty="0"/>
          </a:p>
          <a:p>
            <a:r>
              <a:rPr lang="en-US" dirty="0"/>
              <a:t>Put lids on trash cans, wastebaskets, or other containers if resident urinates in them. </a:t>
            </a:r>
          </a:p>
          <a:p>
            <a:r>
              <a:rPr lang="en-US" dirty="0"/>
              <a:t>Be professional when cleaning up after episodes of incontinence. </a:t>
            </a:r>
          </a:p>
          <a:p>
            <a:pPr marL="0" indent="0">
              <a:buNone/>
            </a:pPr>
            <a:r>
              <a:rPr lang="en-US" dirty="0"/>
              <a:t>Nutrition </a:t>
            </a:r>
          </a:p>
          <a:p>
            <a:r>
              <a:rPr lang="en-US" dirty="0"/>
              <a:t>Have meals at consistent times each day. Food should look and smell appetizing. </a:t>
            </a:r>
          </a:p>
          <a:p>
            <a:r>
              <a:rPr lang="en-US" dirty="0"/>
              <a:t>Make sure there is adequate lighting. </a:t>
            </a:r>
          </a:p>
          <a:p>
            <a:r>
              <a:rPr lang="en-US" dirty="0"/>
              <a:t>Keep noise and distractions to a minimum. </a:t>
            </a:r>
          </a:p>
          <a:p>
            <a:r>
              <a:rPr lang="en-US" dirty="0"/>
              <a:t>Keep the task of eating simple. Finger foods are easier to eat. </a:t>
            </a:r>
          </a:p>
          <a:p>
            <a:r>
              <a:rPr lang="en-US" dirty="0"/>
              <a:t>Do not serve steaming or very hot foods or drinks. </a:t>
            </a:r>
          </a:p>
          <a:p>
            <a:r>
              <a:rPr lang="en-US" dirty="0"/>
              <a:t>Use plain plates without a pattern or color. Use a simple place setting. Remove other items from the table.</a:t>
            </a:r>
          </a:p>
          <a:p>
            <a:r>
              <a:rPr lang="en-US" dirty="0"/>
              <a:t>Put only one item of food on plate at a time. </a:t>
            </a:r>
          </a:p>
          <a:p>
            <a:endParaRPr lang="en-US" dirty="0"/>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F41C7796-4D68-47BB-9F79-AC7A65318D89}"/>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8213582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2E198E-88DC-4253-804A-C9F0E6117FA4}"/>
              </a:ext>
            </a:extLst>
          </p:cNvPr>
          <p:cNvSpPr>
            <a:spLocks noGrp="1"/>
          </p:cNvSpPr>
          <p:nvPr>
            <p:ph idx="1"/>
          </p:nvPr>
        </p:nvSpPr>
        <p:spPr/>
        <p:txBody>
          <a:bodyPr/>
          <a:lstStyle/>
          <a:p>
            <a:pPr marL="0" indent="0">
              <a:buNone/>
            </a:pPr>
            <a:r>
              <a:rPr lang="en-US" dirty="0"/>
              <a:t>Handout 19-: Interventions for ADLs (cont’d)</a:t>
            </a:r>
          </a:p>
          <a:p>
            <a:pPr marL="0" indent="0">
              <a:buNone/>
            </a:pPr>
            <a:endParaRPr lang="en-US" dirty="0"/>
          </a:p>
          <a:p>
            <a:r>
              <a:rPr lang="en-US" dirty="0"/>
              <a:t>Give simple, clear instructions on how to eat or use utensils. </a:t>
            </a:r>
          </a:p>
          <a:p>
            <a:r>
              <a:rPr lang="en-US" dirty="0"/>
              <a:t>Place a spoon to the lips. </a:t>
            </a:r>
          </a:p>
          <a:p>
            <a:r>
              <a:rPr lang="en-US" dirty="0"/>
              <a:t>Ask resident to open his or her mouth. </a:t>
            </a:r>
          </a:p>
          <a:p>
            <a:r>
              <a:rPr lang="en-US" dirty="0"/>
              <a:t>Guide resident through meal with simple instructions. Offer regular drinks to avoid dehydration. </a:t>
            </a:r>
          </a:p>
          <a:p>
            <a:r>
              <a:rPr lang="en-US" dirty="0"/>
              <a:t>Use adaptive equipment as needed. </a:t>
            </a:r>
          </a:p>
          <a:p>
            <a:r>
              <a:rPr lang="en-US" dirty="0"/>
              <a:t>Feed resident slowly, giving small pieces of food. </a:t>
            </a:r>
          </a:p>
          <a:p>
            <a:r>
              <a:rPr lang="en-US" dirty="0"/>
              <a:t>Make mealtimes simple and relaxed. Give resident time to swallow each bite. </a:t>
            </a:r>
          </a:p>
          <a:p>
            <a:r>
              <a:rPr lang="en-US" dirty="0"/>
              <a:t>Seat residents with others to encourage socializing. </a:t>
            </a:r>
          </a:p>
          <a:p>
            <a:r>
              <a:rPr lang="en-US" dirty="0"/>
              <a:t>Observe for eating and swallowing problems. Observe and report changes or problems. </a:t>
            </a:r>
          </a:p>
          <a:p>
            <a:pPr marL="0" indent="0">
              <a:buNone/>
            </a:pPr>
            <a:endParaRPr lang="en-US" dirty="0"/>
          </a:p>
        </p:txBody>
      </p:sp>
      <p:sp>
        <p:nvSpPr>
          <p:cNvPr id="3" name="Slide Number Placeholder 2">
            <a:extLst>
              <a:ext uri="{FF2B5EF4-FFF2-40B4-BE49-F238E27FC236}">
                <a16:creationId xmlns:a16="http://schemas.microsoft.com/office/drawing/2014/main" id="{F41C7796-4D68-47BB-9F79-AC7A65318D89}"/>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28222055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2E198E-88DC-4253-804A-C9F0E6117FA4}"/>
              </a:ext>
            </a:extLst>
          </p:cNvPr>
          <p:cNvSpPr>
            <a:spLocks noGrp="1"/>
          </p:cNvSpPr>
          <p:nvPr>
            <p:ph idx="1"/>
          </p:nvPr>
        </p:nvSpPr>
        <p:spPr/>
        <p:txBody>
          <a:bodyPr/>
          <a:lstStyle/>
          <a:p>
            <a:pPr marL="0" indent="0">
              <a:buNone/>
            </a:pPr>
            <a:r>
              <a:rPr lang="en-US" dirty="0"/>
              <a:t>Handout 19-: Interventions for ADLs (cont’d)</a:t>
            </a:r>
          </a:p>
          <a:p>
            <a:pPr marL="0" indent="0">
              <a:buNone/>
            </a:pPr>
            <a:endParaRPr lang="en-US" dirty="0"/>
          </a:p>
          <a:p>
            <a:pPr marL="0" indent="0">
              <a:buNone/>
            </a:pPr>
            <a:r>
              <a:rPr lang="en-US" dirty="0"/>
              <a:t>Physical Health </a:t>
            </a:r>
          </a:p>
          <a:p>
            <a:r>
              <a:rPr lang="en-US" dirty="0"/>
              <a:t>Prevent infections. Follow Standard Precautions. </a:t>
            </a:r>
          </a:p>
          <a:p>
            <a:r>
              <a:rPr lang="en-US" dirty="0"/>
              <a:t>Observe and report potential problems. </a:t>
            </a:r>
          </a:p>
          <a:p>
            <a:r>
              <a:rPr lang="en-US" dirty="0"/>
              <a:t>Help residents wash their hands frequently.</a:t>
            </a:r>
          </a:p>
          <a:p>
            <a:r>
              <a:rPr lang="en-US" dirty="0"/>
              <a:t>Give careful skin care to prevent pressure injuries.</a:t>
            </a:r>
          </a:p>
          <a:p>
            <a:r>
              <a:rPr lang="en-US" dirty="0"/>
              <a:t>Watch for signs of pain.</a:t>
            </a:r>
          </a:p>
          <a:p>
            <a:r>
              <a:rPr lang="en-US" dirty="0"/>
              <a:t>Maintain daily exercise routine. </a:t>
            </a:r>
          </a:p>
          <a:p>
            <a:pPr marL="0" indent="0">
              <a:buNone/>
            </a:pPr>
            <a:r>
              <a:rPr lang="en-US" dirty="0"/>
              <a:t>Mental and Emotional Health</a:t>
            </a:r>
          </a:p>
          <a:p>
            <a:r>
              <a:rPr lang="en-US" dirty="0"/>
              <a:t>Maintain self-esteem. Encourage independence. </a:t>
            </a:r>
          </a:p>
          <a:p>
            <a:r>
              <a:rPr lang="en-US" dirty="0"/>
              <a:t>Share in enjoyable activities. </a:t>
            </a:r>
          </a:p>
          <a:p>
            <a:r>
              <a:rPr lang="en-US" dirty="0"/>
              <a:t>Reward positive and independent behavior with smiles, hugs, and warm touches. </a:t>
            </a:r>
          </a:p>
          <a:p>
            <a:pPr marL="0" indent="0">
              <a:buNone/>
            </a:pPr>
            <a:endParaRPr lang="en-US" dirty="0"/>
          </a:p>
        </p:txBody>
      </p:sp>
      <p:sp>
        <p:nvSpPr>
          <p:cNvPr id="3" name="Slide Number Placeholder 2">
            <a:extLst>
              <a:ext uri="{FF2B5EF4-FFF2-40B4-BE49-F238E27FC236}">
                <a16:creationId xmlns:a16="http://schemas.microsoft.com/office/drawing/2014/main" id="{F41C7796-4D68-47BB-9F79-AC7A65318D89}"/>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29536514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and describe interventions for common difficult behaviors related to Alzheimer’s disease</a:t>
            </a:r>
          </a:p>
          <a:p>
            <a:pPr marL="457200" indent="-457200">
              <a:buFont typeface="+mj-lt"/>
              <a:buAutoNum type="arabicPeriod" startAt="9"/>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agitated</a:t>
            </a:r>
          </a:p>
          <a:p>
            <a:pPr marL="457200" lvl="1" indent="0">
              <a:buNone/>
            </a:pPr>
            <a:r>
              <a:rPr lang="en-US" dirty="0"/>
              <a:t>the state of being excited, restless, or troubled.</a:t>
            </a:r>
          </a:p>
          <a:p>
            <a:pPr marL="0" indent="0">
              <a:buNone/>
            </a:pPr>
            <a:r>
              <a:rPr lang="en-US" b="1" dirty="0"/>
              <a:t>trigger</a:t>
            </a:r>
          </a:p>
          <a:p>
            <a:pPr marL="457200" lvl="1" indent="0">
              <a:buNone/>
            </a:pPr>
            <a:r>
              <a:rPr lang="en-US" dirty="0"/>
              <a:t>situation that leads to agitation.</a:t>
            </a:r>
          </a:p>
          <a:p>
            <a:pPr marL="0" indent="0">
              <a:buNone/>
            </a:pPr>
            <a:r>
              <a:rPr lang="en-US" b="1" dirty="0"/>
              <a:t>sundowning</a:t>
            </a:r>
          </a:p>
          <a:p>
            <a:pPr marL="457200" lvl="1" indent="0">
              <a:buNone/>
            </a:pPr>
            <a:r>
              <a:rPr lang="en-US" dirty="0"/>
              <a:t>becoming restless and agitated in the late afternoon, evening, or night.</a:t>
            </a:r>
          </a:p>
          <a:p>
            <a:pPr marL="0" indent="0">
              <a:buNone/>
            </a:pPr>
            <a:r>
              <a:rPr lang="en-US" b="1" dirty="0"/>
              <a:t>catastrophic reactions</a:t>
            </a:r>
          </a:p>
          <a:p>
            <a:pPr marL="457200" lvl="1" indent="0">
              <a:buNone/>
            </a:pPr>
            <a:r>
              <a:rPr lang="en-US" dirty="0"/>
              <a:t>reacting to something in an unreasonable, exaggerated way.</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spTree>
    <p:extLst>
      <p:ext uri="{BB962C8B-B14F-4D97-AF65-F5344CB8AC3E}">
        <p14:creationId xmlns:p14="http://schemas.microsoft.com/office/powerpoint/2010/main" val="24187486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and describe interventions for common difficult behaviors related to Alzheimer’s disease</a:t>
            </a:r>
          </a:p>
          <a:p>
            <a:pPr marL="457200" indent="-457200">
              <a:buFont typeface="+mj-lt"/>
              <a:buAutoNum type="arabicPeriod" startAt="9"/>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pacing</a:t>
            </a:r>
          </a:p>
          <a:p>
            <a:pPr marL="457200" lvl="1" indent="0">
              <a:buNone/>
            </a:pPr>
            <a:r>
              <a:rPr lang="en-US" dirty="0"/>
              <a:t>walking back and forth in the same area.</a:t>
            </a:r>
          </a:p>
          <a:p>
            <a:pPr marL="0" indent="0">
              <a:buNone/>
            </a:pPr>
            <a:r>
              <a:rPr lang="en-US" b="1" dirty="0"/>
              <a:t>wandering</a:t>
            </a:r>
          </a:p>
          <a:p>
            <a:pPr marL="457200" lvl="1" indent="0">
              <a:buNone/>
            </a:pPr>
            <a:r>
              <a:rPr lang="en-US" dirty="0"/>
              <a:t>walking aimlessly around the facility or facility grounds.</a:t>
            </a:r>
          </a:p>
          <a:p>
            <a:pPr marL="0" indent="0">
              <a:buNone/>
            </a:pPr>
            <a:r>
              <a:rPr lang="en-US" b="1" dirty="0"/>
              <a:t>elope</a:t>
            </a:r>
          </a:p>
          <a:p>
            <a:pPr marL="457200" lvl="1" indent="0">
              <a:buNone/>
            </a:pPr>
            <a:r>
              <a:rPr lang="en-US" dirty="0"/>
              <a:t>in medicine, when a person with Alzheimer’s disease wanders away from a protected area and does not return.</a:t>
            </a:r>
          </a:p>
          <a:p>
            <a:pPr marL="0" indent="0">
              <a:buNone/>
            </a:pPr>
            <a:r>
              <a:rPr lang="en-US" b="1" dirty="0"/>
              <a:t>hallucinations</a:t>
            </a:r>
          </a:p>
          <a:p>
            <a:pPr marL="457200" lvl="1" indent="0">
              <a:buNone/>
            </a:pPr>
            <a:r>
              <a:rPr lang="en-US" dirty="0"/>
              <a:t>false or distorted sensory perceptions.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34418868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and describe interventions for common difficult behaviors related to Alzheimer’s disease</a:t>
            </a:r>
          </a:p>
          <a:p>
            <a:pPr marL="457200" indent="-457200">
              <a:buFont typeface="+mj-lt"/>
              <a:buAutoNum type="arabicPeriod" startAt="9"/>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delusions</a:t>
            </a:r>
          </a:p>
          <a:p>
            <a:pPr marL="457200" lvl="1" indent="0">
              <a:buNone/>
            </a:pPr>
            <a:r>
              <a:rPr lang="en-US" dirty="0"/>
              <a:t>persistent false beliefs.</a:t>
            </a:r>
          </a:p>
          <a:p>
            <a:pPr marL="0" indent="0">
              <a:buNone/>
            </a:pPr>
            <a:r>
              <a:rPr lang="en-US" b="1" dirty="0"/>
              <a:t>repetitive phrasing</a:t>
            </a:r>
          </a:p>
          <a:p>
            <a:pPr marL="457200" lvl="1" indent="0">
              <a:buNone/>
            </a:pPr>
            <a:r>
              <a:rPr lang="en-US" dirty="0"/>
              <a:t>repeating words, phrases, questions, or activities.</a:t>
            </a:r>
          </a:p>
          <a:p>
            <a:pPr marL="0" indent="0">
              <a:buNone/>
            </a:pPr>
            <a:r>
              <a:rPr lang="en-US" b="1" dirty="0"/>
              <a:t>rummaging</a:t>
            </a:r>
          </a:p>
          <a:p>
            <a:pPr marL="457200" lvl="1" indent="0">
              <a:buNone/>
            </a:pPr>
            <a:r>
              <a:rPr lang="en-US" dirty="0"/>
              <a:t>going through drawers, closets, or personal items that belong to oneself or others. </a:t>
            </a:r>
          </a:p>
          <a:p>
            <a:pPr marL="0" indent="0">
              <a:buNone/>
            </a:pPr>
            <a:r>
              <a:rPr lang="en-US" b="1" dirty="0"/>
              <a:t>hoarding</a:t>
            </a:r>
          </a:p>
          <a:p>
            <a:pPr marL="457200" lvl="1" indent="0">
              <a:buNone/>
            </a:pPr>
            <a:r>
              <a:rPr lang="en-US" dirty="0"/>
              <a:t>collecting and putting things away in a guarded way.</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spTree>
    <p:extLst>
      <p:ext uri="{BB962C8B-B14F-4D97-AF65-F5344CB8AC3E}">
        <p14:creationId xmlns:p14="http://schemas.microsoft.com/office/powerpoint/2010/main" val="6261105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D07F4-B983-42A6-A2FB-003A42E45920}"/>
              </a:ext>
            </a:extLst>
          </p:cNvPr>
          <p:cNvSpPr>
            <a:spLocks noGrp="1"/>
          </p:cNvSpPr>
          <p:nvPr>
            <p:ph idx="1"/>
          </p:nvPr>
        </p:nvSpPr>
        <p:spPr/>
        <p:txBody>
          <a:bodyPr/>
          <a:lstStyle/>
          <a:p>
            <a:pPr marL="0" indent="0">
              <a:buNone/>
            </a:pPr>
            <a:r>
              <a:rPr lang="en-US" dirty="0"/>
              <a:t>Handout 19-2 Difficult Behaviors and Management</a:t>
            </a:r>
          </a:p>
          <a:p>
            <a:pPr marL="0" indent="0">
              <a:buNone/>
            </a:pPr>
            <a:endParaRPr lang="en-US" dirty="0"/>
          </a:p>
          <a:p>
            <a:pPr marL="0" indent="0">
              <a:buNone/>
            </a:pPr>
            <a:r>
              <a:rPr lang="en-US" b="1" dirty="0"/>
              <a:t>Agitation</a:t>
            </a:r>
          </a:p>
          <a:p>
            <a:pPr marL="0" indent="0">
              <a:buNone/>
            </a:pPr>
            <a:r>
              <a:rPr lang="en-US" dirty="0"/>
              <a:t>Remove triggers, keep routine, focus on familiar activity, remain calm, and soothe. </a:t>
            </a:r>
          </a:p>
          <a:p>
            <a:pPr marL="0" indent="0">
              <a:buNone/>
            </a:pPr>
            <a:endParaRPr lang="en-US" dirty="0"/>
          </a:p>
          <a:p>
            <a:pPr marL="0" indent="0">
              <a:buNone/>
            </a:pPr>
            <a:r>
              <a:rPr lang="en-US" b="1" dirty="0"/>
              <a:t>Sundowning </a:t>
            </a:r>
          </a:p>
          <a:p>
            <a:pPr marL="0" indent="0">
              <a:buNone/>
            </a:pPr>
            <a:r>
              <a:rPr lang="en-US" dirty="0"/>
              <a:t>Avoid stress, limit activities during this time, play soft music, set bedtime routine, plan calming activity, remove caffeine from diet, provide snacks, give back massage, distract, and maintain daily exercise. </a:t>
            </a:r>
          </a:p>
          <a:p>
            <a:pPr marL="0" indent="0">
              <a:buNone/>
            </a:pPr>
            <a:r>
              <a:rPr lang="en-US" dirty="0"/>
              <a:t> </a:t>
            </a:r>
          </a:p>
          <a:p>
            <a:pPr marL="0" indent="0">
              <a:buNone/>
            </a:pPr>
            <a:r>
              <a:rPr lang="en-US" b="1" dirty="0"/>
              <a:t>Catastrophic reactions </a:t>
            </a:r>
          </a:p>
          <a:p>
            <a:pPr marL="0" indent="0">
              <a:buNone/>
            </a:pPr>
            <a:r>
              <a:rPr lang="en-US" dirty="0"/>
              <a:t>Remove triggers such as fatigue, changes, overstimulation, difficult choices/tasks, pain, hunger, or need for toileting. Help resident focus on a soothing activity. </a:t>
            </a:r>
          </a:p>
          <a:p>
            <a:pPr marL="0" indent="0">
              <a:buNone/>
            </a:pPr>
            <a:endParaRPr lang="en-US" dirty="0"/>
          </a:p>
        </p:txBody>
      </p:sp>
      <p:sp>
        <p:nvSpPr>
          <p:cNvPr id="3" name="Slide Number Placeholder 2">
            <a:extLst>
              <a:ext uri="{FF2B5EF4-FFF2-40B4-BE49-F238E27FC236}">
                <a16:creationId xmlns:a16="http://schemas.microsoft.com/office/drawing/2014/main" id="{DA037633-68ED-4BFB-A28C-20B39147F53B}"/>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spTree>
    <p:extLst>
      <p:ext uri="{BB962C8B-B14F-4D97-AF65-F5344CB8AC3E}">
        <p14:creationId xmlns:p14="http://schemas.microsoft.com/office/powerpoint/2010/main" val="12194774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D07F4-B983-42A6-A2FB-003A42E45920}"/>
              </a:ext>
            </a:extLst>
          </p:cNvPr>
          <p:cNvSpPr>
            <a:spLocks noGrp="1"/>
          </p:cNvSpPr>
          <p:nvPr>
            <p:ph idx="1"/>
          </p:nvPr>
        </p:nvSpPr>
        <p:spPr/>
        <p:txBody>
          <a:bodyPr/>
          <a:lstStyle/>
          <a:p>
            <a:pPr marL="0" indent="0">
              <a:buNone/>
            </a:pPr>
            <a:r>
              <a:rPr lang="en-US" dirty="0"/>
              <a:t>Handout 19-2 Difficult Behaviors and Management (cont’d)</a:t>
            </a:r>
          </a:p>
          <a:p>
            <a:pPr marL="0" indent="0">
              <a:buNone/>
            </a:pPr>
            <a:endParaRPr lang="en-US" dirty="0"/>
          </a:p>
          <a:p>
            <a:pPr marL="0" indent="0">
              <a:buNone/>
            </a:pPr>
            <a:r>
              <a:rPr lang="en-US" b="1" dirty="0"/>
              <a:t>Violent behavior </a:t>
            </a:r>
          </a:p>
          <a:p>
            <a:pPr marL="0" indent="0">
              <a:buNone/>
            </a:pPr>
            <a:r>
              <a:rPr lang="en-US" dirty="0"/>
              <a:t>Call for help if needed, block blows but never hit back, step out of reach, do not leave resident alone, remove triggers, and use calming techniques as for agitation. </a:t>
            </a:r>
          </a:p>
          <a:p>
            <a:pPr marL="0" indent="0">
              <a:buNone/>
            </a:pPr>
            <a:endParaRPr lang="en-US" dirty="0"/>
          </a:p>
          <a:p>
            <a:pPr marL="0" indent="0">
              <a:buNone/>
            </a:pPr>
            <a:r>
              <a:rPr lang="en-US" b="1" dirty="0"/>
              <a:t>Pacing and wandering </a:t>
            </a:r>
          </a:p>
          <a:p>
            <a:pPr marL="0" indent="0">
              <a:buNone/>
            </a:pPr>
            <a:r>
              <a:rPr lang="en-US" dirty="0"/>
              <a:t>Causes: restlessness, hunger, disorientation, incontinence or need to use the bathroom, constipation, pain, forgetting how or where to sit down, too much napping, need for exercise </a:t>
            </a:r>
          </a:p>
          <a:p>
            <a:pPr marL="0" indent="0">
              <a:buNone/>
            </a:pPr>
            <a:r>
              <a:rPr lang="en-US" dirty="0"/>
              <a:t>Remove causes, give snacks, encourage exercise, maintain toileting schedule, let pace in safe place, and suggest another activity.</a:t>
            </a:r>
          </a:p>
          <a:p>
            <a:pPr marL="0" indent="0">
              <a:buNone/>
            </a:pPr>
            <a:r>
              <a:rPr lang="en-US" dirty="0"/>
              <a:t> </a:t>
            </a:r>
            <a:endParaRPr lang="en-US" b="1" dirty="0"/>
          </a:p>
          <a:p>
            <a:pPr marL="0" indent="0">
              <a:buNone/>
            </a:pPr>
            <a:r>
              <a:rPr lang="en-US" b="1" dirty="0"/>
              <a:t>Hallucinations or delusions </a:t>
            </a:r>
          </a:p>
          <a:p>
            <a:pPr marL="0" indent="0">
              <a:buNone/>
            </a:pPr>
            <a:r>
              <a:rPr lang="en-US" dirty="0"/>
              <a:t>Ignore if harmless, reassure, do not argue, and stay calm. </a:t>
            </a:r>
          </a:p>
          <a:p>
            <a:pPr marL="0" indent="0">
              <a:buNone/>
            </a:pPr>
            <a:endParaRPr lang="en-US" dirty="0"/>
          </a:p>
        </p:txBody>
      </p:sp>
      <p:sp>
        <p:nvSpPr>
          <p:cNvPr id="3" name="Slide Number Placeholder 2">
            <a:extLst>
              <a:ext uri="{FF2B5EF4-FFF2-40B4-BE49-F238E27FC236}">
                <a16:creationId xmlns:a16="http://schemas.microsoft.com/office/drawing/2014/main" id="{DA037633-68ED-4BFB-A28C-20B39147F53B}"/>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spTree>
    <p:extLst>
      <p:ext uri="{BB962C8B-B14F-4D97-AF65-F5344CB8AC3E}">
        <p14:creationId xmlns:p14="http://schemas.microsoft.com/office/powerpoint/2010/main" val="612962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D07F4-B983-42A6-A2FB-003A42E45920}"/>
              </a:ext>
            </a:extLst>
          </p:cNvPr>
          <p:cNvSpPr>
            <a:spLocks noGrp="1"/>
          </p:cNvSpPr>
          <p:nvPr>
            <p:ph idx="1"/>
          </p:nvPr>
        </p:nvSpPr>
        <p:spPr/>
        <p:txBody>
          <a:bodyPr/>
          <a:lstStyle/>
          <a:p>
            <a:pPr marL="0" indent="0">
              <a:buNone/>
            </a:pPr>
            <a:r>
              <a:rPr lang="en-US" dirty="0"/>
              <a:t>Handout 19-2 Difficult Behaviors and Management (cont’d)</a:t>
            </a:r>
          </a:p>
          <a:p>
            <a:pPr marL="0" indent="0">
              <a:buNone/>
            </a:pPr>
            <a:endParaRPr lang="en-US" dirty="0"/>
          </a:p>
          <a:p>
            <a:pPr marL="0" indent="0">
              <a:buNone/>
            </a:pPr>
            <a:r>
              <a:rPr lang="en-US" b="1" dirty="0"/>
              <a:t>Depression </a:t>
            </a:r>
          </a:p>
          <a:p>
            <a:pPr marL="0" indent="0">
              <a:buNone/>
            </a:pPr>
            <a:r>
              <a:rPr lang="en-US" dirty="0"/>
              <a:t>Causes: loss of independence, inability to cope, feelings of failure and fear, facing incurable illness, chemical imbalance </a:t>
            </a:r>
          </a:p>
          <a:p>
            <a:pPr marL="0" indent="0">
              <a:buNone/>
            </a:pPr>
            <a:r>
              <a:rPr lang="en-US" dirty="0"/>
              <a:t>Report signs, encourage independence, talk about moods and feelings, and encourage social interaction. </a:t>
            </a:r>
          </a:p>
          <a:p>
            <a:pPr marL="0" indent="0">
              <a:buNone/>
            </a:pPr>
            <a:r>
              <a:rPr lang="en-US" dirty="0"/>
              <a:t> </a:t>
            </a:r>
            <a:endParaRPr lang="en-US" b="1" dirty="0"/>
          </a:p>
          <a:p>
            <a:pPr marL="0" indent="0">
              <a:buNone/>
            </a:pPr>
            <a:r>
              <a:rPr lang="en-US" b="1" dirty="0"/>
              <a:t>Perseveration or repetitive phrasing </a:t>
            </a:r>
          </a:p>
          <a:p>
            <a:pPr marL="0" indent="0">
              <a:buNone/>
            </a:pPr>
            <a:r>
              <a:rPr lang="en-US" dirty="0"/>
              <a:t>Respond with patience, do not stop behavior, and answer questions each time, using the same words. </a:t>
            </a:r>
          </a:p>
          <a:p>
            <a:pPr marL="0" indent="0">
              <a:buNone/>
            </a:pPr>
            <a:endParaRPr lang="en-US" dirty="0"/>
          </a:p>
          <a:p>
            <a:pPr marL="0" indent="0">
              <a:buNone/>
            </a:pPr>
            <a:r>
              <a:rPr lang="en-US" b="1" dirty="0"/>
              <a:t>Disruptiveness </a:t>
            </a:r>
          </a:p>
          <a:p>
            <a:pPr marL="0" indent="0">
              <a:buNone/>
            </a:pPr>
            <a:r>
              <a:rPr lang="en-US" dirty="0"/>
              <a:t>Gain resident’s attention, be calm, direct to a private area, ask about behavior, notice and praise improvements, tell resident about changes, encourage resident to join in activities, help resident find ways to cope, and focus on positive activities. </a:t>
            </a:r>
          </a:p>
          <a:p>
            <a:pPr marL="0" indent="0">
              <a:buNone/>
            </a:pPr>
            <a:endParaRPr lang="en-US" dirty="0"/>
          </a:p>
        </p:txBody>
      </p:sp>
      <p:sp>
        <p:nvSpPr>
          <p:cNvPr id="3" name="Slide Number Placeholder 2">
            <a:extLst>
              <a:ext uri="{FF2B5EF4-FFF2-40B4-BE49-F238E27FC236}">
                <a16:creationId xmlns:a16="http://schemas.microsoft.com/office/drawing/2014/main" id="{DA037633-68ED-4BFB-A28C-20B39147F53B}"/>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spTree>
    <p:extLst>
      <p:ext uri="{BB962C8B-B14F-4D97-AF65-F5344CB8AC3E}">
        <p14:creationId xmlns:p14="http://schemas.microsoft.com/office/powerpoint/2010/main" val="35123366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D07F4-B983-42A6-A2FB-003A42E45920}"/>
              </a:ext>
            </a:extLst>
          </p:cNvPr>
          <p:cNvSpPr>
            <a:spLocks noGrp="1"/>
          </p:cNvSpPr>
          <p:nvPr>
            <p:ph idx="1"/>
          </p:nvPr>
        </p:nvSpPr>
        <p:spPr/>
        <p:txBody>
          <a:bodyPr/>
          <a:lstStyle/>
          <a:p>
            <a:pPr marL="0" indent="0">
              <a:buNone/>
            </a:pPr>
            <a:r>
              <a:rPr lang="en-US" dirty="0"/>
              <a:t>Handout 19-2 Difficult Behaviors and Management (cont’d)</a:t>
            </a:r>
          </a:p>
          <a:p>
            <a:pPr marL="0" indent="0">
              <a:buNone/>
            </a:pPr>
            <a:endParaRPr lang="en-US" b="1" dirty="0"/>
          </a:p>
          <a:p>
            <a:pPr marL="0" indent="0">
              <a:buNone/>
            </a:pPr>
            <a:r>
              <a:rPr lang="en-US" b="1" dirty="0"/>
              <a:t>Inappropriate social behavior </a:t>
            </a:r>
          </a:p>
          <a:p>
            <a:pPr marL="0" indent="0">
              <a:buNone/>
            </a:pPr>
            <a:r>
              <a:rPr lang="en-US" dirty="0"/>
              <a:t>Do not take it personally, stay calm, reassure, find out cause, direct to private area, respond positively to appropriate behavior, and report abuse to nurse. </a:t>
            </a:r>
          </a:p>
          <a:p>
            <a:pPr marL="0" indent="0">
              <a:buNone/>
            </a:pPr>
            <a:r>
              <a:rPr lang="en-US" dirty="0"/>
              <a:t> </a:t>
            </a:r>
          </a:p>
          <a:p>
            <a:pPr marL="0" indent="0">
              <a:buNone/>
            </a:pPr>
            <a:r>
              <a:rPr lang="en-US" b="1" dirty="0"/>
              <a:t>Inappropriate sexual behavior </a:t>
            </a:r>
          </a:p>
          <a:p>
            <a:pPr marL="0" indent="0">
              <a:buNone/>
            </a:pPr>
            <a:r>
              <a:rPr lang="en-US" dirty="0"/>
              <a:t>Be matter-of-fact, be sensitive, distract, direct to private area, and consider other ways to provide physical stimulation. </a:t>
            </a:r>
          </a:p>
          <a:p>
            <a:pPr marL="0" indent="0">
              <a:buNone/>
            </a:pPr>
            <a:endParaRPr lang="en-US" dirty="0"/>
          </a:p>
          <a:p>
            <a:pPr marL="0" indent="0">
              <a:buNone/>
            </a:pPr>
            <a:r>
              <a:rPr lang="en-US" b="1" dirty="0"/>
              <a:t>Sleep disturbances</a:t>
            </a:r>
          </a:p>
          <a:p>
            <a:pPr marL="0" indent="0">
              <a:buNone/>
            </a:pPr>
            <a:r>
              <a:rPr lang="en-US" dirty="0"/>
              <a:t>Make sure resident gets moderate exercise or activity during the day. Allow resident to spend time in natural sunlight if possible. Reduce light and noise during nighttime hours. Discourage sleeping during the day.</a:t>
            </a:r>
          </a:p>
          <a:p>
            <a:pPr marL="0" indent="0">
              <a:buNone/>
            </a:pPr>
            <a:endParaRPr lang="en-US" dirty="0"/>
          </a:p>
        </p:txBody>
      </p:sp>
      <p:sp>
        <p:nvSpPr>
          <p:cNvPr id="3" name="Slide Number Placeholder 2">
            <a:extLst>
              <a:ext uri="{FF2B5EF4-FFF2-40B4-BE49-F238E27FC236}">
                <a16:creationId xmlns:a16="http://schemas.microsoft.com/office/drawing/2014/main" id="{DA037633-68ED-4BFB-A28C-20B39147F53B}"/>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spTree>
    <p:extLst>
      <p:ext uri="{BB962C8B-B14F-4D97-AF65-F5344CB8AC3E}">
        <p14:creationId xmlns:p14="http://schemas.microsoft.com/office/powerpoint/2010/main" val="643450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Discuss confusion and delirium</a:t>
            </a:r>
          </a:p>
          <a:p>
            <a:pPr marL="457200" indent="-457200">
              <a:buFont typeface="+mj-lt"/>
              <a:buAutoNum type="arabicPeriod" startAt="2"/>
            </a:pPr>
            <a:endParaRPr lang="en-US" dirty="0">
              <a:solidFill>
                <a:srgbClr val="FF0000"/>
              </a:solidFill>
            </a:endParaRPr>
          </a:p>
          <a:p>
            <a:pPr marL="0" indent="0">
              <a:buNone/>
            </a:pPr>
            <a:r>
              <a:rPr lang="en-US" dirty="0"/>
              <a:t>NAs should remember these points about confusion: </a:t>
            </a:r>
          </a:p>
          <a:p>
            <a:pPr marL="0" indent="0">
              <a:buNone/>
            </a:pPr>
            <a:endParaRPr lang="en-US" dirty="0"/>
          </a:p>
          <a:p>
            <a:pPr lvl="1"/>
            <a:r>
              <a:rPr lang="en-US" dirty="0"/>
              <a:t>Interferes with ability to make decisions </a:t>
            </a:r>
          </a:p>
          <a:p>
            <a:pPr lvl="1"/>
            <a:r>
              <a:rPr lang="en-US" dirty="0"/>
              <a:t>Personality may change </a:t>
            </a:r>
          </a:p>
          <a:p>
            <a:pPr lvl="1"/>
            <a:r>
              <a:rPr lang="en-US" dirty="0"/>
              <a:t>Anger, depression, and irritability are other signs. </a:t>
            </a:r>
          </a:p>
          <a:p>
            <a:pPr lvl="1"/>
            <a:r>
              <a:rPr lang="en-US" dirty="0"/>
              <a:t>Can be temporary or permanent </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26648627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D07F4-B983-42A6-A2FB-003A42E45920}"/>
              </a:ext>
            </a:extLst>
          </p:cNvPr>
          <p:cNvSpPr>
            <a:spLocks noGrp="1"/>
          </p:cNvSpPr>
          <p:nvPr>
            <p:ph idx="1"/>
          </p:nvPr>
        </p:nvSpPr>
        <p:spPr/>
        <p:txBody>
          <a:bodyPr/>
          <a:lstStyle/>
          <a:p>
            <a:pPr marL="0" indent="0">
              <a:buNone/>
            </a:pPr>
            <a:r>
              <a:rPr lang="en-US" dirty="0"/>
              <a:t>Handout 19-2 Difficult Behaviors and Management (cont’d)</a:t>
            </a:r>
          </a:p>
          <a:p>
            <a:pPr marL="0" indent="0">
              <a:buNone/>
            </a:pPr>
            <a:endParaRPr lang="en-US" dirty="0"/>
          </a:p>
          <a:p>
            <a:pPr marL="0" indent="0">
              <a:buNone/>
            </a:pPr>
            <a:r>
              <a:rPr lang="en-US" b="1" dirty="0"/>
              <a:t>Hoarding and rummaging</a:t>
            </a:r>
          </a:p>
          <a:p>
            <a:pPr marL="0" indent="0">
              <a:buNone/>
            </a:pPr>
            <a:r>
              <a:rPr lang="en-US" dirty="0"/>
              <a:t>Label belongings, place a label or symbol on door, do not tell others that person is stealing, prepare the family, ask family to report unfamiliar items, and provide a rummage drawer. </a:t>
            </a:r>
          </a:p>
          <a:p>
            <a:pPr marL="0" indent="0">
              <a:buNone/>
            </a:pPr>
            <a:endParaRPr lang="en-US" dirty="0"/>
          </a:p>
        </p:txBody>
      </p:sp>
      <p:sp>
        <p:nvSpPr>
          <p:cNvPr id="3" name="Slide Number Placeholder 2">
            <a:extLst>
              <a:ext uri="{FF2B5EF4-FFF2-40B4-BE49-F238E27FC236}">
                <a16:creationId xmlns:a16="http://schemas.microsoft.com/office/drawing/2014/main" id="{DA037633-68ED-4BFB-A28C-20B39147F53B}"/>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32869203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and describe interventions for common difficult behaviors related to Alzheimer’s disease</a:t>
            </a:r>
          </a:p>
          <a:p>
            <a:pPr marL="457200" indent="-457200">
              <a:buFont typeface="+mj-lt"/>
              <a:buAutoNum type="arabicPeriod" startAt="9"/>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If a person with dementia elopes, or leaves the facility unsupervised or unnoticed, it is very important to alert a supervisor immediately. The earlier a search is started, the more likely the person is to be found nearby and safe.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spTree>
    <p:extLst>
      <p:ext uri="{BB962C8B-B14F-4D97-AF65-F5344CB8AC3E}">
        <p14:creationId xmlns:p14="http://schemas.microsoft.com/office/powerpoint/2010/main" val="40615322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and describe interventions for common difficult behaviors related to Alzheimer’s disease</a:t>
            </a:r>
          </a:p>
          <a:p>
            <a:pPr marL="457200" indent="-457200">
              <a:buFont typeface="+mj-lt"/>
              <a:buAutoNum type="arabicPeriod" startAt="9"/>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A person with AD cannot and does not steal. Hoarding and rummaging is not considered stealing.</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155778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A7323D-9571-4D6E-87DE-2BF3CD6BB673}"/>
              </a:ext>
            </a:extLst>
          </p:cNvPr>
          <p:cNvSpPr>
            <a:spLocks noGrp="1"/>
          </p:cNvSpPr>
          <p:nvPr>
            <p:ph idx="1"/>
          </p:nvPr>
        </p:nvSpPr>
        <p:spPr/>
        <p:txBody>
          <a:bodyPr/>
          <a:lstStyle/>
          <a:p>
            <a:pPr marL="0" indent="0">
              <a:buNone/>
            </a:pPr>
            <a:r>
              <a:rPr lang="en-US" b="1" dirty="0">
                <a:solidFill>
                  <a:srgbClr val="FF0000"/>
                </a:solidFill>
              </a:rPr>
              <a:t>Role play activity</a:t>
            </a:r>
          </a:p>
          <a:p>
            <a:pPr marL="0" indent="0">
              <a:buNone/>
            </a:pPr>
            <a:endParaRPr lang="en-US" b="1" dirty="0">
              <a:solidFill>
                <a:srgbClr val="FF0000"/>
              </a:solidFill>
            </a:endParaRPr>
          </a:p>
          <a:p>
            <a:pPr marL="0" indent="0">
              <a:buNone/>
            </a:pPr>
            <a:r>
              <a:rPr lang="en-US" dirty="0"/>
              <a:t>In pairs, take turns role-playing the parts of NA and a resident with AD. The person role-playing the resident should choose one of the difficult behaviors described in this learning objective and act it out. The NA must decide how to respond.</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C90679F0-988A-4B0C-A8A4-6376B897265D}"/>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spTree>
    <p:extLst>
      <p:ext uri="{BB962C8B-B14F-4D97-AF65-F5344CB8AC3E}">
        <p14:creationId xmlns:p14="http://schemas.microsoft.com/office/powerpoint/2010/main" val="42178302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and describe interventions for common difficult behaviors related to Alzheimer’s disease</a:t>
            </a:r>
          </a:p>
          <a:p>
            <a:pPr marL="457200" indent="-457200">
              <a:buFont typeface="+mj-lt"/>
              <a:buAutoNum type="arabicPeriod" startAt="9"/>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People with Alzheimer’s disease may be at a heightened risk for abuse. Caring for someone with AD is very difficult and many psychological and physical demands are placed on caregivers. NAs should take care of themselves, both mentally and physically. This will help them give the best possible care.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spTree>
    <p:extLst>
      <p:ext uri="{BB962C8B-B14F-4D97-AF65-F5344CB8AC3E}">
        <p14:creationId xmlns:p14="http://schemas.microsoft.com/office/powerpoint/2010/main" val="24351883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and describe interventions for common difficult behaviors related to Alzheimer’s disease</a:t>
            </a:r>
          </a:p>
          <a:p>
            <a:pPr marL="457200" indent="-457200">
              <a:buFont typeface="+mj-lt"/>
              <a:buAutoNum type="arabicPeriod" startAt="9"/>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validating</a:t>
            </a:r>
          </a:p>
          <a:p>
            <a:pPr marL="457200" lvl="1" indent="0">
              <a:buNone/>
            </a:pPr>
            <a:r>
              <a:rPr lang="en-US" dirty="0"/>
              <a:t>giving value to or approving.</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spTree>
    <p:extLst>
      <p:ext uri="{BB962C8B-B14F-4D97-AF65-F5344CB8AC3E}">
        <p14:creationId xmlns:p14="http://schemas.microsoft.com/office/powerpoint/2010/main" val="16098785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creative therapies for residents with Alzheimer’s disease</a:t>
            </a:r>
          </a:p>
          <a:p>
            <a:pPr marL="457200" indent="-457200">
              <a:buFont typeface="+mj-lt"/>
              <a:buAutoNum type="arabicPeriod" startAt="10"/>
            </a:pPr>
            <a:endParaRPr lang="en-US" dirty="0">
              <a:solidFill>
                <a:srgbClr val="FF0000"/>
              </a:solidFill>
            </a:endParaRPr>
          </a:p>
          <a:p>
            <a:pPr marL="0" indent="0">
              <a:buNone/>
            </a:pPr>
            <a:r>
              <a:rPr lang="en-US" dirty="0"/>
              <a:t>NAs should be familiar with these creative therapies for residents with AD:</a:t>
            </a:r>
          </a:p>
          <a:p>
            <a:pPr marL="0" indent="0">
              <a:buNone/>
            </a:pPr>
            <a:endParaRPr lang="en-US" dirty="0"/>
          </a:p>
          <a:p>
            <a:pPr lvl="1"/>
            <a:r>
              <a:rPr lang="en-US" dirty="0"/>
              <a:t>Validation therapy</a:t>
            </a:r>
          </a:p>
          <a:p>
            <a:pPr lvl="2"/>
            <a:r>
              <a:rPr lang="en-US" dirty="0"/>
              <a:t>Involves letting residents believe they live in the past or in imaginary circumstances</a:t>
            </a:r>
          </a:p>
          <a:p>
            <a:pPr lvl="2"/>
            <a:r>
              <a:rPr lang="en-US" dirty="0"/>
              <a:t>Can give comfort and reduce agitation</a:t>
            </a:r>
          </a:p>
          <a:p>
            <a:pPr lvl="2"/>
            <a:r>
              <a:rPr lang="en-US" dirty="0"/>
              <a:t>Useful in cases of moderate to severe disorientation</a:t>
            </a:r>
          </a:p>
          <a:p>
            <a:pPr lvl="1"/>
            <a:r>
              <a:rPr lang="en-US" dirty="0"/>
              <a:t>Reminiscence therapy </a:t>
            </a:r>
          </a:p>
          <a:p>
            <a:pPr lvl="2"/>
            <a:r>
              <a:rPr lang="en-US" dirty="0"/>
              <a:t>Involves encouraging residents to remember and talk about the past</a:t>
            </a:r>
          </a:p>
          <a:p>
            <a:pPr lvl="2"/>
            <a:r>
              <a:rPr lang="en-US" dirty="0"/>
              <a:t>Should focus on a time of life that was pleasant</a:t>
            </a:r>
          </a:p>
          <a:p>
            <a:pPr lvl="2"/>
            <a:r>
              <a:rPr lang="en-US" dirty="0"/>
              <a:t>Useful in many stages of AD, but especially with moderate to severe confusion </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spTree>
    <p:extLst>
      <p:ext uri="{BB962C8B-B14F-4D97-AF65-F5344CB8AC3E}">
        <p14:creationId xmlns:p14="http://schemas.microsoft.com/office/powerpoint/2010/main" val="35124005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creative therapies for residents with Alzheimer’s disease</a:t>
            </a:r>
          </a:p>
          <a:p>
            <a:pPr marL="457200" indent="-457200">
              <a:buFont typeface="+mj-lt"/>
              <a:buAutoNum type="arabicPeriod" startAt="10"/>
            </a:pPr>
            <a:endParaRPr lang="en-US" dirty="0">
              <a:solidFill>
                <a:srgbClr val="FF0000"/>
              </a:solidFill>
            </a:endParaRPr>
          </a:p>
          <a:p>
            <a:pPr marL="0" indent="0">
              <a:buNone/>
            </a:pPr>
            <a:r>
              <a:rPr lang="en-US" dirty="0"/>
              <a:t>Creative therapies for residents with AD (cont’d):</a:t>
            </a:r>
          </a:p>
          <a:p>
            <a:pPr marL="0" indent="0">
              <a:buNone/>
            </a:pPr>
            <a:endParaRPr lang="en-US" dirty="0"/>
          </a:p>
          <a:p>
            <a:pPr lvl="1"/>
            <a:r>
              <a:rPr lang="en-US" dirty="0"/>
              <a:t>Activity therapy </a:t>
            </a:r>
          </a:p>
          <a:p>
            <a:pPr lvl="2"/>
            <a:r>
              <a:rPr lang="en-US" dirty="0"/>
              <a:t>Uses activities resident enjoys to prevent boredom and frustration</a:t>
            </a:r>
          </a:p>
          <a:p>
            <a:pPr lvl="2"/>
            <a:r>
              <a:rPr lang="en-US" dirty="0"/>
              <a:t>Promotes self-esteem</a:t>
            </a:r>
          </a:p>
          <a:p>
            <a:pPr lvl="2"/>
            <a:r>
              <a:rPr lang="en-US" dirty="0"/>
              <a:t>Useful in most stages of AD</a:t>
            </a:r>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spTree>
    <p:extLst>
      <p:ext uri="{BB962C8B-B14F-4D97-AF65-F5344CB8AC3E}">
        <p14:creationId xmlns:p14="http://schemas.microsoft.com/office/powerpoint/2010/main" val="31674552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0" indent="0">
              <a:buNone/>
            </a:pPr>
            <a:r>
              <a:rPr lang="en-US" b="1" dirty="0">
                <a:solidFill>
                  <a:srgbClr val="FF0000"/>
                </a:solidFill>
              </a:rPr>
              <a:t>Role play activity</a:t>
            </a:r>
          </a:p>
          <a:p>
            <a:pPr marL="0" indent="0">
              <a:buNone/>
            </a:pPr>
            <a:endParaRPr lang="en-US" dirty="0">
              <a:solidFill>
                <a:srgbClr val="FF0000"/>
              </a:solidFill>
            </a:endParaRPr>
          </a:p>
          <a:p>
            <a:pPr marL="0" indent="0">
              <a:buNone/>
            </a:pPr>
            <a:r>
              <a:rPr lang="en-US" dirty="0"/>
              <a:t>In pairs or small groups, using the residents you created in an earlier activity, role-play resident and NA. The NA should employ the creative therapies to interact with the residents.</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58</a:t>
            </a:fld>
            <a:endParaRPr lang="en-US" dirty="0"/>
          </a:p>
        </p:txBody>
      </p:sp>
    </p:spTree>
    <p:extLst>
      <p:ext uri="{BB962C8B-B14F-4D97-AF65-F5344CB8AC3E}">
        <p14:creationId xmlns:p14="http://schemas.microsoft.com/office/powerpoint/2010/main" val="34237809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665A1-2884-438F-A487-6CDACF46B200}"/>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creative therapies for residents with Alzheimer’s disease</a:t>
            </a:r>
          </a:p>
          <a:p>
            <a:pPr marL="457200" indent="-457200">
              <a:buFont typeface="+mj-lt"/>
              <a:buAutoNum type="arabicPeriod" startAt="10"/>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Music is a form of sensory stimulation. Hearing familiar songs can cause a response in people with dementia who do not respond well or do not respond at all to other treatments. Music therapy has been used successfully with people who have Alzheimer’s disease.</a:t>
            </a:r>
          </a:p>
          <a:p>
            <a:pPr marL="0" indent="0">
              <a:buNone/>
            </a:pPr>
            <a:endParaRPr lang="en-US" dirty="0"/>
          </a:p>
        </p:txBody>
      </p:sp>
      <p:sp>
        <p:nvSpPr>
          <p:cNvPr id="3" name="Slide Number Placeholder 2">
            <a:extLst>
              <a:ext uri="{FF2B5EF4-FFF2-40B4-BE49-F238E27FC236}">
                <a16:creationId xmlns:a16="http://schemas.microsoft.com/office/drawing/2014/main" id="{9E6BCA43-0890-41B3-872B-029425D250A6}"/>
              </a:ext>
            </a:extLst>
          </p:cNvPr>
          <p:cNvSpPr>
            <a:spLocks noGrp="1"/>
          </p:cNvSpPr>
          <p:nvPr>
            <p:ph type="sldNum" sz="quarter" idx="12"/>
          </p:nvPr>
        </p:nvSpPr>
        <p:spPr/>
        <p:txBody>
          <a:bodyPr/>
          <a:lstStyle/>
          <a:p>
            <a:pPr defTabSz="457200"/>
            <a:fld id="{1E19C8D7-53EE-4AF8-9E87-BBF55B67A655}" type="slidenum">
              <a:rPr lang="en-US" smtClean="0"/>
              <a:pPr defTabSz="457200"/>
              <a:t>59</a:t>
            </a:fld>
            <a:endParaRPr lang="en-US" dirty="0"/>
          </a:p>
        </p:txBody>
      </p:sp>
    </p:spTree>
    <p:extLst>
      <p:ext uri="{BB962C8B-B14F-4D97-AF65-F5344CB8AC3E}">
        <p14:creationId xmlns:p14="http://schemas.microsoft.com/office/powerpoint/2010/main" val="2866288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Discuss confusion and delirium</a:t>
            </a:r>
          </a:p>
          <a:p>
            <a:pPr marL="457200" indent="-457200">
              <a:buFont typeface="+mj-lt"/>
              <a:buAutoNum type="arabicPeriod" startAt="2"/>
            </a:pPr>
            <a:endParaRPr lang="en-US" dirty="0">
              <a:solidFill>
                <a:srgbClr val="FF0000"/>
              </a:solidFill>
            </a:endParaRPr>
          </a:p>
          <a:p>
            <a:pPr marL="0" indent="0">
              <a:buNone/>
            </a:pPr>
            <a:r>
              <a:rPr lang="en-US" dirty="0"/>
              <a:t>Any of the following may cause confusion: </a:t>
            </a:r>
          </a:p>
          <a:p>
            <a:pPr marL="0" indent="0">
              <a:buNone/>
            </a:pPr>
            <a:endParaRPr lang="en-US" dirty="0"/>
          </a:p>
          <a:p>
            <a:pPr lvl="1"/>
            <a:r>
              <a:rPr lang="en-US" dirty="0"/>
              <a:t>Urinary tract infection (UTI)</a:t>
            </a:r>
          </a:p>
          <a:p>
            <a:pPr lvl="1"/>
            <a:r>
              <a:rPr lang="en-US" dirty="0"/>
              <a:t>Low blood sugar </a:t>
            </a:r>
          </a:p>
          <a:p>
            <a:pPr lvl="1"/>
            <a:r>
              <a:rPr lang="en-US" dirty="0"/>
              <a:t>Head trauma or injury </a:t>
            </a:r>
          </a:p>
          <a:p>
            <a:pPr lvl="1"/>
            <a:r>
              <a:rPr lang="en-US" dirty="0"/>
              <a:t>Dehydration </a:t>
            </a:r>
          </a:p>
          <a:p>
            <a:pPr lvl="1"/>
            <a:r>
              <a:rPr lang="en-US" dirty="0"/>
              <a:t>Nutritional problems </a:t>
            </a:r>
          </a:p>
          <a:p>
            <a:pPr lvl="1"/>
            <a:r>
              <a:rPr lang="en-US" dirty="0"/>
              <a:t>Fever </a:t>
            </a:r>
          </a:p>
          <a:p>
            <a:pPr lvl="1"/>
            <a:r>
              <a:rPr lang="en-US" dirty="0"/>
              <a:t>Sudden drop in body temperature</a:t>
            </a:r>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10601088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0181C9-DA69-4D58-BEF0-84640581B147}"/>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Discuss how Alzheimer’s disease may affect the family</a:t>
            </a:r>
          </a:p>
          <a:p>
            <a:pPr marL="457200" indent="-457200">
              <a:buFont typeface="+mj-lt"/>
              <a:buAutoNum type="arabicPeriod" startAt="11"/>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Family members of residents with AD have made and will continue to make very difficult adjustments. Emotional and financial resources will affect each family’s ability to cope. </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6A97118E-A064-4B2A-B49B-325FE0FCFFA8}"/>
              </a:ext>
            </a:extLst>
          </p:cNvPr>
          <p:cNvSpPr>
            <a:spLocks noGrp="1"/>
          </p:cNvSpPr>
          <p:nvPr>
            <p:ph type="sldNum" sz="quarter" idx="12"/>
          </p:nvPr>
        </p:nvSpPr>
        <p:spPr/>
        <p:txBody>
          <a:bodyPr/>
          <a:lstStyle/>
          <a:p>
            <a:pPr defTabSz="457200"/>
            <a:fld id="{1E19C8D7-53EE-4AF8-9E87-BBF55B67A655}" type="slidenum">
              <a:rPr lang="en-US" smtClean="0"/>
              <a:pPr defTabSz="457200"/>
              <a:t>60</a:t>
            </a:fld>
            <a:endParaRPr lang="en-US" dirty="0"/>
          </a:p>
        </p:txBody>
      </p:sp>
    </p:spTree>
    <p:extLst>
      <p:ext uri="{BB962C8B-B14F-4D97-AF65-F5344CB8AC3E}">
        <p14:creationId xmlns:p14="http://schemas.microsoft.com/office/powerpoint/2010/main" val="8299864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0181C9-DA69-4D58-BEF0-84640581B147}"/>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Discuss how Alzheimer’s disease may affect the family</a:t>
            </a:r>
          </a:p>
          <a:p>
            <a:pPr marL="457200" indent="-457200">
              <a:buFont typeface="+mj-lt"/>
              <a:buAutoNum type="arabicPeriod" startAt="11"/>
            </a:pPr>
            <a:endParaRPr lang="en-US" dirty="0"/>
          </a:p>
          <a:p>
            <a:pPr marL="0" indent="0">
              <a:buNone/>
            </a:pPr>
            <a:r>
              <a:rPr lang="en-US" dirty="0"/>
              <a:t>Think about these questions:</a:t>
            </a:r>
          </a:p>
          <a:p>
            <a:pPr marL="0" indent="0">
              <a:buNone/>
            </a:pPr>
            <a:endParaRPr lang="en-US" dirty="0"/>
          </a:p>
          <a:p>
            <a:pPr marL="0" indent="0">
              <a:buNone/>
            </a:pPr>
            <a:r>
              <a:rPr lang="en-US" dirty="0"/>
              <a:t>Have you had to deal with a loved one with AD? What was your experience like? </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6A97118E-A064-4B2A-B49B-325FE0FCFFA8}"/>
              </a:ext>
            </a:extLst>
          </p:cNvPr>
          <p:cNvSpPr>
            <a:spLocks noGrp="1"/>
          </p:cNvSpPr>
          <p:nvPr>
            <p:ph type="sldNum" sz="quarter" idx="12"/>
          </p:nvPr>
        </p:nvSpPr>
        <p:spPr/>
        <p:txBody>
          <a:bodyPr/>
          <a:lstStyle/>
          <a:p>
            <a:pPr defTabSz="457200"/>
            <a:fld id="{1E19C8D7-53EE-4AF8-9E87-BBF55B67A655}" type="slidenum">
              <a:rPr lang="en-US" smtClean="0"/>
              <a:pPr defTabSz="457200"/>
              <a:t>61</a:t>
            </a:fld>
            <a:endParaRPr lang="en-US" dirty="0"/>
          </a:p>
        </p:txBody>
      </p:sp>
    </p:spTree>
    <p:extLst>
      <p:ext uri="{BB962C8B-B14F-4D97-AF65-F5344CB8AC3E}">
        <p14:creationId xmlns:p14="http://schemas.microsoft.com/office/powerpoint/2010/main" val="38547589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E365F4-5432-41DF-BD3B-D7A2B2EEA478}"/>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Identify community resources available to people with Alzheimer’s disease and their families</a:t>
            </a:r>
          </a:p>
          <a:p>
            <a:pPr marL="457200" indent="-457200">
              <a:buFont typeface="+mj-lt"/>
              <a:buAutoNum type="arabicPeriod" startAt="12"/>
            </a:pPr>
            <a:endParaRPr lang="en-US" dirty="0">
              <a:solidFill>
                <a:srgbClr val="FF0000"/>
              </a:solidFill>
            </a:endParaRPr>
          </a:p>
          <a:p>
            <a:pPr marL="0" indent="0">
              <a:buNone/>
            </a:pPr>
            <a:r>
              <a:rPr lang="en-US" dirty="0"/>
              <a:t>The following resources may be of assistance to family members and caregivers of individuals with AD:</a:t>
            </a:r>
          </a:p>
          <a:p>
            <a:pPr lvl="1"/>
            <a:r>
              <a:rPr lang="en-US" dirty="0"/>
              <a:t>Alzheimer’s Association</a:t>
            </a:r>
          </a:p>
          <a:p>
            <a:pPr lvl="1"/>
            <a:r>
              <a:rPr lang="en-US" dirty="0"/>
              <a:t>National Institute on Aging</a:t>
            </a:r>
          </a:p>
          <a:p>
            <a:pPr lvl="1"/>
            <a:r>
              <a:rPr lang="en-US" dirty="0"/>
              <a:t>Alzheimer’s Disease Education and Referral Center</a:t>
            </a:r>
          </a:p>
          <a:p>
            <a:pPr lvl="1"/>
            <a:r>
              <a:rPr lang="en-US" dirty="0"/>
              <a:t>Counseling</a:t>
            </a:r>
          </a:p>
          <a:p>
            <a:pPr lvl="1"/>
            <a:r>
              <a:rPr lang="en-US" dirty="0"/>
              <a:t>Support groups</a:t>
            </a:r>
          </a:p>
          <a:p>
            <a:pPr lvl="1"/>
            <a:r>
              <a:rPr lang="en-US" dirty="0"/>
              <a:t>Healthcare professionals</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A3CF93AD-F0E5-41B9-ABB6-21B817DD574A}"/>
              </a:ext>
            </a:extLst>
          </p:cNvPr>
          <p:cNvSpPr>
            <a:spLocks noGrp="1"/>
          </p:cNvSpPr>
          <p:nvPr>
            <p:ph type="sldNum" sz="quarter" idx="12"/>
          </p:nvPr>
        </p:nvSpPr>
        <p:spPr/>
        <p:txBody>
          <a:bodyPr/>
          <a:lstStyle/>
          <a:p>
            <a:pPr defTabSz="457200"/>
            <a:fld id="{1E19C8D7-53EE-4AF8-9E87-BBF55B67A655}" type="slidenum">
              <a:rPr lang="en-US" smtClean="0"/>
              <a:pPr defTabSz="457200"/>
              <a:t>62</a:t>
            </a:fld>
            <a:endParaRPr lang="en-US" dirty="0"/>
          </a:p>
        </p:txBody>
      </p:sp>
    </p:spTree>
    <p:extLst>
      <p:ext uri="{BB962C8B-B14F-4D97-AF65-F5344CB8AC3E}">
        <p14:creationId xmlns:p14="http://schemas.microsoft.com/office/powerpoint/2010/main" val="27242955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6761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Discuss confusion and delirium</a:t>
            </a:r>
          </a:p>
          <a:p>
            <a:pPr marL="457200" indent="-457200">
              <a:buFont typeface="+mj-lt"/>
              <a:buAutoNum type="arabicPeriod" startAt="2"/>
            </a:pPr>
            <a:endParaRPr lang="en-US" dirty="0">
              <a:solidFill>
                <a:srgbClr val="FF0000"/>
              </a:solidFill>
            </a:endParaRPr>
          </a:p>
          <a:p>
            <a:pPr marL="0" indent="0">
              <a:buNone/>
            </a:pPr>
            <a:r>
              <a:rPr lang="en-US" dirty="0"/>
              <a:t>Causes of confusion (cont’d): </a:t>
            </a:r>
          </a:p>
          <a:p>
            <a:pPr marL="0" indent="0">
              <a:buNone/>
            </a:pPr>
            <a:endParaRPr lang="en-US" dirty="0"/>
          </a:p>
          <a:p>
            <a:pPr lvl="1"/>
            <a:r>
              <a:rPr lang="en-US" dirty="0"/>
              <a:t>Lack of oxygen </a:t>
            </a:r>
          </a:p>
          <a:p>
            <a:pPr lvl="1"/>
            <a:r>
              <a:rPr lang="en-US" dirty="0"/>
              <a:t>Medications </a:t>
            </a:r>
          </a:p>
          <a:p>
            <a:pPr lvl="1"/>
            <a:r>
              <a:rPr lang="en-US" dirty="0"/>
              <a:t>Infections </a:t>
            </a:r>
          </a:p>
          <a:p>
            <a:pPr lvl="1"/>
            <a:r>
              <a:rPr lang="en-US" dirty="0"/>
              <a:t>Brain tumor </a:t>
            </a:r>
          </a:p>
          <a:p>
            <a:pPr lvl="1"/>
            <a:r>
              <a:rPr lang="en-US" dirty="0"/>
              <a:t>Diseases or illnesses</a:t>
            </a:r>
          </a:p>
          <a:p>
            <a:pPr lvl="1"/>
            <a:r>
              <a:rPr lang="en-US" dirty="0"/>
              <a:t>Loss of sleep </a:t>
            </a:r>
          </a:p>
          <a:p>
            <a:pPr lvl="1"/>
            <a:r>
              <a:rPr lang="en-US" dirty="0"/>
              <a:t>Seizures </a:t>
            </a:r>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536300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3D32BA5-C166-45D3-83F5-045B06AA5968}"/>
              </a:ext>
            </a:extLst>
          </p:cNvPr>
          <p:cNvSpPr>
            <a:spLocks noGrp="1"/>
          </p:cNvSpPr>
          <p:nvPr>
            <p:ph idx="1"/>
          </p:nvPr>
        </p:nvSpPr>
        <p:spPr/>
        <p:txBody>
          <a:bodyPr/>
          <a:lstStyle/>
          <a:p>
            <a:pPr marL="0" indent="0">
              <a:buNone/>
            </a:pPr>
            <a:r>
              <a:rPr lang="en-US" dirty="0"/>
              <a:t>Transparency 19-1: Care Guidelines for Confusion</a:t>
            </a:r>
          </a:p>
          <a:p>
            <a:pPr marL="0" indent="0">
              <a:buNone/>
            </a:pPr>
            <a:endParaRPr lang="en-US" dirty="0"/>
          </a:p>
          <a:p>
            <a:r>
              <a:rPr lang="en-US" dirty="0"/>
              <a:t>Do not leave a confused resident alone. </a:t>
            </a:r>
          </a:p>
          <a:p>
            <a:r>
              <a:rPr lang="en-US" dirty="0"/>
              <a:t>Stay calm. Provide a quiet environment. </a:t>
            </a:r>
          </a:p>
          <a:p>
            <a:r>
              <a:rPr lang="en-US" dirty="0"/>
              <a:t>Speak in a lower tone of voice. Speak clearly and slowly. </a:t>
            </a:r>
          </a:p>
          <a:p>
            <a:r>
              <a:rPr lang="en-US" dirty="0"/>
              <a:t>Introduce yourself each time you see the resident. </a:t>
            </a:r>
          </a:p>
          <a:p>
            <a:r>
              <a:rPr lang="en-US" dirty="0"/>
              <a:t>Remind resident of location, name, and date. </a:t>
            </a:r>
          </a:p>
          <a:p>
            <a:r>
              <a:rPr lang="en-US" dirty="0"/>
              <a:t>Explain what you are going to do, using simple instructions. </a:t>
            </a:r>
          </a:p>
          <a:p>
            <a:r>
              <a:rPr lang="en-US" dirty="0"/>
              <a:t>Be patient. Do not rush the resident. </a:t>
            </a:r>
          </a:p>
          <a:p>
            <a:r>
              <a:rPr lang="en-US" dirty="0"/>
              <a:t>Talk about plans for the day. </a:t>
            </a:r>
          </a:p>
          <a:p>
            <a:r>
              <a:rPr lang="en-US" dirty="0"/>
              <a:t>Encourage the use of eyeglasses and hearing aids. </a:t>
            </a:r>
          </a:p>
          <a:p>
            <a:r>
              <a:rPr lang="en-US" dirty="0"/>
              <a:t>Promote self-care and independence. </a:t>
            </a:r>
          </a:p>
          <a:p>
            <a:r>
              <a:rPr lang="en-US" dirty="0"/>
              <a:t>Report observations to the nurse. </a:t>
            </a:r>
          </a:p>
        </p:txBody>
      </p:sp>
      <p:sp>
        <p:nvSpPr>
          <p:cNvPr id="3" name="Slide Number Placeholder 2">
            <a:extLst>
              <a:ext uri="{FF2B5EF4-FFF2-40B4-BE49-F238E27FC236}">
                <a16:creationId xmlns:a16="http://schemas.microsoft.com/office/drawing/2014/main" id="{AE5709CE-8077-4850-854F-BE2A38D792C4}"/>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755612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CF732-58E1-4B2B-9F7E-1DEDEE7DD35B}"/>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Discuss confusion and delirium</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delirium</a:t>
            </a:r>
          </a:p>
          <a:p>
            <a:pPr marL="457200" lvl="1" indent="0">
              <a:buNone/>
            </a:pPr>
            <a:r>
              <a:rPr lang="en-US" dirty="0"/>
              <a:t>a state of severe confusion that occurs suddenly and is usually temporary.</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A8F3DB6-9D8C-483B-BFDD-282814370C91}"/>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572863095"/>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85</TotalTime>
  <Words>4038</Words>
  <Application>Microsoft Office PowerPoint</Application>
  <PresentationFormat>Widescreen</PresentationFormat>
  <Paragraphs>603</Paragraphs>
  <Slides>63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63</vt:i4>
      </vt:variant>
    </vt:vector>
  </HeadingPairs>
  <TitlesOfParts>
    <vt:vector size="66"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11</cp:revision>
  <dcterms:created xsi:type="dcterms:W3CDTF">2018-11-27T22:26:05Z</dcterms:created>
  <dcterms:modified xsi:type="dcterms:W3CDTF">2019-05-13T18:13:14Z</dcterms:modified>
</cp:coreProperties>
</file>