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0" r:id="rId2"/>
    <p:sldId id="257" r:id="rId3"/>
    <p:sldId id="268" r:id="rId4"/>
    <p:sldId id="267" r:id="rId5"/>
    <p:sldId id="258" r:id="rId6"/>
    <p:sldId id="260" r:id="rId7"/>
    <p:sldId id="277" r:id="rId8"/>
    <p:sldId id="264" r:id="rId9"/>
    <p:sldId id="279" r:id="rId10"/>
    <p:sldId id="278" r:id="rId11"/>
    <p:sldId id="266" r:id="rId12"/>
    <p:sldId id="269" r:id="rId13"/>
    <p:sldId id="280" r:id="rId14"/>
    <p:sldId id="281" r:id="rId15"/>
    <p:sldId id="284" r:id="rId16"/>
    <p:sldId id="283" r:id="rId17"/>
    <p:sldId id="272" r:id="rId18"/>
    <p:sldId id="273" r:id="rId19"/>
    <p:sldId id="282" r:id="rId20"/>
    <p:sldId id="274" r:id="rId21"/>
    <p:sldId id="265" r:id="rId22"/>
    <p:sldId id="288" r:id="rId23"/>
    <p:sldId id="287" r:id="rId24"/>
    <p:sldId id="286" r:id="rId25"/>
    <p:sldId id="285" r:id="rId26"/>
    <p:sldId id="263" r:id="rId27"/>
    <p:sldId id="275" r:id="rId28"/>
    <p:sldId id="276" r:id="rId29"/>
    <p:sldId id="262" r:id="rId30"/>
    <p:sldId id="289" r:id="rId31"/>
    <p:sldId id="261" r:id="rId32"/>
    <p:sldId id="293" r:id="rId33"/>
    <p:sldId id="292" r:id="rId34"/>
    <p:sldId id="291" r:id="rId35"/>
    <p:sldId id="290" r:id="rId36"/>
    <p:sldId id="259" r:id="rId37"/>
    <p:sldId id="297" r:id="rId38"/>
    <p:sldId id="294" r:id="rId39"/>
    <p:sldId id="296" r:id="rId40"/>
    <p:sldId id="295" r:id="rId41"/>
    <p:sldId id="298" r:id="rId4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2" autoAdjust="0"/>
    <p:restoredTop sz="94660"/>
  </p:normalViewPr>
  <p:slideViewPr>
    <p:cSldViewPr snapToGrid="0">
      <p:cViewPr varScale="1">
        <p:scale>
          <a:sx n="61" d="100"/>
          <a:sy n="61" d="100"/>
        </p:scale>
        <p:origin x="28" y="5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75C2F09-6D1A-4A21-97DF-F888DD13FD39}"/>
              </a:ext>
            </a:extLst>
          </p:cNvPr>
          <p:cNvSpPr txBox="1"/>
          <p:nvPr userDrawn="1"/>
        </p:nvSpPr>
        <p:spPr>
          <a:xfrm>
            <a:off x="1142997" y="539293"/>
            <a:ext cx="1816272" cy="1862048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cala Sans" panose="02000503060000020003" pitchFamily="2" charset="0"/>
                <a:ea typeface="+mn-ea"/>
                <a:cs typeface="+mn-cs"/>
              </a:rPr>
              <a:t>23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EBFBB-1425-4277-8500-4300AD017EDA}"/>
              </a:ext>
            </a:extLst>
          </p:cNvPr>
          <p:cNvSpPr txBox="1"/>
          <p:nvPr userDrawn="1"/>
        </p:nvSpPr>
        <p:spPr>
          <a:xfrm>
            <a:off x="1150229" y="2062986"/>
            <a:ext cx="8717075" cy="707886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cala Sans" panose="02000503060000020003" pitchFamily="2" charset="0"/>
                <a:ea typeface="+mn-ea"/>
                <a:cs typeface="+mn-cs"/>
              </a:rPr>
              <a:t>Death, Dying, and Hospice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F1DCB50-4D11-4F0B-AF02-F079736107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100000"/>
          </a:blip>
          <a:stretch>
            <a:fillRect/>
          </a:stretch>
        </p:blipFill>
        <p:spPr>
          <a:xfrm>
            <a:off x="1325043" y="4825851"/>
            <a:ext cx="1236907" cy="128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968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5393" y="780226"/>
            <a:ext cx="10234377" cy="5396738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spcAft>
                <a:spcPts val="600"/>
              </a:spcAft>
              <a:defRPr sz="2000">
                <a:latin typeface="+mn-lt"/>
              </a:defRPr>
            </a:lvl1pPr>
            <a:lvl2pPr>
              <a:spcBef>
                <a:spcPts val="0"/>
              </a:spcBef>
              <a:spcAft>
                <a:spcPts val="600"/>
              </a:spcAft>
              <a:defRPr sz="2000">
                <a:latin typeface="+mn-lt"/>
              </a:defRPr>
            </a:lvl2pPr>
            <a:lvl3pPr>
              <a:spcBef>
                <a:spcPts val="0"/>
              </a:spcBef>
              <a:spcAft>
                <a:spcPts val="600"/>
              </a:spcAft>
              <a:defRPr sz="2000">
                <a:latin typeface="+mn-lt"/>
              </a:defRPr>
            </a:lvl3pPr>
            <a:lvl4pPr>
              <a:spcBef>
                <a:spcPts val="0"/>
              </a:spcBef>
              <a:spcAft>
                <a:spcPts val="600"/>
              </a:spcAft>
              <a:defRPr sz="2000">
                <a:latin typeface="+mn-lt"/>
              </a:defRPr>
            </a:lvl4pPr>
            <a:lvl5pPr>
              <a:spcBef>
                <a:spcPts val="0"/>
              </a:spcBef>
              <a:spcAft>
                <a:spcPts val="600"/>
              </a:spcAft>
              <a:defRPr sz="2000">
                <a:latin typeface="+mn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4F5F491-9531-4861-B658-DB5FE7E2FEAE}"/>
              </a:ext>
            </a:extLst>
          </p:cNvPr>
          <p:cNvSpPr/>
          <p:nvPr userDrawn="1"/>
        </p:nvSpPr>
        <p:spPr>
          <a:xfrm>
            <a:off x="11328400" y="0"/>
            <a:ext cx="863600" cy="160655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934C93"/>
              </a:solidFill>
              <a:effectLst/>
              <a:uLnTx/>
              <a:uFillTx/>
              <a:latin typeface="Scala Sans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328F0E1-C264-477A-8C68-5954EE75A404}"/>
              </a:ext>
            </a:extLst>
          </p:cNvPr>
          <p:cNvSpPr txBox="1"/>
          <p:nvPr userDrawn="1"/>
        </p:nvSpPr>
        <p:spPr>
          <a:xfrm>
            <a:off x="11506200" y="1752600"/>
            <a:ext cx="369332" cy="332105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ala Sans" panose="02000503060000020003" pitchFamily="2" charset="0"/>
                <a:ea typeface="+mn-ea"/>
                <a:cs typeface="+mn-cs"/>
              </a:rPr>
              <a:t>Dying, Death, and Hospice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1CA6800-7865-48FF-933D-2164FAE0ACC9}"/>
              </a:ext>
            </a:extLst>
          </p:cNvPr>
          <p:cNvSpPr txBox="1"/>
          <p:nvPr userDrawn="1"/>
        </p:nvSpPr>
        <p:spPr>
          <a:xfrm>
            <a:off x="11506197" y="101143"/>
            <a:ext cx="1816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cala Sans"/>
                <a:ea typeface="+mn-ea"/>
                <a:cs typeface="+mn-cs"/>
              </a:rPr>
              <a:t>23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85C658E-B179-4C5F-B3AF-13638309A3D4}"/>
              </a:ext>
            </a:extLst>
          </p:cNvPr>
          <p:cNvCxnSpPr>
            <a:cxnSpLocks/>
          </p:cNvCxnSpPr>
          <p:nvPr userDrawn="1"/>
        </p:nvCxnSpPr>
        <p:spPr>
          <a:xfrm flipH="1">
            <a:off x="745067" y="6629400"/>
            <a:ext cx="10007600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C71CCBE0-D1B9-42FA-8DAC-87EEE4FE9F4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79454"/>
            <a:ext cx="2743200" cy="365125"/>
          </a:xfrm>
          <a:ln>
            <a:solidFill>
              <a:schemeClr val="accent6"/>
            </a:solidFill>
          </a:ln>
        </p:spPr>
        <p:txBody>
          <a:bodyPr/>
          <a:lstStyle>
            <a:lvl1pPr>
              <a:defRPr>
                <a:solidFill>
                  <a:sysClr val="windowText" lastClr="000000"/>
                </a:solidFill>
                <a:latin typeface="+mn-l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C1E1F3-686D-4F52-826D-70A4F80E72A5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cala Sans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5/13/2019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cala Sans"/>
              <a:ea typeface="+mn-ea"/>
              <a:cs typeface="+mn-cs"/>
            </a:endParaRPr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33E0703D-A83A-40F4-A8D2-8D56B297D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599" y="6279454"/>
            <a:ext cx="4993783" cy="365125"/>
          </a:xfrm>
        </p:spPr>
        <p:txBody>
          <a:bodyPr/>
          <a:lstStyle>
            <a:lvl1pPr>
              <a:defRPr>
                <a:solidFill>
                  <a:sysClr val="windowText" lastClr="000000"/>
                </a:solidFill>
                <a:latin typeface="+mn-lt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cala Sans"/>
              <a:ea typeface="+mn-ea"/>
              <a:cs typeface="+mn-cs"/>
            </a:endParaRP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DE03F057-80E6-4933-B039-F692BF84B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18452" y="6279454"/>
            <a:ext cx="1297633" cy="365125"/>
          </a:xfrm>
        </p:spPr>
        <p:txBody>
          <a:bodyPr/>
          <a:lstStyle>
            <a:lvl1pPr>
              <a:defRPr>
                <a:solidFill>
                  <a:schemeClr val="accent5"/>
                </a:solidFill>
                <a:latin typeface="+mn-lt"/>
              </a:defRPr>
            </a:lvl1pPr>
          </a:lstStyle>
          <a:p>
            <a:pPr defTabSz="457200"/>
            <a:fld id="{1E19C8D7-53EE-4AF8-9E87-BBF55B67A655}" type="slidenum">
              <a:rPr lang="en-US" smtClean="0"/>
              <a:pPr defTabSz="457200"/>
              <a:t>‹#›</a:t>
            </a:fld>
            <a:endParaRPr lang="en-US" dirty="0"/>
          </a:p>
        </p:txBody>
      </p:sp>
      <p:pic>
        <p:nvPicPr>
          <p:cNvPr id="63" name="Graphic 62">
            <a:extLst>
              <a:ext uri="{FF2B5EF4-FFF2-40B4-BE49-F238E27FC236}">
                <a16:creationId xmlns:a16="http://schemas.microsoft.com/office/drawing/2014/main" id="{A0274B49-780C-479A-B0DB-0F3EABBF8D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41641" y="5924550"/>
            <a:ext cx="719715" cy="74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434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F1DCB50-4D11-4F0B-AF02-F079736107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100000"/>
          </a:blip>
          <a:stretch>
            <a:fillRect/>
          </a:stretch>
        </p:blipFill>
        <p:spPr>
          <a:xfrm>
            <a:off x="4798611" y="2338649"/>
            <a:ext cx="2539591" cy="2633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335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  <a:latin typeface="Scala Sans" panose="02000503060000020003" pitchFamily="2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182F9F-E9DB-44F9-8F4D-A11E49818C55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ala Sans" panose="02000503060000020003" pitchFamily="2" charset="0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5/13/2019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cala Sans" panose="02000503060000020003" pitchFamily="2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>
                <a:solidFill>
                  <a:schemeClr val="tx1"/>
                </a:solidFill>
                <a:latin typeface="Scala Sans" panose="02000503060000020003" pitchFamily="2" charset="0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cala Sans" panose="02000503060000020003" pitchFamily="2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>
                <a:solidFill>
                  <a:schemeClr val="tx1"/>
                </a:solidFill>
                <a:latin typeface="Scala Sans" panose="02000503060000020003" pitchFamily="2" charset="0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19C8D7-53EE-4AF8-9E87-BBF55B67A65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ala Sans" panose="02000503060000020003" pitchFamily="2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cala Sans" panose="02000503060000020003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2192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86849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1AEF1A-EDC3-4CB9-BEFE-443EEA40B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4"/>
            </a:pPr>
            <a:r>
              <a:rPr lang="en-US" dirty="0">
                <a:solidFill>
                  <a:srgbClr val="FF0000"/>
                </a:solidFill>
              </a:rPr>
              <a:t>Discuss how to care for a resident who is dying</a:t>
            </a:r>
          </a:p>
          <a:p>
            <a:pPr marL="457200" indent="-457200">
              <a:buFont typeface="+mj-lt"/>
              <a:buAutoNum type="arabicPeriod" startAt="4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/>
              <a:t>Remember: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Advance directives must be honored. The care team’s personal feelings about them are not relevant.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A1CC8A-05A2-4710-9AEA-C2563D553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/>
              <a:pPr defTabSz="45720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0805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1AEF1A-EDC3-4CB9-BEFE-443EEA40B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5"/>
            </a:pPr>
            <a:r>
              <a:rPr lang="en-US" dirty="0">
                <a:solidFill>
                  <a:srgbClr val="FF0000"/>
                </a:solidFill>
              </a:rPr>
              <a:t>Describe ways to treat dying residents and their families with dignity and how to honor their rights</a:t>
            </a:r>
          </a:p>
          <a:p>
            <a:pPr marL="457200" indent="-457200">
              <a:buFont typeface="+mj-lt"/>
              <a:buAutoNum type="arabicPeriod" startAt="5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/>
              <a:t>Think about these questions: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How can an NA treat residents with dignity when they are approaching death?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Which of the Residents’ Rights may apply when a resident is close to death? 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A1CC8A-05A2-4710-9AEA-C2563D553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/>
              <a:pPr defTabSz="45720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56369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EAF0C20-B319-4C7F-BBDA-BEE43C9EB6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Transparency 23-2: Rights to Remember when Caring for the Terminally Ill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The right to refuse treatment</a:t>
            </a:r>
          </a:p>
          <a:p>
            <a:r>
              <a:rPr lang="en-US" dirty="0"/>
              <a:t>The right to have visitors of their own choosing</a:t>
            </a:r>
          </a:p>
          <a:p>
            <a:r>
              <a:rPr lang="en-US" dirty="0"/>
              <a:t>The right to privacy 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C39B3FE-528B-48BC-A02B-4F784131A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/>
              <a:pPr defTabSz="45720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941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1AEF1A-EDC3-4CB9-BEFE-443EEA40B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5"/>
            </a:pPr>
            <a:r>
              <a:rPr lang="en-US" dirty="0">
                <a:solidFill>
                  <a:srgbClr val="FF0000"/>
                </a:solidFill>
              </a:rPr>
              <a:t>Describe ways to treat dying residents and their families with dignity and how to honor their rights</a:t>
            </a:r>
          </a:p>
          <a:p>
            <a:pPr marL="457200" indent="-457200">
              <a:buFont typeface="+mj-lt"/>
              <a:buAutoNum type="arabicPeriod" startAt="5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/>
              <a:t>NAs should remember these points about the right to refuse treatment: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Caregivers need to remember that whether they agree or disagree with the decisions, the choice is not theirs, but belongs to the person involved. </a:t>
            </a:r>
          </a:p>
          <a:p>
            <a:pPr lvl="1"/>
            <a:r>
              <a:rPr lang="en-US" dirty="0"/>
              <a:t>Sometimes, when residents are not capable of making a decision, they have told their families how they wish things to be done. Caregivers should be supportive of family members and not judge them. They are probably following the person’s wishes.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A1CC8A-05A2-4710-9AEA-C2563D553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/>
              <a:pPr defTabSz="45720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06656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1AEF1A-EDC3-4CB9-BEFE-443EEA40B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5"/>
            </a:pPr>
            <a:r>
              <a:rPr lang="en-US" dirty="0">
                <a:solidFill>
                  <a:srgbClr val="FF0000"/>
                </a:solidFill>
              </a:rPr>
              <a:t>Describe ways to treat dying residents and their families with dignity and how to honor their rights</a:t>
            </a:r>
          </a:p>
          <a:p>
            <a:pPr marL="457200" indent="-457200">
              <a:buFont typeface="+mj-lt"/>
              <a:buAutoNum type="arabicPeriod" startAt="5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/>
              <a:t>Think about these questions: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Have you ever cared for someone who did not want more treatment?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How did you feel about that?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A1CC8A-05A2-4710-9AEA-C2563D553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/>
              <a:pPr defTabSz="45720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3982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1AEF1A-EDC3-4CB9-BEFE-443EEA40B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5"/>
            </a:pPr>
            <a:r>
              <a:rPr lang="en-US" dirty="0">
                <a:solidFill>
                  <a:srgbClr val="FF0000"/>
                </a:solidFill>
              </a:rPr>
              <a:t>Describe ways to treat dying residents and their families with dignity and how to honor their rights</a:t>
            </a:r>
          </a:p>
          <a:p>
            <a:pPr marL="457200" indent="-457200">
              <a:buFont typeface="+mj-lt"/>
              <a:buAutoNum type="arabicPeriod" startAt="5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/>
              <a:t>NAs should remember these points about the right to have visitors: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It may be inconvenient to have visitors coming and going at odd hours, but when death is close, it is an emotional time for all those involved.</a:t>
            </a:r>
          </a:p>
          <a:p>
            <a:r>
              <a:rPr lang="en-US" dirty="0"/>
              <a:t>Saying goodbye can be a very important part of dealing with a loved one’s death. </a:t>
            </a:r>
          </a:p>
          <a:p>
            <a:r>
              <a:rPr lang="en-US" dirty="0"/>
              <a:t>It may also be very reassuring to the dying person to have someone in the room, even if they do not seem to be aware of their surroundings.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A1CC8A-05A2-4710-9AEA-C2563D553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/>
              <a:pPr defTabSz="45720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08592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1AEF1A-EDC3-4CB9-BEFE-443EEA40B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5"/>
            </a:pPr>
            <a:r>
              <a:rPr lang="en-US" dirty="0">
                <a:solidFill>
                  <a:srgbClr val="FF0000"/>
                </a:solidFill>
              </a:rPr>
              <a:t>Describe ways to treat dying residents and their families with dignity and how to honor their rights</a:t>
            </a:r>
          </a:p>
          <a:p>
            <a:pPr marL="457200" indent="-457200">
              <a:buFont typeface="+mj-lt"/>
              <a:buAutoNum type="arabicPeriod" startAt="5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/>
              <a:t>Think about this question related to a dying resident’s right to privacy: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Privacy is a basic right, but why may privacy for visiting be even more important now?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A1CC8A-05A2-4710-9AEA-C2563D553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/>
              <a:pPr defTabSz="45720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7865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8DCADB0-DA0A-474E-999A-76B81C510F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Handout 23-1: The Dying Person’s Bill of Rights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 have the right to:</a:t>
            </a:r>
          </a:p>
          <a:p>
            <a:r>
              <a:rPr lang="en-US" dirty="0"/>
              <a:t>be treated as a living human being until I die.</a:t>
            </a:r>
          </a:p>
          <a:p>
            <a:r>
              <a:rPr lang="en-US" dirty="0"/>
              <a:t>maintain a sense of hopefulness, however changing its focus may be.</a:t>
            </a:r>
          </a:p>
          <a:p>
            <a:r>
              <a:rPr lang="en-US" dirty="0"/>
              <a:t>be cared for by those who can maintain a sense of hopefulness, however changing this may be.</a:t>
            </a:r>
          </a:p>
          <a:p>
            <a:r>
              <a:rPr lang="en-US" dirty="0"/>
              <a:t>express my feelings and emotions about my approaching death in my own way.</a:t>
            </a:r>
          </a:p>
          <a:p>
            <a:r>
              <a:rPr lang="en-US" dirty="0"/>
              <a:t>participate in decisions concerning my care.</a:t>
            </a:r>
          </a:p>
          <a:p>
            <a:r>
              <a:rPr lang="en-US" dirty="0"/>
              <a:t>expect continuing medical and nursing attentions even though “cure” goals must be changed to “comfort” goals.</a:t>
            </a:r>
          </a:p>
          <a:p>
            <a:r>
              <a:rPr lang="en-US" dirty="0"/>
              <a:t>not die alone.</a:t>
            </a:r>
          </a:p>
          <a:p>
            <a:r>
              <a:rPr lang="en-US" dirty="0"/>
              <a:t>be free from pain.</a:t>
            </a:r>
          </a:p>
          <a:p>
            <a:r>
              <a:rPr lang="en-US" dirty="0"/>
              <a:t>have my questions answered honestly.</a:t>
            </a:r>
          </a:p>
          <a:p>
            <a:r>
              <a:rPr lang="en-US" dirty="0"/>
              <a:t>not be deceived.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01D7CF8-1AD7-4DEC-9FC1-59711950B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/>
              <a:pPr defTabSz="45720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0269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8DCADB0-DA0A-474E-999A-76B81C510F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Handout 23-1: The Dying Person’s Bill of Rights (cont’d)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 have the right to:</a:t>
            </a:r>
          </a:p>
          <a:p>
            <a:r>
              <a:rPr lang="en-US" dirty="0"/>
              <a:t>have help from and for my family in accepting my death.</a:t>
            </a:r>
          </a:p>
          <a:p>
            <a:r>
              <a:rPr lang="en-US" dirty="0"/>
              <a:t>die in peace and dignity.</a:t>
            </a:r>
          </a:p>
          <a:p>
            <a:r>
              <a:rPr lang="en-US" dirty="0"/>
              <a:t>retain my individuality and not be judged for my decisions which may be contrary to beliefs of others.</a:t>
            </a:r>
          </a:p>
          <a:p>
            <a:r>
              <a:rPr lang="en-US" dirty="0"/>
              <a:t>discuss and enlarge my religious and/or spiritual experiences, whatever these may mean to others.</a:t>
            </a:r>
          </a:p>
          <a:p>
            <a:r>
              <a:rPr lang="en-US" dirty="0"/>
              <a:t>expect that the sanctity of the human body will be respected after death.</a:t>
            </a:r>
          </a:p>
          <a:p>
            <a:r>
              <a:rPr lang="en-US" dirty="0"/>
              <a:t>be cared for by caring, sensitive, knowledgeable people who will attempt to understand my needs and will be able to gain some satisfaction in helping me face my death.</a:t>
            </a:r>
          </a:p>
          <a:p>
            <a:pPr marL="0" indent="0">
              <a:buNone/>
            </a:pPr>
            <a:r>
              <a:rPr lang="en-US" dirty="0"/>
              <a:t>(This was created at a workshop on The Terminally Ill Patient and the Helping Person, sponsored by  Southwestern Michigan In-service Education Council, and appeared in the American Journal of Nursing, Vol. 75, January, 1975, p. 99.)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01D7CF8-1AD7-4DEC-9FC1-59711950B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/>
              <a:pPr defTabSz="45720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22282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1AEF1A-EDC3-4CB9-BEFE-443EEA40B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5"/>
            </a:pPr>
            <a:r>
              <a:rPr lang="en-US" dirty="0">
                <a:solidFill>
                  <a:srgbClr val="FF0000"/>
                </a:solidFill>
              </a:rPr>
              <a:t>Describe ways to treat dying residents and their families with dignity and how to honor their rights</a:t>
            </a:r>
          </a:p>
          <a:p>
            <a:pPr marL="457200" indent="-457200">
              <a:buFont typeface="+mj-lt"/>
              <a:buAutoNum type="arabicPeriod" startAt="5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/>
              <a:t>Think about this question: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Why do you think the rights outlined in </a:t>
            </a:r>
            <a:r>
              <a:rPr lang="en-US" i="1" dirty="0"/>
              <a:t>The Dying Person’s Bill of Rights </a:t>
            </a:r>
            <a:r>
              <a:rPr lang="en-US" dirty="0"/>
              <a:t>are important for a dying person?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A1CC8A-05A2-4710-9AEA-C2563D553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/>
              <a:pPr defTabSz="45720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03794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1AEF1A-EDC3-4CB9-BEFE-443EEA40B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</a:rPr>
              <a:t>Discuss the stages of grief</a:t>
            </a: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/>
              <a:t>Define the following terms: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terminal illness</a:t>
            </a:r>
          </a:p>
          <a:p>
            <a:pPr marL="457200" lvl="1" indent="0">
              <a:buNone/>
            </a:pPr>
            <a:r>
              <a:rPr lang="en-US" dirty="0"/>
              <a:t>a disease or condition that will eventually cause death.</a:t>
            </a:r>
          </a:p>
          <a:p>
            <a:pPr marL="0" indent="0">
              <a:buNone/>
            </a:pPr>
            <a:r>
              <a:rPr lang="en-US" b="1" dirty="0"/>
              <a:t>grief</a:t>
            </a:r>
          </a:p>
          <a:p>
            <a:pPr marL="457200" lvl="1" indent="0">
              <a:buNone/>
            </a:pPr>
            <a:r>
              <a:rPr lang="en-US" dirty="0"/>
              <a:t>deep distress or sorrow over a loss.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A1CC8A-05A2-4710-9AEA-C2563D553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/>
              <a:pPr defTabSz="45720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3131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5226357-DBB0-4B1F-B8F0-B1F7E4BBDB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Transparency 23-3: Ways to Treat Dying People and Their Families with Dignity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Respect their wishes in all ways possible. </a:t>
            </a:r>
          </a:p>
          <a:p>
            <a:r>
              <a:rPr lang="en-US" dirty="0"/>
              <a:t>Do not isolate or avoid a resident who is dying.</a:t>
            </a:r>
          </a:p>
          <a:p>
            <a:r>
              <a:rPr lang="en-US" dirty="0"/>
              <a:t>Do not make promises that cannot or should not be kept.</a:t>
            </a:r>
          </a:p>
          <a:p>
            <a:r>
              <a:rPr lang="en-US" dirty="0"/>
              <a:t>Continue to involve the dying person in facility activities.</a:t>
            </a:r>
          </a:p>
          <a:p>
            <a:r>
              <a:rPr lang="en-US" dirty="0"/>
              <a:t>Listen if they want to talk. </a:t>
            </a:r>
          </a:p>
          <a:p>
            <a:r>
              <a:rPr lang="en-US" dirty="0"/>
              <a:t>Do not babble or act especially cheerful or sad. </a:t>
            </a:r>
          </a:p>
          <a:p>
            <a:r>
              <a:rPr lang="en-US" dirty="0"/>
              <a:t>Keep the resident comfortable. </a:t>
            </a:r>
          </a:p>
          <a:p>
            <a:r>
              <a:rPr lang="en-US" dirty="0"/>
              <a:t>Assure privacy when it is desired. </a:t>
            </a:r>
          </a:p>
          <a:p>
            <a:r>
              <a:rPr lang="en-US" dirty="0"/>
              <a:t>Respect the privacy of the family and other visitors. </a:t>
            </a:r>
          </a:p>
          <a:p>
            <a:r>
              <a:rPr lang="en-US" dirty="0"/>
              <a:t>Help with the family’s physical comfort.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CE28B47-85A9-4954-A3F3-C7AC32A49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/>
              <a:pPr defTabSz="45720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1380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1AEF1A-EDC3-4CB9-BEFE-443EEA40B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6"/>
            </a:pPr>
            <a:r>
              <a:rPr lang="en-US" dirty="0">
                <a:solidFill>
                  <a:srgbClr val="FF0000"/>
                </a:solidFill>
              </a:rPr>
              <a:t>Define the goals of a hospice program</a:t>
            </a:r>
          </a:p>
          <a:p>
            <a:pPr marL="457200" indent="-457200">
              <a:buFont typeface="+mj-lt"/>
              <a:buAutoNum type="arabicPeriod" startAt="6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/>
              <a:t>Define the following terms: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hospice care</a:t>
            </a:r>
          </a:p>
          <a:p>
            <a:pPr marL="457200" lvl="1" indent="0">
              <a:buNone/>
            </a:pPr>
            <a:r>
              <a:rPr lang="en-US" dirty="0"/>
              <a:t>holistic, compassionate care given to people who have approximately six months or less to live.</a:t>
            </a:r>
          </a:p>
          <a:p>
            <a:pPr marL="0" indent="0">
              <a:buNone/>
            </a:pPr>
            <a:r>
              <a:rPr lang="en-US" b="1" dirty="0"/>
              <a:t>palliative care</a:t>
            </a:r>
          </a:p>
          <a:p>
            <a:pPr marL="457200" lvl="1" indent="0">
              <a:buNone/>
            </a:pPr>
            <a:r>
              <a:rPr lang="en-US" dirty="0"/>
              <a:t>care given to people who have serious diseases or who are dying that emphasizes relieving pain, controlling symptoms, and preventing side effects.</a:t>
            </a: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A1CC8A-05A2-4710-9AEA-C2563D553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/>
              <a:pPr defTabSz="45720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4783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1AEF1A-EDC3-4CB9-BEFE-443EEA40B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6"/>
            </a:pPr>
            <a:r>
              <a:rPr lang="en-US" dirty="0">
                <a:solidFill>
                  <a:srgbClr val="FF0000"/>
                </a:solidFill>
              </a:rPr>
              <a:t>Define the goals of a hospice program</a:t>
            </a:r>
          </a:p>
          <a:p>
            <a:pPr marL="457200" indent="-457200">
              <a:buFont typeface="+mj-lt"/>
              <a:buAutoNum type="arabicPeriod" startAt="6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/>
              <a:t>Think about this question: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Why does hospice care focus on meeting physical, emotional, social and spiritual needs rather than on wellness or recovery?</a:t>
            </a: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A1CC8A-05A2-4710-9AEA-C2563D553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/>
              <a:pPr defTabSz="45720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1634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1AEF1A-EDC3-4CB9-BEFE-443EEA40B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6"/>
            </a:pPr>
            <a:r>
              <a:rPr lang="en-US" dirty="0">
                <a:solidFill>
                  <a:srgbClr val="FF0000"/>
                </a:solidFill>
              </a:rPr>
              <a:t>Define the goals of a hospice program</a:t>
            </a:r>
          </a:p>
          <a:p>
            <a:pPr marL="457200" indent="-457200">
              <a:buFont typeface="+mj-lt"/>
              <a:buAutoNum type="arabicPeriod" startAt="6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/>
              <a:t>NAs should remember these guidelines for hospice care: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Be a good listener. </a:t>
            </a:r>
          </a:p>
          <a:p>
            <a:pPr lvl="1"/>
            <a:r>
              <a:rPr lang="en-US" dirty="0"/>
              <a:t>Respect privacy and independence. </a:t>
            </a:r>
          </a:p>
          <a:p>
            <a:pPr lvl="1"/>
            <a:r>
              <a:rPr lang="en-US" dirty="0"/>
              <a:t>Be sensitive to individual needs. </a:t>
            </a:r>
          </a:p>
          <a:p>
            <a:pPr lvl="1"/>
            <a:r>
              <a:rPr lang="en-US" dirty="0"/>
              <a:t>Be aware of your own feelings. </a:t>
            </a:r>
          </a:p>
          <a:p>
            <a:pPr lvl="1"/>
            <a:r>
              <a:rPr lang="en-US" dirty="0"/>
              <a:t>Recognize the stress. </a:t>
            </a:r>
          </a:p>
          <a:p>
            <a:pPr lvl="1"/>
            <a:r>
              <a:rPr lang="en-US" dirty="0"/>
              <a:t>Take good care of yourself. </a:t>
            </a:r>
          </a:p>
          <a:p>
            <a:pPr lvl="1"/>
            <a:r>
              <a:rPr lang="en-US" dirty="0"/>
              <a:t>Take a break when you need to. </a:t>
            </a: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A1CC8A-05A2-4710-9AEA-C2563D553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/>
              <a:pPr defTabSz="45720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9624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1AEF1A-EDC3-4CB9-BEFE-443EEA40B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6"/>
            </a:pPr>
            <a:r>
              <a:rPr lang="en-US" dirty="0">
                <a:solidFill>
                  <a:srgbClr val="FF0000"/>
                </a:solidFill>
              </a:rPr>
              <a:t>Define the goals of a hospice program</a:t>
            </a:r>
          </a:p>
          <a:p>
            <a:pPr marL="457200" indent="-457200">
              <a:buFont typeface="+mj-lt"/>
              <a:buAutoNum type="arabicPeriod" startAt="6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/>
              <a:t>Think about this question: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Are the skills and attitudes needed in providing hospice care any different from those required when caring for other residents? </a:t>
            </a: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A1CC8A-05A2-4710-9AEA-C2563D553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/>
              <a:pPr defTabSz="45720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9456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1AEF1A-EDC3-4CB9-BEFE-443EEA40B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6"/>
            </a:pPr>
            <a:r>
              <a:rPr lang="en-US" dirty="0">
                <a:solidFill>
                  <a:srgbClr val="FF0000"/>
                </a:solidFill>
              </a:rPr>
              <a:t>Define the goals of a hospice program</a:t>
            </a:r>
          </a:p>
          <a:p>
            <a:pPr marL="457200" indent="-457200">
              <a:buFont typeface="+mj-lt"/>
              <a:buAutoNum type="arabicPeriod" startAt="6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/>
              <a:t>Remember: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It is very important that NAs find a productive way to deal with their own feelings when doing hospice work. </a:t>
            </a: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A1CC8A-05A2-4710-9AEA-C2563D553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/>
              <a:pPr defTabSz="45720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10487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1AEF1A-EDC3-4CB9-BEFE-443EEA40B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7"/>
            </a:pPr>
            <a:r>
              <a:rPr lang="en-US" dirty="0">
                <a:solidFill>
                  <a:srgbClr val="FF0000"/>
                </a:solidFill>
              </a:rPr>
              <a:t>Explain common signs of approaching death</a:t>
            </a:r>
          </a:p>
          <a:p>
            <a:pPr marL="457200" indent="-457200">
              <a:buFont typeface="+mj-lt"/>
              <a:buAutoNum type="arabicPeriod" startAt="7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/>
              <a:t>Define the following term: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Cheyne-Stokes respirations</a:t>
            </a:r>
          </a:p>
          <a:p>
            <a:pPr marL="457200" lvl="1" indent="0">
              <a:buNone/>
            </a:pPr>
            <a:r>
              <a:rPr lang="en-US" dirty="0"/>
              <a:t>alternating periods of slow, irregular breathing and rapid, shallow breathing, along with periods of not breathing.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A1CC8A-05A2-4710-9AEA-C2563D553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/>
              <a:pPr defTabSz="45720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43363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764E4BA-15CA-4A4C-832B-55D3CC33E4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Transparency 23-3: Signs of Approaching Death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Blurred and failing vision </a:t>
            </a:r>
          </a:p>
          <a:p>
            <a:r>
              <a:rPr lang="en-US" dirty="0"/>
              <a:t>Unfocused eyes </a:t>
            </a:r>
          </a:p>
          <a:p>
            <a:r>
              <a:rPr lang="en-US" dirty="0"/>
              <a:t>Impaired speech </a:t>
            </a:r>
          </a:p>
          <a:p>
            <a:r>
              <a:rPr lang="en-US" dirty="0"/>
              <a:t>Diminished sense of touch </a:t>
            </a:r>
          </a:p>
          <a:p>
            <a:r>
              <a:rPr lang="en-US" dirty="0"/>
              <a:t>Loss of movement, muscle tone, and feeling </a:t>
            </a:r>
          </a:p>
          <a:p>
            <a:r>
              <a:rPr lang="en-US" dirty="0"/>
              <a:t>Rising body temperature or below-normal temperature </a:t>
            </a:r>
          </a:p>
          <a:p>
            <a:r>
              <a:rPr lang="en-US" dirty="0"/>
              <a:t>Decreasing blood pressure </a:t>
            </a:r>
          </a:p>
          <a:p>
            <a:r>
              <a:rPr lang="en-US" dirty="0"/>
              <a:t>Weak pulse that is abnormally slow or rapid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50F3B47-93D5-483B-91EB-B9A5FAD6F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/>
              <a:pPr defTabSz="45720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4131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764E4BA-15CA-4A4C-832B-55D3CC33E4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Transparency 23-3: Signs of Approaching Death (cont’d)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Alternating periods of slow, irregular respirations and rapid, shallow respirations, along with short periods of apnea (Cheyne-Stokes)</a:t>
            </a:r>
          </a:p>
          <a:p>
            <a:r>
              <a:rPr lang="en-US" dirty="0"/>
              <a:t>Rattling or gurgling sound when breathing </a:t>
            </a:r>
          </a:p>
          <a:p>
            <a:r>
              <a:rPr lang="en-US" dirty="0"/>
              <a:t>Cold, pale skin </a:t>
            </a:r>
          </a:p>
          <a:p>
            <a:r>
              <a:rPr lang="en-US" dirty="0"/>
              <a:t>Mottling, spotting, or blotching of skin </a:t>
            </a:r>
          </a:p>
          <a:p>
            <a:r>
              <a:rPr lang="en-US" dirty="0"/>
              <a:t>Perspiration </a:t>
            </a:r>
          </a:p>
          <a:p>
            <a:r>
              <a:rPr lang="en-US" dirty="0"/>
              <a:t>Incontinence </a:t>
            </a:r>
          </a:p>
          <a:p>
            <a:r>
              <a:rPr lang="en-US" dirty="0"/>
              <a:t>Disorientation or confusion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50F3B47-93D5-483B-91EB-B9A5FAD6F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/>
              <a:pPr defTabSz="45720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18401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1AEF1A-EDC3-4CB9-BEFE-443EEA40B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8"/>
            </a:pPr>
            <a:r>
              <a:rPr lang="en-US" dirty="0">
                <a:solidFill>
                  <a:srgbClr val="FF0000"/>
                </a:solidFill>
              </a:rPr>
              <a:t>List changes that may occur in the human body after death</a:t>
            </a:r>
          </a:p>
          <a:p>
            <a:pPr marL="457200" indent="-457200">
              <a:buFont typeface="+mj-lt"/>
              <a:buAutoNum type="arabicPeriod" startAt="8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/>
              <a:t>Define the following term: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i="1" dirty="0"/>
              <a:t>rigor mortis</a:t>
            </a:r>
          </a:p>
          <a:p>
            <a:pPr marL="457200" lvl="1" indent="0">
              <a:buNone/>
            </a:pPr>
            <a:r>
              <a:rPr lang="en-US" dirty="0"/>
              <a:t>the Latin term for the temporary condition after death in which the muscles in the body become stiff and rigid.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A1CC8A-05A2-4710-9AEA-C2563D553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/>
              <a:pPr defTabSz="45720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11263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1B41299-9ACE-4CD4-941B-442138103F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393" y="780226"/>
            <a:ext cx="10234377" cy="53967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Transparency 23-1: Stages of Dying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Denial: “No, not me”</a:t>
            </a:r>
          </a:p>
          <a:p>
            <a:r>
              <a:rPr lang="en-US" dirty="0"/>
              <a:t>Anger: “Why me?” </a:t>
            </a:r>
          </a:p>
          <a:p>
            <a:r>
              <a:rPr lang="en-US" dirty="0"/>
              <a:t>Bargaining: “Yes me, but…” </a:t>
            </a:r>
          </a:p>
          <a:p>
            <a:r>
              <a:rPr lang="en-US" dirty="0"/>
              <a:t>Depression: need to mourn and review their lives </a:t>
            </a:r>
          </a:p>
          <a:p>
            <a:r>
              <a:rPr lang="en-US" dirty="0"/>
              <a:t>Acceptance: preparing for death 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DDF0821-326B-4634-94A7-893933E00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/>
              <a:pPr defTabSz="45720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27886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1AEF1A-EDC3-4CB9-BEFE-443EEA40B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8"/>
            </a:pPr>
            <a:r>
              <a:rPr lang="en-US" dirty="0">
                <a:solidFill>
                  <a:srgbClr val="FF0000"/>
                </a:solidFill>
              </a:rPr>
              <a:t>List changes that may occur in the human body after death</a:t>
            </a:r>
          </a:p>
          <a:p>
            <a:pPr marL="457200" indent="-457200">
              <a:buFont typeface="+mj-lt"/>
              <a:buAutoNum type="arabicPeriod" startAt="8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/>
              <a:t>The following changes occur after death: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No heartbeat, pulse, respiration, or blood pressure </a:t>
            </a:r>
          </a:p>
          <a:p>
            <a:pPr lvl="1"/>
            <a:r>
              <a:rPr lang="en-US" dirty="0"/>
              <a:t>Eyelids partially open; eyes in fixed stare</a:t>
            </a:r>
          </a:p>
          <a:p>
            <a:pPr lvl="1"/>
            <a:r>
              <a:rPr lang="en-US" dirty="0"/>
              <a:t>Mouth may remain open </a:t>
            </a:r>
          </a:p>
          <a:p>
            <a:pPr lvl="1"/>
            <a:r>
              <a:rPr lang="en-US" dirty="0"/>
              <a:t>Incontinence  </a:t>
            </a:r>
          </a:p>
          <a:p>
            <a:pPr lvl="1"/>
            <a:r>
              <a:rPr lang="en-US" i="1" dirty="0"/>
              <a:t>Rigor mortis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A1CC8A-05A2-4710-9AEA-C2563D553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/>
              <a:pPr defTabSz="45720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63511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1AEF1A-EDC3-4CB9-BEFE-443EEA40B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9"/>
            </a:pPr>
            <a:r>
              <a:rPr lang="en-US" dirty="0">
                <a:solidFill>
                  <a:srgbClr val="FF0000"/>
                </a:solidFill>
              </a:rPr>
              <a:t>Describe postmortem care</a:t>
            </a:r>
          </a:p>
          <a:p>
            <a:pPr marL="457200" indent="-457200">
              <a:buFont typeface="+mj-lt"/>
              <a:buAutoNum type="arabicPeriod" startAt="9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/>
              <a:t>Define the following term: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postmortem care</a:t>
            </a:r>
          </a:p>
          <a:p>
            <a:pPr marL="457200" lvl="1" indent="0">
              <a:buNone/>
            </a:pPr>
            <a:r>
              <a:rPr lang="en-US" dirty="0"/>
              <a:t>care of the body after death.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A1CC8A-05A2-4710-9AEA-C2563D553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/>
              <a:pPr defTabSz="45720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757672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1AEF1A-EDC3-4CB9-BEFE-443EEA40B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9"/>
            </a:pPr>
            <a:r>
              <a:rPr lang="en-US" dirty="0">
                <a:solidFill>
                  <a:srgbClr val="FF0000"/>
                </a:solidFill>
              </a:rPr>
              <a:t>Describe postmortem care</a:t>
            </a:r>
          </a:p>
          <a:p>
            <a:pPr marL="457200" indent="-457200">
              <a:buFont typeface="+mj-lt"/>
              <a:buAutoNum type="arabicPeriod" startAt="9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/>
              <a:t>NAs should remember these postmortem care guidelines: 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i="1" dirty="0"/>
              <a:t>Rigor mortis </a:t>
            </a:r>
            <a:r>
              <a:rPr lang="en-US" dirty="0"/>
              <a:t>may make body difficult to move. Talk to the nurse if you need assistance.</a:t>
            </a:r>
          </a:p>
          <a:p>
            <a:pPr lvl="1"/>
            <a:r>
              <a:rPr lang="en-US" dirty="0"/>
              <a:t>Bathe the body gently and place drainage pads where needed. </a:t>
            </a:r>
          </a:p>
          <a:p>
            <a:pPr lvl="1"/>
            <a:r>
              <a:rPr lang="en-US" dirty="0"/>
              <a:t>Do not remove tubes or other equipment. </a:t>
            </a:r>
          </a:p>
          <a:p>
            <a:pPr lvl="1"/>
            <a:r>
              <a:rPr lang="en-US" dirty="0"/>
              <a:t>Put in dentures if instructed by the nurse. </a:t>
            </a:r>
          </a:p>
          <a:p>
            <a:pPr lvl="1"/>
            <a:r>
              <a:rPr lang="en-US" dirty="0"/>
              <a:t>Close eyes.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A1CC8A-05A2-4710-9AEA-C2563D553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/>
              <a:pPr defTabSz="45720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34990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1AEF1A-EDC3-4CB9-BEFE-443EEA40B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9"/>
            </a:pPr>
            <a:r>
              <a:rPr lang="en-US" dirty="0">
                <a:solidFill>
                  <a:srgbClr val="FF0000"/>
                </a:solidFill>
              </a:rPr>
              <a:t>Describe postmortem care</a:t>
            </a:r>
          </a:p>
          <a:p>
            <a:pPr marL="457200" indent="-457200">
              <a:buFont typeface="+mj-lt"/>
              <a:buAutoNum type="arabicPeriod" startAt="9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/>
              <a:t>Postmortem care guidelines (cont’d): 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Position body. Put a small pillow under head. </a:t>
            </a:r>
          </a:p>
          <a:p>
            <a:pPr lvl="1"/>
            <a:r>
              <a:rPr lang="en-US" dirty="0"/>
              <a:t>Follow facility policy on personal items. </a:t>
            </a:r>
          </a:p>
          <a:p>
            <a:pPr lvl="1"/>
            <a:r>
              <a:rPr lang="en-US" dirty="0"/>
              <a:t>Strip the bed after body is gone. </a:t>
            </a:r>
          </a:p>
          <a:p>
            <a:pPr lvl="1"/>
            <a:r>
              <a:rPr lang="en-US" dirty="0"/>
              <a:t>Open windows to air the room. Straighten room. </a:t>
            </a:r>
          </a:p>
          <a:p>
            <a:pPr lvl="1"/>
            <a:r>
              <a:rPr lang="en-US" dirty="0"/>
              <a:t>Document procedure.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A1CC8A-05A2-4710-9AEA-C2563D553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/>
              <a:pPr defTabSz="45720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9613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1AEF1A-EDC3-4CB9-BEFE-443EEA40B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9"/>
            </a:pPr>
            <a:r>
              <a:rPr lang="en-US" dirty="0">
                <a:solidFill>
                  <a:srgbClr val="FF0000"/>
                </a:solidFill>
              </a:rPr>
              <a:t>Describe postmortem care</a:t>
            </a:r>
          </a:p>
          <a:p>
            <a:pPr marL="457200" indent="-457200">
              <a:buFont typeface="+mj-lt"/>
              <a:buAutoNum type="arabicPeriod" startAt="9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/>
              <a:t>Remember: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Facilities may have special policies on postmortem care. NAs must always follow facility policies.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A1CC8A-05A2-4710-9AEA-C2563D553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/>
              <a:pPr defTabSz="45720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642287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1AEF1A-EDC3-4CB9-BEFE-443EEA40B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9"/>
            </a:pPr>
            <a:r>
              <a:rPr lang="en-US" dirty="0">
                <a:solidFill>
                  <a:srgbClr val="FF0000"/>
                </a:solidFill>
              </a:rPr>
              <a:t>Describe postmortem care</a:t>
            </a:r>
          </a:p>
          <a:p>
            <a:pPr marL="457200" indent="-457200">
              <a:buFont typeface="+mj-lt"/>
              <a:buAutoNum type="arabicPeriod" startAt="9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/>
              <a:t>Think about these questions: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Do you think you would have difficulty touching a dead body?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How can an NA show emotional support to family members after a death?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A1CC8A-05A2-4710-9AEA-C2563D553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/>
              <a:pPr defTabSz="45720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471234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1AEF1A-EDC3-4CB9-BEFE-443EEA40B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0"/>
            </a:pPr>
            <a:r>
              <a:rPr lang="en-US" dirty="0">
                <a:solidFill>
                  <a:srgbClr val="FF0000"/>
                </a:solidFill>
              </a:rPr>
              <a:t>Understand and respect different postmortem practices</a:t>
            </a:r>
          </a:p>
          <a:p>
            <a:pPr marL="457200" indent="-457200">
              <a:buFont typeface="+mj-lt"/>
              <a:buAutoNum type="arabicPeriod" startAt="10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/>
              <a:t>Remember: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There is no right way to grieve. NAs and HHAs will see many different responses to a loved one’s death, and their job is to respond professionally. Postmortem practices that the family and/or others perform must be respected.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A1CC8A-05A2-4710-9AEA-C2563D553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/>
              <a:pPr defTabSz="45720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206734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1AEF1A-EDC3-4CB9-BEFE-443EEA40B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0"/>
            </a:pPr>
            <a:r>
              <a:rPr lang="en-US" dirty="0">
                <a:solidFill>
                  <a:srgbClr val="FF0000"/>
                </a:solidFill>
              </a:rPr>
              <a:t>Understand and respect different postmortem practices</a:t>
            </a:r>
          </a:p>
          <a:p>
            <a:pPr marL="457200" indent="-457200">
              <a:buFont typeface="+mj-lt"/>
              <a:buAutoNum type="arabicPeriod" startAt="10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/>
              <a:t>Remember: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It is important to check with a supervisor before attending a resident’s or client’s funeral.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A1CC8A-05A2-4710-9AEA-C2563D553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/>
              <a:pPr defTabSz="45720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059606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1AEF1A-EDC3-4CB9-BEFE-443EEA40B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0"/>
            </a:pPr>
            <a:r>
              <a:rPr lang="en-US" dirty="0">
                <a:solidFill>
                  <a:srgbClr val="FF0000"/>
                </a:solidFill>
              </a:rPr>
              <a:t>Understand and respect different postmortem practices</a:t>
            </a:r>
          </a:p>
          <a:p>
            <a:pPr marL="457200" indent="-457200">
              <a:buFont typeface="+mj-lt"/>
              <a:buAutoNum type="arabicPeriod" startAt="10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/>
              <a:t>Postmortem practices may include the following, depending on the cultural background, religion, and personal preferences of the resident and the resident’s family: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Wake</a:t>
            </a:r>
          </a:p>
          <a:p>
            <a:pPr lvl="1"/>
            <a:r>
              <a:rPr lang="en-US" dirty="0"/>
              <a:t>Viewing</a:t>
            </a:r>
          </a:p>
          <a:p>
            <a:pPr lvl="1"/>
            <a:r>
              <a:rPr lang="en-US" dirty="0"/>
              <a:t>Open casket funeral</a:t>
            </a:r>
          </a:p>
          <a:p>
            <a:pPr lvl="1"/>
            <a:r>
              <a:rPr lang="en-US" dirty="0"/>
              <a:t>Closed casket funeral</a:t>
            </a:r>
          </a:p>
          <a:p>
            <a:pPr lvl="1"/>
            <a:r>
              <a:rPr lang="en-US" dirty="0"/>
              <a:t>Cremation</a:t>
            </a:r>
          </a:p>
          <a:p>
            <a:pPr lvl="1"/>
            <a:r>
              <a:rPr lang="en-US" dirty="0"/>
              <a:t>Natural burial</a:t>
            </a:r>
          </a:p>
          <a:p>
            <a:pPr lvl="1"/>
            <a:r>
              <a:rPr lang="en-US" dirty="0"/>
              <a:t>Burial ceremony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A1CC8A-05A2-4710-9AEA-C2563D553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/>
              <a:pPr defTabSz="45720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68279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1AEF1A-EDC3-4CB9-BEFE-443EEA40B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0"/>
            </a:pPr>
            <a:r>
              <a:rPr lang="en-US" dirty="0">
                <a:solidFill>
                  <a:srgbClr val="FF0000"/>
                </a:solidFill>
              </a:rPr>
              <a:t>Understand and respect different postmortem practices</a:t>
            </a:r>
          </a:p>
          <a:p>
            <a:pPr marL="457200" indent="-457200">
              <a:buFont typeface="+mj-lt"/>
              <a:buAutoNum type="arabicPeriod" startAt="10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/>
              <a:t>Remember: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Whether a resident was religious or non-religious, the NA’s job is to respect the family’s customs and choices.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A1CC8A-05A2-4710-9AEA-C2563D553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/>
              <a:pPr defTabSz="45720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26637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1AEF1A-EDC3-4CB9-BEFE-443EEA40B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</a:rPr>
              <a:t>Discuss the stages of grief</a:t>
            </a: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/>
              <a:t>Remember: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Not every person goes through every one of these stages, and not every person goes through them in this order.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A1CC8A-05A2-4710-9AEA-C2563D553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/>
              <a:pPr defTabSz="45720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453120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1AEF1A-EDC3-4CB9-BEFE-443EEA40B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0"/>
            </a:pPr>
            <a:r>
              <a:rPr lang="en-US" dirty="0">
                <a:solidFill>
                  <a:srgbClr val="FF0000"/>
                </a:solidFill>
              </a:rPr>
              <a:t>Understand and respect different postmortem practices</a:t>
            </a:r>
          </a:p>
          <a:p>
            <a:pPr marL="457200" indent="-457200">
              <a:buFont typeface="+mj-lt"/>
              <a:buAutoNum type="arabicPeriod" startAt="10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/>
              <a:t>Think about this question: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What different postmortem practices (funerals, etc.) have you seen? What is common in your family or culture?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A1CC8A-05A2-4710-9AEA-C2563D553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/>
              <a:pPr defTabSz="45720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80113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5716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1AEF1A-EDC3-4CB9-BEFE-443EEA40B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2"/>
            </a:pPr>
            <a:r>
              <a:rPr lang="en-US" dirty="0">
                <a:solidFill>
                  <a:srgbClr val="FF0000"/>
                </a:solidFill>
              </a:rPr>
              <a:t>Describe the grief process</a:t>
            </a:r>
          </a:p>
          <a:p>
            <a:pPr marL="457200" indent="-457200">
              <a:buFont typeface="+mj-lt"/>
              <a:buAutoNum type="arabicPeriod" startAt="2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/>
              <a:t>The following are common reactions to the death of a loved one: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Shock: especially at one’s own feelings </a:t>
            </a:r>
          </a:p>
          <a:p>
            <a:pPr lvl="1"/>
            <a:r>
              <a:rPr lang="en-US" dirty="0"/>
              <a:t>Denial: usually lasts a short time </a:t>
            </a:r>
          </a:p>
          <a:p>
            <a:pPr lvl="1"/>
            <a:r>
              <a:rPr lang="en-US" dirty="0"/>
              <a:t>Anger: at themselves, God, the doctors, even at the person who died </a:t>
            </a:r>
          </a:p>
          <a:p>
            <a:pPr lvl="1"/>
            <a:r>
              <a:rPr lang="en-US" dirty="0"/>
              <a:t>Guilt: wishing they had done more, guilty because they are still living</a:t>
            </a:r>
          </a:p>
          <a:p>
            <a:pPr lvl="1"/>
            <a:r>
              <a:rPr lang="en-US" dirty="0"/>
              <a:t>Regret: for what they did or did not do </a:t>
            </a:r>
          </a:p>
          <a:p>
            <a:pPr lvl="1"/>
            <a:r>
              <a:rPr lang="en-US" dirty="0"/>
              <a:t>Sadness: depression, headaches, or insomnia </a:t>
            </a:r>
          </a:p>
          <a:p>
            <a:pPr lvl="1"/>
            <a:r>
              <a:rPr lang="en-US" dirty="0"/>
              <a:t>Loneliness: missing the person and having painful memories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A1CC8A-05A2-4710-9AEA-C2563D553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/>
              <a:pPr defTabSz="45720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95567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1AEF1A-EDC3-4CB9-BEFE-443EEA40B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3"/>
            </a:pPr>
            <a:r>
              <a:rPr lang="en-US" dirty="0">
                <a:solidFill>
                  <a:srgbClr val="FF0000"/>
                </a:solidFill>
              </a:rPr>
              <a:t>Discuss how feelings and attitudes about death differ</a:t>
            </a:r>
          </a:p>
          <a:p>
            <a:pPr marL="457200" indent="-457200">
              <a:buFont typeface="+mj-lt"/>
              <a:buAutoNum type="arabicPeriod" startAt="3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/>
              <a:t>These factors can influence feelings and attitudes about death: 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Experience with death </a:t>
            </a:r>
          </a:p>
          <a:p>
            <a:pPr lvl="1"/>
            <a:r>
              <a:rPr lang="en-US" dirty="0"/>
              <a:t>Personality type </a:t>
            </a:r>
          </a:p>
          <a:p>
            <a:pPr lvl="1"/>
            <a:r>
              <a:rPr lang="en-US" dirty="0"/>
              <a:t>Religious beliefs </a:t>
            </a:r>
          </a:p>
          <a:p>
            <a:pPr lvl="1"/>
            <a:r>
              <a:rPr lang="en-US" dirty="0"/>
              <a:t>Cultural background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A1CC8A-05A2-4710-9AEA-C2563D553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/>
              <a:pPr defTabSz="45720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33709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1AEF1A-EDC3-4CB9-BEFE-443EEA40B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3"/>
            </a:pPr>
            <a:r>
              <a:rPr lang="en-US" dirty="0">
                <a:solidFill>
                  <a:srgbClr val="FF0000"/>
                </a:solidFill>
              </a:rPr>
              <a:t>Discuss how feelings and attitudes about death differ</a:t>
            </a:r>
          </a:p>
          <a:p>
            <a:pPr marL="457200" indent="-457200">
              <a:buFont typeface="+mj-lt"/>
              <a:buAutoNum type="arabicPeriod" startAt="3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/>
              <a:t>Think about this question: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How do your own experiences and your cultural background influence your feelings about death?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A1CC8A-05A2-4710-9AEA-C2563D553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/>
              <a:pPr defTabSz="45720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78807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1AEF1A-EDC3-4CB9-BEFE-443EEA40B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4"/>
            </a:pPr>
            <a:r>
              <a:rPr lang="en-US" dirty="0">
                <a:solidFill>
                  <a:srgbClr val="FF0000"/>
                </a:solidFill>
              </a:rPr>
              <a:t>Discuss how to care for a resident who is dying</a:t>
            </a:r>
          </a:p>
          <a:p>
            <a:pPr marL="457200" indent="-457200">
              <a:buFont typeface="+mj-lt"/>
              <a:buAutoNum type="arabicPeriod" startAt="4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/>
              <a:t>Define the following term: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advance directives</a:t>
            </a:r>
          </a:p>
          <a:p>
            <a:pPr marL="457200" lvl="1" indent="0">
              <a:buNone/>
            </a:pPr>
            <a:r>
              <a:rPr lang="en-US" dirty="0"/>
              <a:t>legal documents that allow people to choose what medical care they wish to have if they are unable to make those decisions themselves.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A1CC8A-05A2-4710-9AEA-C2563D553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/>
              <a:pPr defTabSz="45720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2862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1AEF1A-EDC3-4CB9-BEFE-443EEA40B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4"/>
            </a:pPr>
            <a:r>
              <a:rPr lang="en-US" dirty="0">
                <a:solidFill>
                  <a:srgbClr val="FF0000"/>
                </a:solidFill>
              </a:rPr>
              <a:t>Discuss how to care for a resident who is dying</a:t>
            </a:r>
          </a:p>
          <a:p>
            <a:pPr marL="457200" indent="-457200">
              <a:buFont typeface="+mj-lt"/>
              <a:buAutoNum type="arabicPeriod" startAt="4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/>
              <a:t>When caring for dying residents, an NA must take special notice of these issues: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Diminished senses</a:t>
            </a:r>
          </a:p>
          <a:p>
            <a:pPr lvl="1"/>
            <a:r>
              <a:rPr lang="en-US" dirty="0"/>
              <a:t>Care of mouth and nose </a:t>
            </a:r>
          </a:p>
          <a:p>
            <a:pPr lvl="1"/>
            <a:r>
              <a:rPr lang="en-US" dirty="0"/>
              <a:t>Skin care </a:t>
            </a:r>
          </a:p>
          <a:p>
            <a:pPr lvl="1"/>
            <a:r>
              <a:rPr lang="en-US" dirty="0"/>
              <a:t>Pain control and comfort </a:t>
            </a:r>
          </a:p>
          <a:p>
            <a:pPr lvl="1"/>
            <a:r>
              <a:rPr lang="en-US" dirty="0"/>
              <a:t>Environment </a:t>
            </a:r>
          </a:p>
          <a:p>
            <a:pPr lvl="1"/>
            <a:r>
              <a:rPr lang="en-US" dirty="0"/>
              <a:t>Emotional and spiritual support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A1CC8A-05A2-4710-9AEA-C2563D553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/>
              <a:pPr defTabSz="45720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65465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29C76"/>
      </a:accent1>
      <a:accent2>
        <a:srgbClr val="B37924"/>
      </a:accent2>
      <a:accent3>
        <a:srgbClr val="E3567D"/>
      </a:accent3>
      <a:accent4>
        <a:srgbClr val="0091B9"/>
      </a:accent4>
      <a:accent5>
        <a:srgbClr val="D6BF00"/>
      </a:accent5>
      <a:accent6>
        <a:srgbClr val="934C93"/>
      </a:accent6>
      <a:hlink>
        <a:srgbClr val="0563C1"/>
      </a:hlink>
      <a:folHlink>
        <a:srgbClr val="954F72"/>
      </a:folHlink>
    </a:clrScheme>
    <a:fontScheme name="Susan Hedman - Hartman Publishing">
      <a:majorFont>
        <a:latin typeface="Scala Sans"/>
        <a:ea typeface=""/>
        <a:cs typeface=""/>
      </a:majorFont>
      <a:minorFont>
        <a:latin typeface="Scala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282</TotalTime>
  <Words>1965</Words>
  <Application>Microsoft Office PowerPoint</Application>
  <PresentationFormat>Widescreen</PresentationFormat>
  <Paragraphs>324</Paragraphs>
  <Slides>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4" baseType="lpstr">
      <vt:lpstr>Arial</vt:lpstr>
      <vt:lpstr>Scala Sans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Editorial</dc:creator>
  <cp:lastModifiedBy>Angela Storey</cp:lastModifiedBy>
  <cp:revision>11</cp:revision>
  <dcterms:created xsi:type="dcterms:W3CDTF">2018-11-29T18:02:20Z</dcterms:created>
  <dcterms:modified xsi:type="dcterms:W3CDTF">2019-05-13T18:27:59Z</dcterms:modified>
</cp:coreProperties>
</file>