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5" r:id="rId2"/>
    <p:sldId id="257" r:id="rId3"/>
    <p:sldId id="268" r:id="rId4"/>
    <p:sldId id="258" r:id="rId5"/>
    <p:sldId id="269" r:id="rId6"/>
    <p:sldId id="260" r:id="rId7"/>
    <p:sldId id="271" r:id="rId8"/>
    <p:sldId id="270" r:id="rId9"/>
    <p:sldId id="262" r:id="rId10"/>
    <p:sldId id="272" r:id="rId11"/>
    <p:sldId id="264" r:id="rId12"/>
    <p:sldId id="266" r:id="rId13"/>
    <p:sldId id="273" r:id="rId14"/>
    <p:sldId id="267" r:id="rId15"/>
    <p:sldId id="277" r:id="rId16"/>
    <p:sldId id="276" r:id="rId17"/>
    <p:sldId id="275" r:id="rId18"/>
    <p:sldId id="274" r:id="rId19"/>
    <p:sldId id="265" r:id="rId20"/>
    <p:sldId id="278" r:id="rId21"/>
    <p:sldId id="279" r:id="rId22"/>
    <p:sldId id="280" r:id="rId23"/>
    <p:sldId id="261" r:id="rId24"/>
    <p:sldId id="259" r:id="rId25"/>
    <p:sldId id="281" r:id="rId26"/>
    <p:sldId id="282" r:id="rId27"/>
    <p:sldId id="283" r:id="rId28"/>
    <p:sldId id="284" r:id="rId29"/>
    <p:sldId id="28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2"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2"/>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20</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2"/>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Mental Health and Mental Illness</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4231486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34C93"/>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Mental Health and Mental Illness</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20</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2"/>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837583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24437203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6992253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62365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11C6D7-F629-4441-A58E-51FDC2F69173}"/>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the connection between mental and physical wellness</a:t>
            </a:r>
          </a:p>
          <a:p>
            <a:pPr marL="457200" indent="-457200">
              <a:buFont typeface="+mj-lt"/>
              <a:buAutoNum type="arabicPeriod" startAt="4"/>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What stress-reducing techniques do you find effective in your own life?</a:t>
            </a:r>
          </a:p>
          <a:p>
            <a:pPr marL="0" indent="0">
              <a:buNone/>
            </a:pPr>
            <a:endParaRPr lang="en-US" dirty="0"/>
          </a:p>
        </p:txBody>
      </p:sp>
      <p:sp>
        <p:nvSpPr>
          <p:cNvPr id="3" name="Slide Number Placeholder 2">
            <a:extLst>
              <a:ext uri="{FF2B5EF4-FFF2-40B4-BE49-F238E27FC236}">
                <a16:creationId xmlns:a16="http://schemas.microsoft.com/office/drawing/2014/main" id="{7B90F24D-A0D5-4780-ABD1-771E5B6DA933}"/>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2601420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B8CC9D-35F6-4D4D-8498-23D31A61FBB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List guidelines for communicating with residents who are mentally ill</a:t>
            </a:r>
          </a:p>
          <a:p>
            <a:pPr marL="457200" indent="-457200">
              <a:buFont typeface="+mj-lt"/>
              <a:buAutoNum type="arabicPeriod" startAt="5"/>
            </a:pPr>
            <a:endParaRPr lang="en-US" dirty="0">
              <a:solidFill>
                <a:srgbClr val="FF0000"/>
              </a:solidFill>
            </a:endParaRPr>
          </a:p>
          <a:p>
            <a:pPr marL="0" indent="0">
              <a:buNone/>
            </a:pPr>
            <a:r>
              <a:rPr lang="en-US" dirty="0"/>
              <a:t>NAs should remember these guidelines for communicating with residents who are mentally ill:</a:t>
            </a:r>
          </a:p>
          <a:p>
            <a:pPr marL="0" indent="0">
              <a:buNone/>
            </a:pPr>
            <a:endParaRPr lang="en-US" dirty="0"/>
          </a:p>
          <a:p>
            <a:pPr lvl="1"/>
            <a:r>
              <a:rPr lang="en-US" dirty="0"/>
              <a:t>Do not talk to adults as if they were children.</a:t>
            </a:r>
          </a:p>
          <a:p>
            <a:pPr lvl="1"/>
            <a:r>
              <a:rPr lang="en-US" dirty="0"/>
              <a:t>Use simple, clear statements and normal tone of voice.</a:t>
            </a:r>
          </a:p>
          <a:p>
            <a:pPr lvl="1"/>
            <a:r>
              <a:rPr lang="en-US" dirty="0"/>
              <a:t>Communicate respect and concern.</a:t>
            </a:r>
          </a:p>
          <a:p>
            <a:pPr lvl="1"/>
            <a:r>
              <a:rPr lang="en-US" dirty="0"/>
              <a:t>Sit or stand at a normal distance. Use posture that says you are listening (body language).</a:t>
            </a:r>
          </a:p>
          <a:p>
            <a:pPr lvl="1"/>
            <a:r>
              <a:rPr lang="en-US" dirty="0"/>
              <a:t>Be honest and direct. </a:t>
            </a:r>
          </a:p>
          <a:p>
            <a:pPr lvl="1"/>
            <a:r>
              <a:rPr lang="en-US" dirty="0"/>
              <a:t>Avoid arguments. </a:t>
            </a:r>
          </a:p>
          <a:p>
            <a:pPr lvl="1"/>
            <a:r>
              <a:rPr lang="en-US" dirty="0"/>
              <a:t>Maintain eye contact and listen carefully. </a:t>
            </a:r>
          </a:p>
        </p:txBody>
      </p:sp>
      <p:sp>
        <p:nvSpPr>
          <p:cNvPr id="3" name="Slide Number Placeholder 2">
            <a:extLst>
              <a:ext uri="{FF2B5EF4-FFF2-40B4-BE49-F238E27FC236}">
                <a16:creationId xmlns:a16="http://schemas.microsoft.com/office/drawing/2014/main" id="{53371136-C3F4-4C4A-AF45-890B49999BA6}"/>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10249465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B8CC9D-35F6-4D4D-8498-23D31A61FBBD}"/>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and define common defense mechanisms</a:t>
            </a:r>
          </a:p>
          <a:p>
            <a:pPr marL="457200" indent="-457200">
              <a:buFont typeface="+mj-lt"/>
              <a:buAutoNum type="arabicPeriod" startAt="6"/>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defense mechanisms </a:t>
            </a:r>
          </a:p>
          <a:p>
            <a:pPr marL="457200" lvl="1" indent="0">
              <a:buNone/>
            </a:pPr>
            <a:r>
              <a:rPr lang="en-US" dirty="0"/>
              <a:t>unconscious behaviors used to release tension or cope with stress. </a:t>
            </a:r>
          </a:p>
          <a:p>
            <a:pPr marL="0" indent="0">
              <a:buNone/>
            </a:pPr>
            <a:endParaRPr lang="en-US" dirty="0"/>
          </a:p>
        </p:txBody>
      </p:sp>
      <p:sp>
        <p:nvSpPr>
          <p:cNvPr id="3" name="Slide Number Placeholder 2">
            <a:extLst>
              <a:ext uri="{FF2B5EF4-FFF2-40B4-BE49-F238E27FC236}">
                <a16:creationId xmlns:a16="http://schemas.microsoft.com/office/drawing/2014/main" id="{53371136-C3F4-4C4A-AF45-890B49999BA6}"/>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782108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B8CC9D-35F6-4D4D-8498-23D31A61FBBD}"/>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and define common defense mechanisms</a:t>
            </a:r>
          </a:p>
          <a:p>
            <a:pPr marL="457200" indent="-457200">
              <a:buFont typeface="+mj-lt"/>
              <a:buAutoNum type="arabicPeriod" startAt="6"/>
            </a:pPr>
            <a:endParaRPr lang="en-US" dirty="0">
              <a:solidFill>
                <a:srgbClr val="FF0000"/>
              </a:solidFill>
            </a:endParaRPr>
          </a:p>
          <a:p>
            <a:pPr marL="0" indent="0">
              <a:buNone/>
            </a:pPr>
            <a:r>
              <a:rPr lang="en-US" dirty="0"/>
              <a:t>NAs should be familiar with these defense mechanisms:</a:t>
            </a:r>
          </a:p>
          <a:p>
            <a:pPr marL="0" indent="0">
              <a:buNone/>
            </a:pPr>
            <a:endParaRPr lang="en-US" dirty="0"/>
          </a:p>
          <a:p>
            <a:pPr lvl="1"/>
            <a:r>
              <a:rPr lang="en-US" dirty="0"/>
              <a:t>Denial </a:t>
            </a:r>
          </a:p>
          <a:p>
            <a:pPr lvl="1"/>
            <a:r>
              <a:rPr lang="en-US" dirty="0"/>
              <a:t>Projection </a:t>
            </a:r>
          </a:p>
          <a:p>
            <a:pPr lvl="1"/>
            <a:r>
              <a:rPr lang="en-US" dirty="0"/>
              <a:t>Displacement </a:t>
            </a:r>
          </a:p>
          <a:p>
            <a:pPr lvl="1"/>
            <a:r>
              <a:rPr lang="en-US" dirty="0"/>
              <a:t>Rationalization </a:t>
            </a:r>
          </a:p>
          <a:p>
            <a:pPr lvl="1"/>
            <a:r>
              <a:rPr lang="en-US" dirty="0"/>
              <a:t>Repression </a:t>
            </a:r>
          </a:p>
          <a:p>
            <a:pPr lvl="1"/>
            <a:r>
              <a:rPr lang="en-US" dirty="0"/>
              <a:t>Regression </a:t>
            </a:r>
          </a:p>
          <a:p>
            <a:pPr marL="0" indent="0">
              <a:buNone/>
            </a:pPr>
            <a:endParaRPr lang="en-US" dirty="0"/>
          </a:p>
        </p:txBody>
      </p:sp>
      <p:sp>
        <p:nvSpPr>
          <p:cNvPr id="3" name="Slide Number Placeholder 2">
            <a:extLst>
              <a:ext uri="{FF2B5EF4-FFF2-40B4-BE49-F238E27FC236}">
                <a16:creationId xmlns:a16="http://schemas.microsoft.com/office/drawing/2014/main" id="{53371136-C3F4-4C4A-AF45-890B49999BA6}"/>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spTree>
    <p:extLst>
      <p:ext uri="{BB962C8B-B14F-4D97-AF65-F5344CB8AC3E}">
        <p14:creationId xmlns:p14="http://schemas.microsoft.com/office/powerpoint/2010/main" val="2570047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B8CC9D-35F6-4D4D-8498-23D31A61FBBD}"/>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anxiety, depression, and schizophrenia</a:t>
            </a:r>
          </a:p>
          <a:p>
            <a:pPr marL="0" indent="0">
              <a:buNone/>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anxiety</a:t>
            </a:r>
          </a:p>
          <a:p>
            <a:pPr marL="457200" lvl="1" indent="0">
              <a:buNone/>
            </a:pPr>
            <a:r>
              <a:rPr lang="en-US" dirty="0"/>
              <a:t>uneasiness, worry, or fear, often about a situation or condition.</a:t>
            </a:r>
          </a:p>
          <a:p>
            <a:pPr marL="0" indent="0">
              <a:buNone/>
            </a:pPr>
            <a:r>
              <a:rPr lang="en-US" b="1" dirty="0"/>
              <a:t>generalized anxiety disorder (GAD)</a:t>
            </a:r>
          </a:p>
          <a:p>
            <a:pPr marL="457200" lvl="1" indent="0">
              <a:buNone/>
            </a:pPr>
            <a:r>
              <a:rPr lang="en-US" dirty="0"/>
              <a:t>an anxiety disorder that is characterized by chronic anxiety and worry, even when there is no cause for these feelings.</a:t>
            </a:r>
          </a:p>
          <a:p>
            <a:pPr marL="0" indent="0">
              <a:buNone/>
            </a:pPr>
            <a:r>
              <a:rPr lang="en-US" b="1" dirty="0"/>
              <a:t>panic disorder</a:t>
            </a:r>
          </a:p>
          <a:p>
            <a:pPr marL="457200" lvl="1" indent="0">
              <a:buNone/>
            </a:pPr>
            <a:r>
              <a:rPr lang="en-US" dirty="0"/>
              <a:t>a disorder characterized by a person having regular panic attacks or living with constant anxiety about having another attack.</a:t>
            </a:r>
          </a:p>
          <a:p>
            <a:pPr marL="0" indent="0">
              <a:buNone/>
            </a:pPr>
            <a:endParaRPr lang="en-US" dirty="0"/>
          </a:p>
        </p:txBody>
      </p:sp>
      <p:sp>
        <p:nvSpPr>
          <p:cNvPr id="3" name="Slide Number Placeholder 2">
            <a:extLst>
              <a:ext uri="{FF2B5EF4-FFF2-40B4-BE49-F238E27FC236}">
                <a16:creationId xmlns:a16="http://schemas.microsoft.com/office/drawing/2014/main" id="{53371136-C3F4-4C4A-AF45-890B49999BA6}"/>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1614645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B8CC9D-35F6-4D4D-8498-23D31A61FBBD}"/>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anxiety, depression, and schizophrenia</a:t>
            </a:r>
          </a:p>
          <a:p>
            <a:pPr marL="0" indent="0">
              <a:buNone/>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obsessive-compulsive disorder (OCD)</a:t>
            </a:r>
          </a:p>
          <a:p>
            <a:pPr marL="457200" lvl="1" indent="0">
              <a:buNone/>
            </a:pPr>
            <a:r>
              <a:rPr lang="en-US" dirty="0"/>
              <a:t>an anxiety disorder characterized by obsessive behavior or thoughts, which may cause the person to repeatedly perform a behavior or routine.</a:t>
            </a:r>
          </a:p>
          <a:p>
            <a:pPr marL="0" indent="0">
              <a:buNone/>
            </a:pPr>
            <a:r>
              <a:rPr lang="en-US" b="1" dirty="0"/>
              <a:t>posttraumatic stress disorder (PTSD)</a:t>
            </a:r>
          </a:p>
          <a:p>
            <a:pPr marL="457200" lvl="1" indent="0">
              <a:buNone/>
            </a:pPr>
            <a:r>
              <a:rPr lang="en-US" dirty="0"/>
              <a:t>an anxiety disorder caused by experiencing or witnessing a traumatic experience.</a:t>
            </a:r>
          </a:p>
          <a:p>
            <a:pPr marL="0" indent="0">
              <a:buNone/>
            </a:pPr>
            <a:r>
              <a:rPr lang="en-US" b="1" dirty="0"/>
              <a:t>phobia</a:t>
            </a:r>
          </a:p>
          <a:p>
            <a:pPr marL="457200" lvl="1" indent="0">
              <a:buNone/>
            </a:pPr>
            <a:r>
              <a:rPr lang="en-US" dirty="0"/>
              <a:t>an intense, irrational fear of or anxiety about an object, place, or situation.</a:t>
            </a:r>
          </a:p>
          <a:p>
            <a:pPr marL="0" indent="0">
              <a:buNone/>
            </a:pPr>
            <a:endParaRPr lang="en-US" dirty="0"/>
          </a:p>
        </p:txBody>
      </p:sp>
      <p:sp>
        <p:nvSpPr>
          <p:cNvPr id="3" name="Slide Number Placeholder 2">
            <a:extLst>
              <a:ext uri="{FF2B5EF4-FFF2-40B4-BE49-F238E27FC236}">
                <a16:creationId xmlns:a16="http://schemas.microsoft.com/office/drawing/2014/main" id="{53371136-C3F4-4C4A-AF45-890B49999BA6}"/>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2230802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B8CC9D-35F6-4D4D-8498-23D31A61FBBD}"/>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anxiety, depression, and schizophrenia</a:t>
            </a:r>
          </a:p>
          <a:p>
            <a:pPr marL="0" indent="0">
              <a:buNone/>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claustrophobia</a:t>
            </a:r>
          </a:p>
          <a:p>
            <a:pPr marL="457200" lvl="1" indent="0">
              <a:buNone/>
            </a:pPr>
            <a:r>
              <a:rPr lang="en-US" dirty="0"/>
              <a:t>the fear of being in a confined space.</a:t>
            </a:r>
          </a:p>
          <a:p>
            <a:pPr marL="0" indent="0">
              <a:buNone/>
            </a:pPr>
            <a:r>
              <a:rPr lang="en-US" b="1" dirty="0"/>
              <a:t>depression</a:t>
            </a:r>
          </a:p>
          <a:p>
            <a:pPr marL="457200" lvl="1" indent="0">
              <a:buNone/>
            </a:pPr>
            <a:r>
              <a:rPr lang="en-US" dirty="0"/>
              <a:t>a type of mood disorder that causes pain, fatigue, apathy, sadness, irritability, anxiety, sleeplessness, and loss of appetite, as well as other symptoms; also called clinical depression or major depressive disorder.</a:t>
            </a:r>
          </a:p>
          <a:p>
            <a:pPr marL="0" indent="0">
              <a:buNone/>
            </a:pPr>
            <a:r>
              <a:rPr lang="en-US" b="1" dirty="0"/>
              <a:t>apathy</a:t>
            </a:r>
          </a:p>
          <a:p>
            <a:pPr marL="457200" lvl="1" indent="0">
              <a:buNone/>
            </a:pPr>
            <a:r>
              <a:rPr lang="en-US" dirty="0"/>
              <a:t>a lack of interest in activities.</a:t>
            </a:r>
          </a:p>
          <a:p>
            <a:pPr marL="0" indent="0">
              <a:buNone/>
            </a:pPr>
            <a:endParaRPr lang="en-US" dirty="0"/>
          </a:p>
        </p:txBody>
      </p:sp>
      <p:sp>
        <p:nvSpPr>
          <p:cNvPr id="3" name="Slide Number Placeholder 2">
            <a:extLst>
              <a:ext uri="{FF2B5EF4-FFF2-40B4-BE49-F238E27FC236}">
                <a16:creationId xmlns:a16="http://schemas.microsoft.com/office/drawing/2014/main" id="{53371136-C3F4-4C4A-AF45-890B49999BA6}"/>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2130311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B8CC9D-35F6-4D4D-8498-23D31A61FBBD}"/>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anxiety, depression, and schizophrenia</a:t>
            </a:r>
          </a:p>
          <a:p>
            <a:pPr marL="0" indent="0">
              <a:buNone/>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bipolar disorder</a:t>
            </a:r>
          </a:p>
          <a:p>
            <a:pPr marL="457200" lvl="1" indent="0">
              <a:buNone/>
            </a:pPr>
            <a:r>
              <a:rPr lang="en-US" dirty="0"/>
              <a:t>a type of mood disorder that causes mood swings, changes in energy levels and the ability to function, periods of extreme activity, and periods of extreme depression.</a:t>
            </a:r>
          </a:p>
          <a:p>
            <a:pPr marL="0" indent="0">
              <a:buNone/>
            </a:pPr>
            <a:r>
              <a:rPr lang="en-US" b="1" dirty="0"/>
              <a:t>schizophrenia</a:t>
            </a:r>
          </a:p>
          <a:p>
            <a:pPr marL="457200" lvl="1" indent="0">
              <a:buNone/>
            </a:pPr>
            <a:r>
              <a:rPr lang="en-US" dirty="0"/>
              <a:t>a type of psychotic disorder that causes problems with thinking, communication, and the ability to manage emotions, make decisions, and understand reality.</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53371136-C3F4-4C4A-AF45-890B49999BA6}"/>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39638150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B8CC9D-35F6-4D4D-8498-23D31A61FBBD}"/>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anxiety, depression, and schizophrenia</a:t>
            </a:r>
          </a:p>
          <a:p>
            <a:pPr marL="0" indent="0">
              <a:buNone/>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hallucinations</a:t>
            </a:r>
          </a:p>
          <a:p>
            <a:pPr marL="457200" lvl="1" indent="0">
              <a:buNone/>
            </a:pPr>
            <a:r>
              <a:rPr lang="en-US" dirty="0"/>
              <a:t>false or distorted sensory perceptions.</a:t>
            </a:r>
          </a:p>
          <a:p>
            <a:pPr marL="0" indent="0">
              <a:buNone/>
            </a:pPr>
            <a:r>
              <a:rPr lang="en-US" b="1" dirty="0"/>
              <a:t>delusions</a:t>
            </a:r>
          </a:p>
          <a:p>
            <a:pPr marL="457200" lvl="1" indent="0">
              <a:buNone/>
            </a:pPr>
            <a:r>
              <a:rPr lang="en-US" dirty="0"/>
              <a:t>persistent false beliefs.</a:t>
            </a:r>
          </a:p>
          <a:p>
            <a:pPr marL="0" indent="0">
              <a:buNone/>
            </a:pPr>
            <a:endParaRPr lang="en-US" dirty="0"/>
          </a:p>
        </p:txBody>
      </p:sp>
      <p:sp>
        <p:nvSpPr>
          <p:cNvPr id="3" name="Slide Number Placeholder 2">
            <a:extLst>
              <a:ext uri="{FF2B5EF4-FFF2-40B4-BE49-F238E27FC236}">
                <a16:creationId xmlns:a16="http://schemas.microsoft.com/office/drawing/2014/main" id="{53371136-C3F4-4C4A-AF45-890B49999BA6}"/>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2173743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5A2EBD-B70E-44E1-96B3-889E17378742}"/>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how mental illness is treated</a:t>
            </a:r>
          </a:p>
          <a:p>
            <a:pPr marL="457200" indent="-457200">
              <a:buFont typeface="+mj-lt"/>
              <a:buAutoNum type="arabicPeriod" startAt="8"/>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psychotherapy </a:t>
            </a:r>
          </a:p>
          <a:p>
            <a:pPr marL="457200" lvl="1" indent="0">
              <a:buNone/>
            </a:pPr>
            <a:r>
              <a:rPr lang="en-US" dirty="0"/>
              <a:t>a method of treating mental illness that involves talking about one’s problems with mental health professionals.</a:t>
            </a:r>
          </a:p>
          <a:p>
            <a:pPr marL="0" indent="0">
              <a:buNone/>
            </a:pPr>
            <a:r>
              <a:rPr lang="en-US" b="1" dirty="0"/>
              <a:t>cognitive behavioral therapy (CBT)</a:t>
            </a:r>
          </a:p>
          <a:p>
            <a:pPr marL="457200" lvl="1" indent="0">
              <a:buNone/>
            </a:pPr>
            <a:r>
              <a:rPr lang="en-US" dirty="0"/>
              <a:t>a type of psychotherapy that is often used to treat anxiety disorders and depression and focuses on skills and solutions that a person can use to modify negative thinking and behavior patterns.</a:t>
            </a:r>
          </a:p>
          <a:p>
            <a:pPr marL="0" indent="0">
              <a:buNone/>
            </a:pPr>
            <a:endParaRPr lang="en-US" dirty="0"/>
          </a:p>
        </p:txBody>
      </p:sp>
      <p:sp>
        <p:nvSpPr>
          <p:cNvPr id="3" name="Slide Number Placeholder 2">
            <a:extLst>
              <a:ext uri="{FF2B5EF4-FFF2-40B4-BE49-F238E27FC236}">
                <a16:creationId xmlns:a16="http://schemas.microsoft.com/office/drawing/2014/main" id="{531B1740-E0E2-4099-9314-2C96F3CE8407}"/>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649339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488EC9-A58B-4C6E-8886-7ABE25B1835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seven characteristics of mental health</a:t>
            </a:r>
          </a:p>
          <a:p>
            <a:pPr marL="0" indent="0">
              <a:buNone/>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mental health </a:t>
            </a:r>
          </a:p>
          <a:p>
            <a:pPr marL="457200" lvl="1" indent="0">
              <a:buNone/>
            </a:pPr>
            <a:r>
              <a:rPr lang="en-US" dirty="0"/>
              <a:t>the normal functioning of emotional and intellectual abilities.</a:t>
            </a:r>
          </a:p>
          <a:p>
            <a:pPr marL="0" indent="0">
              <a:buNone/>
            </a:pPr>
            <a:endParaRPr lang="en-US" dirty="0"/>
          </a:p>
        </p:txBody>
      </p:sp>
      <p:sp>
        <p:nvSpPr>
          <p:cNvPr id="3" name="Slide Number Placeholder 2">
            <a:extLst>
              <a:ext uri="{FF2B5EF4-FFF2-40B4-BE49-F238E27FC236}">
                <a16:creationId xmlns:a16="http://schemas.microsoft.com/office/drawing/2014/main" id="{268CAAE6-6218-4679-B82D-1B57401A4D9A}"/>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42479466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5A2EBD-B70E-44E1-96B3-889E17378742}"/>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how mental illness is treated</a:t>
            </a:r>
          </a:p>
          <a:p>
            <a:pPr marL="457200" indent="-457200">
              <a:buFont typeface="+mj-lt"/>
              <a:buAutoNum type="arabicPeriod" startAt="8"/>
            </a:pPr>
            <a:endParaRPr lang="en-US" dirty="0">
              <a:solidFill>
                <a:srgbClr val="FF0000"/>
              </a:solidFill>
            </a:endParaRPr>
          </a:p>
          <a:p>
            <a:pPr marL="0" indent="0">
              <a:buNone/>
            </a:pPr>
            <a:r>
              <a:rPr lang="en-US" dirty="0"/>
              <a:t>Mental illness can be treated. The following are common treatments:</a:t>
            </a:r>
          </a:p>
          <a:p>
            <a:pPr marL="0" indent="0">
              <a:buNone/>
            </a:pPr>
            <a:endParaRPr lang="en-US" dirty="0"/>
          </a:p>
          <a:p>
            <a:pPr lvl="1"/>
            <a:r>
              <a:rPr lang="en-US" dirty="0"/>
              <a:t>Medication</a:t>
            </a:r>
          </a:p>
          <a:p>
            <a:pPr lvl="1"/>
            <a:r>
              <a:rPr lang="en-US" dirty="0"/>
              <a:t>Psychotherapy </a:t>
            </a:r>
          </a:p>
          <a:p>
            <a:pPr lvl="1"/>
            <a:r>
              <a:rPr lang="en-US" dirty="0"/>
              <a:t>Cognitive behavioral therapy (CBT)</a:t>
            </a:r>
          </a:p>
          <a:p>
            <a:pPr marL="0" indent="0">
              <a:buNone/>
            </a:pPr>
            <a:endParaRPr lang="en-US" dirty="0"/>
          </a:p>
        </p:txBody>
      </p:sp>
      <p:sp>
        <p:nvSpPr>
          <p:cNvPr id="3" name="Slide Number Placeholder 2">
            <a:extLst>
              <a:ext uri="{FF2B5EF4-FFF2-40B4-BE49-F238E27FC236}">
                <a16:creationId xmlns:a16="http://schemas.microsoft.com/office/drawing/2014/main" id="{531B1740-E0E2-4099-9314-2C96F3CE8407}"/>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36954154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5A2EBD-B70E-44E1-96B3-889E17378742}"/>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how mental illness is treated</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Residents with mental illness have the right to participate in the planning of their care. </a:t>
            </a:r>
          </a:p>
          <a:p>
            <a:pPr marL="0" indent="0">
              <a:buNone/>
            </a:pPr>
            <a:endParaRPr lang="en-US" dirty="0"/>
          </a:p>
        </p:txBody>
      </p:sp>
      <p:sp>
        <p:nvSpPr>
          <p:cNvPr id="3" name="Slide Number Placeholder 2">
            <a:extLst>
              <a:ext uri="{FF2B5EF4-FFF2-40B4-BE49-F238E27FC236}">
                <a16:creationId xmlns:a16="http://schemas.microsoft.com/office/drawing/2014/main" id="{531B1740-E0E2-4099-9314-2C96F3CE8407}"/>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30082796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C0638C-04B9-439C-8540-F994041D1A26}"/>
              </a:ext>
            </a:extLst>
          </p:cNvPr>
          <p:cNvSpPr>
            <a:spLocks noGrp="1"/>
          </p:cNvSpPr>
          <p:nvPr>
            <p:ph idx="1"/>
          </p:nvPr>
        </p:nvSpPr>
        <p:spPr/>
        <p:txBody>
          <a:bodyPr/>
          <a:lstStyle/>
          <a:p>
            <a:pPr marL="0" indent="0">
              <a:buNone/>
            </a:pPr>
            <a:r>
              <a:rPr lang="en-US" dirty="0"/>
              <a:t>Transparency 20-1: NA’s Role in Caring for the Mentally Ill</a:t>
            </a:r>
          </a:p>
          <a:p>
            <a:endParaRPr lang="en-US" dirty="0"/>
          </a:p>
          <a:p>
            <a:r>
              <a:rPr lang="en-US" dirty="0"/>
              <a:t>Observe residents for changes. Document and report.</a:t>
            </a:r>
          </a:p>
          <a:p>
            <a:r>
              <a:rPr lang="en-US" dirty="0"/>
              <a:t>Support the resident and family and friends.</a:t>
            </a:r>
          </a:p>
          <a:p>
            <a:r>
              <a:rPr lang="en-US" dirty="0"/>
              <a:t>Encourage residents to do as much for themselves as possible.</a:t>
            </a:r>
          </a:p>
          <a:p>
            <a:pPr marL="0" indent="0">
              <a:buNone/>
            </a:pPr>
            <a:endParaRPr lang="en-US" dirty="0"/>
          </a:p>
        </p:txBody>
      </p:sp>
      <p:sp>
        <p:nvSpPr>
          <p:cNvPr id="3" name="Slide Number Placeholder 2">
            <a:extLst>
              <a:ext uri="{FF2B5EF4-FFF2-40B4-BE49-F238E27FC236}">
                <a16:creationId xmlns:a16="http://schemas.microsoft.com/office/drawing/2014/main" id="{8C591E38-2F9E-4188-997B-E4C65A50333D}"/>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24501492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498D0B-0487-4AD4-BB32-7AF882A90965}"/>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Identify important observations that should be made and reported</a:t>
            </a:r>
          </a:p>
          <a:p>
            <a:pPr marL="457200" indent="-457200">
              <a:buFont typeface="+mj-lt"/>
              <a:buAutoNum type="arabicPeriod" startAt="10"/>
            </a:pPr>
            <a:endParaRPr lang="en-US" dirty="0">
              <a:solidFill>
                <a:srgbClr val="FF0000"/>
              </a:solidFill>
            </a:endParaRPr>
          </a:p>
          <a:p>
            <a:pPr marL="0" indent="0">
              <a:buNone/>
            </a:pPr>
            <a:r>
              <a:rPr lang="en-US" dirty="0"/>
              <a:t>NAs should observe and report the following in residents with mental illness:</a:t>
            </a:r>
          </a:p>
          <a:p>
            <a:pPr marL="0" indent="0">
              <a:buNone/>
            </a:pPr>
            <a:endParaRPr lang="en-US" dirty="0"/>
          </a:p>
          <a:p>
            <a:pPr lvl="1"/>
            <a:r>
              <a:rPr lang="en-US" dirty="0"/>
              <a:t>Changes in ability </a:t>
            </a:r>
          </a:p>
          <a:p>
            <a:pPr lvl="1"/>
            <a:r>
              <a:rPr lang="en-US" dirty="0"/>
              <a:t>Positive or negative mood changes (withdrawal) </a:t>
            </a:r>
          </a:p>
          <a:p>
            <a:pPr lvl="1"/>
            <a:r>
              <a:rPr lang="en-US" dirty="0"/>
              <a:t>Behavior changes </a:t>
            </a:r>
          </a:p>
          <a:p>
            <a:pPr lvl="1"/>
            <a:r>
              <a:rPr lang="en-US" dirty="0"/>
              <a:t>Comments about hurting oneself or others (including jokes)</a:t>
            </a:r>
          </a:p>
          <a:p>
            <a:pPr lvl="1"/>
            <a:r>
              <a:rPr lang="en-US" dirty="0"/>
              <a:t>Failure to take medicine or improper use of medicine</a:t>
            </a:r>
          </a:p>
          <a:p>
            <a:pPr lvl="1"/>
            <a:r>
              <a:rPr lang="en-US" dirty="0"/>
              <a:t>Real or imagined physical symptoms </a:t>
            </a:r>
          </a:p>
          <a:p>
            <a:pPr lvl="1"/>
            <a:r>
              <a:rPr lang="en-US" dirty="0"/>
              <a:t>Events, situations, or people that upset or excite residents</a:t>
            </a:r>
          </a:p>
        </p:txBody>
      </p:sp>
      <p:sp>
        <p:nvSpPr>
          <p:cNvPr id="3" name="Slide Number Placeholder 2">
            <a:extLst>
              <a:ext uri="{FF2B5EF4-FFF2-40B4-BE49-F238E27FC236}">
                <a16:creationId xmlns:a16="http://schemas.microsoft.com/office/drawing/2014/main" id="{2FB17E01-FE66-4229-8FF6-20647A3E6536}"/>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1705276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B4BCC9-A62C-4AB4-AC78-D122FBD293AE}"/>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List the signs of substance abuse</a:t>
            </a:r>
          </a:p>
          <a:p>
            <a:pPr marL="457200" indent="-457200">
              <a:buFont typeface="+mj-lt"/>
              <a:buAutoNum type="arabicPeriod" startAt="11"/>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substance abuse</a:t>
            </a:r>
          </a:p>
          <a:p>
            <a:pPr marL="457200" lvl="1" indent="0">
              <a:buNone/>
            </a:pPr>
            <a:r>
              <a:rPr lang="en-US" dirty="0"/>
              <a:t>the repeated use of legal or illegal substances in a way that is harmful to oneself or others.</a:t>
            </a:r>
          </a:p>
          <a:p>
            <a:pPr marL="0" indent="0">
              <a:buNone/>
            </a:pPr>
            <a:endParaRPr lang="en-US" dirty="0"/>
          </a:p>
          <a:p>
            <a:pPr marL="457200" indent="-457200">
              <a:buFont typeface="+mj-lt"/>
              <a:buAutoNum type="arabicPeriod" startAt="11"/>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E4813C1-3128-4373-8AF3-CABFE3F193AA}"/>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3489155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ACA593-DC44-43A0-987B-7B703F01D235}"/>
              </a:ext>
            </a:extLst>
          </p:cNvPr>
          <p:cNvSpPr>
            <a:spLocks noGrp="1"/>
          </p:cNvSpPr>
          <p:nvPr>
            <p:ph idx="1"/>
          </p:nvPr>
        </p:nvSpPr>
        <p:spPr/>
        <p:txBody>
          <a:bodyPr/>
          <a:lstStyle/>
          <a:p>
            <a:pPr marL="0" indent="0">
              <a:buNone/>
            </a:pPr>
            <a:r>
              <a:rPr lang="en-US" dirty="0"/>
              <a:t>Transparency 20-2: Signs of Substance Abuse</a:t>
            </a:r>
          </a:p>
          <a:p>
            <a:pPr marL="0" indent="0">
              <a:buNone/>
            </a:pPr>
            <a:endParaRPr lang="en-US" dirty="0"/>
          </a:p>
          <a:p>
            <a:r>
              <a:rPr lang="en-US" dirty="0"/>
              <a:t>Changes in physical appearance (red eyes, dilated pupils, weight loss)</a:t>
            </a:r>
          </a:p>
          <a:p>
            <a:r>
              <a:rPr lang="en-US" dirty="0"/>
              <a:t>Changes in personality (moodiness, strange behavior, disruption of routines, lying)</a:t>
            </a:r>
          </a:p>
          <a:p>
            <a:r>
              <a:rPr lang="en-US" dirty="0"/>
              <a:t>Irritability</a:t>
            </a:r>
          </a:p>
          <a:p>
            <a:r>
              <a:rPr lang="en-US" dirty="0"/>
              <a:t>Odor of cigarettes, liquor, or other substances on breath or clothes</a:t>
            </a:r>
          </a:p>
          <a:p>
            <a:r>
              <a:rPr lang="en-US" dirty="0"/>
              <a:t>Diminished sense of smell</a:t>
            </a:r>
          </a:p>
          <a:p>
            <a:r>
              <a:rPr lang="en-US" dirty="0"/>
              <a:t>Unexplained changes in vital signs</a:t>
            </a:r>
          </a:p>
          <a:p>
            <a:r>
              <a:rPr lang="en-US" dirty="0"/>
              <a:t>Loss of appetite</a:t>
            </a:r>
          </a:p>
          <a:p>
            <a:r>
              <a:rPr lang="en-US" dirty="0"/>
              <a:t>Inability to function normally</a:t>
            </a:r>
          </a:p>
          <a:p>
            <a:r>
              <a:rPr lang="en-US" dirty="0"/>
              <a:t>Need for money</a:t>
            </a:r>
          </a:p>
          <a:p>
            <a:r>
              <a:rPr lang="en-US" dirty="0"/>
              <a:t>Confusion/forgetfulness</a:t>
            </a:r>
          </a:p>
          <a:p>
            <a:r>
              <a:rPr lang="en-US" dirty="0"/>
              <a:t>Blackouts or memory loss</a:t>
            </a:r>
          </a:p>
          <a:p>
            <a:r>
              <a:rPr lang="en-US" dirty="0"/>
              <a:t>Frequent accidents</a:t>
            </a:r>
          </a:p>
          <a:p>
            <a:r>
              <a:rPr lang="en-US" dirty="0"/>
              <a:t>Problems with family or friends</a:t>
            </a:r>
          </a:p>
          <a:p>
            <a:pPr marL="0" indent="0">
              <a:buNone/>
            </a:pPr>
            <a:endParaRPr lang="en-US" dirty="0"/>
          </a:p>
        </p:txBody>
      </p:sp>
      <p:sp>
        <p:nvSpPr>
          <p:cNvPr id="3" name="Slide Number Placeholder 2">
            <a:extLst>
              <a:ext uri="{FF2B5EF4-FFF2-40B4-BE49-F238E27FC236}">
                <a16:creationId xmlns:a16="http://schemas.microsoft.com/office/drawing/2014/main" id="{B65217BC-1F24-40FB-8D38-04BA5FD8A906}"/>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5347661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B4BCC9-A62C-4AB4-AC78-D122FBD293AE}"/>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List the signs of substance abuse</a:t>
            </a:r>
          </a:p>
          <a:p>
            <a:pPr marL="457200" indent="-457200">
              <a:buFont typeface="+mj-lt"/>
              <a:buAutoNum type="arabicPeriod" startAt="11"/>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Illegal drugs are not the only substances that are abused. Over-the-counter and prescription medications can be abused if taken incorrectly or excessively.</a:t>
            </a:r>
          </a:p>
          <a:p>
            <a:pPr marL="0" indent="0">
              <a:buNone/>
            </a:pPr>
            <a:endParaRPr lang="en-US" dirty="0"/>
          </a:p>
          <a:p>
            <a:pPr marL="457200" indent="-457200">
              <a:buFont typeface="+mj-lt"/>
              <a:buAutoNum type="arabicPeriod" startAt="11"/>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E4813C1-3128-4373-8AF3-CABFE3F193AA}"/>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3950415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B4BCC9-A62C-4AB4-AC78-D122FBD293AE}"/>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List the signs of substance abuse</a:t>
            </a:r>
          </a:p>
          <a:p>
            <a:pPr marL="457200" indent="-457200">
              <a:buFont typeface="+mj-lt"/>
              <a:buAutoNum type="arabicPeriod" startAt="11"/>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What substances commonly found in the home could be abused?</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E4813C1-3128-4373-8AF3-CABFE3F193AA}"/>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2048165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B4BCC9-A62C-4AB4-AC78-D122FBD293AE}"/>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List the signs of substance abuse</a:t>
            </a:r>
          </a:p>
          <a:p>
            <a:pPr marL="457200" indent="-457200">
              <a:buFont typeface="+mj-lt"/>
              <a:buAutoNum type="arabicPeriod" startAt="11"/>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Residents who do not have doctors’ orders against drinking alcohol and who live in a facility where alcoholic beverages are allowed may drink alcohol if they wish to do so. NAs should not make judgments or gossip. </a:t>
            </a:r>
          </a:p>
          <a:p>
            <a:pPr marL="0" indent="0">
              <a:buNone/>
            </a:pPr>
            <a:endParaRPr lang="en-US" dirty="0"/>
          </a:p>
          <a:p>
            <a:pPr marL="457200" indent="-457200">
              <a:buFont typeface="+mj-lt"/>
              <a:buAutoNum type="arabicPeriod" startAt="11"/>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E4813C1-3128-4373-8AF3-CABFE3F193AA}"/>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1777128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983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488EC9-A58B-4C6E-8886-7ABE25B1835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seven characteristics of mental health</a:t>
            </a:r>
          </a:p>
          <a:p>
            <a:pPr marL="0" indent="0">
              <a:buNone/>
            </a:pPr>
            <a:endParaRPr lang="en-US" dirty="0">
              <a:solidFill>
                <a:srgbClr val="FF0000"/>
              </a:solidFill>
            </a:endParaRPr>
          </a:p>
          <a:p>
            <a:pPr marL="0" indent="0">
              <a:buNone/>
            </a:pPr>
            <a:r>
              <a:rPr lang="en-US" dirty="0"/>
              <a:t>These are the characteristics of a person who is mentally healthy: </a:t>
            </a:r>
          </a:p>
          <a:p>
            <a:pPr marL="0" indent="0">
              <a:buNone/>
            </a:pPr>
            <a:endParaRPr lang="en-US" dirty="0"/>
          </a:p>
          <a:p>
            <a:pPr lvl="1"/>
            <a:r>
              <a:rPr lang="en-US" dirty="0"/>
              <a:t>Gets along with others </a:t>
            </a:r>
          </a:p>
          <a:p>
            <a:pPr lvl="1"/>
            <a:r>
              <a:rPr lang="en-US" dirty="0"/>
              <a:t>Adapts to change </a:t>
            </a:r>
          </a:p>
          <a:p>
            <a:pPr lvl="1"/>
            <a:r>
              <a:rPr lang="en-US" dirty="0"/>
              <a:t>Cares for self and others </a:t>
            </a:r>
          </a:p>
          <a:p>
            <a:pPr lvl="1"/>
            <a:r>
              <a:rPr lang="en-US" dirty="0"/>
              <a:t>Gives and accepts love </a:t>
            </a:r>
          </a:p>
          <a:p>
            <a:pPr lvl="1"/>
            <a:r>
              <a:rPr lang="en-US" dirty="0"/>
              <a:t>Deals with situations that cause anxiety, disappointment, and frustration </a:t>
            </a:r>
          </a:p>
          <a:p>
            <a:pPr lvl="1"/>
            <a:r>
              <a:rPr lang="en-US" dirty="0"/>
              <a:t>Takes responsibility for decisions, feelings, and actions </a:t>
            </a:r>
          </a:p>
          <a:p>
            <a:pPr lvl="1"/>
            <a:r>
              <a:rPr lang="en-US" dirty="0"/>
              <a:t>Controls and fulfills desires and impulses appropriately </a:t>
            </a:r>
          </a:p>
          <a:p>
            <a:pPr marL="0" indent="0">
              <a:buNone/>
            </a:pPr>
            <a:endParaRPr lang="en-US" dirty="0"/>
          </a:p>
        </p:txBody>
      </p:sp>
      <p:sp>
        <p:nvSpPr>
          <p:cNvPr id="3" name="Slide Number Placeholder 2">
            <a:extLst>
              <a:ext uri="{FF2B5EF4-FFF2-40B4-BE49-F238E27FC236}">
                <a16:creationId xmlns:a16="http://schemas.microsoft.com/office/drawing/2014/main" id="{268CAAE6-6218-4679-B82D-1B57401A4D9A}"/>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2630714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CED6A4-AEDC-4E68-A742-7BAD2390EEED}"/>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four causes of mental illness</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mental illness</a:t>
            </a:r>
          </a:p>
          <a:p>
            <a:pPr marL="457200" lvl="1" indent="0">
              <a:buNone/>
            </a:pPr>
            <a:r>
              <a:rPr lang="en-US" dirty="0"/>
              <a:t>a disorder that affects a person’s ability to function and often causes inappropriate behavior; confusion, disorientation, agitation, and anxiety are common symptoms.</a:t>
            </a:r>
          </a:p>
          <a:p>
            <a:pPr marL="0" indent="0">
              <a:buNone/>
            </a:pPr>
            <a:r>
              <a:rPr lang="en-US" b="1" dirty="0"/>
              <a:t>situation response</a:t>
            </a:r>
          </a:p>
          <a:p>
            <a:pPr marL="457200" lvl="1" indent="0">
              <a:buNone/>
            </a:pPr>
            <a:r>
              <a:rPr lang="en-US" dirty="0"/>
              <a:t>a temporary condition that has symptoms like those of mental illness; possible causes include a personal crisis, temporary physical changes in the brain, side effects from medications, interactions among medications, and severe changes in the environment.</a:t>
            </a:r>
          </a:p>
          <a:p>
            <a:pPr marL="0" indent="0">
              <a:buNone/>
            </a:pPr>
            <a:endParaRPr lang="en-US" dirty="0"/>
          </a:p>
        </p:txBody>
      </p:sp>
      <p:sp>
        <p:nvSpPr>
          <p:cNvPr id="3" name="Slide Number Placeholder 2">
            <a:extLst>
              <a:ext uri="{FF2B5EF4-FFF2-40B4-BE49-F238E27FC236}">
                <a16:creationId xmlns:a16="http://schemas.microsoft.com/office/drawing/2014/main" id="{2921C890-7F88-4A03-B1D4-DFFDE1ACC610}"/>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3284046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CED6A4-AEDC-4E68-A742-7BAD2390EEED}"/>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four causes of mental illness</a:t>
            </a:r>
          </a:p>
          <a:p>
            <a:pPr marL="457200" indent="-457200">
              <a:buFont typeface="+mj-lt"/>
              <a:buAutoNum type="arabicPeriod" startAt="2"/>
            </a:pPr>
            <a:endParaRPr lang="en-US" dirty="0">
              <a:solidFill>
                <a:srgbClr val="FF0000"/>
              </a:solidFill>
            </a:endParaRPr>
          </a:p>
          <a:p>
            <a:pPr marL="0" indent="0">
              <a:buNone/>
            </a:pPr>
            <a:r>
              <a:rPr lang="en-US" dirty="0"/>
              <a:t>The following conditions may cause or worsen mental illness: </a:t>
            </a:r>
          </a:p>
          <a:p>
            <a:pPr lvl="1"/>
            <a:endParaRPr lang="en-US" dirty="0"/>
          </a:p>
          <a:p>
            <a:pPr lvl="1"/>
            <a:r>
              <a:rPr lang="en-US" dirty="0"/>
              <a:t>Physical factors such as illness, disability, aging, substance abuse, or chemical imbalance </a:t>
            </a:r>
          </a:p>
          <a:p>
            <a:pPr lvl="1"/>
            <a:r>
              <a:rPr lang="en-US" dirty="0"/>
              <a:t>Environmental factors such as weak family relationships or traumatic childhood experiences </a:t>
            </a:r>
          </a:p>
          <a:p>
            <a:pPr lvl="1"/>
            <a:r>
              <a:rPr lang="en-US" dirty="0"/>
              <a:t>Heredity or family influence </a:t>
            </a:r>
          </a:p>
          <a:p>
            <a:pPr lvl="1"/>
            <a:r>
              <a:rPr lang="en-US" dirty="0"/>
              <a:t>Stress, including coping abilities </a:t>
            </a:r>
          </a:p>
          <a:p>
            <a:pPr marL="0" indent="0">
              <a:buNone/>
            </a:pPr>
            <a:endParaRPr lang="en-US" dirty="0"/>
          </a:p>
        </p:txBody>
      </p:sp>
      <p:sp>
        <p:nvSpPr>
          <p:cNvPr id="3" name="Slide Number Placeholder 2">
            <a:extLst>
              <a:ext uri="{FF2B5EF4-FFF2-40B4-BE49-F238E27FC236}">
                <a16:creationId xmlns:a16="http://schemas.microsoft.com/office/drawing/2014/main" id="{2921C890-7F88-4A03-B1D4-DFFDE1ACC610}"/>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845223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CED6A4-AEDC-4E68-A742-7BAD2390EEED}"/>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Distinguish between fact and fallacy concerning mental illness</a:t>
            </a:r>
          </a:p>
          <a:p>
            <a:pPr marL="457200" indent="-457200">
              <a:buFont typeface="+mj-lt"/>
              <a:buAutoNum type="arabicPeriod" startAt="3"/>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fallacy </a:t>
            </a:r>
          </a:p>
          <a:p>
            <a:pPr marL="457200" lvl="1" indent="0">
              <a:buNone/>
            </a:pPr>
            <a:r>
              <a:rPr lang="en-US" dirty="0"/>
              <a:t>a false belief.</a:t>
            </a:r>
          </a:p>
          <a:p>
            <a:pPr marL="0" indent="0">
              <a:buNone/>
            </a:pPr>
            <a:endParaRPr lang="en-US" dirty="0"/>
          </a:p>
        </p:txBody>
      </p:sp>
      <p:sp>
        <p:nvSpPr>
          <p:cNvPr id="3" name="Slide Number Placeholder 2">
            <a:extLst>
              <a:ext uri="{FF2B5EF4-FFF2-40B4-BE49-F238E27FC236}">
                <a16:creationId xmlns:a16="http://schemas.microsoft.com/office/drawing/2014/main" id="{2921C890-7F88-4A03-B1D4-DFFDE1ACC610}"/>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535164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CED6A4-AEDC-4E68-A742-7BAD2390EEED}"/>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Distinguish between fact and fallacy concerning mental illness</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Mental illness is a disorder like any physical disorder. People who are mentally ill cannot simply choose to be well. </a:t>
            </a:r>
          </a:p>
          <a:p>
            <a:pPr marL="0" indent="0">
              <a:buNone/>
            </a:pPr>
            <a:endParaRPr lang="en-US" dirty="0"/>
          </a:p>
        </p:txBody>
      </p:sp>
      <p:sp>
        <p:nvSpPr>
          <p:cNvPr id="3" name="Slide Number Placeholder 2">
            <a:extLst>
              <a:ext uri="{FF2B5EF4-FFF2-40B4-BE49-F238E27FC236}">
                <a16:creationId xmlns:a16="http://schemas.microsoft.com/office/drawing/2014/main" id="{2921C890-7F88-4A03-B1D4-DFFDE1ACC610}"/>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1490773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CED6A4-AEDC-4E68-A742-7BAD2390EEED}"/>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Distinguish between fact and fallacy concerning mental illness</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Mental illness and intellectual disability are not the same. Intellectual disability is a developmental disability that causes below-average mental functioning. It is not a type of mental illness. One common point, however, is that residents with both conditions will need emotional support in addition to care and treatment.</a:t>
            </a:r>
          </a:p>
          <a:p>
            <a:pPr marL="0" indent="0">
              <a:buNone/>
            </a:pPr>
            <a:endParaRPr lang="en-US" dirty="0"/>
          </a:p>
        </p:txBody>
      </p:sp>
      <p:sp>
        <p:nvSpPr>
          <p:cNvPr id="3" name="Slide Number Placeholder 2">
            <a:extLst>
              <a:ext uri="{FF2B5EF4-FFF2-40B4-BE49-F238E27FC236}">
                <a16:creationId xmlns:a16="http://schemas.microsoft.com/office/drawing/2014/main" id="{2921C890-7F88-4A03-B1D4-DFFDE1ACC610}"/>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3622867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11C6D7-F629-4441-A58E-51FDC2F69173}"/>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the connection between mental and physical wellness</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Being mentally healthy can reduce stress and prevent some physical diseases. The reverse of this statement is also true. Mentally ill residents may experience high levels of stress that can affect their physical health.</a:t>
            </a:r>
          </a:p>
          <a:p>
            <a:pPr marL="0" indent="0">
              <a:buNone/>
            </a:pPr>
            <a:endParaRPr lang="en-US" dirty="0"/>
          </a:p>
        </p:txBody>
      </p:sp>
      <p:sp>
        <p:nvSpPr>
          <p:cNvPr id="3" name="Slide Number Placeholder 2">
            <a:extLst>
              <a:ext uri="{FF2B5EF4-FFF2-40B4-BE49-F238E27FC236}">
                <a16:creationId xmlns:a16="http://schemas.microsoft.com/office/drawing/2014/main" id="{7B90F24D-A0D5-4780-ABD1-771E5B6DA933}"/>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2658612788"/>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165</TotalTime>
  <Words>1328</Words>
  <Application>Microsoft Office PowerPoint</Application>
  <PresentationFormat>Widescreen</PresentationFormat>
  <Paragraphs>234</Paragraphs>
  <Slides>29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11</cp:revision>
  <dcterms:created xsi:type="dcterms:W3CDTF">2018-11-28T16:10:11Z</dcterms:created>
  <dcterms:modified xsi:type="dcterms:W3CDTF">2019-05-13T18:18:14Z</dcterms:modified>
</cp:coreProperties>
</file>