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5" r:id="rId2"/>
    <p:sldMasterId id="2147483669" r:id="rId3"/>
  </p:sldMasterIdLst>
  <p:sldIdLst>
    <p:sldId id="257" r:id="rId4"/>
    <p:sldId id="259" r:id="rId5"/>
    <p:sldId id="522" r:id="rId6"/>
    <p:sldId id="523" r:id="rId7"/>
    <p:sldId id="526" r:id="rId8"/>
    <p:sldId id="527" r:id="rId9"/>
    <p:sldId id="525" r:id="rId10"/>
    <p:sldId id="528" r:id="rId11"/>
    <p:sldId id="514" r:id="rId12"/>
    <p:sldId id="529" r:id="rId13"/>
    <p:sldId id="515" r:id="rId14"/>
    <p:sldId id="533" r:id="rId15"/>
    <p:sldId id="532" r:id="rId16"/>
    <p:sldId id="534" r:id="rId17"/>
    <p:sldId id="531" r:id="rId18"/>
    <p:sldId id="530" r:id="rId19"/>
    <p:sldId id="516" r:id="rId20"/>
    <p:sldId id="536" r:id="rId21"/>
    <p:sldId id="538" r:id="rId22"/>
    <p:sldId id="542" r:id="rId23"/>
    <p:sldId id="547" r:id="rId24"/>
    <p:sldId id="546" r:id="rId25"/>
    <p:sldId id="545" r:id="rId26"/>
    <p:sldId id="551" r:id="rId27"/>
    <p:sldId id="544" r:id="rId28"/>
    <p:sldId id="550" r:id="rId29"/>
    <p:sldId id="543" r:id="rId30"/>
    <p:sldId id="548" r:id="rId31"/>
    <p:sldId id="540" r:id="rId32"/>
    <p:sldId id="549" r:id="rId33"/>
    <p:sldId id="552" r:id="rId34"/>
    <p:sldId id="553" r:id="rId35"/>
    <p:sldId id="541" r:id="rId36"/>
    <p:sldId id="539" r:id="rId37"/>
    <p:sldId id="537" r:id="rId38"/>
    <p:sldId id="555" r:id="rId39"/>
    <p:sldId id="535" r:id="rId40"/>
    <p:sldId id="554" r:id="rId41"/>
    <p:sldId id="556" r:id="rId42"/>
    <p:sldId id="518" r:id="rId43"/>
    <p:sldId id="557" r:id="rId44"/>
    <p:sldId id="558" r:id="rId45"/>
    <p:sldId id="520" r:id="rId46"/>
    <p:sldId id="521" r:id="rId47"/>
    <p:sldId id="559" r:id="rId48"/>
    <p:sldId id="519" r:id="rId49"/>
    <p:sldId id="560" r:id="rId50"/>
    <p:sldId id="561" r:id="rId51"/>
    <p:sldId id="562" r:id="rId52"/>
    <p:sldId id="517" r:id="rId53"/>
    <p:sldId id="563" r:id="rId54"/>
    <p:sldId id="567" r:id="rId55"/>
    <p:sldId id="564" r:id="rId56"/>
    <p:sldId id="565" r:id="rId57"/>
    <p:sldId id="566" r:id="rId58"/>
    <p:sldId id="260"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22"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3"/>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3</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Legal and Ethical Issues</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1189418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8000" y="1676400"/>
            <a:ext cx="56388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50000" y="1676400"/>
            <a:ext cx="56388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2495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18869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233858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91106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096155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782812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6988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295400"/>
            <a:ext cx="287020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08000" y="1295400"/>
            <a:ext cx="8407400" cy="4953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2538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Legal and Ethical Issues</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3</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p:spPr>
        <p:txBody>
          <a:bodyPr/>
          <a:lstStyle>
            <a:lvl1pPr>
              <a:defRPr>
                <a:solidFill>
                  <a:sysClr val="windowText" lastClr="000000"/>
                </a:solidFill>
                <a:latin typeface="+mn-lt"/>
              </a:defRPr>
            </a:lvl1pPr>
          </a:lstStyle>
          <a:p>
            <a:pPr defTabSz="457200"/>
            <a:fld id="{3BC1E1F3-686D-4F52-826D-70A4F80E72A5}" type="datetime1">
              <a:rPr lang="en-US" smtClean="0"/>
              <a:pPr defTabSz="457200"/>
              <a:t>5/13/2019</a:t>
            </a:fld>
            <a:endParaRPr lang="en-US" dirty="0"/>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defTabSz="457200"/>
            <a:endParaRPr lang="en-US" dirty="0"/>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3"/>
                </a:solidFill>
                <a:latin typeface="+mn-lt"/>
              </a:defRPr>
            </a:lvl1pPr>
          </a:lstStyle>
          <a:p>
            <a:pPr defTabSz="457200"/>
            <a:fld id="{1E19C8D7-53EE-4AF8-9E87-BBF55B67A655}" type="slidenum">
              <a:rPr lang="en-US" smtClean="0">
                <a:solidFill>
                  <a:srgbClr val="E3567D"/>
                </a:solidFill>
              </a:rPr>
              <a:pPr defTabSz="457200"/>
              <a:t>‹#›</a:t>
            </a:fld>
            <a:endParaRPr lang="en-US" dirty="0">
              <a:solidFill>
                <a:srgbClr val="E3567D"/>
              </a:solidFill>
            </a:endParaRPr>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219074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55022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3"/>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noFill/>
        </p:spPr>
        <p:txBody>
          <a:bodyPr wrap="square" rtlCol="0">
            <a:spAutoFit/>
          </a:bodyPr>
          <a:lstStyle/>
          <a:p>
            <a:r>
              <a:rPr lang="en-US" sz="11500" b="0" dirty="0">
                <a:solidFill>
                  <a:schemeClr val="bg1"/>
                </a:solidFill>
                <a:latin typeface="Scala Sans" panose="02000503060000020003" pitchFamily="2" charset="0"/>
              </a:rPr>
              <a:t>3</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noFill/>
        </p:spPr>
        <p:txBody>
          <a:bodyPr wrap="square" rtlCol="0">
            <a:spAutoFit/>
          </a:bodyPr>
          <a:lstStyle/>
          <a:p>
            <a:r>
              <a:rPr lang="en-US" sz="4000" b="1" dirty="0">
                <a:solidFill>
                  <a:schemeClr val="bg1"/>
                </a:solidFill>
                <a:latin typeface="Scala Sans" panose="02000503060000020003" pitchFamily="2" charset="0"/>
              </a:rPr>
              <a:t>Understanding Residents</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3820743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algn="r"/>
            <a:r>
              <a:rPr lang="en-US" sz="1200" dirty="0">
                <a:latin typeface="Scala Sans" panose="02000503060000020003" pitchFamily="2" charset="0"/>
              </a:rPr>
              <a:t>Understanding Residents</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r>
              <a:rPr lang="en-US" sz="4000" dirty="0">
                <a:solidFill>
                  <a:schemeClr val="bg1"/>
                </a:solidFill>
                <a:latin typeface="+mj-lt"/>
              </a:rPr>
              <a:t>3</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p:spPr>
        <p:txBody>
          <a:bodyPr/>
          <a:lstStyle>
            <a:lvl1pPr>
              <a:defRPr>
                <a:solidFill>
                  <a:sysClr val="windowText" lastClr="000000"/>
                </a:solidFill>
                <a:latin typeface="+mn-lt"/>
              </a:defRPr>
            </a:lvl1pPr>
          </a:lstStyle>
          <a:p>
            <a:fld id="{3BC1E1F3-686D-4F52-826D-70A4F80E72A5}" type="datetime1">
              <a:rPr lang="en-US" smtClean="0"/>
              <a:pPr/>
              <a:t>5/13/2019</a:t>
            </a:fld>
            <a:endParaRPr lang="en-US" dirty="0"/>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endParaRPr lang="en-US" dirty="0"/>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3"/>
                </a:solidFill>
                <a:latin typeface="+mn-lt"/>
              </a:defRPr>
            </a:lvl1pPr>
          </a:lstStyle>
          <a:p>
            <a:fld id="{1E19C8D7-53EE-4AF8-9E87-BBF55B67A655}" type="slidenum">
              <a:rPr lang="en-US" smtClean="0"/>
              <a:pPr/>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2912890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1728606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572670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4693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9938667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4.wmf"/><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defTabSz="457200"/>
            <a:fld id="{63182F9F-E9DB-44F9-8F4D-A11E49818C55}" type="datetime1">
              <a:rPr lang="en-US" smtClean="0">
                <a:solidFill>
                  <a:prstClr val="black"/>
                </a:solidFill>
              </a:rPr>
              <a:pPr defTabSz="457200"/>
              <a:t>5/13/2019</a:t>
            </a:fld>
            <a:endParaRPr lang="en-US" dirty="0">
              <a:solidFill>
                <a:prstClr val="black"/>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defTabSz="457200"/>
            <a:endParaRPr lang="en-US" dirty="0">
              <a:solidFill>
                <a:prstClr val="black"/>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defTabSz="457200"/>
            <a:fld id="{1E19C8D7-53EE-4AF8-9E87-BBF55B67A655}"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7734282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fld id="{63182F9F-E9DB-44F9-8F4D-A11E49818C55}" type="datetime1">
              <a:rPr lang="en-US" smtClean="0"/>
              <a:pPr/>
              <a:t>5/13/2019</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fld id="{1E19C8D7-53EE-4AF8-9E87-BBF55B67A655}" type="slidenum">
              <a:rPr lang="en-US" smtClean="0"/>
              <a:pPr/>
              <a:t>‹#›</a:t>
            </a:fld>
            <a:endParaRPr lang="en-US" dirty="0"/>
          </a:p>
        </p:txBody>
      </p:sp>
    </p:spTree>
    <p:extLst>
      <p:ext uri="{BB962C8B-B14F-4D97-AF65-F5344CB8AC3E}">
        <p14:creationId xmlns:p14="http://schemas.microsoft.com/office/powerpoint/2010/main" val="224218340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214C021-A035-472B-BD26-A6956F8B2D1C}"/>
              </a:ext>
            </a:extLst>
          </p:cNvPr>
          <p:cNvSpPr>
            <a:spLocks noGrp="1" noChangeArrowheads="1"/>
          </p:cNvSpPr>
          <p:nvPr>
            <p:ph type="title"/>
          </p:nvPr>
        </p:nvSpPr>
        <p:spPr bwMode="auto">
          <a:xfrm>
            <a:off x="402167" y="1295401"/>
            <a:ext cx="1148080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419169A7-A339-4EDF-B188-2DB7BBD4A8CF}"/>
              </a:ext>
            </a:extLst>
          </p:cNvPr>
          <p:cNvSpPr>
            <a:spLocks noGrp="1" noChangeArrowheads="1"/>
          </p:cNvSpPr>
          <p:nvPr>
            <p:ph type="body" idx="1"/>
          </p:nvPr>
        </p:nvSpPr>
        <p:spPr bwMode="auto">
          <a:xfrm>
            <a:off x="406400" y="1676400"/>
            <a:ext cx="114808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Picture 6" descr="logo_orange-RGB">
            <a:extLst>
              <a:ext uri="{FF2B5EF4-FFF2-40B4-BE49-F238E27FC236}">
                <a16:creationId xmlns:a16="http://schemas.microsoft.com/office/drawing/2014/main" id="{51A447D5-70CA-44E5-85B0-E98490AF964D}"/>
              </a:ext>
            </a:extLst>
          </p:cNvPr>
          <p:cNvSpPr>
            <a:spLocks noChangeAspect="1" noChangeArrowheads="1"/>
          </p:cNvSpPr>
          <p:nvPr userDrawn="1"/>
        </p:nvSpPr>
        <p:spPr bwMode="auto">
          <a:xfrm>
            <a:off x="11044767" y="5867400"/>
            <a:ext cx="82126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endParaRPr lang="en-US" altLang="en-US" sz="2400" dirty="0"/>
          </a:p>
        </p:txBody>
      </p:sp>
      <p:sp>
        <p:nvSpPr>
          <p:cNvPr id="1029" name="Rectangle 5">
            <a:extLst>
              <a:ext uri="{FF2B5EF4-FFF2-40B4-BE49-F238E27FC236}">
                <a16:creationId xmlns:a16="http://schemas.microsoft.com/office/drawing/2014/main" id="{321B43EA-258B-45F2-88C2-3CB7C2C7C07F}"/>
              </a:ext>
            </a:extLst>
          </p:cNvPr>
          <p:cNvSpPr>
            <a:spLocks noChangeArrowheads="1"/>
          </p:cNvSpPr>
          <p:nvPr userDrawn="1"/>
        </p:nvSpPr>
        <p:spPr bwMode="auto">
          <a:xfrm>
            <a:off x="406400" y="152400"/>
            <a:ext cx="434766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buClr>
                <a:srgbClr val="C5E452"/>
              </a:buClr>
              <a:buSzPct val="100000"/>
              <a:buFont typeface="Verdana" charset="0"/>
              <a:buNone/>
              <a:defRPr/>
            </a:pPr>
            <a:r>
              <a:rPr lang="en-US" altLang="x-none" sz="3000" dirty="0">
                <a:solidFill>
                  <a:srgbClr val="E3567D"/>
                </a:solidFill>
              </a:rPr>
              <a:t>3 </a:t>
            </a:r>
          </a:p>
          <a:p>
            <a:pPr eaLnBrk="1" hangingPunct="1">
              <a:buClr>
                <a:srgbClr val="C5E452"/>
              </a:buClr>
              <a:buSzPct val="100000"/>
              <a:buFont typeface="Verdana" charset="0"/>
              <a:buNone/>
              <a:defRPr/>
            </a:pPr>
            <a:r>
              <a:rPr lang="en-US" altLang="x-none" sz="3000" dirty="0">
                <a:solidFill>
                  <a:srgbClr val="E3567D"/>
                </a:solidFill>
              </a:rPr>
              <a:t>Legal and Ethical Issues</a:t>
            </a:r>
          </a:p>
        </p:txBody>
      </p:sp>
      <p:pic>
        <p:nvPicPr>
          <p:cNvPr id="1030" name="Picture 6" descr="logo_orange-RGB">
            <a:extLst>
              <a:ext uri="{FF2B5EF4-FFF2-40B4-BE49-F238E27FC236}">
                <a16:creationId xmlns:a16="http://schemas.microsoft.com/office/drawing/2014/main" id="{D43C647F-FAF4-4B68-A13E-77F4552D3C3E}"/>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1076517" y="5867400"/>
            <a:ext cx="82126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161403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rtl="0" eaLnBrk="0" fontAlgn="base" hangingPunct="0">
        <a:spcBef>
          <a:spcPct val="0"/>
        </a:spcBef>
        <a:spcAft>
          <a:spcPct val="0"/>
        </a:spcAft>
        <a:defRPr sz="2000">
          <a:solidFill>
            <a:srgbClr val="FF0000"/>
          </a:solidFill>
          <a:latin typeface="+mj-lt"/>
          <a:ea typeface="+mj-ea"/>
          <a:cs typeface="+mj-cs"/>
        </a:defRPr>
      </a:lvl1pPr>
      <a:lvl2pPr algn="l" rtl="0" eaLnBrk="0" fontAlgn="base" hangingPunct="0">
        <a:spcBef>
          <a:spcPct val="0"/>
        </a:spcBef>
        <a:spcAft>
          <a:spcPct val="0"/>
        </a:spcAft>
        <a:defRPr sz="2000">
          <a:solidFill>
            <a:srgbClr val="FF0000"/>
          </a:solidFill>
          <a:latin typeface="Verdana" pitchFamily="34" charset="0"/>
        </a:defRPr>
      </a:lvl2pPr>
      <a:lvl3pPr algn="l" rtl="0" eaLnBrk="0" fontAlgn="base" hangingPunct="0">
        <a:spcBef>
          <a:spcPct val="0"/>
        </a:spcBef>
        <a:spcAft>
          <a:spcPct val="0"/>
        </a:spcAft>
        <a:defRPr sz="2000">
          <a:solidFill>
            <a:srgbClr val="FF0000"/>
          </a:solidFill>
          <a:latin typeface="Verdana" pitchFamily="34" charset="0"/>
        </a:defRPr>
      </a:lvl3pPr>
      <a:lvl4pPr algn="l" rtl="0" eaLnBrk="0" fontAlgn="base" hangingPunct="0">
        <a:spcBef>
          <a:spcPct val="0"/>
        </a:spcBef>
        <a:spcAft>
          <a:spcPct val="0"/>
        </a:spcAft>
        <a:defRPr sz="2000">
          <a:solidFill>
            <a:srgbClr val="FF0000"/>
          </a:solidFill>
          <a:latin typeface="Verdana" pitchFamily="34" charset="0"/>
        </a:defRPr>
      </a:lvl4pPr>
      <a:lvl5pPr algn="l" rtl="0" eaLnBrk="0" fontAlgn="base" hangingPunct="0">
        <a:spcBef>
          <a:spcPct val="0"/>
        </a:spcBef>
        <a:spcAft>
          <a:spcPct val="0"/>
        </a:spcAft>
        <a:defRPr sz="2000">
          <a:solidFill>
            <a:srgbClr val="FF0000"/>
          </a:solidFill>
          <a:latin typeface="Verdana" pitchFamily="34" charset="0"/>
        </a:defRPr>
      </a:lvl5pPr>
      <a:lvl6pPr marL="457200" algn="l" rtl="0" eaLnBrk="0" fontAlgn="base" hangingPunct="0">
        <a:spcBef>
          <a:spcPct val="0"/>
        </a:spcBef>
        <a:spcAft>
          <a:spcPct val="0"/>
        </a:spcAft>
        <a:defRPr sz="2000">
          <a:solidFill>
            <a:srgbClr val="FF0000"/>
          </a:solidFill>
          <a:latin typeface="Verdana" pitchFamily="34" charset="0"/>
        </a:defRPr>
      </a:lvl6pPr>
      <a:lvl7pPr marL="914400" algn="l" rtl="0" eaLnBrk="0" fontAlgn="base" hangingPunct="0">
        <a:spcBef>
          <a:spcPct val="0"/>
        </a:spcBef>
        <a:spcAft>
          <a:spcPct val="0"/>
        </a:spcAft>
        <a:defRPr sz="2000">
          <a:solidFill>
            <a:srgbClr val="FF0000"/>
          </a:solidFill>
          <a:latin typeface="Verdana" pitchFamily="34" charset="0"/>
        </a:defRPr>
      </a:lvl7pPr>
      <a:lvl8pPr marL="1371600" algn="l" rtl="0" eaLnBrk="0" fontAlgn="base" hangingPunct="0">
        <a:spcBef>
          <a:spcPct val="0"/>
        </a:spcBef>
        <a:spcAft>
          <a:spcPct val="0"/>
        </a:spcAft>
        <a:defRPr sz="2000">
          <a:solidFill>
            <a:srgbClr val="FF0000"/>
          </a:solidFill>
          <a:latin typeface="Verdana" pitchFamily="34" charset="0"/>
        </a:defRPr>
      </a:lvl8pPr>
      <a:lvl9pPr marL="1828800" algn="l" rtl="0" eaLnBrk="0" fontAlgn="base" hangingPunct="0">
        <a:spcBef>
          <a:spcPct val="0"/>
        </a:spcBef>
        <a:spcAft>
          <a:spcPct val="0"/>
        </a:spcAft>
        <a:defRPr sz="2000">
          <a:solidFill>
            <a:srgbClr val="FF0000"/>
          </a:solidFill>
          <a:latin typeface="Verdana" pitchFamily="34" charset="0"/>
        </a:defRPr>
      </a:lvl9pPr>
    </p:titleStyle>
    <p:bodyStyle>
      <a:lvl1pPr marL="342900" indent="-342900" algn="l" rtl="0" eaLnBrk="0" fontAlgn="base" hangingPunct="0">
        <a:spcBef>
          <a:spcPct val="20000"/>
        </a:spcBef>
        <a:spcAft>
          <a:spcPct val="0"/>
        </a:spcAft>
        <a:buChar char="•"/>
        <a:tabLst>
          <a:tab pos="1887538" algn="l"/>
        </a:tabLst>
        <a:defRPr sz="2000">
          <a:solidFill>
            <a:schemeClr val="tx1"/>
          </a:solidFill>
          <a:latin typeface="+mn-lt"/>
          <a:ea typeface="+mn-ea"/>
          <a:cs typeface="+mn-cs"/>
        </a:defRPr>
      </a:lvl1pPr>
      <a:lvl2pPr marL="401638" indent="-287338" algn="l" rtl="0" eaLnBrk="0" fontAlgn="base" hangingPunct="0">
        <a:spcBef>
          <a:spcPct val="20000"/>
        </a:spcBef>
        <a:spcAft>
          <a:spcPct val="0"/>
        </a:spcAft>
        <a:buChar char="•"/>
        <a:tabLst>
          <a:tab pos="1887538" algn="l"/>
        </a:tabLst>
        <a:defRPr sz="2000">
          <a:solidFill>
            <a:schemeClr val="tx1"/>
          </a:solidFill>
          <a:latin typeface="+mn-lt"/>
        </a:defRPr>
      </a:lvl2pPr>
      <a:lvl3pPr marL="742950" indent="-227013" algn="l" rtl="0" eaLnBrk="0" fontAlgn="base" hangingPunct="0">
        <a:spcBef>
          <a:spcPct val="20000"/>
        </a:spcBef>
        <a:spcAft>
          <a:spcPct val="0"/>
        </a:spcAft>
        <a:buChar char="•"/>
        <a:tabLst>
          <a:tab pos="1887538" algn="l"/>
        </a:tabLst>
        <a:defRPr sz="2000">
          <a:solidFill>
            <a:schemeClr val="tx1"/>
          </a:solidFill>
          <a:latin typeface="+mn-lt"/>
        </a:defRPr>
      </a:lvl3pPr>
      <a:lvl4pPr marL="1082675" indent="-225425" algn="l" rtl="0" eaLnBrk="0" fontAlgn="base" hangingPunct="0">
        <a:spcBef>
          <a:spcPct val="20000"/>
        </a:spcBef>
        <a:spcAft>
          <a:spcPct val="0"/>
        </a:spcAft>
        <a:buChar char="–"/>
        <a:tabLst>
          <a:tab pos="1887538" algn="l"/>
        </a:tabLst>
        <a:defRPr sz="2000">
          <a:solidFill>
            <a:schemeClr val="tx1"/>
          </a:solidFill>
          <a:latin typeface="+mn-lt"/>
        </a:defRPr>
      </a:lvl4pPr>
      <a:lvl5pPr marL="1430338" indent="-233363" algn="l" rtl="0" eaLnBrk="0" fontAlgn="base" hangingPunct="0">
        <a:spcBef>
          <a:spcPct val="20000"/>
        </a:spcBef>
        <a:spcAft>
          <a:spcPct val="0"/>
        </a:spcAft>
        <a:buChar char="»"/>
        <a:tabLst>
          <a:tab pos="1887538" algn="l"/>
        </a:tabLst>
        <a:defRPr sz="2000">
          <a:solidFill>
            <a:schemeClr val="tx1"/>
          </a:solidFill>
          <a:latin typeface="+mn-lt"/>
        </a:defRPr>
      </a:lvl5pPr>
      <a:lvl6pPr marL="1887538" indent="-233363" algn="l" rtl="0" eaLnBrk="0" fontAlgn="base" hangingPunct="0">
        <a:spcBef>
          <a:spcPct val="20000"/>
        </a:spcBef>
        <a:spcAft>
          <a:spcPct val="0"/>
        </a:spcAft>
        <a:buChar char="»"/>
        <a:tabLst>
          <a:tab pos="1887538" algn="l"/>
        </a:tabLst>
        <a:defRPr sz="2000">
          <a:solidFill>
            <a:schemeClr val="tx1"/>
          </a:solidFill>
          <a:latin typeface="+mn-lt"/>
        </a:defRPr>
      </a:lvl6pPr>
      <a:lvl7pPr marL="2344738" indent="-233363" algn="l" rtl="0" eaLnBrk="0" fontAlgn="base" hangingPunct="0">
        <a:spcBef>
          <a:spcPct val="20000"/>
        </a:spcBef>
        <a:spcAft>
          <a:spcPct val="0"/>
        </a:spcAft>
        <a:buChar char="»"/>
        <a:tabLst>
          <a:tab pos="1887538" algn="l"/>
        </a:tabLst>
        <a:defRPr sz="2000">
          <a:solidFill>
            <a:schemeClr val="tx1"/>
          </a:solidFill>
          <a:latin typeface="+mn-lt"/>
        </a:defRPr>
      </a:lvl7pPr>
      <a:lvl8pPr marL="2801938" indent="-233363" algn="l" rtl="0" eaLnBrk="0" fontAlgn="base" hangingPunct="0">
        <a:spcBef>
          <a:spcPct val="20000"/>
        </a:spcBef>
        <a:spcAft>
          <a:spcPct val="0"/>
        </a:spcAft>
        <a:buChar char="»"/>
        <a:tabLst>
          <a:tab pos="1887538" algn="l"/>
        </a:tabLst>
        <a:defRPr sz="2000">
          <a:solidFill>
            <a:schemeClr val="tx1"/>
          </a:solidFill>
          <a:latin typeface="+mn-lt"/>
        </a:defRPr>
      </a:lvl8pPr>
      <a:lvl9pPr marL="3259138" indent="-233363" algn="l" rtl="0" eaLnBrk="0" fontAlgn="base" hangingPunct="0">
        <a:spcBef>
          <a:spcPct val="20000"/>
        </a:spcBef>
        <a:spcAft>
          <a:spcPct val="0"/>
        </a:spcAft>
        <a:buChar char="»"/>
        <a:tabLst>
          <a:tab pos="1887538" algn="l"/>
        </a:tabLst>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15085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2"/>
            </a:pPr>
            <a:r>
              <a:rPr lang="en-US" altLang="en-US" kern="0" dirty="0">
                <a:solidFill>
                  <a:srgbClr val="FF0000"/>
                </a:solidFill>
                <a:latin typeface="+mj-lt"/>
                <a:ea typeface="+mj-ea"/>
                <a:cs typeface="+mj-cs"/>
              </a:rPr>
              <a:t>Explain the Omnibus Budget Reconciliation Act (OBRA)</a:t>
            </a:r>
          </a:p>
          <a:p>
            <a:pPr marL="457200" indent="-457200">
              <a:buFont typeface="+mj-lt"/>
              <a:buAutoNum type="arabicPeriod" startAt="2"/>
            </a:pPr>
            <a:endParaRPr lang="en-US" kern="0" dirty="0">
              <a:solidFill>
                <a:srgbClr val="FF0000"/>
              </a:solidFill>
              <a:latin typeface="Verdana"/>
              <a:ea typeface="+mj-ea"/>
              <a:cs typeface="+mj-cs"/>
            </a:endParaRPr>
          </a:p>
          <a:p>
            <a:pPr marL="0" indent="0">
              <a:buNone/>
            </a:pPr>
            <a:r>
              <a:rPr lang="en-US" dirty="0"/>
              <a:t>OBRA (cont’d)</a:t>
            </a:r>
          </a:p>
          <a:p>
            <a:pPr marL="0" indent="0">
              <a:buNone/>
            </a:pPr>
            <a:endParaRPr lang="en-US" dirty="0"/>
          </a:p>
          <a:p>
            <a:pPr lvl="1"/>
            <a:r>
              <a:rPr lang="en-US" dirty="0"/>
              <a:t>Sets minimum staff requirements </a:t>
            </a:r>
          </a:p>
          <a:p>
            <a:pPr lvl="1"/>
            <a:r>
              <a:rPr lang="en-US" dirty="0"/>
              <a:t>Defines minimum services that LTCFs must provide</a:t>
            </a:r>
          </a:p>
          <a:p>
            <a:pPr lvl="1"/>
            <a:r>
              <a:rPr lang="en-US" dirty="0"/>
              <a:t>Establishes resident assessment requirements (MDS) </a:t>
            </a:r>
          </a:p>
          <a:p>
            <a:pPr lvl="1"/>
            <a:r>
              <a:rPr lang="en-US" dirty="0"/>
              <a:t>Introduced changes in survey process </a:t>
            </a:r>
          </a:p>
          <a:p>
            <a:pPr lvl="1"/>
            <a:r>
              <a:rPr lang="en-US" dirty="0"/>
              <a:t>Identifies Residents’ Rights </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10</a:t>
            </a:fld>
            <a:endParaRPr lang="en-US" dirty="0">
              <a:solidFill>
                <a:srgbClr val="E3567D"/>
              </a:solidFill>
            </a:endParaRPr>
          </a:p>
        </p:txBody>
      </p:sp>
    </p:spTree>
    <p:extLst>
      <p:ext uri="{BB962C8B-B14F-4D97-AF65-F5344CB8AC3E}">
        <p14:creationId xmlns:p14="http://schemas.microsoft.com/office/powerpoint/2010/main" val="1604850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3"/>
            </a:pPr>
            <a:r>
              <a:rPr lang="en-US" altLang="en-US" kern="0" dirty="0">
                <a:solidFill>
                  <a:srgbClr val="FF0000"/>
                </a:solidFill>
                <a:latin typeface="+mj-lt"/>
                <a:ea typeface="+mj-ea"/>
                <a:cs typeface="+mj-cs"/>
              </a:rPr>
              <a:t>Explain Residents’ Rights and discuss why they are important</a:t>
            </a:r>
          </a:p>
          <a:p>
            <a:pPr marL="457200" indent="-457200">
              <a:buFont typeface="+mj-lt"/>
              <a:buAutoNum type="arabicPeriod" startAt="3"/>
            </a:pPr>
            <a:endParaRPr lang="en-US" kern="0" dirty="0">
              <a:solidFill>
                <a:srgbClr val="FF0000"/>
              </a:solidFill>
              <a:latin typeface="Verdana"/>
              <a:ea typeface="+mj-ea"/>
              <a:cs typeface="+mj-cs"/>
            </a:endParaRPr>
          </a:p>
          <a:p>
            <a:pPr marL="0" indent="0">
              <a:buNone/>
            </a:pPr>
            <a:r>
              <a:rPr lang="en-US" dirty="0"/>
              <a:t>Define the following terms:</a:t>
            </a:r>
          </a:p>
          <a:p>
            <a:pPr marL="0" indent="0">
              <a:buNone/>
            </a:pPr>
            <a:endParaRPr lang="en-US" dirty="0"/>
          </a:p>
          <a:p>
            <a:pPr marL="0" indent="0">
              <a:buNone/>
            </a:pPr>
            <a:r>
              <a:rPr lang="en-US" b="1" dirty="0"/>
              <a:t>Residents’ Rights</a:t>
            </a:r>
          </a:p>
          <a:p>
            <a:pPr marL="457200" lvl="1" indent="0">
              <a:buNone/>
            </a:pPr>
            <a:r>
              <a:rPr lang="en-US" dirty="0"/>
              <a:t>numerous rights identified in the OBRA law that relate to how residents must be treated while living in a facility; they provide an ethical code of conduct for healthcare workers.</a:t>
            </a:r>
          </a:p>
          <a:p>
            <a:pPr marL="0" indent="0">
              <a:buNone/>
            </a:pPr>
            <a:r>
              <a:rPr lang="en-US" b="1" dirty="0"/>
              <a:t>informed consent</a:t>
            </a:r>
          </a:p>
          <a:p>
            <a:pPr marL="457200" lvl="1" indent="0">
              <a:buNone/>
            </a:pPr>
            <a:r>
              <a:rPr lang="en-US" dirty="0"/>
              <a:t>the process in which a person, with the help of a doctor, makes informed decisions about his or her health care.</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11</a:t>
            </a:fld>
            <a:endParaRPr lang="en-US" dirty="0">
              <a:solidFill>
                <a:srgbClr val="E3567D"/>
              </a:solidFill>
            </a:endParaRPr>
          </a:p>
        </p:txBody>
      </p:sp>
    </p:spTree>
    <p:extLst>
      <p:ext uri="{BB962C8B-B14F-4D97-AF65-F5344CB8AC3E}">
        <p14:creationId xmlns:p14="http://schemas.microsoft.com/office/powerpoint/2010/main" val="1650405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D9F71-6549-4976-94AE-132B3BA93DEA}"/>
              </a:ext>
            </a:extLst>
          </p:cNvPr>
          <p:cNvSpPr>
            <a:spLocks noGrp="1"/>
          </p:cNvSpPr>
          <p:nvPr>
            <p:ph idx="1"/>
          </p:nvPr>
        </p:nvSpPr>
        <p:spPr/>
        <p:txBody>
          <a:bodyPr/>
          <a:lstStyle/>
          <a:p>
            <a:pPr marL="0" indent="0">
              <a:buNone/>
            </a:pPr>
            <a:r>
              <a:rPr lang="en-US" altLang="en-US" dirty="0">
                <a:latin typeface="+mj-lt"/>
              </a:rPr>
              <a:t>Transparency 3-1: Residents’ Rights</a:t>
            </a:r>
          </a:p>
          <a:p>
            <a:pPr marL="0" indent="0">
              <a:buNone/>
            </a:pPr>
            <a:endParaRPr lang="en-US" dirty="0">
              <a:latin typeface="+mj-lt"/>
            </a:endParaRPr>
          </a:p>
          <a:p>
            <a:pPr marL="0" indent="0">
              <a:buNone/>
            </a:pPr>
            <a:r>
              <a:rPr lang="en-US" dirty="0">
                <a:latin typeface="+mj-lt"/>
              </a:rPr>
              <a:t>Residents have a legal right to</a:t>
            </a:r>
          </a:p>
          <a:p>
            <a:r>
              <a:rPr lang="en-US" dirty="0">
                <a:latin typeface="+mj-lt"/>
              </a:rPr>
              <a:t>Quality of life</a:t>
            </a:r>
          </a:p>
          <a:p>
            <a:r>
              <a:rPr lang="en-US" dirty="0">
                <a:latin typeface="+mj-lt"/>
              </a:rPr>
              <a:t>Services and activities to maintain a high level of wellness</a:t>
            </a:r>
          </a:p>
          <a:p>
            <a:r>
              <a:rPr lang="en-US" dirty="0">
                <a:latin typeface="+mj-lt"/>
              </a:rPr>
              <a:t>Be fully informed regarding rights and services</a:t>
            </a:r>
          </a:p>
          <a:p>
            <a:r>
              <a:rPr lang="en-US" dirty="0">
                <a:latin typeface="+mj-lt"/>
              </a:rPr>
              <a:t>Participate in their own care</a:t>
            </a:r>
          </a:p>
          <a:p>
            <a:r>
              <a:rPr lang="en-US" dirty="0">
                <a:latin typeface="+mj-lt"/>
              </a:rPr>
              <a:t>Make independent choices</a:t>
            </a:r>
          </a:p>
          <a:p>
            <a:r>
              <a:rPr lang="en-US" dirty="0">
                <a:latin typeface="+mj-lt"/>
              </a:rPr>
              <a:t>Privacy and confidentiality</a:t>
            </a:r>
          </a:p>
          <a:p>
            <a:r>
              <a:rPr lang="en-US" dirty="0">
                <a:latin typeface="+mj-lt"/>
              </a:rPr>
              <a:t>Dignity, respect, and freedom</a:t>
            </a:r>
          </a:p>
          <a:p>
            <a:r>
              <a:rPr lang="en-US" dirty="0">
                <a:latin typeface="+mj-lt"/>
              </a:rPr>
              <a:t>Security of possessions</a:t>
            </a:r>
          </a:p>
          <a:p>
            <a:r>
              <a:rPr lang="en-US" dirty="0">
                <a:latin typeface="+mj-lt"/>
              </a:rPr>
              <a:t>Be informed of and consent to transfers and discharges</a:t>
            </a:r>
          </a:p>
          <a:p>
            <a:r>
              <a:rPr lang="en-US" dirty="0">
                <a:latin typeface="+mj-lt"/>
              </a:rPr>
              <a:t>Voice complaints</a:t>
            </a:r>
          </a:p>
          <a:p>
            <a:r>
              <a:rPr lang="en-US" dirty="0">
                <a:latin typeface="+mj-lt"/>
              </a:rPr>
              <a:t>Have visits </a:t>
            </a:r>
          </a:p>
          <a:p>
            <a:r>
              <a:rPr lang="en-US" dirty="0">
                <a:latin typeface="+mj-lt"/>
              </a:rPr>
              <a:t>Have access to social services</a:t>
            </a:r>
          </a:p>
        </p:txBody>
      </p:sp>
      <p:sp>
        <p:nvSpPr>
          <p:cNvPr id="3" name="Slide Number Placeholder 2">
            <a:extLst>
              <a:ext uri="{FF2B5EF4-FFF2-40B4-BE49-F238E27FC236}">
                <a16:creationId xmlns:a16="http://schemas.microsoft.com/office/drawing/2014/main" id="{C5AE10B4-D611-4530-9A3E-AC370DBC4101}"/>
              </a:ext>
            </a:extLst>
          </p:cNvPr>
          <p:cNvSpPr>
            <a:spLocks noGrp="1"/>
          </p:cNvSpPr>
          <p:nvPr>
            <p:ph type="sldNum" sz="quarter" idx="12"/>
          </p:nvPr>
        </p:nvSpPr>
        <p:spPr/>
        <p:txBody>
          <a:bodyPr/>
          <a:lstStyle/>
          <a:p>
            <a:pPr defTabSz="457200"/>
            <a:fld id="{1E19C8D7-53EE-4AF8-9E87-BBF55B67A655}" type="slidenum">
              <a:rPr lang="en-US">
                <a:solidFill>
                  <a:srgbClr val="E3567D"/>
                </a:solidFill>
                <a:latin typeface="Scala Sans"/>
              </a:rPr>
              <a:pPr defTabSz="457200"/>
              <a:t>12</a:t>
            </a:fld>
            <a:endParaRPr lang="en-US">
              <a:solidFill>
                <a:srgbClr val="E3567D"/>
              </a:solidFill>
              <a:latin typeface="Scala Sans"/>
            </a:endParaRPr>
          </a:p>
        </p:txBody>
      </p:sp>
    </p:spTree>
    <p:extLst>
      <p:ext uri="{BB962C8B-B14F-4D97-AF65-F5344CB8AC3E}">
        <p14:creationId xmlns:p14="http://schemas.microsoft.com/office/powerpoint/2010/main" val="2740307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3"/>
            </a:pPr>
            <a:r>
              <a:rPr lang="en-US" altLang="en-US" kern="0" dirty="0">
                <a:solidFill>
                  <a:srgbClr val="FF0000"/>
                </a:solidFill>
                <a:latin typeface="+mj-lt"/>
                <a:ea typeface="+mj-ea"/>
                <a:cs typeface="+mj-cs"/>
              </a:rPr>
              <a:t>Explain Residents’ Rights and discuss why they are important</a:t>
            </a:r>
          </a:p>
          <a:p>
            <a:pPr marL="457200" indent="-457200">
              <a:buFont typeface="+mj-lt"/>
              <a:buAutoNum type="arabicPeriod" startAt="3"/>
            </a:pPr>
            <a:endParaRPr lang="en-US" kern="0" dirty="0">
              <a:solidFill>
                <a:srgbClr val="FF0000"/>
              </a:solidFill>
              <a:latin typeface="Verdana"/>
              <a:ea typeface="+mj-ea"/>
              <a:cs typeface="+mj-cs"/>
            </a:endParaRPr>
          </a:p>
          <a:p>
            <a:pPr marL="0" indent="0">
              <a:buNone/>
            </a:pPr>
            <a:r>
              <a:rPr lang="en-US" dirty="0"/>
              <a:t>Think about this question:</a:t>
            </a:r>
          </a:p>
          <a:p>
            <a:pPr marL="0" indent="0">
              <a:buNone/>
            </a:pPr>
            <a:endParaRPr lang="en-US" dirty="0"/>
          </a:p>
          <a:p>
            <a:pPr marL="0" indent="0">
              <a:buNone/>
            </a:pPr>
            <a:r>
              <a:rPr lang="en-US" dirty="0"/>
              <a:t>How can an NA promote Residents’ Rights as she does her job?</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13</a:t>
            </a:fld>
            <a:endParaRPr lang="en-US" dirty="0">
              <a:solidFill>
                <a:srgbClr val="E3567D"/>
              </a:solidFill>
            </a:endParaRPr>
          </a:p>
        </p:txBody>
      </p:sp>
    </p:spTree>
    <p:extLst>
      <p:ext uri="{BB962C8B-B14F-4D97-AF65-F5344CB8AC3E}">
        <p14:creationId xmlns:p14="http://schemas.microsoft.com/office/powerpoint/2010/main" val="3898957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D07D18-199B-48CE-A3CF-0BD1B4A36083}"/>
              </a:ext>
            </a:extLst>
          </p:cNvPr>
          <p:cNvSpPr>
            <a:spLocks noGrp="1"/>
          </p:cNvSpPr>
          <p:nvPr>
            <p:ph idx="1"/>
          </p:nvPr>
        </p:nvSpPr>
        <p:spPr/>
        <p:txBody>
          <a:bodyPr/>
          <a:lstStyle/>
          <a:p>
            <a:pPr marL="0" indent="0">
              <a:buNone/>
            </a:pPr>
            <a:r>
              <a:rPr lang="en-US" dirty="0"/>
              <a:t>Handout 3-1: Decision Quiz</a:t>
            </a:r>
          </a:p>
          <a:p>
            <a:pPr marL="0" indent="0">
              <a:buNone/>
            </a:pPr>
            <a:endParaRPr lang="en-US" dirty="0"/>
          </a:p>
        </p:txBody>
      </p:sp>
      <p:sp>
        <p:nvSpPr>
          <p:cNvPr id="3" name="Slide Number Placeholder 2">
            <a:extLst>
              <a:ext uri="{FF2B5EF4-FFF2-40B4-BE49-F238E27FC236}">
                <a16:creationId xmlns:a16="http://schemas.microsoft.com/office/drawing/2014/main" id="{46D97223-6704-4908-8391-4EDF3D5ED1AD}"/>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14</a:t>
            </a:fld>
            <a:endParaRPr lang="en-US" dirty="0">
              <a:solidFill>
                <a:srgbClr val="E3567D"/>
              </a:solidFill>
            </a:endParaRPr>
          </a:p>
        </p:txBody>
      </p:sp>
      <p:pic>
        <p:nvPicPr>
          <p:cNvPr id="4" name="Picture 3">
            <a:extLst>
              <a:ext uri="{FF2B5EF4-FFF2-40B4-BE49-F238E27FC236}">
                <a16:creationId xmlns:a16="http://schemas.microsoft.com/office/drawing/2014/main" id="{30FDB5BF-2441-4C71-B805-06162C83E43E}"/>
              </a:ext>
            </a:extLst>
          </p:cNvPr>
          <p:cNvPicPr>
            <a:picLocks noChangeAspect="1"/>
          </p:cNvPicPr>
          <p:nvPr/>
        </p:nvPicPr>
        <p:blipFill>
          <a:blip r:embed="rId2"/>
          <a:stretch>
            <a:fillRect/>
          </a:stretch>
        </p:blipFill>
        <p:spPr>
          <a:xfrm>
            <a:off x="370935" y="1424018"/>
            <a:ext cx="9670211" cy="5220561"/>
          </a:xfrm>
          <a:prstGeom prst="rect">
            <a:avLst/>
          </a:prstGeom>
        </p:spPr>
      </p:pic>
    </p:spTree>
    <p:extLst>
      <p:ext uri="{BB962C8B-B14F-4D97-AF65-F5344CB8AC3E}">
        <p14:creationId xmlns:p14="http://schemas.microsoft.com/office/powerpoint/2010/main" val="164201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3"/>
            </a:pPr>
            <a:r>
              <a:rPr lang="en-US" altLang="en-US" kern="0" dirty="0">
                <a:solidFill>
                  <a:srgbClr val="FF0000"/>
                </a:solidFill>
                <a:latin typeface="+mj-lt"/>
                <a:ea typeface="+mj-ea"/>
                <a:cs typeface="+mj-cs"/>
              </a:rPr>
              <a:t>Explain Residents’ Rights and discuss why they are important</a:t>
            </a:r>
          </a:p>
          <a:p>
            <a:pPr marL="457200" indent="-457200">
              <a:buFont typeface="+mj-lt"/>
              <a:buAutoNum type="arabicPeriod" startAt="3"/>
            </a:pPr>
            <a:endParaRPr lang="en-US" kern="0" dirty="0">
              <a:solidFill>
                <a:srgbClr val="FF0000"/>
              </a:solidFill>
              <a:latin typeface="Verdana"/>
              <a:ea typeface="+mj-ea"/>
              <a:cs typeface="+mj-cs"/>
            </a:endParaRPr>
          </a:p>
          <a:p>
            <a:pPr marL="0" indent="0">
              <a:buNone/>
            </a:pPr>
            <a:r>
              <a:rPr lang="en-US" dirty="0"/>
              <a:t>Think about these questions:</a:t>
            </a:r>
          </a:p>
          <a:p>
            <a:pPr marL="0" indent="0">
              <a:buNone/>
            </a:pPr>
            <a:endParaRPr lang="en-US" dirty="0"/>
          </a:p>
          <a:p>
            <a:pPr marL="0" indent="0">
              <a:buNone/>
            </a:pPr>
            <a:r>
              <a:rPr lang="en-US" dirty="0"/>
              <a:t>Do you ever think about all the decisions you make in one day?</a:t>
            </a:r>
          </a:p>
          <a:p>
            <a:pPr marL="0" indent="0">
              <a:buNone/>
            </a:pPr>
            <a:endParaRPr lang="en-US" dirty="0"/>
          </a:p>
          <a:p>
            <a:pPr marL="0" indent="0">
              <a:buNone/>
            </a:pPr>
            <a:r>
              <a:rPr lang="en-US" dirty="0"/>
              <a:t>How would you feel if you lost the ability to choose when to eat, for instance, or when to shower or get dressed?</a:t>
            </a:r>
          </a:p>
          <a:p>
            <a:pPr marL="0" indent="0">
              <a:buNone/>
            </a:pPr>
            <a:endParaRPr lang="en-US" dirty="0"/>
          </a:p>
          <a:p>
            <a:pPr marL="0" indent="0">
              <a:buNone/>
            </a:pPr>
            <a:r>
              <a:rPr lang="en-US" dirty="0"/>
              <a:t>How do you think residents feel about the number of choices they can no longer make for themselves?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15</a:t>
            </a:fld>
            <a:endParaRPr lang="en-US" dirty="0">
              <a:solidFill>
                <a:srgbClr val="E3567D"/>
              </a:solidFill>
            </a:endParaRPr>
          </a:p>
        </p:txBody>
      </p:sp>
    </p:spTree>
    <p:extLst>
      <p:ext uri="{BB962C8B-B14F-4D97-AF65-F5344CB8AC3E}">
        <p14:creationId xmlns:p14="http://schemas.microsoft.com/office/powerpoint/2010/main" val="8922808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3"/>
            </a:pPr>
            <a:r>
              <a:rPr lang="en-US" altLang="en-US" kern="0" dirty="0">
                <a:solidFill>
                  <a:srgbClr val="FF0000"/>
                </a:solidFill>
                <a:latin typeface="+mj-lt"/>
                <a:ea typeface="+mj-ea"/>
                <a:cs typeface="+mj-cs"/>
              </a:rPr>
              <a:t>Explain Residents’ Rights and discuss why they are important</a:t>
            </a:r>
          </a:p>
          <a:p>
            <a:pPr marL="457200" indent="-457200">
              <a:buFont typeface="+mj-lt"/>
              <a:buAutoNum type="arabicPeriod" startAt="3"/>
            </a:pPr>
            <a:endParaRPr lang="en-US" kern="0" dirty="0">
              <a:solidFill>
                <a:srgbClr val="FF0000"/>
              </a:solidFill>
              <a:latin typeface="Verdana"/>
              <a:ea typeface="+mj-ea"/>
              <a:cs typeface="+mj-cs"/>
            </a:endParaRPr>
          </a:p>
          <a:p>
            <a:pPr marL="0" indent="0">
              <a:buNone/>
            </a:pPr>
            <a:r>
              <a:rPr lang="en-US" dirty="0"/>
              <a:t>Remember:</a:t>
            </a:r>
          </a:p>
          <a:p>
            <a:pPr marL="0" indent="0">
              <a:buNone/>
            </a:pPr>
            <a:endParaRPr lang="en-US" dirty="0"/>
          </a:p>
          <a:p>
            <a:pPr marL="0" indent="0">
              <a:buNone/>
            </a:pPr>
            <a:r>
              <a:rPr lang="en-US" dirty="0"/>
              <a:t>The Americans with Disabilities Act (ADA) prohibits discrimination because of a disability. Providers of health care, including LTCFs, must provide equal opportunities, which may include making some changes to their services.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16</a:t>
            </a:fld>
            <a:endParaRPr lang="en-US" dirty="0">
              <a:solidFill>
                <a:srgbClr val="E3567D"/>
              </a:solidFill>
            </a:endParaRPr>
          </a:p>
        </p:txBody>
      </p:sp>
    </p:spTree>
    <p:extLst>
      <p:ext uri="{BB962C8B-B14F-4D97-AF65-F5344CB8AC3E}">
        <p14:creationId xmlns:p14="http://schemas.microsoft.com/office/powerpoint/2010/main" val="19669644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mj-lt"/>
              <a:ea typeface="+mj-ea"/>
              <a:cs typeface="+mj-cs"/>
            </a:endParaRPr>
          </a:p>
          <a:p>
            <a:pPr marL="0" indent="0">
              <a:buNone/>
            </a:pPr>
            <a:r>
              <a:rPr lang="en-US" dirty="0"/>
              <a:t>Define the following terms:</a:t>
            </a:r>
          </a:p>
          <a:p>
            <a:pPr marL="0" indent="0">
              <a:buNone/>
            </a:pPr>
            <a:endParaRPr lang="en-US" dirty="0"/>
          </a:p>
          <a:p>
            <a:pPr marL="0" indent="0">
              <a:buNone/>
            </a:pPr>
            <a:r>
              <a:rPr lang="en-US" b="1" dirty="0"/>
              <a:t>neglect</a:t>
            </a:r>
          </a:p>
          <a:p>
            <a:pPr marL="457200" lvl="1" indent="0">
              <a:buNone/>
            </a:pPr>
            <a:r>
              <a:rPr lang="en-US" dirty="0"/>
              <a:t>the failure to provide needed care that results in physical, mental, or emotional harm to a person. </a:t>
            </a:r>
          </a:p>
          <a:p>
            <a:pPr marL="0" indent="0">
              <a:buNone/>
            </a:pPr>
            <a:r>
              <a:rPr lang="en-US" b="1" dirty="0"/>
              <a:t>active neglect</a:t>
            </a:r>
          </a:p>
          <a:p>
            <a:pPr marL="457200" lvl="1" indent="0">
              <a:buNone/>
            </a:pPr>
            <a:r>
              <a:rPr lang="en-US" dirty="0"/>
              <a:t>the purposeful failure to provide needed care, resulting in harm to a person. </a:t>
            </a:r>
          </a:p>
          <a:p>
            <a:pPr marL="0" indent="0">
              <a:buNone/>
            </a:pPr>
            <a:r>
              <a:rPr lang="en-US" b="1" dirty="0"/>
              <a:t>passive neglect</a:t>
            </a:r>
          </a:p>
          <a:p>
            <a:pPr marL="457200" lvl="1" indent="0">
              <a:buNone/>
            </a:pPr>
            <a:r>
              <a:rPr lang="en-US" dirty="0"/>
              <a:t>the unintentional failure to provide needed care, resulting in physical, mental, or emotional harm to a person.</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17</a:t>
            </a:fld>
            <a:endParaRPr lang="en-US" dirty="0">
              <a:solidFill>
                <a:srgbClr val="E3567D"/>
              </a:solidFill>
            </a:endParaRPr>
          </a:p>
        </p:txBody>
      </p:sp>
    </p:spTree>
    <p:extLst>
      <p:ext uri="{BB962C8B-B14F-4D97-AF65-F5344CB8AC3E}">
        <p14:creationId xmlns:p14="http://schemas.microsoft.com/office/powerpoint/2010/main" val="1757363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Define the following terms:</a:t>
            </a:r>
          </a:p>
          <a:p>
            <a:pPr marL="0" indent="0">
              <a:buNone/>
            </a:pPr>
            <a:endParaRPr lang="en-US" dirty="0"/>
          </a:p>
          <a:p>
            <a:pPr marL="0" indent="0">
              <a:buNone/>
            </a:pPr>
            <a:r>
              <a:rPr lang="en-US" b="1" dirty="0"/>
              <a:t>negligence </a:t>
            </a:r>
          </a:p>
          <a:p>
            <a:pPr marL="457200" lvl="1" indent="0">
              <a:buNone/>
            </a:pPr>
            <a:r>
              <a:rPr lang="en-US" dirty="0"/>
              <a:t>actions, or the failure to act or provide the proper care, that result in unintended injury to a person. </a:t>
            </a:r>
          </a:p>
          <a:p>
            <a:pPr marL="0" indent="0">
              <a:buNone/>
            </a:pPr>
            <a:r>
              <a:rPr lang="en-US" b="1" dirty="0"/>
              <a:t>abuse</a:t>
            </a:r>
          </a:p>
          <a:p>
            <a:pPr marL="457200" lvl="1" indent="0">
              <a:buNone/>
            </a:pPr>
            <a:r>
              <a:rPr lang="en-US" dirty="0"/>
              <a:t>purposeful mistreatment that causes physical, mental, or emotional pain or injury to someone. </a:t>
            </a:r>
          </a:p>
          <a:p>
            <a:pPr marL="0" indent="0">
              <a:buNone/>
            </a:pPr>
            <a:r>
              <a:rPr lang="en-US" b="1" dirty="0"/>
              <a:t>physical abuse</a:t>
            </a:r>
          </a:p>
          <a:p>
            <a:pPr marL="457200" lvl="1" indent="0">
              <a:buNone/>
            </a:pPr>
            <a:r>
              <a:rPr lang="en-US" dirty="0"/>
              <a:t>any treatment, intentional or not, that causes harm to a person’s body.</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18</a:t>
            </a:fld>
            <a:endParaRPr lang="en-US" dirty="0">
              <a:solidFill>
                <a:srgbClr val="E3567D"/>
              </a:solidFill>
            </a:endParaRPr>
          </a:p>
        </p:txBody>
      </p:sp>
    </p:spTree>
    <p:extLst>
      <p:ext uri="{BB962C8B-B14F-4D97-AF65-F5344CB8AC3E}">
        <p14:creationId xmlns:p14="http://schemas.microsoft.com/office/powerpoint/2010/main" val="813555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Define the following terms:</a:t>
            </a:r>
          </a:p>
          <a:p>
            <a:pPr marL="0" indent="0">
              <a:buNone/>
            </a:pPr>
            <a:endParaRPr lang="en-US" dirty="0"/>
          </a:p>
          <a:p>
            <a:pPr marL="0" indent="0">
              <a:buNone/>
            </a:pPr>
            <a:r>
              <a:rPr lang="en-US" b="1" dirty="0"/>
              <a:t>psychological abuse</a:t>
            </a:r>
          </a:p>
          <a:p>
            <a:pPr marL="457200" lvl="1" indent="0">
              <a:buNone/>
            </a:pPr>
            <a:r>
              <a:rPr lang="en-US" dirty="0"/>
              <a:t>emotional harm caused by threatening, scaring, humiliating, intimidating, isolating, or insulting a person, or treating him as a child; also includes verbal abuse.</a:t>
            </a:r>
          </a:p>
          <a:p>
            <a:pPr marL="0" indent="0">
              <a:buNone/>
            </a:pPr>
            <a:r>
              <a:rPr lang="en-US" b="1" dirty="0"/>
              <a:t>verbal abuse</a:t>
            </a:r>
          </a:p>
          <a:p>
            <a:pPr marL="457200" lvl="1" indent="0">
              <a:buNone/>
            </a:pPr>
            <a:r>
              <a:rPr lang="en-US" dirty="0"/>
              <a:t>the use of spoken or written words, pictures, or gestures that threaten, embarrass, or insult a person.</a:t>
            </a:r>
          </a:p>
          <a:p>
            <a:pPr marL="0" indent="0">
              <a:buNone/>
            </a:pPr>
            <a:r>
              <a:rPr lang="en-US" b="1" dirty="0"/>
              <a:t>assault</a:t>
            </a:r>
          </a:p>
          <a:p>
            <a:pPr marL="457200" lvl="1" indent="0">
              <a:buNone/>
            </a:pPr>
            <a:r>
              <a:rPr lang="en-US" dirty="0"/>
              <a:t>a threat to harm a person, resulting in the person feeling fearful that he or she will be harmed.</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19</a:t>
            </a:fld>
            <a:endParaRPr lang="en-US" dirty="0">
              <a:solidFill>
                <a:srgbClr val="E3567D"/>
              </a:solidFill>
            </a:endParaRPr>
          </a:p>
        </p:txBody>
      </p:sp>
    </p:spTree>
    <p:extLst>
      <p:ext uri="{BB962C8B-B14F-4D97-AF65-F5344CB8AC3E}">
        <p14:creationId xmlns:p14="http://schemas.microsoft.com/office/powerpoint/2010/main" val="1486842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a:pPr>
            <a:r>
              <a:rPr lang="en-US" altLang="en-US" kern="0" dirty="0">
                <a:solidFill>
                  <a:srgbClr val="FF0000"/>
                </a:solidFill>
                <a:latin typeface="+mj-lt"/>
                <a:ea typeface="+mj-ea"/>
                <a:cs typeface="+mj-cs"/>
              </a:rPr>
              <a:t>Define the terms </a:t>
            </a:r>
            <a:r>
              <a:rPr lang="en-US" altLang="en-US" i="1" kern="0" dirty="0">
                <a:solidFill>
                  <a:srgbClr val="FF0000"/>
                </a:solidFill>
                <a:latin typeface="+mj-lt"/>
                <a:ea typeface="+mj-ea"/>
                <a:cs typeface="+mj-cs"/>
              </a:rPr>
              <a:t>law</a:t>
            </a:r>
            <a:r>
              <a:rPr lang="en-US" altLang="en-US" kern="0" dirty="0">
                <a:solidFill>
                  <a:srgbClr val="FF0000"/>
                </a:solidFill>
                <a:latin typeface="+mj-lt"/>
                <a:ea typeface="+mj-ea"/>
                <a:cs typeface="+mj-cs"/>
              </a:rPr>
              <a:t> and </a:t>
            </a:r>
            <a:r>
              <a:rPr lang="en-US" altLang="en-US" i="1" kern="0" dirty="0">
                <a:solidFill>
                  <a:srgbClr val="FF0000"/>
                </a:solidFill>
                <a:latin typeface="+mj-lt"/>
                <a:ea typeface="+mj-ea"/>
                <a:cs typeface="+mj-cs"/>
              </a:rPr>
              <a:t>ethics</a:t>
            </a:r>
            <a:r>
              <a:rPr lang="en-US" altLang="en-US" kern="0" dirty="0">
                <a:solidFill>
                  <a:srgbClr val="FF0000"/>
                </a:solidFill>
                <a:latin typeface="+mj-lt"/>
                <a:ea typeface="+mj-ea"/>
                <a:cs typeface="+mj-cs"/>
              </a:rPr>
              <a:t> and list examples of legal and ethical behavior</a:t>
            </a:r>
          </a:p>
          <a:p>
            <a:pPr marL="457200" indent="-457200">
              <a:buFont typeface="+mj-lt"/>
              <a:buAutoNum type="arabicPeriod"/>
            </a:pPr>
            <a:endParaRPr lang="en-US" kern="0" dirty="0">
              <a:solidFill>
                <a:srgbClr val="FF0000"/>
              </a:solidFill>
              <a:latin typeface="Verdana"/>
              <a:ea typeface="+mj-ea"/>
              <a:cs typeface="+mj-cs"/>
            </a:endParaRPr>
          </a:p>
          <a:p>
            <a:pPr marL="0" indent="0">
              <a:buNone/>
            </a:pPr>
            <a:r>
              <a:rPr lang="en-US" dirty="0"/>
              <a:t>Define the following terms:</a:t>
            </a:r>
          </a:p>
          <a:p>
            <a:pPr marL="0" indent="0">
              <a:buNone/>
            </a:pPr>
            <a:endParaRPr lang="en-US" dirty="0"/>
          </a:p>
          <a:p>
            <a:pPr marL="0" indent="0">
              <a:buNone/>
            </a:pPr>
            <a:r>
              <a:rPr lang="en-US" b="1" dirty="0"/>
              <a:t>ethics</a:t>
            </a:r>
          </a:p>
          <a:p>
            <a:pPr marL="457200" lvl="1" indent="0">
              <a:buNone/>
            </a:pPr>
            <a:r>
              <a:rPr lang="en-US" dirty="0"/>
              <a:t>the knowledge of right and wrong.</a:t>
            </a:r>
          </a:p>
          <a:p>
            <a:pPr marL="0" indent="0">
              <a:buNone/>
            </a:pPr>
            <a:r>
              <a:rPr lang="en-US" b="1" dirty="0"/>
              <a:t>laws</a:t>
            </a:r>
          </a:p>
          <a:p>
            <a:pPr marL="457200" lvl="1" indent="0">
              <a:buNone/>
            </a:pPr>
            <a:r>
              <a:rPr lang="en-US" dirty="0"/>
              <a:t>rules set by the government to help people live peacefully together and to ensure order and safety.</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2</a:t>
            </a:fld>
            <a:endParaRPr lang="en-US" dirty="0">
              <a:solidFill>
                <a:srgbClr val="E3567D"/>
              </a:solidFill>
            </a:endParaRPr>
          </a:p>
        </p:txBody>
      </p:sp>
    </p:spTree>
    <p:extLst>
      <p:ext uri="{BB962C8B-B14F-4D97-AF65-F5344CB8AC3E}">
        <p14:creationId xmlns:p14="http://schemas.microsoft.com/office/powerpoint/2010/main" val="10170210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Define the following terms:</a:t>
            </a:r>
          </a:p>
          <a:p>
            <a:pPr marL="0" indent="0">
              <a:buNone/>
            </a:pPr>
            <a:endParaRPr lang="en-US" b="1" dirty="0"/>
          </a:p>
          <a:p>
            <a:pPr marL="0" indent="0">
              <a:buNone/>
            </a:pPr>
            <a:r>
              <a:rPr lang="en-US" b="1" dirty="0"/>
              <a:t>battery</a:t>
            </a:r>
          </a:p>
          <a:p>
            <a:pPr marL="457200" lvl="1" indent="0">
              <a:buNone/>
            </a:pPr>
            <a:r>
              <a:rPr lang="en-US" dirty="0"/>
              <a:t>the intentional touching of a person without his or her consent. </a:t>
            </a:r>
          </a:p>
          <a:p>
            <a:pPr marL="0" indent="0">
              <a:buNone/>
            </a:pPr>
            <a:r>
              <a:rPr lang="en-US" b="1" dirty="0"/>
              <a:t>sexual abuse</a:t>
            </a:r>
          </a:p>
          <a:p>
            <a:pPr marL="457200" lvl="1" indent="0">
              <a:buNone/>
            </a:pPr>
            <a:r>
              <a:rPr lang="en-US" dirty="0"/>
              <a:t>the forcing of a person to perform or participate in sexual acts against his or her will; includes unwanted touching, exposing oneself, and the sharing of pornographic material.</a:t>
            </a:r>
          </a:p>
          <a:p>
            <a:pPr marL="0" indent="0">
              <a:buNone/>
            </a:pPr>
            <a:r>
              <a:rPr lang="en-US" b="1" dirty="0"/>
              <a:t>financial abuse</a:t>
            </a:r>
          </a:p>
          <a:p>
            <a:pPr marL="457200" lvl="1" indent="0">
              <a:buNone/>
            </a:pPr>
            <a:r>
              <a:rPr lang="en-US" dirty="0"/>
              <a:t>the improper or illegal use of a person’s money, possessions, property or other assets.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20</a:t>
            </a:fld>
            <a:endParaRPr lang="en-US" dirty="0">
              <a:solidFill>
                <a:srgbClr val="E3567D"/>
              </a:solidFill>
            </a:endParaRPr>
          </a:p>
        </p:txBody>
      </p:sp>
    </p:spTree>
    <p:extLst>
      <p:ext uri="{BB962C8B-B14F-4D97-AF65-F5344CB8AC3E}">
        <p14:creationId xmlns:p14="http://schemas.microsoft.com/office/powerpoint/2010/main" val="1960377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Define the following terms:</a:t>
            </a:r>
          </a:p>
          <a:p>
            <a:pPr marL="0" indent="0">
              <a:buNone/>
            </a:pPr>
            <a:endParaRPr lang="en-US" dirty="0"/>
          </a:p>
          <a:p>
            <a:pPr marL="0" indent="0">
              <a:buNone/>
            </a:pPr>
            <a:r>
              <a:rPr lang="en-US" b="1" dirty="0"/>
              <a:t>domestic violence</a:t>
            </a:r>
          </a:p>
          <a:p>
            <a:pPr marL="457200" lvl="1" indent="0">
              <a:buNone/>
            </a:pPr>
            <a:r>
              <a:rPr lang="en-US" dirty="0"/>
              <a:t>physical, sexual, or emotional abuse by spouses, intimate partners, or family members.</a:t>
            </a:r>
          </a:p>
          <a:p>
            <a:pPr marL="0" indent="0">
              <a:buNone/>
            </a:pPr>
            <a:r>
              <a:rPr lang="en-US" b="1" dirty="0"/>
              <a:t>workplace violence</a:t>
            </a:r>
          </a:p>
          <a:p>
            <a:pPr marL="457200" lvl="1" indent="0">
              <a:buNone/>
            </a:pPr>
            <a:r>
              <a:rPr lang="en-US" dirty="0"/>
              <a:t>verbal, physical, or sexual abuse of staff by other staff members, residents, or visitors.</a:t>
            </a:r>
          </a:p>
          <a:p>
            <a:pPr marL="0" indent="0">
              <a:buNone/>
            </a:pPr>
            <a:r>
              <a:rPr lang="en-US" b="1" dirty="0"/>
              <a:t>false imprisonment</a:t>
            </a:r>
          </a:p>
          <a:p>
            <a:pPr marL="457200" lvl="1" indent="0">
              <a:buNone/>
            </a:pPr>
            <a:r>
              <a:rPr lang="en-US" dirty="0"/>
              <a:t>the unlawful restraint of someone which affects the person’s freedom of movement; includes both the threat of being physically restrained and actually being physically restrained.</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21</a:t>
            </a:fld>
            <a:endParaRPr lang="en-US" dirty="0">
              <a:solidFill>
                <a:srgbClr val="E3567D"/>
              </a:solidFill>
            </a:endParaRPr>
          </a:p>
        </p:txBody>
      </p:sp>
    </p:spTree>
    <p:extLst>
      <p:ext uri="{BB962C8B-B14F-4D97-AF65-F5344CB8AC3E}">
        <p14:creationId xmlns:p14="http://schemas.microsoft.com/office/powerpoint/2010/main" val="30842705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Define the following terms:</a:t>
            </a:r>
          </a:p>
          <a:p>
            <a:pPr marL="0" indent="0">
              <a:buNone/>
            </a:pPr>
            <a:endParaRPr lang="en-US" b="1" dirty="0"/>
          </a:p>
          <a:p>
            <a:pPr marL="0" indent="0">
              <a:buNone/>
            </a:pPr>
            <a:r>
              <a:rPr lang="en-US" b="1" dirty="0"/>
              <a:t>involuntary seclusion</a:t>
            </a:r>
          </a:p>
          <a:p>
            <a:pPr marL="457200" lvl="1" indent="0">
              <a:buNone/>
            </a:pPr>
            <a:r>
              <a:rPr lang="en-US" dirty="0"/>
              <a:t>the separation of a person from others against the person’s will.</a:t>
            </a:r>
          </a:p>
          <a:p>
            <a:pPr marL="0" indent="0">
              <a:buNone/>
            </a:pPr>
            <a:r>
              <a:rPr lang="en-US" b="1" dirty="0"/>
              <a:t>sexual harassment</a:t>
            </a:r>
          </a:p>
          <a:p>
            <a:pPr marL="457200" lvl="1" indent="0">
              <a:buNone/>
            </a:pPr>
            <a:r>
              <a:rPr lang="en-US" dirty="0"/>
              <a:t>any unwelcome sexual advance or behavior that creates an intimidating, hostile, or offensive working environment.</a:t>
            </a:r>
          </a:p>
          <a:p>
            <a:pPr marL="0" indent="0">
              <a:buNone/>
            </a:pPr>
            <a:r>
              <a:rPr lang="en-US" b="1" dirty="0"/>
              <a:t>substance abuse</a:t>
            </a:r>
          </a:p>
          <a:p>
            <a:pPr marL="457200" lvl="1" indent="0">
              <a:buNone/>
            </a:pPr>
            <a:r>
              <a:rPr lang="en-US" dirty="0"/>
              <a:t>the repeated use of legal or illegal substances in a way that is harmful to oneself or others.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22</a:t>
            </a:fld>
            <a:endParaRPr lang="en-US" dirty="0">
              <a:solidFill>
                <a:srgbClr val="E3567D"/>
              </a:solidFill>
            </a:endParaRPr>
          </a:p>
        </p:txBody>
      </p:sp>
    </p:spTree>
    <p:extLst>
      <p:ext uri="{BB962C8B-B14F-4D97-AF65-F5344CB8AC3E}">
        <p14:creationId xmlns:p14="http://schemas.microsoft.com/office/powerpoint/2010/main" val="15080439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Define the following term:</a:t>
            </a:r>
          </a:p>
          <a:p>
            <a:pPr marL="0" indent="0">
              <a:buNone/>
            </a:pPr>
            <a:endParaRPr lang="en-US" dirty="0"/>
          </a:p>
          <a:p>
            <a:pPr marL="0" indent="0">
              <a:buNone/>
            </a:pPr>
            <a:r>
              <a:rPr lang="en-US" b="1" dirty="0"/>
              <a:t>mandated reporters</a:t>
            </a:r>
          </a:p>
          <a:p>
            <a:pPr marL="457200" lvl="1" indent="0">
              <a:buNone/>
            </a:pPr>
            <a:r>
              <a:rPr lang="en-US" dirty="0"/>
              <a:t>people who are legally required to report suspected or observed abuse or neglect because they have regular contact with vulnerable populations, such as the elderly in care facilities.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23</a:t>
            </a:fld>
            <a:endParaRPr lang="en-US" dirty="0">
              <a:solidFill>
                <a:srgbClr val="E3567D"/>
              </a:solidFill>
            </a:endParaRPr>
          </a:p>
        </p:txBody>
      </p:sp>
    </p:spTree>
    <p:extLst>
      <p:ext uri="{BB962C8B-B14F-4D97-AF65-F5344CB8AC3E}">
        <p14:creationId xmlns:p14="http://schemas.microsoft.com/office/powerpoint/2010/main" val="4178856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D9F71-6549-4976-94AE-132B3BA93DEA}"/>
              </a:ext>
            </a:extLst>
          </p:cNvPr>
          <p:cNvSpPr>
            <a:spLocks noGrp="1"/>
          </p:cNvSpPr>
          <p:nvPr>
            <p:ph idx="1"/>
          </p:nvPr>
        </p:nvSpPr>
        <p:spPr/>
        <p:txBody>
          <a:bodyPr/>
          <a:lstStyle/>
          <a:p>
            <a:pPr marL="0" indent="0">
              <a:buNone/>
            </a:pPr>
            <a:r>
              <a:rPr lang="en-US" altLang="en-US" dirty="0">
                <a:latin typeface="+mj-lt"/>
              </a:rPr>
              <a:t>Transparency 3-2: Suspicious Injuries</a:t>
            </a:r>
          </a:p>
          <a:p>
            <a:pPr marL="0" indent="0">
              <a:buNone/>
            </a:pPr>
            <a:endParaRPr lang="en-US" dirty="0">
              <a:latin typeface="+mj-lt"/>
            </a:endParaRPr>
          </a:p>
          <a:p>
            <a:pPr marL="0" indent="0">
              <a:buNone/>
            </a:pPr>
            <a:r>
              <a:rPr lang="en-US" dirty="0">
                <a:latin typeface="+mj-lt"/>
              </a:rPr>
              <a:t>The following injuries are considered suspicious and should be reported:</a:t>
            </a:r>
          </a:p>
          <a:p>
            <a:r>
              <a:rPr lang="en-US" dirty="0">
                <a:latin typeface="+mj-lt"/>
              </a:rPr>
              <a:t>Poisoning or traumatic injury</a:t>
            </a:r>
          </a:p>
          <a:p>
            <a:r>
              <a:rPr lang="en-US" dirty="0">
                <a:latin typeface="+mj-lt"/>
              </a:rPr>
              <a:t>Teeth marks</a:t>
            </a:r>
          </a:p>
          <a:p>
            <a:r>
              <a:rPr lang="en-US" dirty="0">
                <a:latin typeface="+mj-lt"/>
              </a:rPr>
              <a:t>Belt buckle or strap marks</a:t>
            </a:r>
          </a:p>
          <a:p>
            <a:r>
              <a:rPr lang="en-US" dirty="0">
                <a:latin typeface="+mj-lt"/>
              </a:rPr>
              <a:t>Bruises, contusions, or welts</a:t>
            </a:r>
          </a:p>
          <a:p>
            <a:r>
              <a:rPr lang="en-US" dirty="0">
                <a:latin typeface="+mj-lt"/>
              </a:rPr>
              <a:t>Scars</a:t>
            </a:r>
          </a:p>
          <a:p>
            <a:r>
              <a:rPr lang="en-US" dirty="0">
                <a:latin typeface="+mj-lt"/>
              </a:rPr>
              <a:t>Fractures, dislocation</a:t>
            </a:r>
          </a:p>
          <a:p>
            <a:r>
              <a:rPr lang="en-US" dirty="0">
                <a:latin typeface="+mj-lt"/>
              </a:rPr>
              <a:t>Burns of unusual shape and in unusual locations; cigarette burns</a:t>
            </a:r>
          </a:p>
          <a:p>
            <a:r>
              <a:rPr lang="en-US" dirty="0">
                <a:latin typeface="+mj-lt"/>
              </a:rPr>
              <a:t>Scratches and puncture wounds</a:t>
            </a:r>
          </a:p>
          <a:p>
            <a:r>
              <a:rPr lang="en-US" dirty="0">
                <a:latin typeface="+mj-lt"/>
              </a:rPr>
              <a:t>Scalp tenderness, patches of missing hair</a:t>
            </a:r>
          </a:p>
          <a:p>
            <a:r>
              <a:rPr lang="en-US" dirty="0">
                <a:latin typeface="+mj-lt"/>
              </a:rPr>
              <a:t>Swelling in the face, broken teeth, nasal discharge</a:t>
            </a:r>
          </a:p>
          <a:p>
            <a:r>
              <a:rPr lang="en-US" dirty="0">
                <a:latin typeface="+mj-lt"/>
              </a:rPr>
              <a:t>Bruises, bleeding, or discharge from the vaginal area</a:t>
            </a:r>
          </a:p>
          <a:p>
            <a:pPr marL="0" indent="0">
              <a:buNone/>
            </a:pPr>
            <a:endParaRPr lang="en-US" dirty="0">
              <a:latin typeface="+mj-lt"/>
            </a:endParaRPr>
          </a:p>
        </p:txBody>
      </p:sp>
      <p:sp>
        <p:nvSpPr>
          <p:cNvPr id="3" name="Slide Number Placeholder 2">
            <a:extLst>
              <a:ext uri="{FF2B5EF4-FFF2-40B4-BE49-F238E27FC236}">
                <a16:creationId xmlns:a16="http://schemas.microsoft.com/office/drawing/2014/main" id="{C5AE10B4-D611-4530-9A3E-AC370DBC4101}"/>
              </a:ext>
            </a:extLst>
          </p:cNvPr>
          <p:cNvSpPr>
            <a:spLocks noGrp="1"/>
          </p:cNvSpPr>
          <p:nvPr>
            <p:ph type="sldNum" sz="quarter" idx="12"/>
          </p:nvPr>
        </p:nvSpPr>
        <p:spPr/>
        <p:txBody>
          <a:bodyPr/>
          <a:lstStyle/>
          <a:p>
            <a:pPr defTabSz="457200"/>
            <a:fld id="{1E19C8D7-53EE-4AF8-9E87-BBF55B67A655}" type="slidenum">
              <a:rPr lang="en-US">
                <a:solidFill>
                  <a:srgbClr val="E3567D"/>
                </a:solidFill>
                <a:latin typeface="Scala Sans"/>
              </a:rPr>
              <a:pPr defTabSz="457200"/>
              <a:t>24</a:t>
            </a:fld>
            <a:endParaRPr lang="en-US">
              <a:solidFill>
                <a:srgbClr val="E3567D"/>
              </a:solidFill>
              <a:latin typeface="Scala Sans"/>
            </a:endParaRPr>
          </a:p>
        </p:txBody>
      </p:sp>
    </p:spTree>
    <p:extLst>
      <p:ext uri="{BB962C8B-B14F-4D97-AF65-F5344CB8AC3E}">
        <p14:creationId xmlns:p14="http://schemas.microsoft.com/office/powerpoint/2010/main" val="23107878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Think about this question:</a:t>
            </a:r>
          </a:p>
          <a:p>
            <a:pPr marL="0" indent="0">
              <a:buNone/>
            </a:pPr>
            <a:endParaRPr lang="en-US" dirty="0"/>
          </a:p>
          <a:p>
            <a:pPr marL="0" indent="0">
              <a:buNone/>
            </a:pPr>
            <a:r>
              <a:rPr lang="en-US" dirty="0"/>
              <a:t>Why might NAs notice suspicious injuries that other members of the care team don’t see? </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25</a:t>
            </a:fld>
            <a:endParaRPr lang="en-US" dirty="0">
              <a:solidFill>
                <a:srgbClr val="E3567D"/>
              </a:solidFill>
            </a:endParaRPr>
          </a:p>
        </p:txBody>
      </p:sp>
    </p:spTree>
    <p:extLst>
      <p:ext uri="{BB962C8B-B14F-4D97-AF65-F5344CB8AC3E}">
        <p14:creationId xmlns:p14="http://schemas.microsoft.com/office/powerpoint/2010/main" val="4648641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D9F71-6549-4976-94AE-132B3BA93DEA}"/>
              </a:ext>
            </a:extLst>
          </p:cNvPr>
          <p:cNvSpPr>
            <a:spLocks noGrp="1"/>
          </p:cNvSpPr>
          <p:nvPr>
            <p:ph idx="1"/>
          </p:nvPr>
        </p:nvSpPr>
        <p:spPr/>
        <p:txBody>
          <a:bodyPr>
            <a:normAutofit lnSpcReduction="10000"/>
          </a:bodyPr>
          <a:lstStyle/>
          <a:p>
            <a:pPr marL="0" indent="0">
              <a:buNone/>
            </a:pPr>
            <a:r>
              <a:rPr lang="en-US" altLang="en-US" dirty="0">
                <a:latin typeface="+mj-lt"/>
              </a:rPr>
              <a:t>Transparency 3-3: Signs of Abuse</a:t>
            </a:r>
          </a:p>
          <a:p>
            <a:pPr marL="0" indent="0">
              <a:buNone/>
            </a:pPr>
            <a:endParaRPr lang="en-US" dirty="0">
              <a:latin typeface="+mj-lt"/>
            </a:endParaRPr>
          </a:p>
          <a:p>
            <a:pPr marL="0" indent="0">
              <a:buNone/>
            </a:pPr>
            <a:r>
              <a:rPr lang="en-US" dirty="0">
                <a:latin typeface="+mj-lt"/>
              </a:rPr>
              <a:t>Signs that could indicate abuse include the following:</a:t>
            </a:r>
          </a:p>
          <a:p>
            <a:r>
              <a:rPr lang="en-US" dirty="0">
                <a:latin typeface="+mj-lt"/>
              </a:rPr>
              <a:t>Yelling obscenities</a:t>
            </a:r>
          </a:p>
          <a:p>
            <a:r>
              <a:rPr lang="en-US" dirty="0">
                <a:latin typeface="+mj-lt"/>
              </a:rPr>
              <a:t>Fear, apprehension, fear of being alone</a:t>
            </a:r>
          </a:p>
          <a:p>
            <a:r>
              <a:rPr lang="en-US" dirty="0">
                <a:latin typeface="+mj-lt"/>
              </a:rPr>
              <a:t>Poor self-control</a:t>
            </a:r>
          </a:p>
          <a:p>
            <a:r>
              <a:rPr lang="en-US" dirty="0">
                <a:latin typeface="+mj-lt"/>
              </a:rPr>
              <a:t>Constant pain</a:t>
            </a:r>
          </a:p>
          <a:p>
            <a:r>
              <a:rPr lang="en-US" dirty="0">
                <a:latin typeface="+mj-lt"/>
              </a:rPr>
              <a:t>Threatening to hurt others</a:t>
            </a:r>
          </a:p>
          <a:p>
            <a:r>
              <a:rPr lang="en-US" dirty="0">
                <a:latin typeface="+mj-lt"/>
              </a:rPr>
              <a:t>Withdrawal or apathy</a:t>
            </a:r>
          </a:p>
          <a:p>
            <a:r>
              <a:rPr lang="en-US" dirty="0">
                <a:latin typeface="+mj-lt"/>
              </a:rPr>
              <a:t>Alcohol or drug abuse</a:t>
            </a:r>
          </a:p>
          <a:p>
            <a:r>
              <a:rPr lang="en-US" dirty="0">
                <a:latin typeface="+mj-lt"/>
              </a:rPr>
              <a:t>Agitation or anxiety, signs of stress</a:t>
            </a:r>
          </a:p>
          <a:p>
            <a:r>
              <a:rPr lang="en-US" dirty="0">
                <a:latin typeface="+mj-lt"/>
              </a:rPr>
              <a:t>Low self-esteem</a:t>
            </a:r>
          </a:p>
          <a:p>
            <a:r>
              <a:rPr lang="en-US" dirty="0">
                <a:latin typeface="+mj-lt"/>
              </a:rPr>
              <a:t>Mood changes, confusion, disorientation</a:t>
            </a:r>
          </a:p>
          <a:p>
            <a:r>
              <a:rPr lang="en-US" dirty="0">
                <a:latin typeface="+mj-lt"/>
              </a:rPr>
              <a:t>Private conversations are not allowed, or the family member/caregiver is present during all conversations</a:t>
            </a:r>
          </a:p>
          <a:p>
            <a:r>
              <a:rPr lang="en-US" dirty="0">
                <a:latin typeface="+mj-lt"/>
              </a:rPr>
              <a:t>Reports of questionable care by resident/family</a:t>
            </a:r>
          </a:p>
        </p:txBody>
      </p:sp>
      <p:sp>
        <p:nvSpPr>
          <p:cNvPr id="3" name="Slide Number Placeholder 2">
            <a:extLst>
              <a:ext uri="{FF2B5EF4-FFF2-40B4-BE49-F238E27FC236}">
                <a16:creationId xmlns:a16="http://schemas.microsoft.com/office/drawing/2014/main" id="{C5AE10B4-D611-4530-9A3E-AC370DBC4101}"/>
              </a:ext>
            </a:extLst>
          </p:cNvPr>
          <p:cNvSpPr>
            <a:spLocks noGrp="1"/>
          </p:cNvSpPr>
          <p:nvPr>
            <p:ph type="sldNum" sz="quarter" idx="12"/>
          </p:nvPr>
        </p:nvSpPr>
        <p:spPr/>
        <p:txBody>
          <a:bodyPr/>
          <a:lstStyle/>
          <a:p>
            <a:pPr defTabSz="457200"/>
            <a:fld id="{1E19C8D7-53EE-4AF8-9E87-BBF55B67A655}" type="slidenum">
              <a:rPr lang="en-US">
                <a:solidFill>
                  <a:srgbClr val="E3567D"/>
                </a:solidFill>
                <a:latin typeface="Scala Sans"/>
              </a:rPr>
              <a:pPr defTabSz="457200"/>
              <a:t>26</a:t>
            </a:fld>
            <a:endParaRPr lang="en-US">
              <a:solidFill>
                <a:srgbClr val="E3567D"/>
              </a:solidFill>
              <a:latin typeface="Scala Sans"/>
            </a:endParaRPr>
          </a:p>
        </p:txBody>
      </p:sp>
    </p:spTree>
    <p:extLst>
      <p:ext uri="{BB962C8B-B14F-4D97-AF65-F5344CB8AC3E}">
        <p14:creationId xmlns:p14="http://schemas.microsoft.com/office/powerpoint/2010/main" val="1432243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Think about this question:</a:t>
            </a:r>
          </a:p>
          <a:p>
            <a:pPr marL="0" indent="0">
              <a:buNone/>
            </a:pPr>
            <a:endParaRPr lang="en-US" dirty="0"/>
          </a:p>
          <a:p>
            <a:pPr marL="0" indent="0">
              <a:buNone/>
            </a:pPr>
            <a:r>
              <a:rPr lang="en-US" dirty="0"/>
              <a:t>What should an NA do if he sees signs of abuse? </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27</a:t>
            </a:fld>
            <a:endParaRPr lang="en-US" dirty="0">
              <a:solidFill>
                <a:srgbClr val="E3567D"/>
              </a:solidFill>
            </a:endParaRPr>
          </a:p>
        </p:txBody>
      </p:sp>
    </p:spTree>
    <p:extLst>
      <p:ext uri="{BB962C8B-B14F-4D97-AF65-F5344CB8AC3E}">
        <p14:creationId xmlns:p14="http://schemas.microsoft.com/office/powerpoint/2010/main" val="27396998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4D9F71-6549-4976-94AE-132B3BA93DEA}"/>
              </a:ext>
            </a:extLst>
          </p:cNvPr>
          <p:cNvSpPr>
            <a:spLocks noGrp="1"/>
          </p:cNvSpPr>
          <p:nvPr>
            <p:ph idx="1"/>
          </p:nvPr>
        </p:nvSpPr>
        <p:spPr/>
        <p:txBody>
          <a:bodyPr/>
          <a:lstStyle/>
          <a:p>
            <a:pPr marL="0" indent="0">
              <a:buNone/>
            </a:pPr>
            <a:r>
              <a:rPr lang="en-US" altLang="en-US" dirty="0">
                <a:latin typeface="+mj-lt"/>
              </a:rPr>
              <a:t>Transparency 3-4: Signs of Neglect</a:t>
            </a:r>
          </a:p>
          <a:p>
            <a:pPr marL="0" indent="0">
              <a:buNone/>
            </a:pPr>
            <a:endParaRPr lang="en-US" dirty="0">
              <a:latin typeface="+mj-lt"/>
            </a:endParaRPr>
          </a:p>
          <a:p>
            <a:pPr marL="0" indent="0">
              <a:buNone/>
            </a:pPr>
            <a:r>
              <a:rPr lang="en-US" dirty="0">
                <a:latin typeface="+mj-lt"/>
              </a:rPr>
              <a:t>Signs that could indicate neglect include the following:</a:t>
            </a:r>
          </a:p>
          <a:p>
            <a:r>
              <a:rPr lang="en-US" dirty="0">
                <a:latin typeface="+mj-lt"/>
              </a:rPr>
              <a:t>Pressure ulcers</a:t>
            </a:r>
          </a:p>
          <a:p>
            <a:r>
              <a:rPr lang="en-US" dirty="0">
                <a:latin typeface="+mj-lt"/>
              </a:rPr>
              <a:t>Unclean body</a:t>
            </a:r>
          </a:p>
          <a:p>
            <a:r>
              <a:rPr lang="en-US" dirty="0">
                <a:latin typeface="+mj-lt"/>
              </a:rPr>
              <a:t>Body lice</a:t>
            </a:r>
          </a:p>
          <a:p>
            <a:r>
              <a:rPr lang="en-US" dirty="0">
                <a:latin typeface="+mj-lt"/>
              </a:rPr>
              <a:t>Unanswered call lights</a:t>
            </a:r>
          </a:p>
          <a:p>
            <a:r>
              <a:rPr lang="en-US" dirty="0">
                <a:latin typeface="+mj-lt"/>
              </a:rPr>
              <a:t>Soiled bedding or incontinence briefs not being changed</a:t>
            </a:r>
          </a:p>
          <a:p>
            <a:r>
              <a:rPr lang="en-US" dirty="0">
                <a:latin typeface="+mj-lt"/>
              </a:rPr>
              <a:t>Poorly fitting clothing</a:t>
            </a:r>
          </a:p>
          <a:p>
            <a:r>
              <a:rPr lang="en-US" dirty="0">
                <a:latin typeface="+mj-lt"/>
              </a:rPr>
              <a:t>Unmet needs relating to hearing aids, eyeglasses, etc.</a:t>
            </a:r>
          </a:p>
          <a:p>
            <a:r>
              <a:rPr lang="en-US" dirty="0">
                <a:latin typeface="+mj-lt"/>
              </a:rPr>
              <a:t>Weight loss, poor appetite</a:t>
            </a:r>
          </a:p>
          <a:p>
            <a:r>
              <a:rPr lang="en-US" dirty="0">
                <a:latin typeface="+mj-lt"/>
              </a:rPr>
              <a:t>Uneaten food</a:t>
            </a:r>
          </a:p>
          <a:p>
            <a:r>
              <a:rPr lang="en-US" dirty="0">
                <a:latin typeface="+mj-lt"/>
              </a:rPr>
              <a:t>Dehydration</a:t>
            </a:r>
          </a:p>
          <a:p>
            <a:r>
              <a:rPr lang="en-US" dirty="0">
                <a:latin typeface="+mj-lt"/>
              </a:rPr>
              <a:t>Fresh water or beverages not being offered regularly</a:t>
            </a:r>
          </a:p>
        </p:txBody>
      </p:sp>
      <p:sp>
        <p:nvSpPr>
          <p:cNvPr id="3" name="Slide Number Placeholder 2">
            <a:extLst>
              <a:ext uri="{FF2B5EF4-FFF2-40B4-BE49-F238E27FC236}">
                <a16:creationId xmlns:a16="http://schemas.microsoft.com/office/drawing/2014/main" id="{C5AE10B4-D611-4530-9A3E-AC370DBC4101}"/>
              </a:ext>
            </a:extLst>
          </p:cNvPr>
          <p:cNvSpPr>
            <a:spLocks noGrp="1"/>
          </p:cNvSpPr>
          <p:nvPr>
            <p:ph type="sldNum" sz="quarter" idx="12"/>
          </p:nvPr>
        </p:nvSpPr>
        <p:spPr/>
        <p:txBody>
          <a:bodyPr/>
          <a:lstStyle/>
          <a:p>
            <a:pPr defTabSz="457200"/>
            <a:fld id="{1E19C8D7-53EE-4AF8-9E87-BBF55B67A655}" type="slidenum">
              <a:rPr lang="en-US">
                <a:solidFill>
                  <a:srgbClr val="E3567D"/>
                </a:solidFill>
                <a:latin typeface="Scala Sans"/>
              </a:rPr>
              <a:pPr defTabSz="457200"/>
              <a:t>28</a:t>
            </a:fld>
            <a:endParaRPr lang="en-US">
              <a:solidFill>
                <a:srgbClr val="E3567D"/>
              </a:solidFill>
              <a:latin typeface="Scala Sans"/>
            </a:endParaRPr>
          </a:p>
        </p:txBody>
      </p:sp>
    </p:spTree>
    <p:extLst>
      <p:ext uri="{BB962C8B-B14F-4D97-AF65-F5344CB8AC3E}">
        <p14:creationId xmlns:p14="http://schemas.microsoft.com/office/powerpoint/2010/main" val="5140465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Think about these questions:</a:t>
            </a:r>
          </a:p>
          <a:p>
            <a:pPr marL="0" indent="0">
              <a:buNone/>
            </a:pPr>
            <a:endParaRPr lang="en-US" dirty="0"/>
          </a:p>
          <a:p>
            <a:pPr marL="0" indent="0">
              <a:buNone/>
            </a:pPr>
            <a:r>
              <a:rPr lang="en-US" dirty="0"/>
              <a:t>What might happen in a facility to cause neglect of a resident?</a:t>
            </a:r>
          </a:p>
          <a:p>
            <a:pPr marL="0" indent="0">
              <a:buNone/>
            </a:pPr>
            <a:endParaRPr lang="en-US" dirty="0"/>
          </a:p>
          <a:p>
            <a:pPr marL="0" indent="0">
              <a:buNone/>
            </a:pPr>
            <a:r>
              <a:rPr lang="en-US" dirty="0"/>
              <a:t>How can neglect be prevented?</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29</a:t>
            </a:fld>
            <a:endParaRPr lang="en-US" dirty="0">
              <a:solidFill>
                <a:srgbClr val="E3567D"/>
              </a:solidFill>
            </a:endParaRPr>
          </a:p>
        </p:txBody>
      </p:sp>
    </p:spTree>
    <p:extLst>
      <p:ext uri="{BB962C8B-B14F-4D97-AF65-F5344CB8AC3E}">
        <p14:creationId xmlns:p14="http://schemas.microsoft.com/office/powerpoint/2010/main" val="719826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a:pPr>
            <a:r>
              <a:rPr lang="en-US" altLang="en-US" kern="0" dirty="0">
                <a:solidFill>
                  <a:srgbClr val="FF0000"/>
                </a:solidFill>
                <a:latin typeface="+mj-lt"/>
                <a:ea typeface="+mj-ea"/>
                <a:cs typeface="+mj-cs"/>
              </a:rPr>
              <a:t>Define the terms </a:t>
            </a:r>
            <a:r>
              <a:rPr lang="en-US" altLang="en-US" i="1" kern="0" dirty="0">
                <a:solidFill>
                  <a:srgbClr val="FF0000"/>
                </a:solidFill>
                <a:latin typeface="+mj-lt"/>
                <a:ea typeface="+mj-ea"/>
                <a:cs typeface="+mj-cs"/>
              </a:rPr>
              <a:t>law</a:t>
            </a:r>
            <a:r>
              <a:rPr lang="en-US" altLang="en-US" kern="0" dirty="0">
                <a:solidFill>
                  <a:srgbClr val="FF0000"/>
                </a:solidFill>
                <a:latin typeface="+mj-lt"/>
                <a:ea typeface="+mj-ea"/>
                <a:cs typeface="+mj-cs"/>
              </a:rPr>
              <a:t> and </a:t>
            </a:r>
            <a:r>
              <a:rPr lang="en-US" altLang="en-US" i="1" kern="0" dirty="0">
                <a:solidFill>
                  <a:srgbClr val="FF0000"/>
                </a:solidFill>
                <a:latin typeface="+mj-lt"/>
                <a:ea typeface="+mj-ea"/>
                <a:cs typeface="+mj-cs"/>
              </a:rPr>
              <a:t>ethics</a:t>
            </a:r>
            <a:r>
              <a:rPr lang="en-US" altLang="en-US" kern="0" dirty="0">
                <a:solidFill>
                  <a:srgbClr val="FF0000"/>
                </a:solidFill>
                <a:latin typeface="+mj-lt"/>
                <a:ea typeface="+mj-ea"/>
                <a:cs typeface="+mj-cs"/>
              </a:rPr>
              <a:t> and list examples of legal and ethical behavior</a:t>
            </a:r>
          </a:p>
          <a:p>
            <a:pPr marL="0" indent="0">
              <a:buNone/>
            </a:pPr>
            <a:endParaRPr lang="en-US" kern="0" dirty="0">
              <a:solidFill>
                <a:srgbClr val="FF0000"/>
              </a:solidFill>
              <a:latin typeface="Verdana"/>
              <a:ea typeface="+mj-ea"/>
              <a:cs typeface="+mj-cs"/>
            </a:endParaRPr>
          </a:p>
          <a:p>
            <a:pPr marL="0" indent="0">
              <a:buNone/>
            </a:pPr>
            <a:r>
              <a:rPr lang="en-US" dirty="0"/>
              <a:t>What will each of these guidelines for legal and ethical behavior mean for an NA on the job?</a:t>
            </a:r>
          </a:p>
          <a:p>
            <a:pPr marL="457200" lvl="1" indent="0">
              <a:buNone/>
            </a:pPr>
            <a:r>
              <a:rPr lang="en-US" dirty="0"/>
              <a:t> </a:t>
            </a:r>
          </a:p>
          <a:p>
            <a:pPr lvl="1"/>
            <a:r>
              <a:rPr lang="en-US" dirty="0"/>
              <a:t>Be honest at all times.</a:t>
            </a:r>
          </a:p>
          <a:p>
            <a:pPr lvl="1"/>
            <a:r>
              <a:rPr lang="en-US" dirty="0"/>
              <a:t>Protect residents’ privacy.</a:t>
            </a:r>
          </a:p>
          <a:p>
            <a:pPr lvl="1"/>
            <a:r>
              <a:rPr lang="en-US" dirty="0"/>
              <a:t>Keep staff information confidential. </a:t>
            </a:r>
          </a:p>
          <a:p>
            <a:pPr lvl="1"/>
            <a:r>
              <a:rPr lang="en-US" dirty="0"/>
              <a:t>Report abuse or suspected abuse of residents, and assist residents in reporting abuse if they wish to do so.</a:t>
            </a:r>
          </a:p>
          <a:p>
            <a:pPr lvl="1"/>
            <a:r>
              <a:rPr lang="en-US" dirty="0"/>
              <a:t>Follow the care plan and your assignments.</a:t>
            </a:r>
          </a:p>
          <a:p>
            <a:pPr lvl="1"/>
            <a:r>
              <a:rPr lang="en-US" dirty="0"/>
              <a:t>Do not perform any task outside your scope of practice.</a:t>
            </a:r>
          </a:p>
          <a:p>
            <a:pPr lvl="1"/>
            <a:r>
              <a:rPr lang="en-US" dirty="0"/>
              <a:t>Report all resident observations and incidents to the nurse.</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3</a:t>
            </a:fld>
            <a:endParaRPr lang="en-US" dirty="0">
              <a:solidFill>
                <a:srgbClr val="E3567D"/>
              </a:solidFill>
            </a:endParaRPr>
          </a:p>
        </p:txBody>
      </p:sp>
    </p:spTree>
    <p:extLst>
      <p:ext uri="{BB962C8B-B14F-4D97-AF65-F5344CB8AC3E}">
        <p14:creationId xmlns:p14="http://schemas.microsoft.com/office/powerpoint/2010/main" val="6790148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D07D18-199B-48CE-A3CF-0BD1B4A36083}"/>
              </a:ext>
            </a:extLst>
          </p:cNvPr>
          <p:cNvSpPr>
            <a:spLocks noGrp="1"/>
          </p:cNvSpPr>
          <p:nvPr>
            <p:ph idx="1"/>
          </p:nvPr>
        </p:nvSpPr>
        <p:spPr/>
        <p:txBody>
          <a:bodyPr/>
          <a:lstStyle/>
          <a:p>
            <a:pPr marL="0" indent="0">
              <a:buNone/>
            </a:pPr>
            <a:r>
              <a:rPr lang="en-US" dirty="0"/>
              <a:t>Handout 3-2: Who Is Vulnerable to Abuse or Neglect?</a:t>
            </a:r>
          </a:p>
        </p:txBody>
      </p:sp>
      <p:sp>
        <p:nvSpPr>
          <p:cNvPr id="3" name="Slide Number Placeholder 2">
            <a:extLst>
              <a:ext uri="{FF2B5EF4-FFF2-40B4-BE49-F238E27FC236}">
                <a16:creationId xmlns:a16="http://schemas.microsoft.com/office/drawing/2014/main" id="{46D97223-6704-4908-8391-4EDF3D5ED1AD}"/>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30</a:t>
            </a:fld>
            <a:endParaRPr lang="en-US" dirty="0">
              <a:solidFill>
                <a:srgbClr val="E3567D"/>
              </a:solidFill>
            </a:endParaRPr>
          </a:p>
        </p:txBody>
      </p:sp>
      <p:pic>
        <p:nvPicPr>
          <p:cNvPr id="4" name="Picture 3">
            <a:extLst>
              <a:ext uri="{FF2B5EF4-FFF2-40B4-BE49-F238E27FC236}">
                <a16:creationId xmlns:a16="http://schemas.microsoft.com/office/drawing/2014/main" id="{4C83C305-D0FC-4EF7-B464-BE1355BA33EF}"/>
              </a:ext>
            </a:extLst>
          </p:cNvPr>
          <p:cNvPicPr>
            <a:picLocks noChangeAspect="1"/>
          </p:cNvPicPr>
          <p:nvPr/>
        </p:nvPicPr>
        <p:blipFill>
          <a:blip r:embed="rId2"/>
          <a:stretch>
            <a:fillRect/>
          </a:stretch>
        </p:blipFill>
        <p:spPr>
          <a:xfrm>
            <a:off x="3326226" y="1332429"/>
            <a:ext cx="4852709" cy="4895780"/>
          </a:xfrm>
          <a:prstGeom prst="rect">
            <a:avLst/>
          </a:prstGeom>
        </p:spPr>
      </p:pic>
    </p:spTree>
    <p:extLst>
      <p:ext uri="{BB962C8B-B14F-4D97-AF65-F5344CB8AC3E}">
        <p14:creationId xmlns:p14="http://schemas.microsoft.com/office/powerpoint/2010/main" val="16406855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D07D18-199B-48CE-A3CF-0BD1B4A36083}"/>
              </a:ext>
            </a:extLst>
          </p:cNvPr>
          <p:cNvSpPr>
            <a:spLocks noGrp="1"/>
          </p:cNvSpPr>
          <p:nvPr>
            <p:ph idx="1"/>
          </p:nvPr>
        </p:nvSpPr>
        <p:spPr/>
        <p:txBody>
          <a:bodyPr>
            <a:normAutofit/>
          </a:bodyPr>
          <a:lstStyle/>
          <a:p>
            <a:pPr marL="0" indent="0">
              <a:buNone/>
            </a:pPr>
            <a:r>
              <a:rPr lang="en-US" dirty="0"/>
              <a:t>Handout 3-2: Who Is Vulnerable to Abuse or Neglect? (</a:t>
            </a:r>
            <a:r>
              <a:rPr lang="en-US" i="1" dirty="0"/>
              <a:t>cont’d</a:t>
            </a:r>
            <a:r>
              <a:rPr lang="en-US" dirty="0"/>
              <a:t>)</a:t>
            </a:r>
          </a:p>
          <a:p>
            <a:pPr marL="0" indent="0">
              <a:buNone/>
            </a:pPr>
            <a:endParaRPr lang="en-US" dirty="0"/>
          </a:p>
          <a:p>
            <a:pPr marL="0" indent="0">
              <a:buNone/>
            </a:pPr>
            <a:r>
              <a:rPr lang="en-US" dirty="0"/>
              <a:t>Some people are more vulnerable to adult abuse or neglect than others. They include the following: </a:t>
            </a:r>
          </a:p>
          <a:p>
            <a:r>
              <a:rPr lang="en-US" dirty="0"/>
              <a:t>The elderly</a:t>
            </a:r>
          </a:p>
          <a:p>
            <a:r>
              <a:rPr lang="en-US" dirty="0"/>
              <a:t>The physically ill or disabled</a:t>
            </a:r>
          </a:p>
          <a:p>
            <a:r>
              <a:rPr lang="en-US" dirty="0"/>
              <a:t>The developmentally disabled</a:t>
            </a:r>
          </a:p>
          <a:p>
            <a:r>
              <a:rPr lang="en-US" dirty="0"/>
              <a:t>The mentally ill or disabled</a:t>
            </a:r>
          </a:p>
          <a:p>
            <a:r>
              <a:rPr lang="en-US" dirty="0"/>
              <a:t>People with communication problems, such as hearing, speech, and vision impairments.</a:t>
            </a:r>
          </a:p>
          <a:p>
            <a:pPr marL="0" indent="0">
              <a:buNone/>
            </a:pPr>
            <a:r>
              <a:rPr lang="en-US" dirty="0"/>
              <a:t>All of these people have a few things in common that make them so vulnerable. They are often unable to stand up for themselves or to report abuse or neglect to others. They may not even understand that they have rights. Often these people can be much more demanding to care for, which increases the stress that caregivers have to deal with. </a:t>
            </a:r>
          </a:p>
          <a:p>
            <a:pPr marL="0" indent="0">
              <a:buNone/>
            </a:pPr>
            <a:endParaRPr lang="en-US" dirty="0"/>
          </a:p>
        </p:txBody>
      </p:sp>
      <p:sp>
        <p:nvSpPr>
          <p:cNvPr id="3" name="Slide Number Placeholder 2">
            <a:extLst>
              <a:ext uri="{FF2B5EF4-FFF2-40B4-BE49-F238E27FC236}">
                <a16:creationId xmlns:a16="http://schemas.microsoft.com/office/drawing/2014/main" id="{46D97223-6704-4908-8391-4EDF3D5ED1AD}"/>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31</a:t>
            </a:fld>
            <a:endParaRPr lang="en-US" dirty="0">
              <a:solidFill>
                <a:srgbClr val="E3567D"/>
              </a:solidFill>
            </a:endParaRPr>
          </a:p>
        </p:txBody>
      </p:sp>
    </p:spTree>
    <p:extLst>
      <p:ext uri="{BB962C8B-B14F-4D97-AF65-F5344CB8AC3E}">
        <p14:creationId xmlns:p14="http://schemas.microsoft.com/office/powerpoint/2010/main" val="24732754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D07D18-199B-48CE-A3CF-0BD1B4A36083}"/>
              </a:ext>
            </a:extLst>
          </p:cNvPr>
          <p:cNvSpPr>
            <a:spLocks noGrp="1"/>
          </p:cNvSpPr>
          <p:nvPr>
            <p:ph idx="1"/>
          </p:nvPr>
        </p:nvSpPr>
        <p:spPr/>
        <p:txBody>
          <a:bodyPr>
            <a:normAutofit/>
          </a:bodyPr>
          <a:lstStyle/>
          <a:p>
            <a:pPr marL="0" indent="0">
              <a:buNone/>
            </a:pPr>
            <a:r>
              <a:rPr lang="en-US" dirty="0"/>
              <a:t>Handout 3-2: Who Is Vulnerable to Abuse or Neglect? (cont’d)</a:t>
            </a:r>
          </a:p>
          <a:p>
            <a:pPr marL="0" indent="0">
              <a:buNone/>
            </a:pPr>
            <a:endParaRPr lang="en-US" dirty="0"/>
          </a:p>
          <a:p>
            <a:pPr marL="0" indent="0">
              <a:buNone/>
            </a:pPr>
            <a:r>
              <a:rPr lang="en-US" dirty="0"/>
              <a:t>Caregivers may not have been properly trained to care for these particular people, and they may not understand why these people behave the way they do. Caregivers may also be overworked, tired, stressed, and unappreciated, all while caring for someone who requires so much time and energy.</a:t>
            </a:r>
          </a:p>
          <a:p>
            <a:pPr marL="0" indent="0">
              <a:buNone/>
            </a:pPr>
            <a:r>
              <a:rPr lang="en-US" dirty="0"/>
              <a:t>These are the people who most need your help and protection from harm. They may not be able to speak for themselves, but the signs of abuse and neglect may speak volumes for them, if you just know how to recognize these signs.</a:t>
            </a:r>
          </a:p>
          <a:p>
            <a:pPr marL="0" indent="0">
              <a:buNone/>
            </a:pPr>
            <a:endParaRPr lang="en-US" dirty="0"/>
          </a:p>
        </p:txBody>
      </p:sp>
      <p:sp>
        <p:nvSpPr>
          <p:cNvPr id="3" name="Slide Number Placeholder 2">
            <a:extLst>
              <a:ext uri="{FF2B5EF4-FFF2-40B4-BE49-F238E27FC236}">
                <a16:creationId xmlns:a16="http://schemas.microsoft.com/office/drawing/2014/main" id="{46D97223-6704-4908-8391-4EDF3D5ED1AD}"/>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32</a:t>
            </a:fld>
            <a:endParaRPr lang="en-US" dirty="0">
              <a:solidFill>
                <a:srgbClr val="E3567D"/>
              </a:solidFill>
            </a:endParaRPr>
          </a:p>
        </p:txBody>
      </p:sp>
    </p:spTree>
    <p:extLst>
      <p:ext uri="{BB962C8B-B14F-4D97-AF65-F5344CB8AC3E}">
        <p14:creationId xmlns:p14="http://schemas.microsoft.com/office/powerpoint/2010/main" val="1303710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Think about this question:</a:t>
            </a:r>
          </a:p>
          <a:p>
            <a:pPr marL="0" indent="0">
              <a:buNone/>
            </a:pPr>
            <a:endParaRPr lang="en-US" dirty="0"/>
          </a:p>
          <a:p>
            <a:pPr marL="0" indent="0">
              <a:buNone/>
            </a:pPr>
            <a:r>
              <a:rPr lang="en-US" dirty="0"/>
              <a:t>Why are these people so vulnerable?</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33</a:t>
            </a:fld>
            <a:endParaRPr lang="en-US" dirty="0">
              <a:solidFill>
                <a:srgbClr val="E3567D"/>
              </a:solidFill>
            </a:endParaRPr>
          </a:p>
        </p:txBody>
      </p:sp>
    </p:spTree>
    <p:extLst>
      <p:ext uri="{BB962C8B-B14F-4D97-AF65-F5344CB8AC3E}">
        <p14:creationId xmlns:p14="http://schemas.microsoft.com/office/powerpoint/2010/main" val="4058140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Consider these ways in which people may be vulnerable to abuse:</a:t>
            </a:r>
          </a:p>
          <a:p>
            <a:pPr marL="0" indent="0">
              <a:buNone/>
            </a:pPr>
            <a:endParaRPr lang="en-US" dirty="0"/>
          </a:p>
          <a:p>
            <a:pPr lvl="1"/>
            <a:r>
              <a:rPr lang="en-US" dirty="0"/>
              <a:t>Older people may be unable to stand up for themselves. </a:t>
            </a:r>
          </a:p>
          <a:p>
            <a:pPr lvl="1"/>
            <a:r>
              <a:rPr lang="en-US" dirty="0"/>
              <a:t>Older people may be unable to report abuse or neglect to others. </a:t>
            </a:r>
          </a:p>
          <a:p>
            <a:pPr lvl="1"/>
            <a:r>
              <a:rPr lang="en-US" dirty="0"/>
              <a:t>Older people may not understand that they have rights. </a:t>
            </a:r>
          </a:p>
          <a:p>
            <a:pPr lvl="1"/>
            <a:r>
              <a:rPr lang="en-US" dirty="0"/>
              <a:t>Older people may be much more demanding to care for. </a:t>
            </a:r>
          </a:p>
          <a:p>
            <a:pPr lvl="1"/>
            <a:r>
              <a:rPr lang="en-US" dirty="0"/>
              <a:t>Caregivers may not be trained properly. </a:t>
            </a:r>
          </a:p>
          <a:p>
            <a:pPr lvl="1"/>
            <a:r>
              <a:rPr lang="en-US" dirty="0"/>
              <a:t>Caregivers may not understand their behavior.</a:t>
            </a:r>
          </a:p>
          <a:p>
            <a:pPr lvl="1"/>
            <a:r>
              <a:rPr lang="en-US" dirty="0"/>
              <a:t>Caregivers may be overworked, tired, stressed, and unappreciated, on top of caring for someone who requires so much time and energy.</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34</a:t>
            </a:fld>
            <a:endParaRPr lang="en-US" dirty="0">
              <a:solidFill>
                <a:srgbClr val="E3567D"/>
              </a:solidFill>
            </a:endParaRPr>
          </a:p>
        </p:txBody>
      </p:sp>
    </p:spTree>
    <p:extLst>
      <p:ext uri="{BB962C8B-B14F-4D97-AF65-F5344CB8AC3E}">
        <p14:creationId xmlns:p14="http://schemas.microsoft.com/office/powerpoint/2010/main" val="3049610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Think about this question:</a:t>
            </a:r>
          </a:p>
          <a:p>
            <a:pPr marL="0" indent="0">
              <a:buNone/>
            </a:pPr>
            <a:endParaRPr lang="en-US" dirty="0"/>
          </a:p>
          <a:p>
            <a:pPr marL="0" indent="0">
              <a:buNone/>
            </a:pPr>
            <a:r>
              <a:rPr lang="en-US" dirty="0"/>
              <a:t>How can NAs help protect those who are vulnerable to abuse and neglect?</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35</a:t>
            </a:fld>
            <a:endParaRPr lang="en-US" dirty="0">
              <a:solidFill>
                <a:srgbClr val="E3567D"/>
              </a:solidFill>
            </a:endParaRPr>
          </a:p>
        </p:txBody>
      </p:sp>
    </p:spTree>
    <p:extLst>
      <p:ext uri="{BB962C8B-B14F-4D97-AF65-F5344CB8AC3E}">
        <p14:creationId xmlns:p14="http://schemas.microsoft.com/office/powerpoint/2010/main" val="23440666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Remember:</a:t>
            </a:r>
          </a:p>
          <a:p>
            <a:pPr marL="0" indent="0">
              <a:buNone/>
            </a:pPr>
            <a:endParaRPr lang="en-US" dirty="0"/>
          </a:p>
          <a:p>
            <a:pPr marL="0" indent="0">
              <a:buNone/>
            </a:pPr>
            <a:r>
              <a:rPr lang="en-US" dirty="0"/>
              <a:t>An NA must never abuse residents in any way, and must try to protect residents from others who abuse them. Reporting abuse is not an option - it is the law. </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36</a:t>
            </a:fld>
            <a:endParaRPr lang="en-US" dirty="0">
              <a:solidFill>
                <a:srgbClr val="E3567D"/>
              </a:solidFill>
            </a:endParaRPr>
          </a:p>
        </p:txBody>
      </p:sp>
    </p:spTree>
    <p:extLst>
      <p:ext uri="{BB962C8B-B14F-4D97-AF65-F5344CB8AC3E}">
        <p14:creationId xmlns:p14="http://schemas.microsoft.com/office/powerpoint/2010/main" val="8791685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Think about these questions:</a:t>
            </a:r>
          </a:p>
          <a:p>
            <a:pPr marL="0" indent="0">
              <a:buNone/>
            </a:pPr>
            <a:endParaRPr lang="en-US" dirty="0"/>
          </a:p>
          <a:p>
            <a:pPr marL="0" indent="0">
              <a:buNone/>
            </a:pPr>
            <a:r>
              <a:rPr lang="en-US" dirty="0"/>
              <a:t>What do Residents’ Rights mean to NAs?</a:t>
            </a:r>
          </a:p>
          <a:p>
            <a:pPr marL="0" indent="0">
              <a:buNone/>
            </a:pPr>
            <a:endParaRPr lang="en-US" dirty="0"/>
          </a:p>
          <a:p>
            <a:pPr marL="0" indent="0">
              <a:buNone/>
            </a:pPr>
            <a:r>
              <a:rPr lang="en-US" dirty="0"/>
              <a:t>How are they related to abuse?</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37</a:t>
            </a:fld>
            <a:endParaRPr lang="en-US" dirty="0">
              <a:solidFill>
                <a:srgbClr val="E3567D"/>
              </a:solidFill>
            </a:endParaRPr>
          </a:p>
        </p:txBody>
      </p:sp>
    </p:spTree>
    <p:extLst>
      <p:ext uri="{BB962C8B-B14F-4D97-AF65-F5344CB8AC3E}">
        <p14:creationId xmlns:p14="http://schemas.microsoft.com/office/powerpoint/2010/main" val="19177468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Remember:</a:t>
            </a:r>
          </a:p>
          <a:p>
            <a:pPr marL="0" indent="0">
              <a:buNone/>
            </a:pPr>
            <a:endParaRPr lang="en-US" dirty="0"/>
          </a:p>
          <a:p>
            <a:pPr marL="0" indent="0">
              <a:buNone/>
            </a:pPr>
            <a:r>
              <a:rPr lang="en-US" dirty="0"/>
              <a:t>Follow the chain of command when reporting abuse. </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38</a:t>
            </a:fld>
            <a:endParaRPr lang="en-US" dirty="0">
              <a:solidFill>
                <a:srgbClr val="E3567D"/>
              </a:solidFill>
            </a:endParaRPr>
          </a:p>
        </p:txBody>
      </p:sp>
    </p:spTree>
    <p:extLst>
      <p:ext uri="{BB962C8B-B14F-4D97-AF65-F5344CB8AC3E}">
        <p14:creationId xmlns:p14="http://schemas.microsoft.com/office/powerpoint/2010/main" val="2402947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4"/>
            </a:pPr>
            <a:r>
              <a:rPr lang="en-US" altLang="en-US" kern="0" dirty="0">
                <a:solidFill>
                  <a:srgbClr val="FF0000"/>
                </a:solidFill>
                <a:latin typeface="+mj-lt"/>
                <a:ea typeface="+mj-ea"/>
                <a:cs typeface="+mj-cs"/>
              </a:rPr>
              <a:t>Discuss abuse and neglect and explain how to report abuse and neglect</a:t>
            </a:r>
          </a:p>
          <a:p>
            <a:pPr marL="457200" indent="-457200">
              <a:buFont typeface="+mj-lt"/>
              <a:buAutoNum type="arabicPeriod" startAt="4"/>
            </a:pPr>
            <a:endParaRPr lang="en-US" kern="0" dirty="0">
              <a:solidFill>
                <a:srgbClr val="FF0000"/>
              </a:solidFill>
              <a:latin typeface="Verdana"/>
              <a:ea typeface="+mj-ea"/>
              <a:cs typeface="+mj-cs"/>
            </a:endParaRPr>
          </a:p>
          <a:p>
            <a:pPr marL="0" indent="0">
              <a:buNone/>
            </a:pPr>
            <a:r>
              <a:rPr lang="en-US" dirty="0"/>
              <a:t>In addition to federal laws relating to Residents’ Rights, which forbid abuse and neglect, there are other legal protections designed to help elders and other vulnerable adults:</a:t>
            </a:r>
          </a:p>
          <a:p>
            <a:pPr marL="0" indent="0">
              <a:buNone/>
            </a:pPr>
            <a:endParaRPr lang="en-US" dirty="0"/>
          </a:p>
          <a:p>
            <a:pPr lvl="1"/>
            <a:r>
              <a:rPr lang="en-US" dirty="0"/>
              <a:t>Some states have vulnerable adults acts or adult protective services laws.</a:t>
            </a:r>
          </a:p>
          <a:p>
            <a:pPr lvl="1"/>
            <a:r>
              <a:rPr lang="en-US" dirty="0"/>
              <a:t>The Elder Justice Act of 2010 is the first federal law designed specifically to combat elder abuse.</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39</a:t>
            </a:fld>
            <a:endParaRPr lang="en-US" dirty="0">
              <a:solidFill>
                <a:srgbClr val="E3567D"/>
              </a:solidFill>
            </a:endParaRPr>
          </a:p>
        </p:txBody>
      </p:sp>
    </p:spTree>
    <p:extLst>
      <p:ext uri="{BB962C8B-B14F-4D97-AF65-F5344CB8AC3E}">
        <p14:creationId xmlns:p14="http://schemas.microsoft.com/office/powerpoint/2010/main" val="1111073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a:pPr>
            <a:r>
              <a:rPr lang="en-US" altLang="en-US" kern="0" dirty="0">
                <a:solidFill>
                  <a:srgbClr val="FF0000"/>
                </a:solidFill>
                <a:latin typeface="+mj-lt"/>
                <a:ea typeface="+mj-ea"/>
                <a:cs typeface="+mj-cs"/>
              </a:rPr>
              <a:t>Define the terms </a:t>
            </a:r>
            <a:r>
              <a:rPr lang="en-US" altLang="en-US" i="1" kern="0" dirty="0">
                <a:solidFill>
                  <a:srgbClr val="FF0000"/>
                </a:solidFill>
                <a:latin typeface="+mj-lt"/>
                <a:ea typeface="+mj-ea"/>
                <a:cs typeface="+mj-cs"/>
              </a:rPr>
              <a:t>law</a:t>
            </a:r>
            <a:r>
              <a:rPr lang="en-US" altLang="en-US" kern="0" dirty="0">
                <a:solidFill>
                  <a:srgbClr val="FF0000"/>
                </a:solidFill>
                <a:latin typeface="+mj-lt"/>
                <a:ea typeface="+mj-ea"/>
                <a:cs typeface="+mj-cs"/>
              </a:rPr>
              <a:t> and </a:t>
            </a:r>
            <a:r>
              <a:rPr lang="en-US" altLang="en-US" i="1" kern="0" dirty="0">
                <a:solidFill>
                  <a:srgbClr val="FF0000"/>
                </a:solidFill>
                <a:latin typeface="+mj-lt"/>
                <a:ea typeface="+mj-ea"/>
                <a:cs typeface="+mj-cs"/>
              </a:rPr>
              <a:t>ethics</a:t>
            </a:r>
            <a:r>
              <a:rPr lang="en-US" altLang="en-US" kern="0" dirty="0">
                <a:solidFill>
                  <a:srgbClr val="FF0000"/>
                </a:solidFill>
                <a:latin typeface="+mj-lt"/>
                <a:ea typeface="+mj-ea"/>
                <a:cs typeface="+mj-cs"/>
              </a:rPr>
              <a:t> and list examples of legal and ethical behavior</a:t>
            </a:r>
          </a:p>
          <a:p>
            <a:pPr marL="457200" indent="-457200">
              <a:buFont typeface="+mj-lt"/>
              <a:buAutoNum type="arabicPeriod"/>
            </a:pPr>
            <a:endParaRPr lang="en-US" kern="0" dirty="0">
              <a:solidFill>
                <a:srgbClr val="FF0000"/>
              </a:solidFill>
              <a:latin typeface="Verdana"/>
              <a:ea typeface="+mj-ea"/>
              <a:cs typeface="+mj-cs"/>
            </a:endParaRPr>
          </a:p>
          <a:p>
            <a:pPr marL="0" indent="0">
              <a:buNone/>
            </a:pPr>
            <a:r>
              <a:rPr lang="en-US" dirty="0"/>
              <a:t>Guidelines for legal and ethical behavior (cont’d):</a:t>
            </a:r>
          </a:p>
          <a:p>
            <a:pPr marL="0" indent="0">
              <a:buNone/>
            </a:pPr>
            <a:endParaRPr lang="en-US" dirty="0"/>
          </a:p>
          <a:p>
            <a:pPr lvl="1"/>
            <a:r>
              <a:rPr lang="en-US" dirty="0"/>
              <a:t>Document accurately and promptly.</a:t>
            </a:r>
          </a:p>
          <a:p>
            <a:pPr lvl="1"/>
            <a:r>
              <a:rPr lang="en-US" dirty="0"/>
              <a:t>Follow rules on safety and infection prevention (outlined in Chapters 5 and 6).</a:t>
            </a:r>
          </a:p>
          <a:p>
            <a:pPr lvl="1"/>
            <a:r>
              <a:rPr lang="en-US" dirty="0"/>
              <a:t>Do not accept gifts or tips.</a:t>
            </a:r>
          </a:p>
          <a:p>
            <a:pPr lvl="1"/>
            <a:r>
              <a:rPr lang="en-US" dirty="0"/>
              <a:t>Do not get personally or sexually involved with residents or their family members or friends.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4</a:t>
            </a:fld>
            <a:endParaRPr lang="en-US" dirty="0">
              <a:solidFill>
                <a:srgbClr val="E3567D"/>
              </a:solidFill>
            </a:endParaRPr>
          </a:p>
        </p:txBody>
      </p:sp>
    </p:spTree>
    <p:extLst>
      <p:ext uri="{BB962C8B-B14F-4D97-AF65-F5344CB8AC3E}">
        <p14:creationId xmlns:p14="http://schemas.microsoft.com/office/powerpoint/2010/main" val="23615546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5"/>
            </a:pPr>
            <a:r>
              <a:rPr lang="en-US" altLang="en-US" kern="0" dirty="0">
                <a:solidFill>
                  <a:srgbClr val="FF0000"/>
                </a:solidFill>
                <a:latin typeface="+mj-lt"/>
                <a:ea typeface="+mj-ea"/>
                <a:cs typeface="+mj-cs"/>
              </a:rPr>
              <a:t>List examples of behavior supporting and promoting Residents’ Rights</a:t>
            </a:r>
          </a:p>
          <a:p>
            <a:pPr marL="457200" indent="-457200">
              <a:buFont typeface="+mj-lt"/>
              <a:buAutoNum type="arabicPeriod" startAt="5"/>
            </a:pPr>
            <a:endParaRPr lang="en-US" kern="0" dirty="0">
              <a:solidFill>
                <a:srgbClr val="FF0000"/>
              </a:solidFill>
              <a:latin typeface="Verdana"/>
              <a:ea typeface="+mj-ea"/>
              <a:cs typeface="+mj-cs"/>
            </a:endParaRPr>
          </a:p>
          <a:p>
            <a:pPr marL="0" indent="0">
              <a:buNone/>
            </a:pPr>
            <a:r>
              <a:rPr lang="en-US" dirty="0"/>
              <a:t>Think about this question:</a:t>
            </a:r>
          </a:p>
          <a:p>
            <a:pPr marL="0" indent="0">
              <a:buNone/>
            </a:pPr>
            <a:endParaRPr lang="en-US" dirty="0"/>
          </a:p>
          <a:p>
            <a:pPr marL="0" indent="0">
              <a:buNone/>
            </a:pPr>
            <a:r>
              <a:rPr lang="en-US" dirty="0"/>
              <a:t>What are some specific examples of ways NAs can promote Residents’ Rights?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40</a:t>
            </a:fld>
            <a:endParaRPr lang="en-US" dirty="0">
              <a:solidFill>
                <a:srgbClr val="E3567D"/>
              </a:solidFill>
            </a:endParaRPr>
          </a:p>
        </p:txBody>
      </p:sp>
    </p:spTree>
    <p:extLst>
      <p:ext uri="{BB962C8B-B14F-4D97-AF65-F5344CB8AC3E}">
        <p14:creationId xmlns:p14="http://schemas.microsoft.com/office/powerpoint/2010/main" val="29775423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5"/>
            </a:pPr>
            <a:r>
              <a:rPr lang="en-US" altLang="en-US" kern="0" dirty="0">
                <a:solidFill>
                  <a:srgbClr val="FF0000"/>
                </a:solidFill>
                <a:ea typeface="+mj-ea"/>
                <a:cs typeface="+mj-cs"/>
              </a:rPr>
              <a:t>List examples of behavior supporting and promoting Residents’ Rights</a:t>
            </a:r>
            <a:endParaRPr lang="en-US" kern="0" dirty="0">
              <a:solidFill>
                <a:srgbClr val="FF0000"/>
              </a:solidFill>
              <a:ea typeface="+mj-ea"/>
              <a:cs typeface="+mj-cs"/>
            </a:endParaRPr>
          </a:p>
          <a:p>
            <a:pPr marL="0" indent="0">
              <a:buNone/>
            </a:pPr>
            <a:endParaRPr lang="en-US" dirty="0"/>
          </a:p>
          <a:p>
            <a:pPr marL="0" indent="0">
              <a:buNone/>
            </a:pPr>
            <a:r>
              <a:rPr lang="en-US" dirty="0"/>
              <a:t>Group Activity: </a:t>
            </a:r>
          </a:p>
          <a:p>
            <a:pPr marL="0" indent="0">
              <a:buNone/>
            </a:pPr>
            <a:endParaRPr lang="en-US" dirty="0"/>
          </a:p>
          <a:p>
            <a:pPr marL="0" indent="0">
              <a:buFontTx/>
              <a:buNone/>
            </a:pPr>
            <a:r>
              <a:rPr lang="en-US" altLang="en-US" dirty="0"/>
              <a:t>In pairs or groups, choose two Residents’ Rights and brainstorm examples of what NAs can do to support and promote these rights (see pp. 23-25 of the textbook). </a:t>
            </a:r>
          </a:p>
          <a:p>
            <a:pPr marL="0" indent="0">
              <a:buFontTx/>
              <a:buNone/>
            </a:pPr>
            <a:endParaRPr lang="en-US" altLang="en-US" dirty="0"/>
          </a:p>
          <a:p>
            <a:pPr marL="0" indent="0">
              <a:buFontTx/>
              <a:buNone/>
            </a:pPr>
            <a:r>
              <a:rPr lang="en-US" altLang="en-US" dirty="0"/>
              <a:t>Each group or pair will read their examples and the rest of the class will guess which rights they chose to address.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41</a:t>
            </a:fld>
            <a:endParaRPr lang="en-US" dirty="0">
              <a:solidFill>
                <a:srgbClr val="E3567D"/>
              </a:solidFill>
            </a:endParaRPr>
          </a:p>
        </p:txBody>
      </p:sp>
    </p:spTree>
    <p:extLst>
      <p:ext uri="{BB962C8B-B14F-4D97-AF65-F5344CB8AC3E}">
        <p14:creationId xmlns:p14="http://schemas.microsoft.com/office/powerpoint/2010/main" val="24256131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6"/>
            </a:pPr>
            <a:r>
              <a:rPr lang="en-US" altLang="en-US" kern="0" dirty="0">
                <a:solidFill>
                  <a:srgbClr val="FF0000"/>
                </a:solidFill>
                <a:ea typeface="+mj-ea"/>
                <a:cs typeface="+mj-cs"/>
              </a:rPr>
              <a:t>Describe what happens when a complaint of abuse is made against a nursing assistant</a:t>
            </a:r>
          </a:p>
          <a:p>
            <a:pPr marL="457200" indent="-457200">
              <a:buFont typeface="+mj-lt"/>
              <a:buAutoNum type="arabicPeriod" startAt="6"/>
            </a:pPr>
            <a:endParaRPr lang="en-US" kern="0" dirty="0">
              <a:solidFill>
                <a:srgbClr val="FF0000"/>
              </a:solidFill>
              <a:latin typeface="Verdana"/>
              <a:ea typeface="+mj-ea"/>
              <a:cs typeface="+mj-cs"/>
            </a:endParaRPr>
          </a:p>
          <a:p>
            <a:pPr marL="0" indent="0">
              <a:buNone/>
            </a:pPr>
            <a:r>
              <a:rPr lang="en-US" dirty="0"/>
              <a:t>Nursing assistants should know this information about the state agency’s role in investigating claims of abuse against an NA:</a:t>
            </a:r>
          </a:p>
          <a:p>
            <a:pPr marL="0" indent="0">
              <a:buNone/>
            </a:pPr>
            <a:endParaRPr lang="en-US" dirty="0"/>
          </a:p>
          <a:p>
            <a:pPr lvl="1"/>
            <a:r>
              <a:rPr lang="en-US" dirty="0"/>
              <a:t>If facility staff believe abuse has occurred, a report must be made to the relevant state agency.</a:t>
            </a:r>
          </a:p>
          <a:p>
            <a:pPr lvl="1"/>
            <a:r>
              <a:rPr lang="en-US" dirty="0"/>
              <a:t>The NA can request a hearing with the state agency, which will investigate the claim.</a:t>
            </a:r>
          </a:p>
          <a:p>
            <a:pPr lvl="1"/>
            <a:r>
              <a:rPr lang="en-US" dirty="0"/>
              <a:t>If the state agency finds abuse occurred, this is noted in the state’s nurse aide registry. The NA’s certification may be revoked and they may face other legal penalties.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42</a:t>
            </a:fld>
            <a:endParaRPr lang="en-US" dirty="0">
              <a:solidFill>
                <a:srgbClr val="E3567D"/>
              </a:solidFill>
            </a:endParaRPr>
          </a:p>
        </p:txBody>
      </p:sp>
    </p:spTree>
    <p:extLst>
      <p:ext uri="{BB962C8B-B14F-4D97-AF65-F5344CB8AC3E}">
        <p14:creationId xmlns:p14="http://schemas.microsoft.com/office/powerpoint/2010/main" val="40330054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6"/>
            </a:pPr>
            <a:r>
              <a:rPr lang="en-US" altLang="en-US" kern="0" dirty="0">
                <a:solidFill>
                  <a:srgbClr val="FF0000"/>
                </a:solidFill>
                <a:latin typeface="+mj-lt"/>
                <a:ea typeface="+mj-ea"/>
                <a:cs typeface="+mj-cs"/>
              </a:rPr>
              <a:t>Describe what happens when a complaint of abuse is made against a nursing assistant</a:t>
            </a:r>
          </a:p>
          <a:p>
            <a:pPr marL="457200" indent="-457200">
              <a:buFont typeface="+mj-lt"/>
              <a:buAutoNum type="arabicPeriod" startAt="6"/>
            </a:pPr>
            <a:endParaRPr lang="en-US" kern="0" dirty="0">
              <a:solidFill>
                <a:srgbClr val="FF0000"/>
              </a:solidFill>
              <a:latin typeface="Verdana"/>
              <a:ea typeface="+mj-ea"/>
              <a:cs typeface="+mj-cs"/>
            </a:endParaRPr>
          </a:p>
          <a:p>
            <a:pPr marL="0" indent="0">
              <a:buNone/>
            </a:pPr>
            <a:r>
              <a:rPr lang="en-US" dirty="0"/>
              <a:t>Remember:</a:t>
            </a:r>
          </a:p>
          <a:p>
            <a:pPr marL="0" indent="0">
              <a:buNone/>
            </a:pPr>
            <a:endParaRPr lang="en-US" dirty="0"/>
          </a:p>
          <a:p>
            <a:pPr marL="0" indent="0">
              <a:buNone/>
            </a:pPr>
            <a:r>
              <a:rPr lang="en-US" dirty="0"/>
              <a:t>If it is determined that an NA has abused a resident, the state agency will place that NA on an abuse registry. Any potential employer will be told of the abuse. </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43</a:t>
            </a:fld>
            <a:endParaRPr lang="en-US" dirty="0">
              <a:solidFill>
                <a:srgbClr val="E3567D"/>
              </a:solidFill>
            </a:endParaRPr>
          </a:p>
        </p:txBody>
      </p:sp>
    </p:spTree>
    <p:extLst>
      <p:ext uri="{BB962C8B-B14F-4D97-AF65-F5344CB8AC3E}">
        <p14:creationId xmlns:p14="http://schemas.microsoft.com/office/powerpoint/2010/main" val="13794381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7"/>
            </a:pPr>
            <a:r>
              <a:rPr lang="en-US" altLang="en-US" kern="0" dirty="0">
                <a:solidFill>
                  <a:srgbClr val="FF0000"/>
                </a:solidFill>
                <a:ea typeface="+mj-ea"/>
                <a:cs typeface="+mj-cs"/>
              </a:rPr>
              <a:t>Explain how disputes may be resolved and identify the ombudsman’s role</a:t>
            </a:r>
          </a:p>
          <a:p>
            <a:pPr marL="457200" indent="-457200">
              <a:buFont typeface="+mj-lt"/>
              <a:buAutoNum type="arabicPeriod" startAt="7"/>
            </a:pPr>
            <a:endParaRPr lang="en-US" kern="0" dirty="0">
              <a:solidFill>
                <a:srgbClr val="FF0000"/>
              </a:solidFill>
              <a:ea typeface="+mj-ea"/>
              <a:cs typeface="+mj-cs"/>
            </a:endParaRPr>
          </a:p>
          <a:p>
            <a:pPr marL="0" indent="0">
              <a:buNone/>
            </a:pPr>
            <a:r>
              <a:rPr lang="en-US" dirty="0"/>
              <a:t>Define the following term:</a:t>
            </a:r>
          </a:p>
          <a:p>
            <a:pPr marL="0" indent="0">
              <a:buNone/>
            </a:pPr>
            <a:endParaRPr lang="en-US" b="1" dirty="0"/>
          </a:p>
          <a:p>
            <a:pPr marL="0" indent="0">
              <a:buNone/>
            </a:pPr>
            <a:r>
              <a:rPr lang="en-US" b="1" dirty="0"/>
              <a:t>ombudsman</a:t>
            </a:r>
          </a:p>
          <a:p>
            <a:pPr marL="457200" lvl="1" indent="0">
              <a:buNone/>
            </a:pPr>
            <a:r>
              <a:rPr lang="en-US" dirty="0"/>
              <a:t>a legal advocate for residents in long-term care facilities who helps resolve disputes and settle conflicts.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44</a:t>
            </a:fld>
            <a:endParaRPr lang="en-US" dirty="0">
              <a:solidFill>
                <a:srgbClr val="E3567D"/>
              </a:solidFill>
            </a:endParaRPr>
          </a:p>
        </p:txBody>
      </p:sp>
    </p:spTree>
    <p:extLst>
      <p:ext uri="{BB962C8B-B14F-4D97-AF65-F5344CB8AC3E}">
        <p14:creationId xmlns:p14="http://schemas.microsoft.com/office/powerpoint/2010/main" val="28261709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7"/>
            </a:pPr>
            <a:r>
              <a:rPr lang="en-US" altLang="en-US" kern="0" dirty="0">
                <a:solidFill>
                  <a:srgbClr val="FF0000"/>
                </a:solidFill>
                <a:ea typeface="+mj-ea"/>
                <a:cs typeface="+mj-cs"/>
              </a:rPr>
              <a:t>Explain how disputes may be resolved and identify the ombudsman’s role</a:t>
            </a:r>
          </a:p>
          <a:p>
            <a:pPr marL="457200" indent="-457200">
              <a:buFont typeface="+mj-lt"/>
              <a:buAutoNum type="arabicPeriod" startAt="7"/>
            </a:pPr>
            <a:endParaRPr lang="en-US" kern="0" dirty="0">
              <a:solidFill>
                <a:srgbClr val="FF0000"/>
              </a:solidFill>
              <a:latin typeface="Verdana"/>
              <a:ea typeface="+mj-ea"/>
              <a:cs typeface="+mj-cs"/>
            </a:endParaRPr>
          </a:p>
          <a:p>
            <a:pPr marL="0" indent="0">
              <a:buNone/>
            </a:pPr>
            <a:r>
              <a:rPr lang="en-US" dirty="0"/>
              <a:t>The following are typical tasks for an ombudsman:</a:t>
            </a:r>
          </a:p>
          <a:p>
            <a:pPr marL="0" indent="0">
              <a:buNone/>
            </a:pPr>
            <a:endParaRPr lang="en-US" dirty="0"/>
          </a:p>
          <a:p>
            <a:pPr lvl="1"/>
            <a:r>
              <a:rPr lang="en-US" dirty="0"/>
              <a:t>Advocates for residents’ rights and quality care</a:t>
            </a:r>
          </a:p>
          <a:p>
            <a:pPr lvl="1"/>
            <a:r>
              <a:rPr lang="en-US" dirty="0"/>
              <a:t>Educates consumers and care providers </a:t>
            </a:r>
          </a:p>
          <a:p>
            <a:pPr lvl="1"/>
            <a:r>
              <a:rPr lang="en-US" dirty="0"/>
              <a:t>Investigates and resolves complaints </a:t>
            </a:r>
          </a:p>
          <a:p>
            <a:pPr lvl="1"/>
            <a:r>
              <a:rPr lang="en-US" dirty="0"/>
              <a:t>Appears in court </a:t>
            </a:r>
          </a:p>
          <a:p>
            <a:pPr lvl="1"/>
            <a:r>
              <a:rPr lang="en-US" dirty="0"/>
              <a:t>Works with investigators </a:t>
            </a:r>
          </a:p>
          <a:p>
            <a:pPr lvl="1"/>
            <a:r>
              <a:rPr lang="en-US" dirty="0"/>
              <a:t>Gives information to public </a:t>
            </a:r>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45</a:t>
            </a:fld>
            <a:endParaRPr lang="en-US" dirty="0">
              <a:solidFill>
                <a:srgbClr val="E3567D"/>
              </a:solidFill>
            </a:endParaRPr>
          </a:p>
        </p:txBody>
      </p:sp>
    </p:spTree>
    <p:extLst>
      <p:ext uri="{BB962C8B-B14F-4D97-AF65-F5344CB8AC3E}">
        <p14:creationId xmlns:p14="http://schemas.microsoft.com/office/powerpoint/2010/main" val="29302472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8"/>
            </a:pPr>
            <a:r>
              <a:rPr lang="en-US" altLang="en-US" kern="0" dirty="0">
                <a:solidFill>
                  <a:srgbClr val="FF0000"/>
                </a:solidFill>
                <a:latin typeface="+mj-lt"/>
                <a:ea typeface="+mj-ea"/>
                <a:cs typeface="+mj-cs"/>
              </a:rPr>
              <a:t>Explain HIPAA and list ways to protect residents’ privacy</a:t>
            </a:r>
          </a:p>
          <a:p>
            <a:pPr marL="457200" indent="-457200">
              <a:buFont typeface="+mj-lt"/>
              <a:buAutoNum type="arabicPeriod" startAt="8"/>
            </a:pPr>
            <a:endParaRPr lang="en-US" kern="0" dirty="0">
              <a:solidFill>
                <a:srgbClr val="FF0000"/>
              </a:solidFill>
              <a:latin typeface="Verdana"/>
              <a:ea typeface="+mj-ea"/>
              <a:cs typeface="+mj-cs"/>
            </a:endParaRPr>
          </a:p>
          <a:p>
            <a:pPr marL="0" indent="0">
              <a:buNone/>
            </a:pPr>
            <a:r>
              <a:rPr lang="en-US" dirty="0"/>
              <a:t>Define the following terms:</a:t>
            </a:r>
          </a:p>
          <a:p>
            <a:pPr marL="0" indent="0">
              <a:buNone/>
            </a:pPr>
            <a:endParaRPr lang="en-US" dirty="0"/>
          </a:p>
          <a:p>
            <a:pPr marL="0" indent="0">
              <a:buNone/>
            </a:pPr>
            <a:r>
              <a:rPr lang="en-US" b="1" dirty="0"/>
              <a:t>confidentiality</a:t>
            </a:r>
          </a:p>
          <a:p>
            <a:pPr marL="457200" lvl="1" indent="0">
              <a:buNone/>
            </a:pPr>
            <a:r>
              <a:rPr lang="en-US" dirty="0"/>
              <a:t>the legal and ethical principle of keeping information private.</a:t>
            </a:r>
          </a:p>
          <a:p>
            <a:pPr marL="0" indent="0">
              <a:buNone/>
            </a:pPr>
            <a:r>
              <a:rPr lang="en-US" b="1" dirty="0"/>
              <a:t>protected health information (PHI)</a:t>
            </a:r>
          </a:p>
          <a:p>
            <a:pPr marL="457200" lvl="1" indent="0">
              <a:buNone/>
            </a:pPr>
            <a:r>
              <a:rPr lang="en-US" dirty="0"/>
              <a:t>a person’s private health information, which includes name, address, telephone number, social security number, email address, and medical record number.</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46</a:t>
            </a:fld>
            <a:endParaRPr lang="en-US" dirty="0">
              <a:solidFill>
                <a:srgbClr val="E3567D"/>
              </a:solidFill>
            </a:endParaRPr>
          </a:p>
        </p:txBody>
      </p:sp>
    </p:spTree>
    <p:extLst>
      <p:ext uri="{BB962C8B-B14F-4D97-AF65-F5344CB8AC3E}">
        <p14:creationId xmlns:p14="http://schemas.microsoft.com/office/powerpoint/2010/main" val="2164841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8"/>
            </a:pPr>
            <a:r>
              <a:rPr lang="en-US" altLang="en-US" kern="0" dirty="0">
                <a:solidFill>
                  <a:srgbClr val="FF0000"/>
                </a:solidFill>
                <a:latin typeface="+mj-lt"/>
                <a:ea typeface="+mj-ea"/>
                <a:cs typeface="+mj-cs"/>
              </a:rPr>
              <a:t>Explain HIPAA and list ways to protect residents’ privacy</a:t>
            </a:r>
          </a:p>
          <a:p>
            <a:pPr marL="457200" indent="-457200">
              <a:buFont typeface="+mj-lt"/>
              <a:buAutoNum type="arabicPeriod" startAt="8"/>
            </a:pPr>
            <a:endParaRPr lang="en-US" kern="0" dirty="0">
              <a:solidFill>
                <a:srgbClr val="FF0000"/>
              </a:solidFill>
              <a:latin typeface="Verdana"/>
              <a:ea typeface="+mj-ea"/>
              <a:cs typeface="+mj-cs"/>
            </a:endParaRPr>
          </a:p>
          <a:p>
            <a:pPr marL="0" indent="0">
              <a:buNone/>
            </a:pPr>
            <a:r>
              <a:rPr lang="en-US" dirty="0"/>
              <a:t>Remember:</a:t>
            </a:r>
          </a:p>
          <a:p>
            <a:pPr marL="0" indent="0">
              <a:buNone/>
            </a:pPr>
            <a:endParaRPr lang="en-US" dirty="0"/>
          </a:p>
          <a:p>
            <a:pPr marL="0" indent="0">
              <a:buNone/>
            </a:pPr>
            <a:r>
              <a:rPr lang="en-US" dirty="0"/>
              <a:t>HIPAA applies to all healthcare providers, and penalties can be serious if violations occur. </a:t>
            </a:r>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47</a:t>
            </a:fld>
            <a:endParaRPr lang="en-US" dirty="0">
              <a:solidFill>
                <a:srgbClr val="E3567D"/>
              </a:solidFill>
            </a:endParaRPr>
          </a:p>
        </p:txBody>
      </p:sp>
    </p:spTree>
    <p:extLst>
      <p:ext uri="{BB962C8B-B14F-4D97-AF65-F5344CB8AC3E}">
        <p14:creationId xmlns:p14="http://schemas.microsoft.com/office/powerpoint/2010/main" val="28548593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8"/>
            </a:pPr>
            <a:r>
              <a:rPr lang="en-US" altLang="en-US" kern="0" dirty="0">
                <a:solidFill>
                  <a:srgbClr val="FF0000"/>
                </a:solidFill>
                <a:latin typeface="+mj-lt"/>
                <a:ea typeface="+mj-ea"/>
                <a:cs typeface="+mj-cs"/>
              </a:rPr>
              <a:t>Explain HIPAA and list ways to protect residents’ privacy</a:t>
            </a:r>
          </a:p>
          <a:p>
            <a:pPr marL="457200" indent="-457200">
              <a:buFont typeface="+mj-lt"/>
              <a:buAutoNum type="arabicPeriod" startAt="8"/>
            </a:pPr>
            <a:endParaRPr lang="en-US" kern="0" dirty="0">
              <a:solidFill>
                <a:srgbClr val="FF0000"/>
              </a:solidFill>
              <a:latin typeface="Verdana"/>
              <a:ea typeface="+mj-ea"/>
              <a:cs typeface="+mj-cs"/>
            </a:endParaRPr>
          </a:p>
          <a:p>
            <a:pPr marL="0" indent="0">
              <a:buNone/>
            </a:pPr>
            <a:r>
              <a:rPr lang="en-US" dirty="0"/>
              <a:t>Think about these questions:</a:t>
            </a:r>
          </a:p>
          <a:p>
            <a:pPr marL="0" indent="0">
              <a:buNone/>
            </a:pPr>
            <a:endParaRPr lang="en-US" dirty="0"/>
          </a:p>
          <a:p>
            <a:pPr marL="0" indent="0">
              <a:buNone/>
            </a:pPr>
            <a:r>
              <a:rPr lang="en-US" dirty="0"/>
              <a:t>How might breaches of confidentiality happen? How could they be prevented? </a:t>
            </a:r>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48</a:t>
            </a:fld>
            <a:endParaRPr lang="en-US" dirty="0">
              <a:solidFill>
                <a:srgbClr val="E3567D"/>
              </a:solidFill>
            </a:endParaRPr>
          </a:p>
        </p:txBody>
      </p:sp>
    </p:spTree>
    <p:extLst>
      <p:ext uri="{BB962C8B-B14F-4D97-AF65-F5344CB8AC3E}">
        <p14:creationId xmlns:p14="http://schemas.microsoft.com/office/powerpoint/2010/main" val="23759859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8"/>
            </a:pPr>
            <a:r>
              <a:rPr lang="en-US" altLang="en-US" kern="0" dirty="0">
                <a:solidFill>
                  <a:srgbClr val="FF0000"/>
                </a:solidFill>
                <a:latin typeface="+mj-lt"/>
                <a:ea typeface="+mj-ea"/>
                <a:cs typeface="+mj-cs"/>
              </a:rPr>
              <a:t>Explain HIPAA and list ways to protect residents’ privacy</a:t>
            </a:r>
          </a:p>
          <a:p>
            <a:pPr marL="457200" indent="-457200">
              <a:buFont typeface="+mj-lt"/>
              <a:buAutoNum type="arabicPeriod" startAt="8"/>
            </a:pPr>
            <a:endParaRPr lang="en-US" kern="0" dirty="0">
              <a:solidFill>
                <a:srgbClr val="FF0000"/>
              </a:solidFill>
              <a:latin typeface="Verdana"/>
              <a:ea typeface="+mj-ea"/>
              <a:cs typeface="+mj-cs"/>
            </a:endParaRPr>
          </a:p>
          <a:p>
            <a:pPr marL="0" indent="0">
              <a:buNone/>
            </a:pPr>
            <a:r>
              <a:rPr lang="en-US" dirty="0"/>
              <a:t>Role play activity:</a:t>
            </a:r>
          </a:p>
          <a:p>
            <a:pPr marL="0" indent="0">
              <a:buNone/>
            </a:pPr>
            <a:endParaRPr lang="en-US" dirty="0"/>
          </a:p>
          <a:p>
            <a:pPr marL="0" indent="0">
              <a:buNone/>
            </a:pPr>
            <a:r>
              <a:rPr lang="en-US" dirty="0"/>
              <a:t>As a class, brainstorm situations in which an NA compromises confidentiality. </a:t>
            </a:r>
          </a:p>
          <a:p>
            <a:pPr marL="0" indent="0">
              <a:buNone/>
            </a:pPr>
            <a:endParaRPr lang="en-US" dirty="0"/>
          </a:p>
          <a:p>
            <a:pPr marL="0" indent="0">
              <a:buNone/>
            </a:pPr>
            <a:r>
              <a:rPr lang="en-US" dirty="0"/>
              <a:t>Then, in pairs, role-play a conversation in which one NA learns of the compromise and discusses it with the NA who made the error (e.g. an NA posts photos of a resident on Facebook, and it is seen by another NA).</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49</a:t>
            </a:fld>
            <a:endParaRPr lang="en-US" dirty="0">
              <a:solidFill>
                <a:srgbClr val="E3567D"/>
              </a:solidFill>
            </a:endParaRPr>
          </a:p>
        </p:txBody>
      </p:sp>
    </p:spTree>
    <p:extLst>
      <p:ext uri="{BB962C8B-B14F-4D97-AF65-F5344CB8AC3E}">
        <p14:creationId xmlns:p14="http://schemas.microsoft.com/office/powerpoint/2010/main" val="3384950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a:pPr>
            <a:r>
              <a:rPr lang="en-US" altLang="en-US" kern="0" dirty="0">
                <a:solidFill>
                  <a:srgbClr val="FF0000"/>
                </a:solidFill>
                <a:latin typeface="+mj-lt"/>
                <a:ea typeface="+mj-ea"/>
                <a:cs typeface="+mj-cs"/>
              </a:rPr>
              <a:t>Define the terms </a:t>
            </a:r>
            <a:r>
              <a:rPr lang="en-US" altLang="en-US" i="1" kern="0" dirty="0">
                <a:solidFill>
                  <a:srgbClr val="FF0000"/>
                </a:solidFill>
                <a:latin typeface="+mj-lt"/>
                <a:ea typeface="+mj-ea"/>
                <a:cs typeface="+mj-cs"/>
              </a:rPr>
              <a:t>law</a:t>
            </a:r>
            <a:r>
              <a:rPr lang="en-US" altLang="en-US" kern="0" dirty="0">
                <a:solidFill>
                  <a:srgbClr val="FF0000"/>
                </a:solidFill>
                <a:latin typeface="+mj-lt"/>
                <a:ea typeface="+mj-ea"/>
                <a:cs typeface="+mj-cs"/>
              </a:rPr>
              <a:t> and </a:t>
            </a:r>
            <a:r>
              <a:rPr lang="en-US" altLang="en-US" i="1" kern="0" dirty="0">
                <a:solidFill>
                  <a:srgbClr val="FF0000"/>
                </a:solidFill>
                <a:latin typeface="+mj-lt"/>
                <a:ea typeface="+mj-ea"/>
                <a:cs typeface="+mj-cs"/>
              </a:rPr>
              <a:t>ethics</a:t>
            </a:r>
            <a:r>
              <a:rPr lang="en-US" altLang="en-US" kern="0" dirty="0">
                <a:solidFill>
                  <a:srgbClr val="FF0000"/>
                </a:solidFill>
                <a:latin typeface="+mj-lt"/>
                <a:ea typeface="+mj-ea"/>
                <a:cs typeface="+mj-cs"/>
              </a:rPr>
              <a:t> and list examples of legal and ethical behavior</a:t>
            </a:r>
          </a:p>
          <a:p>
            <a:pPr marL="457200" indent="-457200">
              <a:buFont typeface="+mj-lt"/>
              <a:buAutoNum type="arabicPeriod"/>
            </a:pPr>
            <a:endParaRPr lang="en-US" kern="0" dirty="0">
              <a:solidFill>
                <a:srgbClr val="FF0000"/>
              </a:solidFill>
              <a:latin typeface="Verdana"/>
              <a:ea typeface="+mj-ea"/>
              <a:cs typeface="+mj-cs"/>
            </a:endParaRPr>
          </a:p>
          <a:p>
            <a:pPr marL="0" indent="0">
              <a:buFontTx/>
              <a:buNone/>
            </a:pPr>
            <a:r>
              <a:rPr lang="en-US" altLang="en-US" dirty="0"/>
              <a:t>Remember:</a:t>
            </a:r>
          </a:p>
          <a:p>
            <a:pPr marL="0" indent="0">
              <a:buFontTx/>
              <a:buNone/>
            </a:pPr>
            <a:endParaRPr lang="en-US" altLang="en-US" dirty="0"/>
          </a:p>
          <a:p>
            <a:pPr marL="0" indent="0">
              <a:buFontTx/>
              <a:buNone/>
            </a:pPr>
            <a:r>
              <a:rPr lang="en-US" altLang="en-US" dirty="0"/>
              <a:t>Each NA has a responsibility to promote legal and ethical behavior in the workplace. Know what to observe and how to report any illegal activity.</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5</a:t>
            </a:fld>
            <a:endParaRPr lang="en-US" dirty="0">
              <a:solidFill>
                <a:srgbClr val="E3567D"/>
              </a:solidFill>
            </a:endParaRPr>
          </a:p>
        </p:txBody>
      </p:sp>
    </p:spTree>
    <p:extLst>
      <p:ext uri="{BB962C8B-B14F-4D97-AF65-F5344CB8AC3E}">
        <p14:creationId xmlns:p14="http://schemas.microsoft.com/office/powerpoint/2010/main" val="10670909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9"/>
            </a:pPr>
            <a:r>
              <a:rPr lang="en-US" altLang="en-US" kern="0" dirty="0">
                <a:solidFill>
                  <a:srgbClr val="FF0000"/>
                </a:solidFill>
                <a:latin typeface="+mj-lt"/>
                <a:ea typeface="+mj-ea"/>
                <a:cs typeface="+mj-cs"/>
              </a:rPr>
              <a:t>Explain the Patient Self-Determination Act (PSDA) and discuss advance directives and related medical orders</a:t>
            </a:r>
          </a:p>
          <a:p>
            <a:pPr marL="457200" indent="-457200">
              <a:buFont typeface="+mj-lt"/>
              <a:buAutoNum type="arabicPeriod" startAt="9"/>
            </a:pPr>
            <a:endParaRPr lang="en-US" kern="0" dirty="0">
              <a:solidFill>
                <a:srgbClr val="FF0000"/>
              </a:solidFill>
              <a:latin typeface="Verdana"/>
              <a:ea typeface="+mj-ea"/>
              <a:cs typeface="+mj-cs"/>
            </a:endParaRPr>
          </a:p>
          <a:p>
            <a:pPr marL="0" indent="0">
              <a:buNone/>
            </a:pPr>
            <a:r>
              <a:rPr lang="en-US" dirty="0"/>
              <a:t>Define the following terms:</a:t>
            </a:r>
          </a:p>
          <a:p>
            <a:pPr marL="0" indent="0">
              <a:buNone/>
            </a:pPr>
            <a:endParaRPr lang="en-US" dirty="0"/>
          </a:p>
          <a:p>
            <a:pPr marL="0" indent="0">
              <a:buNone/>
            </a:pPr>
            <a:r>
              <a:rPr lang="en-US" b="1" dirty="0"/>
              <a:t>advance directives</a:t>
            </a:r>
          </a:p>
          <a:p>
            <a:pPr marL="457200" lvl="1" indent="0">
              <a:buNone/>
            </a:pPr>
            <a:r>
              <a:rPr lang="en-US" dirty="0"/>
              <a:t>legal documents that allow people to decide what medical care they wish to have if they are unable to make those decisions themselves.</a:t>
            </a:r>
          </a:p>
          <a:p>
            <a:pPr marL="0" indent="0">
              <a:buNone/>
            </a:pPr>
            <a:r>
              <a:rPr lang="en-US" b="1" dirty="0"/>
              <a:t>living will</a:t>
            </a:r>
          </a:p>
          <a:p>
            <a:pPr marL="457200" lvl="1" indent="0">
              <a:buNone/>
            </a:pPr>
            <a:r>
              <a:rPr lang="en-US" dirty="0"/>
              <a:t>a document that outlines the medical care a person wants, or does not want, in case he or she becomes unable to make those decisions.</a:t>
            </a:r>
          </a:p>
          <a:p>
            <a:pPr marL="0" indent="0">
              <a:buNone/>
            </a:pPr>
            <a:r>
              <a:rPr lang="en-US" b="1" dirty="0"/>
              <a:t>durable power of attorney for health care</a:t>
            </a:r>
          </a:p>
          <a:p>
            <a:pPr marL="457200" lvl="1" indent="0">
              <a:buNone/>
            </a:pPr>
            <a:r>
              <a:rPr lang="en-US" dirty="0"/>
              <a:t>a signed, dated, and witnessed legal document that appoints someone else to make the medical decisions for a person in the event he or she becomes unable to do so.</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50</a:t>
            </a:fld>
            <a:endParaRPr lang="en-US" dirty="0">
              <a:solidFill>
                <a:srgbClr val="E3567D"/>
              </a:solidFill>
            </a:endParaRPr>
          </a:p>
        </p:txBody>
      </p:sp>
    </p:spTree>
    <p:extLst>
      <p:ext uri="{BB962C8B-B14F-4D97-AF65-F5344CB8AC3E}">
        <p14:creationId xmlns:p14="http://schemas.microsoft.com/office/powerpoint/2010/main" val="41808269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9"/>
            </a:pPr>
            <a:r>
              <a:rPr lang="en-US" altLang="en-US" kern="0" dirty="0">
                <a:solidFill>
                  <a:srgbClr val="FF0000"/>
                </a:solidFill>
                <a:latin typeface="+mj-lt"/>
                <a:ea typeface="+mj-ea"/>
                <a:cs typeface="+mj-cs"/>
              </a:rPr>
              <a:t>Explain the Patient Self-Determination Act (PSDA) and discuss advance directives and related medical orders</a:t>
            </a:r>
          </a:p>
          <a:p>
            <a:pPr marL="457200" indent="-457200">
              <a:buFont typeface="+mj-lt"/>
              <a:buAutoNum type="arabicPeriod" startAt="9"/>
            </a:pPr>
            <a:endParaRPr lang="en-US" kern="0" dirty="0">
              <a:solidFill>
                <a:srgbClr val="FF0000"/>
              </a:solidFill>
              <a:latin typeface="Verdana"/>
              <a:ea typeface="+mj-ea"/>
              <a:cs typeface="+mj-cs"/>
            </a:endParaRPr>
          </a:p>
          <a:p>
            <a:pPr marL="0" indent="0">
              <a:buNone/>
            </a:pPr>
            <a:r>
              <a:rPr lang="en-US" kern="0" dirty="0">
                <a:latin typeface="+mj-lt"/>
                <a:ea typeface="+mj-ea"/>
                <a:cs typeface="+mj-cs"/>
              </a:rPr>
              <a:t>Define the following terms:</a:t>
            </a:r>
          </a:p>
          <a:p>
            <a:pPr marL="0" indent="0">
              <a:buNone/>
            </a:pPr>
            <a:endParaRPr lang="en-US" kern="0" dirty="0">
              <a:solidFill>
                <a:srgbClr val="FF0000"/>
              </a:solidFill>
              <a:latin typeface="+mj-lt"/>
              <a:ea typeface="+mj-ea"/>
              <a:cs typeface="+mj-cs"/>
            </a:endParaRPr>
          </a:p>
          <a:p>
            <a:pPr marL="0" indent="0">
              <a:buNone/>
            </a:pPr>
            <a:r>
              <a:rPr lang="en-US" b="1" kern="0" dirty="0">
                <a:latin typeface="+mj-lt"/>
                <a:ea typeface="+mj-ea"/>
                <a:cs typeface="+mj-cs"/>
              </a:rPr>
              <a:t>do-not-resuscitate (DNR) order</a:t>
            </a:r>
          </a:p>
          <a:p>
            <a:pPr marL="457200" lvl="1" indent="0">
              <a:buNone/>
            </a:pPr>
            <a:r>
              <a:rPr lang="en-US" kern="0" dirty="0">
                <a:latin typeface="+mj-lt"/>
                <a:ea typeface="+mj-ea"/>
                <a:cs typeface="+mj-cs"/>
              </a:rPr>
              <a:t>a medical order that instructs medical professionals not to perform cardiopulmonary resuscitation (CPR) in the event of cardiac or respiratory arrest.</a:t>
            </a:r>
          </a:p>
          <a:p>
            <a:pPr marL="0" indent="0">
              <a:buNone/>
            </a:pPr>
            <a:r>
              <a:rPr lang="en-US" b="1" kern="0" dirty="0">
                <a:latin typeface="+mj-lt"/>
                <a:ea typeface="+mj-ea"/>
                <a:cs typeface="+mj-cs"/>
              </a:rPr>
              <a:t>Physician Orders for Life-Sustaining Treatment (POLST)</a:t>
            </a:r>
          </a:p>
          <a:p>
            <a:pPr marL="457200" lvl="1" indent="0">
              <a:buNone/>
            </a:pPr>
            <a:r>
              <a:rPr lang="en-US" kern="0" dirty="0">
                <a:latin typeface="+mj-lt"/>
                <a:ea typeface="+mj-ea"/>
                <a:cs typeface="+mj-cs"/>
              </a:rPr>
              <a:t>a medical order that specifies the treatments a person wishes to receive, not what he wishes to avoid, when he is very ill; decisions are based on conversations between the patient and his healthcare providers.</a:t>
            </a:r>
          </a:p>
          <a:p>
            <a:pPr marL="0" indent="0">
              <a:buNone/>
            </a:pPr>
            <a:endParaRPr lang="en-US" kern="0" dirty="0">
              <a:latin typeface="Verdana"/>
              <a:ea typeface="+mj-ea"/>
              <a:cs typeface="+mj-cs"/>
            </a:endParaRP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51</a:t>
            </a:fld>
            <a:endParaRPr lang="en-US" dirty="0">
              <a:solidFill>
                <a:srgbClr val="E3567D"/>
              </a:solidFill>
            </a:endParaRPr>
          </a:p>
        </p:txBody>
      </p:sp>
    </p:spTree>
    <p:extLst>
      <p:ext uri="{BB962C8B-B14F-4D97-AF65-F5344CB8AC3E}">
        <p14:creationId xmlns:p14="http://schemas.microsoft.com/office/powerpoint/2010/main" val="23765997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9"/>
            </a:pPr>
            <a:r>
              <a:rPr lang="en-US" altLang="en-US" kern="0" dirty="0">
                <a:solidFill>
                  <a:srgbClr val="FF0000"/>
                </a:solidFill>
                <a:latin typeface="+mj-lt"/>
                <a:ea typeface="+mj-ea"/>
                <a:cs typeface="+mj-cs"/>
              </a:rPr>
              <a:t>Explain the Patient Self-Determination Act (PSDA) and discuss advance directives and related medical orders</a:t>
            </a:r>
          </a:p>
          <a:p>
            <a:pPr marL="457200" indent="-457200">
              <a:buFont typeface="+mj-lt"/>
              <a:buAutoNum type="arabicPeriod" startAt="9"/>
            </a:pPr>
            <a:endParaRPr lang="en-US" kern="0" dirty="0">
              <a:solidFill>
                <a:srgbClr val="FF0000"/>
              </a:solidFill>
              <a:latin typeface="Verdana"/>
              <a:ea typeface="+mj-ea"/>
              <a:cs typeface="+mj-cs"/>
            </a:endParaRPr>
          </a:p>
          <a:p>
            <a:pPr marL="0" indent="0">
              <a:buNone/>
            </a:pPr>
            <a:r>
              <a:rPr lang="en-US" dirty="0"/>
              <a:t>Think about these questions:</a:t>
            </a:r>
          </a:p>
          <a:p>
            <a:pPr marL="0" indent="0">
              <a:buNone/>
            </a:pPr>
            <a:endParaRPr lang="en-US" dirty="0"/>
          </a:p>
          <a:p>
            <a:pPr marL="0" indent="0">
              <a:buNone/>
            </a:pPr>
            <a:r>
              <a:rPr lang="en-US" dirty="0"/>
              <a:t>Why do you think it might be important to plan what kind of medical care you want or do not want? </a:t>
            </a:r>
          </a:p>
          <a:p>
            <a:pPr marL="0" indent="0">
              <a:buNone/>
            </a:pPr>
            <a:endParaRPr lang="en-US" dirty="0"/>
          </a:p>
          <a:p>
            <a:pPr marL="0" indent="0">
              <a:buNone/>
            </a:pPr>
            <a:r>
              <a:rPr lang="en-US" dirty="0"/>
              <a:t>How do you feel personally about a DNR order? </a:t>
            </a:r>
          </a:p>
          <a:p>
            <a:pPr marL="0" indent="0">
              <a:buNone/>
            </a:pPr>
            <a:endParaRPr lang="en-US" dirty="0"/>
          </a:p>
          <a:p>
            <a:pPr marL="0" indent="0">
              <a:buNone/>
            </a:pPr>
            <a:r>
              <a:rPr lang="en-US" dirty="0"/>
              <a:t>Why do you think rights relating to advance directives are so important?</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52</a:t>
            </a:fld>
            <a:endParaRPr lang="en-US" dirty="0">
              <a:solidFill>
                <a:srgbClr val="E3567D"/>
              </a:solidFill>
            </a:endParaRPr>
          </a:p>
        </p:txBody>
      </p:sp>
    </p:spTree>
    <p:extLst>
      <p:ext uri="{BB962C8B-B14F-4D97-AF65-F5344CB8AC3E}">
        <p14:creationId xmlns:p14="http://schemas.microsoft.com/office/powerpoint/2010/main" val="3432918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9"/>
            </a:pPr>
            <a:r>
              <a:rPr lang="en-US" altLang="en-US" kern="0" dirty="0">
                <a:solidFill>
                  <a:srgbClr val="FF0000"/>
                </a:solidFill>
                <a:latin typeface="+mj-lt"/>
                <a:ea typeface="+mj-ea"/>
                <a:cs typeface="+mj-cs"/>
              </a:rPr>
              <a:t>Explain the Patient Self-Determination Act (PSDA) and discuss advance directives and related medical orders</a:t>
            </a:r>
          </a:p>
          <a:p>
            <a:pPr marL="457200" indent="-457200">
              <a:buFont typeface="+mj-lt"/>
              <a:buAutoNum type="arabicPeriod" startAt="9"/>
            </a:pPr>
            <a:endParaRPr lang="en-US" kern="0" dirty="0">
              <a:solidFill>
                <a:srgbClr val="FF0000"/>
              </a:solidFill>
              <a:latin typeface="Verdana"/>
              <a:ea typeface="+mj-ea"/>
              <a:cs typeface="+mj-cs"/>
            </a:endParaRPr>
          </a:p>
          <a:p>
            <a:pPr marL="0" indent="0">
              <a:buNone/>
            </a:pPr>
            <a:r>
              <a:rPr lang="en-US" dirty="0"/>
              <a:t>According to the PSDA, the following rights must be communicated to residents at the time of admission: </a:t>
            </a:r>
          </a:p>
          <a:p>
            <a:pPr marL="0" indent="0">
              <a:buNone/>
            </a:pPr>
            <a:endParaRPr lang="en-US" dirty="0"/>
          </a:p>
          <a:p>
            <a:pPr lvl="1"/>
            <a:r>
              <a:rPr lang="en-US" dirty="0"/>
              <a:t>The right to participate in and direct healthcare decisions</a:t>
            </a:r>
          </a:p>
          <a:p>
            <a:pPr lvl="1"/>
            <a:r>
              <a:rPr lang="en-US" dirty="0"/>
              <a:t>The right to accept or refuse treatment</a:t>
            </a:r>
          </a:p>
          <a:p>
            <a:pPr lvl="1"/>
            <a:r>
              <a:rPr lang="en-US" dirty="0"/>
              <a:t>The right to prepare an advance directive</a:t>
            </a:r>
          </a:p>
          <a:p>
            <a:pPr lvl="1"/>
            <a:r>
              <a:rPr lang="en-US" dirty="0"/>
              <a:t>Information on the facility’s policies that govern these rights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53</a:t>
            </a:fld>
            <a:endParaRPr lang="en-US" dirty="0">
              <a:solidFill>
                <a:srgbClr val="E3567D"/>
              </a:solidFill>
            </a:endParaRPr>
          </a:p>
        </p:txBody>
      </p:sp>
    </p:spTree>
    <p:extLst>
      <p:ext uri="{BB962C8B-B14F-4D97-AF65-F5344CB8AC3E}">
        <p14:creationId xmlns:p14="http://schemas.microsoft.com/office/powerpoint/2010/main" val="32794546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normAutofit lnSpcReduction="10000"/>
          </a:bodyPr>
          <a:lstStyle/>
          <a:p>
            <a:pPr marL="457200" indent="-457200">
              <a:buFont typeface="+mj-lt"/>
              <a:buAutoNum type="arabicPeriod" startAt="9"/>
            </a:pPr>
            <a:r>
              <a:rPr lang="en-US" altLang="en-US" kern="0" dirty="0">
                <a:solidFill>
                  <a:srgbClr val="FF0000"/>
                </a:solidFill>
                <a:ea typeface="+mj-ea"/>
                <a:cs typeface="+mj-cs"/>
              </a:rPr>
              <a:t>Explain the Patient Self-Determination Act (PSDA) and discuss advance directives and related medical orders</a:t>
            </a:r>
          </a:p>
          <a:p>
            <a:pPr marL="457200" indent="-457200">
              <a:buFont typeface="+mj-lt"/>
              <a:buAutoNum type="arabicPeriod" startAt="9"/>
            </a:pPr>
            <a:endParaRPr lang="en-US" kern="0" dirty="0">
              <a:solidFill>
                <a:srgbClr val="FF0000"/>
              </a:solidFill>
              <a:latin typeface="Verdana"/>
              <a:ea typeface="+mj-ea"/>
              <a:cs typeface="+mj-cs"/>
            </a:endParaRPr>
          </a:p>
          <a:p>
            <a:pPr marL="0" indent="0">
              <a:buNone/>
            </a:pPr>
            <a:r>
              <a:rPr lang="en-US" dirty="0"/>
              <a:t>Role Play Activity</a:t>
            </a:r>
          </a:p>
          <a:p>
            <a:pPr marL="0" indent="0">
              <a:buNone/>
            </a:pPr>
            <a:endParaRPr lang="en-US" dirty="0"/>
          </a:p>
          <a:p>
            <a:pPr marL="0" indent="0">
              <a:buNone/>
            </a:pPr>
            <a:r>
              <a:rPr lang="en-US" dirty="0"/>
              <a:t>In pairs or small groups, role-play a situation in which the NA is told by the resident’s daughter about suspicious injuries on the resident, emphasizing the following:</a:t>
            </a:r>
          </a:p>
          <a:p>
            <a:pPr marL="0" indent="0">
              <a:buNone/>
            </a:pPr>
            <a:endParaRPr lang="en-US" dirty="0"/>
          </a:p>
          <a:p>
            <a:pPr marL="0" indent="0">
              <a:buNone/>
            </a:pPr>
            <a:r>
              <a:rPr lang="en-US" dirty="0"/>
              <a:t>Who should the NA talk to on the healthcare team?</a:t>
            </a:r>
          </a:p>
          <a:p>
            <a:pPr marL="0" indent="0">
              <a:buNone/>
            </a:pPr>
            <a:endParaRPr lang="en-US" dirty="0"/>
          </a:p>
          <a:p>
            <a:pPr marL="0" indent="0">
              <a:buNone/>
            </a:pPr>
            <a:r>
              <a:rPr lang="en-US" dirty="0"/>
              <a:t>With whom should the NA not discuss the information?</a:t>
            </a:r>
          </a:p>
          <a:p>
            <a:pPr marL="0" indent="0">
              <a:buNone/>
            </a:pPr>
            <a:endParaRPr lang="en-US" dirty="0"/>
          </a:p>
          <a:p>
            <a:pPr marL="0" indent="0">
              <a:buNone/>
            </a:pPr>
            <a:r>
              <a:rPr lang="en-US" dirty="0"/>
              <a:t>Whose rights is the NA supposed to support?</a:t>
            </a:r>
          </a:p>
          <a:p>
            <a:pPr marL="0" indent="0">
              <a:buNone/>
            </a:pPr>
            <a:endParaRPr lang="en-US" dirty="0"/>
          </a:p>
          <a:p>
            <a:pPr marL="0" indent="0">
              <a:buNone/>
            </a:pPr>
            <a:r>
              <a:rPr lang="en-US" dirty="0"/>
              <a:t>Why is it illegal for the NA to discuss this situation</a:t>
            </a:r>
          </a:p>
          <a:p>
            <a:pPr marL="0" indent="0">
              <a:buNone/>
            </a:pPr>
            <a:r>
              <a:rPr lang="en-US" dirty="0"/>
              <a:t>away from work?</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54</a:t>
            </a:fld>
            <a:endParaRPr lang="en-US" dirty="0">
              <a:solidFill>
                <a:srgbClr val="E3567D"/>
              </a:solidFill>
            </a:endParaRPr>
          </a:p>
        </p:txBody>
      </p:sp>
    </p:spTree>
    <p:extLst>
      <p:ext uri="{BB962C8B-B14F-4D97-AF65-F5344CB8AC3E}">
        <p14:creationId xmlns:p14="http://schemas.microsoft.com/office/powerpoint/2010/main" val="34311799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9"/>
            </a:pPr>
            <a:r>
              <a:rPr lang="en-US" altLang="en-US" kern="0" dirty="0">
                <a:solidFill>
                  <a:srgbClr val="FF0000"/>
                </a:solidFill>
                <a:ea typeface="+mj-ea"/>
                <a:cs typeface="+mj-cs"/>
              </a:rPr>
              <a:t>Explain the Patient Self-Determination Act (PSDA) and discuss advance directives and related medical orders</a:t>
            </a:r>
          </a:p>
          <a:p>
            <a:pPr marL="457200" indent="-457200">
              <a:buFont typeface="+mj-lt"/>
              <a:buAutoNum type="arabicPeriod" startAt="9"/>
            </a:pPr>
            <a:endParaRPr lang="en-US" kern="0" dirty="0">
              <a:solidFill>
                <a:srgbClr val="FF0000"/>
              </a:solidFill>
              <a:latin typeface="Verdana"/>
              <a:ea typeface="+mj-ea"/>
              <a:cs typeface="+mj-cs"/>
            </a:endParaRPr>
          </a:p>
          <a:p>
            <a:pPr marL="0" indent="0">
              <a:buNone/>
            </a:pPr>
            <a:r>
              <a:rPr lang="en-US" dirty="0"/>
              <a:t>Consider these situations:</a:t>
            </a:r>
          </a:p>
          <a:p>
            <a:pPr marL="0" indent="0">
              <a:buNone/>
            </a:pPr>
            <a:endParaRPr lang="en-US" dirty="0"/>
          </a:p>
          <a:p>
            <a:pPr marL="0" indent="0">
              <a:buNone/>
            </a:pPr>
            <a:r>
              <a:rPr lang="en-US" dirty="0"/>
              <a:t>While at the grocery store, an NA overhears another NA talking to a friend about a resident’s condition. What action should she take?</a:t>
            </a:r>
          </a:p>
          <a:p>
            <a:pPr marL="0" indent="0">
              <a:buNone/>
            </a:pPr>
            <a:endParaRPr lang="en-US" dirty="0"/>
          </a:p>
          <a:p>
            <a:pPr marL="0" indent="0">
              <a:buNone/>
            </a:pPr>
            <a:r>
              <a:rPr lang="en-US" dirty="0"/>
              <a:t>NA number 1 overhears NA number 2 threatening to hit a resident. Another time the resident tells NA number 1 that the bruises on his arm are from NA number 2 grabbing and pushing him. What action must NA number 1 take and why? What Resident’s Rights are involved here?</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55</a:t>
            </a:fld>
            <a:endParaRPr lang="en-US" dirty="0">
              <a:solidFill>
                <a:srgbClr val="E3567D"/>
              </a:solidFill>
            </a:endParaRPr>
          </a:p>
        </p:txBody>
      </p:sp>
    </p:spTree>
    <p:extLst>
      <p:ext uri="{BB962C8B-B14F-4D97-AF65-F5344CB8AC3E}">
        <p14:creationId xmlns:p14="http://schemas.microsoft.com/office/powerpoint/2010/main" val="19460969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5217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a:pPr>
            <a:r>
              <a:rPr lang="en-US" altLang="en-US" kern="0" dirty="0">
                <a:solidFill>
                  <a:srgbClr val="FF0000"/>
                </a:solidFill>
                <a:latin typeface="+mj-lt"/>
                <a:ea typeface="+mj-ea"/>
                <a:cs typeface="+mj-cs"/>
              </a:rPr>
              <a:t>Define the terms </a:t>
            </a:r>
            <a:r>
              <a:rPr lang="en-US" altLang="en-US" i="1" kern="0" dirty="0">
                <a:solidFill>
                  <a:srgbClr val="FF0000"/>
                </a:solidFill>
                <a:latin typeface="+mj-lt"/>
                <a:ea typeface="+mj-ea"/>
                <a:cs typeface="+mj-cs"/>
              </a:rPr>
              <a:t>law </a:t>
            </a:r>
            <a:r>
              <a:rPr lang="en-US" altLang="en-US" kern="0" dirty="0">
                <a:solidFill>
                  <a:srgbClr val="FF0000"/>
                </a:solidFill>
                <a:latin typeface="+mj-lt"/>
                <a:ea typeface="+mj-ea"/>
                <a:cs typeface="+mj-cs"/>
              </a:rPr>
              <a:t>and </a:t>
            </a:r>
            <a:r>
              <a:rPr lang="en-US" altLang="en-US" i="1" kern="0" dirty="0">
                <a:solidFill>
                  <a:srgbClr val="FF0000"/>
                </a:solidFill>
                <a:latin typeface="+mj-lt"/>
                <a:ea typeface="+mj-ea"/>
                <a:cs typeface="+mj-cs"/>
              </a:rPr>
              <a:t>ethics</a:t>
            </a:r>
            <a:r>
              <a:rPr lang="en-US" altLang="en-US" kern="0" dirty="0">
                <a:solidFill>
                  <a:srgbClr val="FF0000"/>
                </a:solidFill>
                <a:latin typeface="+mj-lt"/>
                <a:ea typeface="+mj-ea"/>
                <a:cs typeface="+mj-cs"/>
              </a:rPr>
              <a:t> and list examples of legal and ethical behavior</a:t>
            </a:r>
          </a:p>
          <a:p>
            <a:pPr marL="457200" indent="-457200">
              <a:buFont typeface="+mj-lt"/>
              <a:buAutoNum type="arabicPeriod"/>
            </a:pPr>
            <a:endParaRPr lang="en-US" kern="0" dirty="0">
              <a:solidFill>
                <a:srgbClr val="FF0000"/>
              </a:solidFill>
              <a:latin typeface="Verdana"/>
              <a:ea typeface="+mj-ea"/>
              <a:cs typeface="+mj-cs"/>
            </a:endParaRPr>
          </a:p>
          <a:p>
            <a:pPr marL="0" indent="0">
              <a:buNone/>
            </a:pPr>
            <a:r>
              <a:rPr lang="en-US" dirty="0"/>
              <a:t>Remember:</a:t>
            </a:r>
          </a:p>
          <a:p>
            <a:pPr marL="0" indent="0">
              <a:buNone/>
            </a:pPr>
            <a:endParaRPr lang="en-US" dirty="0"/>
          </a:p>
          <a:p>
            <a:pPr marL="0" indent="0">
              <a:buNone/>
            </a:pPr>
            <a:r>
              <a:rPr lang="en-US" dirty="0"/>
              <a:t>Each NA has a responsibility to promote legal and ethical behavior in the workplace. Know what to observe and how to report any illegal activity.</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6</a:t>
            </a:fld>
            <a:endParaRPr lang="en-US" dirty="0">
              <a:solidFill>
                <a:srgbClr val="E3567D"/>
              </a:solidFill>
            </a:endParaRPr>
          </a:p>
        </p:txBody>
      </p:sp>
    </p:spTree>
    <p:extLst>
      <p:ext uri="{BB962C8B-B14F-4D97-AF65-F5344CB8AC3E}">
        <p14:creationId xmlns:p14="http://schemas.microsoft.com/office/powerpoint/2010/main" val="4034316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a:pPr>
            <a:r>
              <a:rPr lang="en-US" altLang="en-US" kern="0" dirty="0">
                <a:solidFill>
                  <a:srgbClr val="FF0000"/>
                </a:solidFill>
                <a:latin typeface="+mj-lt"/>
                <a:ea typeface="+mj-ea"/>
                <a:cs typeface="+mj-cs"/>
              </a:rPr>
              <a:t>Define the terms </a:t>
            </a:r>
            <a:r>
              <a:rPr lang="en-US" altLang="en-US" i="1" kern="0" dirty="0">
                <a:solidFill>
                  <a:srgbClr val="FF0000"/>
                </a:solidFill>
                <a:latin typeface="+mj-lt"/>
                <a:ea typeface="+mj-ea"/>
                <a:cs typeface="+mj-cs"/>
              </a:rPr>
              <a:t>law</a:t>
            </a:r>
            <a:r>
              <a:rPr lang="en-US" altLang="en-US" kern="0" dirty="0">
                <a:solidFill>
                  <a:srgbClr val="FF0000"/>
                </a:solidFill>
                <a:latin typeface="+mj-lt"/>
                <a:ea typeface="+mj-ea"/>
                <a:cs typeface="+mj-cs"/>
              </a:rPr>
              <a:t> and </a:t>
            </a:r>
            <a:r>
              <a:rPr lang="en-US" altLang="en-US" i="1" kern="0" dirty="0">
                <a:solidFill>
                  <a:srgbClr val="FF0000"/>
                </a:solidFill>
                <a:latin typeface="+mj-lt"/>
                <a:ea typeface="+mj-ea"/>
                <a:cs typeface="+mj-cs"/>
              </a:rPr>
              <a:t>ethics</a:t>
            </a:r>
            <a:r>
              <a:rPr lang="en-US" altLang="en-US" kern="0" dirty="0">
                <a:solidFill>
                  <a:srgbClr val="FF0000"/>
                </a:solidFill>
                <a:latin typeface="+mj-lt"/>
                <a:ea typeface="+mj-ea"/>
                <a:cs typeface="+mj-cs"/>
              </a:rPr>
              <a:t> and list examples of legal and ethical behavior</a:t>
            </a:r>
          </a:p>
          <a:p>
            <a:pPr marL="457200" indent="-457200">
              <a:buFont typeface="+mj-lt"/>
              <a:buAutoNum type="arabicPeriod"/>
            </a:pPr>
            <a:endParaRPr lang="en-US" kern="0" dirty="0">
              <a:solidFill>
                <a:srgbClr val="FF0000"/>
              </a:solidFill>
              <a:latin typeface="Verdana"/>
              <a:ea typeface="+mj-ea"/>
              <a:cs typeface="+mj-cs"/>
            </a:endParaRPr>
          </a:p>
          <a:p>
            <a:pPr marL="0" indent="0">
              <a:buNone/>
            </a:pPr>
            <a:r>
              <a:rPr lang="en-US" dirty="0"/>
              <a:t>Think about this question:</a:t>
            </a:r>
          </a:p>
          <a:p>
            <a:pPr marL="0" indent="0">
              <a:buNone/>
            </a:pPr>
            <a:endParaRPr lang="en-US" dirty="0"/>
          </a:p>
          <a:p>
            <a:pPr marL="0" indent="0">
              <a:buNone/>
            </a:pPr>
            <a:r>
              <a:rPr lang="en-US" dirty="0"/>
              <a:t>What specific things can NAs do to promote ethical and legal behavior in the workplace?</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7</a:t>
            </a:fld>
            <a:endParaRPr lang="en-US" dirty="0">
              <a:solidFill>
                <a:srgbClr val="E3567D"/>
              </a:solidFill>
            </a:endParaRPr>
          </a:p>
        </p:txBody>
      </p:sp>
    </p:spTree>
    <p:extLst>
      <p:ext uri="{BB962C8B-B14F-4D97-AF65-F5344CB8AC3E}">
        <p14:creationId xmlns:p14="http://schemas.microsoft.com/office/powerpoint/2010/main" val="406473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2"/>
            </a:pPr>
            <a:r>
              <a:rPr lang="en-US" altLang="en-US" kern="0" dirty="0">
                <a:solidFill>
                  <a:srgbClr val="FF0000"/>
                </a:solidFill>
                <a:latin typeface="+mj-lt"/>
                <a:ea typeface="+mj-ea"/>
                <a:cs typeface="+mj-cs"/>
              </a:rPr>
              <a:t>Explain the Omnibus Budget Reconciliation Act (OBRA)</a:t>
            </a:r>
          </a:p>
          <a:p>
            <a:pPr marL="457200" indent="-457200">
              <a:buFont typeface="+mj-lt"/>
              <a:buAutoNum type="arabicPeriod" startAt="2"/>
            </a:pPr>
            <a:endParaRPr lang="en-US" kern="0" dirty="0">
              <a:solidFill>
                <a:srgbClr val="FF0000"/>
              </a:solidFill>
              <a:latin typeface="+mj-lt"/>
              <a:ea typeface="+mj-ea"/>
              <a:cs typeface="+mj-cs"/>
            </a:endParaRPr>
          </a:p>
          <a:p>
            <a:pPr marL="0" indent="0">
              <a:buNone/>
            </a:pPr>
            <a:r>
              <a:rPr lang="en-US" dirty="0"/>
              <a:t>Define the following terms:</a:t>
            </a:r>
          </a:p>
          <a:p>
            <a:pPr marL="0" indent="0">
              <a:buNone/>
            </a:pPr>
            <a:endParaRPr lang="en-US" dirty="0"/>
          </a:p>
          <a:p>
            <a:pPr marL="0" indent="0">
              <a:buNone/>
            </a:pPr>
            <a:r>
              <a:rPr lang="en-US" b="1" dirty="0"/>
              <a:t>Omnibus Budget Reconciliation Act (OBRA)</a:t>
            </a:r>
          </a:p>
          <a:p>
            <a:pPr marL="457200" lvl="1" indent="0">
              <a:buNone/>
            </a:pPr>
            <a:r>
              <a:rPr lang="en-US" dirty="0"/>
              <a:t>law passed by the federal government that includes minimum standards for nursing assistant training, staffing requirements, resident assessment instructions, and information on rights for residents.</a:t>
            </a:r>
          </a:p>
          <a:p>
            <a:pPr marL="0" indent="0">
              <a:buNone/>
            </a:pPr>
            <a:r>
              <a:rPr lang="en-US" b="1" dirty="0"/>
              <a:t>Minimum Data Set (MDS)</a:t>
            </a:r>
          </a:p>
          <a:p>
            <a:pPr marL="457200" lvl="1" indent="0">
              <a:buNone/>
            </a:pPr>
            <a:r>
              <a:rPr lang="en-US" dirty="0"/>
              <a:t>a detailed form with guidelines for assessing residents in long-term care facilities.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8</a:t>
            </a:fld>
            <a:endParaRPr lang="en-US" dirty="0">
              <a:solidFill>
                <a:srgbClr val="E3567D"/>
              </a:solidFill>
            </a:endParaRPr>
          </a:p>
        </p:txBody>
      </p:sp>
    </p:spTree>
    <p:extLst>
      <p:ext uri="{BB962C8B-B14F-4D97-AF65-F5344CB8AC3E}">
        <p14:creationId xmlns:p14="http://schemas.microsoft.com/office/powerpoint/2010/main" val="3531337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228A96-36DF-4282-BE65-873CA9618513}"/>
              </a:ext>
            </a:extLst>
          </p:cNvPr>
          <p:cNvSpPr>
            <a:spLocks noGrp="1"/>
          </p:cNvSpPr>
          <p:nvPr>
            <p:ph idx="1"/>
          </p:nvPr>
        </p:nvSpPr>
        <p:spPr/>
        <p:txBody>
          <a:bodyPr/>
          <a:lstStyle/>
          <a:p>
            <a:pPr marL="457200" indent="-457200">
              <a:buFont typeface="+mj-lt"/>
              <a:buAutoNum type="arabicPeriod" startAt="2"/>
            </a:pPr>
            <a:r>
              <a:rPr lang="en-US" altLang="en-US" kern="0" dirty="0">
                <a:solidFill>
                  <a:srgbClr val="FF0000"/>
                </a:solidFill>
                <a:latin typeface="+mj-lt"/>
                <a:ea typeface="+mj-ea"/>
                <a:cs typeface="+mj-cs"/>
              </a:rPr>
              <a:t>Explain the Omnibus Budget Reconciliation Act (OBRA)</a:t>
            </a:r>
          </a:p>
          <a:p>
            <a:pPr marL="457200" indent="-457200">
              <a:buFont typeface="+mj-lt"/>
              <a:buAutoNum type="arabicPeriod" startAt="2"/>
            </a:pPr>
            <a:endParaRPr lang="en-US" kern="0" dirty="0">
              <a:solidFill>
                <a:srgbClr val="FF0000"/>
              </a:solidFill>
              <a:latin typeface="Verdana"/>
              <a:ea typeface="+mj-ea"/>
              <a:cs typeface="+mj-cs"/>
            </a:endParaRPr>
          </a:p>
          <a:p>
            <a:pPr marL="0" indent="0">
              <a:buNone/>
            </a:pPr>
            <a:r>
              <a:rPr lang="en-US" dirty="0"/>
              <a:t>The Omnibus Budget Reconciliation Act (OBRA)</a:t>
            </a:r>
          </a:p>
          <a:p>
            <a:pPr marL="0" indent="0">
              <a:buNone/>
            </a:pPr>
            <a:endParaRPr lang="en-US" dirty="0"/>
          </a:p>
          <a:p>
            <a:pPr lvl="1"/>
            <a:r>
              <a:rPr lang="en-US" dirty="0"/>
              <a:t>Sets minimum standards for NA training (75 hours)</a:t>
            </a:r>
          </a:p>
          <a:p>
            <a:pPr lvl="1"/>
            <a:r>
              <a:rPr lang="en-US" dirty="0"/>
              <a:t>Requires competency exam for NAs; exam includes a written portion and demonstrated nursing skills</a:t>
            </a:r>
          </a:p>
          <a:p>
            <a:pPr lvl="1"/>
            <a:r>
              <a:rPr lang="en-US" dirty="0"/>
              <a:t>Requires regular in-service training for NAs (12 hours annually)</a:t>
            </a:r>
          </a:p>
          <a:p>
            <a:pPr lvl="1"/>
            <a:r>
              <a:rPr lang="en-US" dirty="0"/>
              <a:t>Establishes state registry of NAs </a:t>
            </a:r>
          </a:p>
          <a:p>
            <a:pPr lvl="1"/>
            <a:r>
              <a:rPr lang="en-US" dirty="0"/>
              <a:t>Sets standards that instructors must meet to train NAs</a:t>
            </a:r>
          </a:p>
          <a:p>
            <a:pPr marL="0" indent="0">
              <a:buNone/>
            </a:pPr>
            <a:endParaRPr lang="en-US" dirty="0"/>
          </a:p>
        </p:txBody>
      </p:sp>
      <p:sp>
        <p:nvSpPr>
          <p:cNvPr id="3" name="Slide Number Placeholder 2">
            <a:extLst>
              <a:ext uri="{FF2B5EF4-FFF2-40B4-BE49-F238E27FC236}">
                <a16:creationId xmlns:a16="http://schemas.microsoft.com/office/drawing/2014/main" id="{8796ABF0-871A-464D-9A6B-B550CA3689F9}"/>
              </a:ext>
            </a:extLst>
          </p:cNvPr>
          <p:cNvSpPr>
            <a:spLocks noGrp="1"/>
          </p:cNvSpPr>
          <p:nvPr>
            <p:ph type="sldNum" sz="quarter" idx="12"/>
          </p:nvPr>
        </p:nvSpPr>
        <p:spPr/>
        <p:txBody>
          <a:bodyPr/>
          <a:lstStyle/>
          <a:p>
            <a:pPr defTabSz="457200"/>
            <a:fld id="{1E19C8D7-53EE-4AF8-9E87-BBF55B67A655}" type="slidenum">
              <a:rPr lang="en-US" smtClean="0">
                <a:solidFill>
                  <a:srgbClr val="E3567D"/>
                </a:solidFill>
              </a:rPr>
              <a:pPr defTabSz="457200"/>
              <a:t>9</a:t>
            </a:fld>
            <a:endParaRPr lang="en-US" dirty="0">
              <a:solidFill>
                <a:srgbClr val="E3567D"/>
              </a:solidFill>
            </a:endParaRPr>
          </a:p>
        </p:txBody>
      </p:sp>
    </p:spTree>
    <p:extLst>
      <p:ext uri="{BB962C8B-B14F-4D97-AF65-F5344CB8AC3E}">
        <p14:creationId xmlns:p14="http://schemas.microsoft.com/office/powerpoint/2010/main" val="518759298"/>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6 combo IG">
  <a:themeElements>
    <a:clrScheme name="16 combo I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 combo IG">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16 combo I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 combo IG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 combo IG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 combo IG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 combo IG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 combo IG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 combo IG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 combo IG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 combo IG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 combo IG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 combo IG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 combo IG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302</TotalTime>
  <Words>3383</Words>
  <Application>Microsoft Office PowerPoint</Application>
  <PresentationFormat>Widescreen</PresentationFormat>
  <Paragraphs>470</Paragraphs>
  <Slides>56</Slides>
  <Notes>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56</vt:i4>
      </vt:variant>
    </vt:vector>
  </HeadingPairs>
  <TitlesOfParts>
    <vt:vector size="62" baseType="lpstr">
      <vt:lpstr>Arial</vt:lpstr>
      <vt:lpstr>Scala Sans</vt:lpstr>
      <vt:lpstr>Verdana</vt:lpstr>
      <vt:lpstr>1_Office Theme</vt:lpstr>
      <vt:lpstr>Office Theme</vt:lpstr>
      <vt:lpstr>16 combo IG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20</cp:revision>
  <dcterms:created xsi:type="dcterms:W3CDTF">2018-10-23T14:23:50Z</dcterms:created>
  <dcterms:modified xsi:type="dcterms:W3CDTF">2019-05-13T15:10:01Z</dcterms:modified>
</cp:coreProperties>
</file>