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0" r:id="rId2"/>
    <p:sldId id="257" r:id="rId3"/>
    <p:sldId id="261" r:id="rId4"/>
    <p:sldId id="263" r:id="rId5"/>
    <p:sldId id="264" r:id="rId6"/>
    <p:sldId id="262" r:id="rId7"/>
    <p:sldId id="266" r:id="rId8"/>
    <p:sldId id="267" r:id="rId9"/>
    <p:sldId id="304" r:id="rId10"/>
    <p:sldId id="308" r:id="rId11"/>
    <p:sldId id="305" r:id="rId12"/>
    <p:sldId id="307" r:id="rId13"/>
    <p:sldId id="306" r:id="rId14"/>
    <p:sldId id="268" r:id="rId15"/>
    <p:sldId id="269" r:id="rId16"/>
    <p:sldId id="309" r:id="rId17"/>
    <p:sldId id="310" r:id="rId18"/>
    <p:sldId id="311" r:id="rId19"/>
    <p:sldId id="312" r:id="rId20"/>
    <p:sldId id="313" r:id="rId21"/>
    <p:sldId id="302" r:id="rId22"/>
    <p:sldId id="303" r:id="rId23"/>
    <p:sldId id="314" r:id="rId24"/>
    <p:sldId id="315" r:id="rId25"/>
    <p:sldId id="301" r:id="rId26"/>
    <p:sldId id="300" r:id="rId27"/>
    <p:sldId id="293" r:id="rId28"/>
    <p:sldId id="316" r:id="rId29"/>
    <p:sldId id="317" r:id="rId30"/>
    <p:sldId id="299" r:id="rId31"/>
    <p:sldId id="318" r:id="rId32"/>
    <p:sldId id="319" r:id="rId33"/>
    <p:sldId id="320" r:id="rId34"/>
    <p:sldId id="298" r:id="rId35"/>
    <p:sldId id="297" r:id="rId36"/>
    <p:sldId id="296" r:id="rId37"/>
    <p:sldId id="321" r:id="rId38"/>
    <p:sldId id="295" r:id="rId39"/>
    <p:sldId id="294" r:id="rId40"/>
    <p:sldId id="322" r:id="rId41"/>
    <p:sldId id="323" r:id="rId42"/>
    <p:sldId id="324" r:id="rId43"/>
    <p:sldId id="292" r:id="rId44"/>
    <p:sldId id="291" r:id="rId45"/>
    <p:sldId id="325" r:id="rId46"/>
    <p:sldId id="326" r:id="rId47"/>
    <p:sldId id="290" r:id="rId48"/>
    <p:sldId id="289" r:id="rId49"/>
    <p:sldId id="327" r:id="rId50"/>
    <p:sldId id="328" r:id="rId51"/>
    <p:sldId id="329" r:id="rId52"/>
    <p:sldId id="288" r:id="rId53"/>
    <p:sldId id="287" r:id="rId54"/>
    <p:sldId id="285" r:id="rId55"/>
    <p:sldId id="286" r:id="rId56"/>
    <p:sldId id="284" r:id="rId57"/>
    <p:sldId id="283" r:id="rId58"/>
    <p:sldId id="282" r:id="rId59"/>
    <p:sldId id="281" r:id="rId60"/>
    <p:sldId id="280" r:id="rId61"/>
    <p:sldId id="279" r:id="rId62"/>
    <p:sldId id="330" r:id="rId63"/>
    <p:sldId id="331" r:id="rId64"/>
    <p:sldId id="278" r:id="rId65"/>
    <p:sldId id="277" r:id="rId66"/>
    <p:sldId id="276" r:id="rId67"/>
    <p:sldId id="275" r:id="rId68"/>
    <p:sldId id="274" r:id="rId69"/>
    <p:sldId id="273" r:id="rId70"/>
    <p:sldId id="272" r:id="rId71"/>
    <p:sldId id="332" r:id="rId72"/>
    <p:sldId id="333" r:id="rId73"/>
    <p:sldId id="271" r:id="rId74"/>
    <p:sldId id="270" r:id="rId75"/>
    <p:sldId id="259" r:id="rId76"/>
    <p:sldId id="334" r:id="rId77"/>
    <p:sldId id="335" r:id="rId78"/>
    <p:sldId id="344" r:id="rId79"/>
    <p:sldId id="343" r:id="rId80"/>
    <p:sldId id="342" r:id="rId81"/>
    <p:sldId id="341" r:id="rId82"/>
    <p:sldId id="340" r:id="rId83"/>
    <p:sldId id="339" r:id="rId84"/>
    <p:sldId id="338" r:id="rId85"/>
    <p:sldId id="337" r:id="rId86"/>
    <p:sldId id="336" r:id="rId87"/>
    <p:sldId id="345" r:id="rId8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4" autoAdjust="0"/>
    <p:restoredTop sz="94660"/>
  </p:normalViewPr>
  <p:slideViewPr>
    <p:cSldViewPr snapToGrid="0">
      <p:cViewPr varScale="1">
        <p:scale>
          <a:sx n="61" d="100"/>
          <a:sy n="61" d="100"/>
        </p:scale>
        <p:origin x="28"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75C2F09-6D1A-4A21-97DF-F888DD13FD39}"/>
              </a:ext>
            </a:extLst>
          </p:cNvPr>
          <p:cNvSpPr txBox="1"/>
          <p:nvPr userDrawn="1"/>
        </p:nvSpPr>
        <p:spPr>
          <a:xfrm>
            <a:off x="1142997" y="539293"/>
            <a:ext cx="1816272" cy="186204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500" b="0"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7</a:t>
            </a:r>
          </a:p>
        </p:txBody>
      </p:sp>
      <p:sp>
        <p:nvSpPr>
          <p:cNvPr id="8" name="TextBox 7">
            <a:extLst>
              <a:ext uri="{FF2B5EF4-FFF2-40B4-BE49-F238E27FC236}">
                <a16:creationId xmlns:a16="http://schemas.microsoft.com/office/drawing/2014/main" id="{F1FEBFBB-1425-4277-8500-4300AD017EDA}"/>
              </a:ext>
            </a:extLst>
          </p:cNvPr>
          <p:cNvSpPr txBox="1"/>
          <p:nvPr userDrawn="1"/>
        </p:nvSpPr>
        <p:spPr>
          <a:xfrm>
            <a:off x="1150229" y="2062986"/>
            <a:ext cx="8717075" cy="132343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white"/>
                </a:solidFill>
                <a:effectLst/>
                <a:uLnTx/>
                <a:uFillTx/>
                <a:latin typeface="Scala Sans" panose="02000503060000020003" pitchFamily="2" charset="0"/>
                <a:ea typeface="+mn-ea"/>
                <a:cs typeface="+mn-cs"/>
              </a:rPr>
              <a:t>Emergency Care and Disaster Preparation</a:t>
            </a:r>
          </a:p>
        </p:txBody>
      </p:sp>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1325043" y="4825851"/>
            <a:ext cx="1236907" cy="1282700"/>
          </a:xfrm>
          <a:prstGeom prst="rect">
            <a:avLst/>
          </a:prstGeom>
        </p:spPr>
      </p:pic>
    </p:spTree>
    <p:extLst>
      <p:ext uri="{BB962C8B-B14F-4D97-AF65-F5344CB8AC3E}">
        <p14:creationId xmlns:p14="http://schemas.microsoft.com/office/powerpoint/2010/main" val="2702118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35393" y="780226"/>
            <a:ext cx="10234377" cy="5396738"/>
          </a:xfrm>
        </p:spPr>
        <p:txBody>
          <a:bodyPr>
            <a:normAutofit/>
          </a:bodyPr>
          <a:lstStyle>
            <a:lvl1pPr>
              <a:spcBef>
                <a:spcPts val="0"/>
              </a:spcBef>
              <a:spcAft>
                <a:spcPts val="600"/>
              </a:spcAft>
              <a:defRPr sz="2000">
                <a:latin typeface="+mn-lt"/>
              </a:defRPr>
            </a:lvl1pPr>
            <a:lvl2pPr>
              <a:spcBef>
                <a:spcPts val="0"/>
              </a:spcBef>
              <a:spcAft>
                <a:spcPts val="600"/>
              </a:spcAft>
              <a:defRPr sz="2000">
                <a:latin typeface="+mn-lt"/>
              </a:defRPr>
            </a:lvl2pPr>
            <a:lvl3pPr>
              <a:spcBef>
                <a:spcPts val="0"/>
              </a:spcBef>
              <a:spcAft>
                <a:spcPts val="600"/>
              </a:spcAft>
              <a:defRPr sz="2000">
                <a:latin typeface="+mn-lt"/>
              </a:defRPr>
            </a:lvl3pPr>
            <a:lvl4pPr>
              <a:spcBef>
                <a:spcPts val="0"/>
              </a:spcBef>
              <a:spcAft>
                <a:spcPts val="600"/>
              </a:spcAft>
              <a:defRPr sz="2000">
                <a:latin typeface="+mn-lt"/>
              </a:defRPr>
            </a:lvl4pPr>
            <a:lvl5pPr>
              <a:spcBef>
                <a:spcPts val="0"/>
              </a:spcBef>
              <a:spcAft>
                <a:spcPts val="600"/>
              </a:spcAft>
              <a:defRPr sz="20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A4F5F491-9531-4861-B658-DB5FE7E2FEAE}"/>
              </a:ext>
            </a:extLst>
          </p:cNvPr>
          <p:cNvSpPr/>
          <p:nvPr userDrawn="1"/>
        </p:nvSpPr>
        <p:spPr>
          <a:xfrm>
            <a:off x="11328400" y="0"/>
            <a:ext cx="863600" cy="1606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Scala Sans"/>
              <a:ea typeface="+mn-ea"/>
              <a:cs typeface="+mn-cs"/>
            </a:endParaRPr>
          </a:p>
        </p:txBody>
      </p:sp>
      <p:sp>
        <p:nvSpPr>
          <p:cNvPr id="7" name="TextBox 6">
            <a:extLst>
              <a:ext uri="{FF2B5EF4-FFF2-40B4-BE49-F238E27FC236}">
                <a16:creationId xmlns:a16="http://schemas.microsoft.com/office/drawing/2014/main" id="{2328F0E1-C264-477A-8C68-5954EE75A404}"/>
              </a:ext>
            </a:extLst>
          </p:cNvPr>
          <p:cNvSpPr txBox="1"/>
          <p:nvPr userDrawn="1"/>
        </p:nvSpPr>
        <p:spPr>
          <a:xfrm>
            <a:off x="11506200" y="1752600"/>
            <a:ext cx="369332" cy="3321050"/>
          </a:xfrm>
          <a:prstGeom prst="rect">
            <a:avLst/>
          </a:prstGeom>
          <a:noFill/>
        </p:spPr>
        <p:txBody>
          <a:bodyPr vert="vert270" wrap="square"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Scala Sans" panose="02000503060000020003" pitchFamily="2" charset="0"/>
                <a:ea typeface="+mn-ea"/>
                <a:cs typeface="+mn-cs"/>
              </a:rPr>
              <a:t>Emergency Care and Disaster Preparation</a:t>
            </a:r>
          </a:p>
        </p:txBody>
      </p:sp>
      <p:sp>
        <p:nvSpPr>
          <p:cNvPr id="9" name="TextBox 8">
            <a:extLst>
              <a:ext uri="{FF2B5EF4-FFF2-40B4-BE49-F238E27FC236}">
                <a16:creationId xmlns:a16="http://schemas.microsoft.com/office/drawing/2014/main" id="{31CA6800-7865-48FF-933D-2164FAE0ACC9}"/>
              </a:ext>
            </a:extLst>
          </p:cNvPr>
          <p:cNvSpPr txBox="1"/>
          <p:nvPr userDrawn="1"/>
        </p:nvSpPr>
        <p:spPr>
          <a:xfrm>
            <a:off x="11506197" y="101143"/>
            <a:ext cx="1816272" cy="70788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Scala Sans"/>
                <a:ea typeface="+mn-ea"/>
                <a:cs typeface="+mn-cs"/>
              </a:rPr>
              <a:t>7</a:t>
            </a:r>
          </a:p>
        </p:txBody>
      </p:sp>
      <p:cxnSp>
        <p:nvCxnSpPr>
          <p:cNvPr id="13" name="Straight Connector 12">
            <a:extLst>
              <a:ext uri="{FF2B5EF4-FFF2-40B4-BE49-F238E27FC236}">
                <a16:creationId xmlns:a16="http://schemas.microsoft.com/office/drawing/2014/main" id="{685C658E-B179-4C5F-B3AF-13638309A3D4}"/>
              </a:ext>
            </a:extLst>
          </p:cNvPr>
          <p:cNvCxnSpPr>
            <a:cxnSpLocks/>
          </p:cNvCxnSpPr>
          <p:nvPr userDrawn="1"/>
        </p:nvCxnSpPr>
        <p:spPr>
          <a:xfrm flipH="1">
            <a:off x="745067" y="6629400"/>
            <a:ext cx="100076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Date Placeholder 16">
            <a:extLst>
              <a:ext uri="{FF2B5EF4-FFF2-40B4-BE49-F238E27FC236}">
                <a16:creationId xmlns:a16="http://schemas.microsoft.com/office/drawing/2014/main" id="{C71CCBE0-D1B9-42FA-8DAC-87EEE4FE9F42}"/>
              </a:ext>
            </a:extLst>
          </p:cNvPr>
          <p:cNvSpPr>
            <a:spLocks noGrp="1"/>
          </p:cNvSpPr>
          <p:nvPr>
            <p:ph type="dt" sz="half" idx="10"/>
          </p:nvPr>
        </p:nvSpPr>
        <p:spPr>
          <a:xfrm>
            <a:off x="838200" y="6279454"/>
            <a:ext cx="2743200" cy="365125"/>
          </a:xfrm>
        </p:spPr>
        <p:txBody>
          <a:bodyPr/>
          <a:lstStyle>
            <a:lvl1pPr>
              <a:defRPr>
                <a:solidFill>
                  <a:sysClr val="windowText" lastClr="000000"/>
                </a:solidFill>
                <a:latin typeface="+mn-lt"/>
              </a:defRPr>
            </a:lvl1pPr>
          </a:lstStyle>
          <a:p>
            <a:pPr defTabSz="457200"/>
            <a:fld id="{3BC1E1F3-686D-4F52-826D-70A4F80E72A5}" type="datetime1">
              <a:rPr lang="en-US" smtClean="0"/>
              <a:pPr defTabSz="457200"/>
              <a:t>5/13/2019</a:t>
            </a:fld>
            <a:endParaRPr lang="en-US" dirty="0"/>
          </a:p>
        </p:txBody>
      </p:sp>
      <p:sp>
        <p:nvSpPr>
          <p:cNvPr id="18" name="Footer Placeholder 17">
            <a:extLst>
              <a:ext uri="{FF2B5EF4-FFF2-40B4-BE49-F238E27FC236}">
                <a16:creationId xmlns:a16="http://schemas.microsoft.com/office/drawing/2014/main" id="{33E0703D-A83A-40F4-A8D2-8D56B297D859}"/>
              </a:ext>
            </a:extLst>
          </p:cNvPr>
          <p:cNvSpPr>
            <a:spLocks noGrp="1"/>
          </p:cNvSpPr>
          <p:nvPr>
            <p:ph type="ftr" sz="quarter" idx="11"/>
          </p:nvPr>
        </p:nvSpPr>
        <p:spPr>
          <a:xfrm>
            <a:off x="4038599" y="6279454"/>
            <a:ext cx="4993783" cy="365125"/>
          </a:xfrm>
        </p:spPr>
        <p:txBody>
          <a:bodyPr/>
          <a:lstStyle>
            <a:lvl1pPr>
              <a:defRPr>
                <a:solidFill>
                  <a:sysClr val="windowText" lastClr="000000"/>
                </a:solidFill>
                <a:latin typeface="+mn-lt"/>
              </a:defRPr>
            </a:lvl1pPr>
          </a:lstStyle>
          <a:p>
            <a:pPr defTabSz="457200"/>
            <a:endParaRPr lang="en-US" dirty="0"/>
          </a:p>
        </p:txBody>
      </p:sp>
      <p:sp>
        <p:nvSpPr>
          <p:cNvPr id="19" name="Slide Number Placeholder 18">
            <a:extLst>
              <a:ext uri="{FF2B5EF4-FFF2-40B4-BE49-F238E27FC236}">
                <a16:creationId xmlns:a16="http://schemas.microsoft.com/office/drawing/2014/main" id="{DE03F057-80E6-4933-B039-F692BF84B8A2}"/>
              </a:ext>
            </a:extLst>
          </p:cNvPr>
          <p:cNvSpPr>
            <a:spLocks noGrp="1"/>
          </p:cNvSpPr>
          <p:nvPr>
            <p:ph type="sldNum" sz="quarter" idx="12"/>
          </p:nvPr>
        </p:nvSpPr>
        <p:spPr>
          <a:xfrm>
            <a:off x="9518452" y="6279454"/>
            <a:ext cx="1297633" cy="365125"/>
          </a:xfrm>
        </p:spPr>
        <p:txBody>
          <a:bodyPr/>
          <a:lstStyle>
            <a:lvl1pPr>
              <a:defRPr>
                <a:solidFill>
                  <a:schemeClr val="accent1"/>
                </a:solidFill>
                <a:latin typeface="+mn-lt"/>
              </a:defRPr>
            </a:lvl1pPr>
          </a:lstStyle>
          <a:p>
            <a:pPr defTabSz="457200"/>
            <a:fld id="{1E19C8D7-53EE-4AF8-9E87-BBF55B67A655}" type="slidenum">
              <a:rPr lang="en-US" smtClean="0">
                <a:solidFill>
                  <a:srgbClr val="329C76"/>
                </a:solidFill>
              </a:rPr>
              <a:pPr defTabSz="457200"/>
              <a:t>‹#›</a:t>
            </a:fld>
            <a:endParaRPr lang="en-US" dirty="0">
              <a:solidFill>
                <a:srgbClr val="329C76"/>
              </a:solidFill>
            </a:endParaRPr>
          </a:p>
        </p:txBody>
      </p:sp>
      <p:pic>
        <p:nvPicPr>
          <p:cNvPr id="63" name="Graphic 62">
            <a:extLst>
              <a:ext uri="{FF2B5EF4-FFF2-40B4-BE49-F238E27FC236}">
                <a16:creationId xmlns:a16="http://schemas.microsoft.com/office/drawing/2014/main" id="{A0274B49-780C-479A-B0DB-0F3EABBF8D8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41641" y="5924550"/>
            <a:ext cx="719715" cy="744742"/>
          </a:xfrm>
          <a:prstGeom prst="rect">
            <a:avLst/>
          </a:prstGeom>
        </p:spPr>
      </p:pic>
    </p:spTree>
    <p:extLst>
      <p:ext uri="{BB962C8B-B14F-4D97-AF65-F5344CB8AC3E}">
        <p14:creationId xmlns:p14="http://schemas.microsoft.com/office/powerpoint/2010/main" val="1900693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accent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F1DCB50-4D11-4F0B-AF02-F0797361079C}"/>
              </a:ext>
            </a:extLst>
          </p:cNvPr>
          <p:cNvPicPr>
            <a:picLocks noChangeAspect="1"/>
          </p:cNvPicPr>
          <p:nvPr userDrawn="1"/>
        </p:nvPicPr>
        <p:blipFill>
          <a:blip r:embed="rId2">
            <a:lum bright="100000"/>
          </a:blip>
          <a:stretch>
            <a:fillRect/>
          </a:stretch>
        </p:blipFill>
        <p:spPr>
          <a:xfrm>
            <a:off x="4798611" y="2338649"/>
            <a:ext cx="2539591" cy="2633613"/>
          </a:xfrm>
          <a:prstGeom prst="rect">
            <a:avLst/>
          </a:prstGeom>
        </p:spPr>
      </p:pic>
    </p:spTree>
    <p:extLst>
      <p:ext uri="{BB962C8B-B14F-4D97-AF65-F5344CB8AC3E}">
        <p14:creationId xmlns:p14="http://schemas.microsoft.com/office/powerpoint/2010/main" val="21276304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a:solidFill>
                  <a:schemeClr val="tx1"/>
                </a:solidFill>
                <a:latin typeface="Scala Sans" panose="02000503060000020003" pitchFamily="2" charset="0"/>
              </a:defRPr>
            </a:lvl1pPr>
          </a:lstStyle>
          <a:p>
            <a:pPr defTabSz="457200"/>
            <a:fld id="{63182F9F-E9DB-44F9-8F4D-A11E49818C55}" type="datetime1">
              <a:rPr lang="en-US" smtClean="0">
                <a:solidFill>
                  <a:prstClr val="black"/>
                </a:solidFill>
              </a:rPr>
              <a:pPr defTabSz="457200"/>
              <a:t>5/13/2019</a:t>
            </a:fld>
            <a:endParaRPr lang="en-US" dirty="0">
              <a:solidFill>
                <a:prstClr val="black"/>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a:solidFill>
                  <a:schemeClr val="tx1"/>
                </a:solidFill>
                <a:latin typeface="Scala Sans" panose="02000503060000020003" pitchFamily="2" charset="0"/>
              </a:defRPr>
            </a:lvl1pPr>
          </a:lstStyle>
          <a:p>
            <a:pPr defTabSz="457200"/>
            <a:endParaRPr lang="en-US" dirty="0">
              <a:solidFill>
                <a:prstClr val="black"/>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a:solidFill>
                  <a:schemeClr val="tx1"/>
                </a:solidFill>
                <a:latin typeface="Scala Sans" panose="02000503060000020003" pitchFamily="2" charset="0"/>
              </a:defRPr>
            </a:lvl1pPr>
          </a:lstStyle>
          <a:p>
            <a:pPr defTabSz="457200"/>
            <a:fld id="{1E19C8D7-53EE-4AF8-9E87-BBF55B67A655}" type="slidenum">
              <a:rPr lang="en-US" smtClean="0">
                <a:solidFill>
                  <a:prstClr val="black"/>
                </a:solidFill>
              </a:rPr>
              <a:pPr defTabSz="457200"/>
              <a:t>‹#›</a:t>
            </a:fld>
            <a:endParaRPr lang="en-US" dirty="0">
              <a:solidFill>
                <a:prstClr val="black"/>
              </a:solidFill>
            </a:endParaRPr>
          </a:p>
        </p:txBody>
      </p:sp>
    </p:spTree>
    <p:extLst>
      <p:ext uri="{BB962C8B-B14F-4D97-AF65-F5344CB8AC3E}">
        <p14:creationId xmlns:p14="http://schemas.microsoft.com/office/powerpoint/2010/main" val="38309154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7823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3A47E4-2888-4B0A-A25E-6B51C97419C5}"/>
              </a:ext>
            </a:extLst>
          </p:cNvPr>
          <p:cNvSpPr>
            <a:spLocks noGrp="1"/>
          </p:cNvSpPr>
          <p:nvPr>
            <p:ph idx="1"/>
          </p:nvPr>
        </p:nvSpPr>
        <p:spPr/>
        <p:txBody>
          <a:bodyPr/>
          <a:lstStyle/>
          <a:p>
            <a:pPr marL="0" indent="0">
              <a:buNone/>
            </a:pPr>
            <a:r>
              <a:rPr lang="en-US" dirty="0"/>
              <a:t>Handout 7-1: CPR Review (cont’d)</a:t>
            </a:r>
          </a:p>
          <a:p>
            <a:pPr marL="0" indent="0">
              <a:buNone/>
            </a:pPr>
            <a:endParaRPr lang="en-US" dirty="0"/>
          </a:p>
          <a:p>
            <a:pPr marL="457200" indent="-457200">
              <a:buFont typeface="+mj-lt"/>
              <a:buAutoNum type="arabicPeriod" startAt="5"/>
            </a:pPr>
            <a:r>
              <a:rPr lang="en-US" dirty="0"/>
              <a:t>Open the airway. Tilt the head back slightly. Lift the chin with one hand while pushing down on the forehead with the other hand (head tilt-chin lift method). This method is used if a neck injury is not suspected.</a:t>
            </a:r>
          </a:p>
          <a:p>
            <a:pPr marL="457200" indent="-457200">
              <a:buFont typeface="+mj-lt"/>
              <a:buAutoNum type="arabicPeriod" startAt="6"/>
            </a:pPr>
            <a:r>
              <a:rPr lang="en-US" dirty="0"/>
              <a:t>Look, listen, and feel for signs of life for no longer than 10 seconds:</a:t>
            </a:r>
          </a:p>
          <a:p>
            <a:pPr lvl="1"/>
            <a:r>
              <a:rPr lang="en-US" dirty="0"/>
              <a:t>Look for the chest to rise and fall.</a:t>
            </a:r>
          </a:p>
          <a:p>
            <a:pPr lvl="1"/>
            <a:r>
              <a:rPr lang="en-US" dirty="0"/>
              <a:t>Listen for sounds of breathing. Put your ear near the person’s nose and mouth.</a:t>
            </a:r>
          </a:p>
          <a:p>
            <a:pPr lvl="1"/>
            <a:r>
              <a:rPr lang="en-US" dirty="0"/>
              <a:t>Feel for the person’s breath on your cheek.</a:t>
            </a:r>
          </a:p>
          <a:p>
            <a:pPr marL="0" indent="0">
              <a:buNone/>
            </a:pPr>
            <a:endParaRPr lang="en-US" dirty="0"/>
          </a:p>
        </p:txBody>
      </p:sp>
      <p:sp>
        <p:nvSpPr>
          <p:cNvPr id="3" name="Slide Number Placeholder 2">
            <a:extLst>
              <a:ext uri="{FF2B5EF4-FFF2-40B4-BE49-F238E27FC236}">
                <a16:creationId xmlns:a16="http://schemas.microsoft.com/office/drawing/2014/main" id="{AECCECCD-1D19-425D-AA8D-1500DEDC4B5B}"/>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10</a:t>
            </a:fld>
            <a:endParaRPr lang="en-US" dirty="0">
              <a:solidFill>
                <a:srgbClr val="329C76"/>
              </a:solidFill>
            </a:endParaRPr>
          </a:p>
        </p:txBody>
      </p:sp>
    </p:spTree>
    <p:extLst>
      <p:ext uri="{BB962C8B-B14F-4D97-AF65-F5344CB8AC3E}">
        <p14:creationId xmlns:p14="http://schemas.microsoft.com/office/powerpoint/2010/main" val="3137318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3A47E4-2888-4B0A-A25E-6B51C97419C5}"/>
              </a:ext>
            </a:extLst>
          </p:cNvPr>
          <p:cNvSpPr>
            <a:spLocks noGrp="1"/>
          </p:cNvSpPr>
          <p:nvPr>
            <p:ph idx="1"/>
          </p:nvPr>
        </p:nvSpPr>
        <p:spPr/>
        <p:txBody>
          <a:bodyPr/>
          <a:lstStyle/>
          <a:p>
            <a:pPr marL="0" indent="0">
              <a:buNone/>
            </a:pPr>
            <a:r>
              <a:rPr lang="en-US" dirty="0"/>
              <a:t>Handout 7-1: CPR Review (cont’d)</a:t>
            </a:r>
          </a:p>
          <a:p>
            <a:pPr marL="0" indent="0">
              <a:buNone/>
            </a:pPr>
            <a:endParaRPr lang="en-US" dirty="0"/>
          </a:p>
          <a:p>
            <a:pPr marL="457200" indent="-457200">
              <a:buFont typeface="+mj-lt"/>
              <a:buAutoNum type="arabicPeriod" startAt="7"/>
            </a:pPr>
            <a:r>
              <a:rPr lang="en-US" dirty="0"/>
              <a:t>If you do not detect adequate breathing within 10 seconds, you will have to breathe for the person. Give two rescue breaths. To give rescue breaths, do the following:</a:t>
            </a:r>
          </a:p>
          <a:p>
            <a:pPr lvl="1"/>
            <a:r>
              <a:rPr lang="en-US" dirty="0"/>
              <a:t>Pinch the nose to keep air from escaping. Cover the person’s mouth completely with your mouth. You can use a barrier device, such as a special face mask, if available.</a:t>
            </a:r>
          </a:p>
          <a:p>
            <a:pPr lvl="1"/>
            <a:r>
              <a:rPr lang="en-US" dirty="0"/>
              <a:t>Blow into the person’s mouth slowly, watching for the chest to rise. Blow one breath for about one second, take a “regular” (not a deep) breath, and give a second rescue breath for about one second. Turn your head to the side to listen for air. If the chest does not rise when you give a rescue breath, reopen the airway using the head tilt-chin lift method. Try to give rescue breaths again. </a:t>
            </a:r>
          </a:p>
          <a:p>
            <a:pPr marL="0" indent="0">
              <a:buNone/>
            </a:pPr>
            <a:endParaRPr lang="en-US" dirty="0"/>
          </a:p>
        </p:txBody>
      </p:sp>
      <p:sp>
        <p:nvSpPr>
          <p:cNvPr id="3" name="Slide Number Placeholder 2">
            <a:extLst>
              <a:ext uri="{FF2B5EF4-FFF2-40B4-BE49-F238E27FC236}">
                <a16:creationId xmlns:a16="http://schemas.microsoft.com/office/drawing/2014/main" id="{AECCECCD-1D19-425D-AA8D-1500DEDC4B5B}"/>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11</a:t>
            </a:fld>
            <a:endParaRPr lang="en-US" dirty="0">
              <a:solidFill>
                <a:srgbClr val="329C76"/>
              </a:solidFill>
            </a:endParaRPr>
          </a:p>
        </p:txBody>
      </p:sp>
    </p:spTree>
    <p:extLst>
      <p:ext uri="{BB962C8B-B14F-4D97-AF65-F5344CB8AC3E}">
        <p14:creationId xmlns:p14="http://schemas.microsoft.com/office/powerpoint/2010/main" val="2684241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3A47E4-2888-4B0A-A25E-6B51C97419C5}"/>
              </a:ext>
            </a:extLst>
          </p:cNvPr>
          <p:cNvSpPr>
            <a:spLocks noGrp="1"/>
          </p:cNvSpPr>
          <p:nvPr>
            <p:ph idx="1"/>
          </p:nvPr>
        </p:nvSpPr>
        <p:spPr/>
        <p:txBody>
          <a:bodyPr/>
          <a:lstStyle/>
          <a:p>
            <a:pPr marL="0" indent="0">
              <a:buNone/>
            </a:pPr>
            <a:r>
              <a:rPr lang="en-US" dirty="0"/>
              <a:t>Handout 7-1: CPR Review (cont’d)</a:t>
            </a:r>
          </a:p>
          <a:p>
            <a:pPr marL="0" indent="0">
              <a:buNone/>
            </a:pPr>
            <a:endParaRPr lang="en-US" dirty="0"/>
          </a:p>
          <a:p>
            <a:pPr marL="457200" indent="-457200">
              <a:buFont typeface="+mj-lt"/>
              <a:buAutoNum type="arabicPeriod" startAt="8"/>
            </a:pPr>
            <a:r>
              <a:rPr lang="en-US" dirty="0"/>
              <a:t>After giving rescue breaths, look for signs of circulation. The person may start moving, breathing normally, or coughing. If the person does not respond to the rescue breaths, give 30 chest compressions only if you have been trained to do so. Be sure the person is lying flat on a hard surface. To give chest compressions, do the following:</a:t>
            </a:r>
          </a:p>
          <a:p>
            <a:pPr lvl="1"/>
            <a:r>
              <a:rPr lang="en-US" dirty="0"/>
              <a:t>Place the heel of one hand on the sternum (in the center of the person’s chest between the nipples). Place the heel of the other hand on top of the positioned hand. Interlace your fingers.</a:t>
            </a:r>
          </a:p>
          <a:p>
            <a:pPr lvl="1"/>
            <a:r>
              <a:rPr lang="en-US" dirty="0"/>
              <a:t>Position your body directly over your hands. Lock your elbows and shoulders. Look down at your hands.</a:t>
            </a:r>
          </a:p>
          <a:p>
            <a:pPr lvl="1"/>
            <a:r>
              <a:rPr lang="en-US" dirty="0"/>
              <a:t>Use the heels of your hands to give 30 chest compressions. Push in two inches with each compression. Push hard and fast. Allow the chest to recoil completely after each compression. Do not take your hands off the chest between compressions.</a:t>
            </a:r>
          </a:p>
          <a:p>
            <a:pPr marL="0" indent="0">
              <a:buNone/>
            </a:pPr>
            <a:endParaRPr lang="en-US" dirty="0"/>
          </a:p>
        </p:txBody>
      </p:sp>
      <p:sp>
        <p:nvSpPr>
          <p:cNvPr id="3" name="Slide Number Placeholder 2">
            <a:extLst>
              <a:ext uri="{FF2B5EF4-FFF2-40B4-BE49-F238E27FC236}">
                <a16:creationId xmlns:a16="http://schemas.microsoft.com/office/drawing/2014/main" id="{AECCECCD-1D19-425D-AA8D-1500DEDC4B5B}"/>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12</a:t>
            </a:fld>
            <a:endParaRPr lang="en-US" dirty="0">
              <a:solidFill>
                <a:srgbClr val="329C76"/>
              </a:solidFill>
            </a:endParaRPr>
          </a:p>
        </p:txBody>
      </p:sp>
    </p:spTree>
    <p:extLst>
      <p:ext uri="{BB962C8B-B14F-4D97-AF65-F5344CB8AC3E}">
        <p14:creationId xmlns:p14="http://schemas.microsoft.com/office/powerpoint/2010/main" val="1962451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3A47E4-2888-4B0A-A25E-6B51C97419C5}"/>
              </a:ext>
            </a:extLst>
          </p:cNvPr>
          <p:cNvSpPr>
            <a:spLocks noGrp="1"/>
          </p:cNvSpPr>
          <p:nvPr>
            <p:ph idx="1"/>
          </p:nvPr>
        </p:nvSpPr>
        <p:spPr/>
        <p:txBody>
          <a:bodyPr/>
          <a:lstStyle/>
          <a:p>
            <a:pPr marL="0" indent="0">
              <a:buNone/>
            </a:pPr>
            <a:r>
              <a:rPr lang="en-US" dirty="0"/>
              <a:t>Handout 7-1: CPR Review (cont’d)</a:t>
            </a:r>
          </a:p>
          <a:p>
            <a:pPr marL="0" indent="0">
              <a:buNone/>
            </a:pPr>
            <a:endParaRPr lang="en-US" dirty="0"/>
          </a:p>
          <a:p>
            <a:pPr marL="457200" indent="-457200">
              <a:buFont typeface="+mj-lt"/>
              <a:buAutoNum type="arabicPeriod" startAt="9"/>
            </a:pPr>
            <a:r>
              <a:rPr lang="en-US" dirty="0"/>
              <a:t>Continue giving CPR in cycles of 30 compressions to two breaths, with five cycles taking about two minutes. Do not stop CPR to recheck anything. Continue until the scene becomes unsafe, the person recovers, paramedics arrive with an AED and take over, help arrives to assist you, or you become too tired to continue. If you do see signs of life, stop compressions. Maintain an open airway. Turn the person onto his side, in the recovery position.</a:t>
            </a:r>
          </a:p>
          <a:p>
            <a:pPr marL="457200" indent="-457200">
              <a:buFont typeface="+mj-lt"/>
              <a:buAutoNum type="arabicPeriod" startAt="9"/>
            </a:pPr>
            <a:r>
              <a:rPr lang="en-US" dirty="0"/>
              <a:t>The automated external defibrillator (AED) may be used together with CPR. The AED is a computerized device that checks a person’s heart rhythm. It is able to recognize a rhythm that requires a shock. The AED uses voice prompts, lights, and text messages to relay instructions to the rescuer. You must be trained in its use. If you are not trained, do not try to use the AED. </a:t>
            </a:r>
          </a:p>
          <a:p>
            <a:pPr marL="461963" indent="0">
              <a:buNone/>
            </a:pPr>
            <a:r>
              <a:rPr lang="en-US" dirty="0"/>
              <a:t>When medical help arrives, follow their directions. Assist them as necessary.</a:t>
            </a:r>
          </a:p>
          <a:p>
            <a:pPr marL="0" indent="0">
              <a:buNone/>
            </a:pPr>
            <a:endParaRPr lang="en-US" dirty="0"/>
          </a:p>
        </p:txBody>
      </p:sp>
      <p:sp>
        <p:nvSpPr>
          <p:cNvPr id="3" name="Slide Number Placeholder 2">
            <a:extLst>
              <a:ext uri="{FF2B5EF4-FFF2-40B4-BE49-F238E27FC236}">
                <a16:creationId xmlns:a16="http://schemas.microsoft.com/office/drawing/2014/main" id="{AECCECCD-1D19-425D-AA8D-1500DEDC4B5B}"/>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13</a:t>
            </a:fld>
            <a:endParaRPr lang="en-US" dirty="0">
              <a:solidFill>
                <a:srgbClr val="329C76"/>
              </a:solidFill>
            </a:endParaRPr>
          </a:p>
        </p:txBody>
      </p:sp>
    </p:spTree>
    <p:extLst>
      <p:ext uri="{BB962C8B-B14F-4D97-AF65-F5344CB8AC3E}">
        <p14:creationId xmlns:p14="http://schemas.microsoft.com/office/powerpoint/2010/main" val="1679769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Facilities often use codes to inform staff of emergencies without causing panic and stress among residents and visitors. It is important for NAs to know the codes in their facilities and to respond calmly and professionally.</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14</a:t>
            </a:fld>
            <a:endParaRPr lang="en-US" dirty="0">
              <a:solidFill>
                <a:srgbClr val="329C76"/>
              </a:solidFill>
            </a:endParaRPr>
          </a:p>
        </p:txBody>
      </p:sp>
    </p:spTree>
    <p:extLst>
      <p:ext uri="{BB962C8B-B14F-4D97-AF65-F5344CB8AC3E}">
        <p14:creationId xmlns:p14="http://schemas.microsoft.com/office/powerpoint/2010/main" val="3533884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obstructed airway</a:t>
            </a:r>
          </a:p>
          <a:p>
            <a:pPr marL="457200" lvl="1" indent="0">
              <a:buNone/>
            </a:pPr>
            <a:r>
              <a:rPr lang="en-US" dirty="0"/>
              <a:t>a condition in which something is blocking the tube through which air enters the lungs. </a:t>
            </a:r>
          </a:p>
          <a:p>
            <a:pPr marL="0" indent="0">
              <a:buNone/>
            </a:pPr>
            <a:r>
              <a:rPr lang="en-US" b="1" dirty="0"/>
              <a:t>abdominal thrusts</a:t>
            </a:r>
          </a:p>
          <a:p>
            <a:pPr marL="457200" lvl="1" indent="0">
              <a:buNone/>
            </a:pPr>
            <a:r>
              <a:rPr lang="en-US" dirty="0"/>
              <a:t>a method of attempting to remove an object from the airway of someone who is choking.</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15</a:t>
            </a:fld>
            <a:endParaRPr lang="en-US" dirty="0">
              <a:solidFill>
                <a:srgbClr val="329C76"/>
              </a:solidFill>
            </a:endParaRPr>
          </a:p>
        </p:txBody>
      </p:sp>
    </p:spTree>
    <p:extLst>
      <p:ext uri="{BB962C8B-B14F-4D97-AF65-F5344CB8AC3E}">
        <p14:creationId xmlns:p14="http://schemas.microsoft.com/office/powerpoint/2010/main" val="1379655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0F5210-BA6B-40DD-8E13-C582EC4C0708}"/>
              </a:ext>
            </a:extLst>
          </p:cNvPr>
          <p:cNvSpPr>
            <a:spLocks noGrp="1"/>
          </p:cNvSpPr>
          <p:nvPr>
            <p:ph idx="1"/>
          </p:nvPr>
        </p:nvSpPr>
        <p:spPr>
          <a:xfrm>
            <a:off x="635393" y="780226"/>
            <a:ext cx="5096813" cy="5396738"/>
          </a:xfrm>
        </p:spPr>
        <p:txBody>
          <a:bodyPr/>
          <a:lstStyle/>
          <a:p>
            <a:pPr marL="0" indent="0">
              <a:buNone/>
            </a:pPr>
            <a:r>
              <a:rPr lang="en-US" dirty="0">
                <a:solidFill>
                  <a:schemeClr val="accent5">
                    <a:lumMod val="60000"/>
                    <a:lumOff val="40000"/>
                  </a:schemeClr>
                </a:solidFill>
                <a:highlight>
                  <a:srgbClr val="000000"/>
                </a:highlight>
              </a:rPr>
              <a:t>Performing abdominal thrusts for the conscious person</a:t>
            </a:r>
          </a:p>
          <a:p>
            <a:pPr marL="0" indent="0">
              <a:buNone/>
            </a:pPr>
            <a:endParaRPr lang="en-US" dirty="0"/>
          </a:p>
          <a:p>
            <a:pPr marL="457200" indent="-457200">
              <a:buFont typeface="+mj-lt"/>
              <a:buAutoNum type="arabicPeriod"/>
            </a:pPr>
            <a:r>
              <a:rPr lang="en-US" dirty="0"/>
              <a:t>Stand behind the person and bring your arms under her arms. Wrap your arms around the person’s waist.</a:t>
            </a:r>
          </a:p>
          <a:p>
            <a:pPr marL="457200" indent="-457200">
              <a:buFont typeface="+mj-lt"/>
              <a:buAutoNum type="arabicPeriod"/>
            </a:pPr>
            <a:r>
              <a:rPr lang="en-US" dirty="0"/>
              <a:t>Make a fist with one hand. Place the flat, thumb side of the fist against the person’s abdomen, above the navel but below the breastbone.</a:t>
            </a:r>
          </a:p>
          <a:p>
            <a:pPr marL="457200" indent="-457200">
              <a:buFont typeface="+mj-lt"/>
              <a:buAutoNum type="arabicPeriod"/>
            </a:pPr>
            <a:r>
              <a:rPr lang="en-US" dirty="0"/>
              <a:t>Grasp the fist with your other hand. Pull both hands toward you and up, quickly and forcefully.</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3ED4FD0D-734E-4129-94F1-EF2EE5565D6F}"/>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16</a:t>
            </a:fld>
            <a:endParaRPr lang="en-US" dirty="0">
              <a:solidFill>
                <a:srgbClr val="329C76"/>
              </a:solidFill>
            </a:endParaRPr>
          </a:p>
        </p:txBody>
      </p:sp>
      <p:pic>
        <p:nvPicPr>
          <p:cNvPr id="4" name="Picture 3">
            <a:extLst>
              <a:ext uri="{FF2B5EF4-FFF2-40B4-BE49-F238E27FC236}">
                <a16:creationId xmlns:a16="http://schemas.microsoft.com/office/drawing/2014/main" id="{9C3088FD-AA2F-4299-9FF5-A90FF962C3F8}"/>
              </a:ext>
            </a:extLst>
          </p:cNvPr>
          <p:cNvPicPr>
            <a:picLocks noChangeAspect="1"/>
          </p:cNvPicPr>
          <p:nvPr/>
        </p:nvPicPr>
        <p:blipFill>
          <a:blip r:embed="rId2"/>
          <a:stretch>
            <a:fillRect/>
          </a:stretch>
        </p:blipFill>
        <p:spPr>
          <a:xfrm>
            <a:off x="5740958" y="2920181"/>
            <a:ext cx="5075127" cy="2684305"/>
          </a:xfrm>
          <a:prstGeom prst="rect">
            <a:avLst/>
          </a:prstGeom>
        </p:spPr>
      </p:pic>
    </p:spTree>
    <p:extLst>
      <p:ext uri="{BB962C8B-B14F-4D97-AF65-F5344CB8AC3E}">
        <p14:creationId xmlns:p14="http://schemas.microsoft.com/office/powerpoint/2010/main" val="13875117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0F5210-BA6B-40DD-8E13-C582EC4C0708}"/>
              </a:ext>
            </a:extLst>
          </p:cNvPr>
          <p:cNvSpPr>
            <a:spLocks noGrp="1"/>
          </p:cNvSpPr>
          <p:nvPr>
            <p:ph idx="1"/>
          </p:nvPr>
        </p:nvSpPr>
        <p:spPr>
          <a:xfrm>
            <a:off x="635393" y="780226"/>
            <a:ext cx="9668813" cy="5396738"/>
          </a:xfrm>
        </p:spPr>
        <p:txBody>
          <a:bodyPr/>
          <a:lstStyle/>
          <a:p>
            <a:pPr marL="0" indent="0">
              <a:buNone/>
            </a:pPr>
            <a:r>
              <a:rPr lang="en-US" dirty="0">
                <a:solidFill>
                  <a:schemeClr val="accent5">
                    <a:lumMod val="60000"/>
                    <a:lumOff val="40000"/>
                  </a:schemeClr>
                </a:solidFill>
                <a:highlight>
                  <a:srgbClr val="000000"/>
                </a:highlight>
              </a:rPr>
              <a:t>Performing abdominal thrusts for the conscious person</a:t>
            </a:r>
          </a:p>
          <a:p>
            <a:pPr marL="0" indent="0">
              <a:buNone/>
            </a:pPr>
            <a:endParaRPr lang="en-US" dirty="0"/>
          </a:p>
          <a:p>
            <a:pPr marL="457200" indent="-457200">
              <a:buFont typeface="+mj-lt"/>
              <a:buAutoNum type="arabicPeriod" startAt="4"/>
            </a:pPr>
            <a:r>
              <a:rPr lang="en-US" dirty="0"/>
              <a:t>Repeat until the object is pushed out or the person loses consciousness.</a:t>
            </a:r>
          </a:p>
          <a:p>
            <a:pPr marL="457200" indent="-457200">
              <a:buFont typeface="+mj-lt"/>
              <a:buAutoNum type="arabicPeriod" startAt="4"/>
            </a:pPr>
            <a:r>
              <a:rPr lang="en-US" dirty="0"/>
              <a:t>Report and document the incident properly.</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3ED4FD0D-734E-4129-94F1-EF2EE5565D6F}"/>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17</a:t>
            </a:fld>
            <a:endParaRPr lang="en-US" dirty="0">
              <a:solidFill>
                <a:srgbClr val="329C76"/>
              </a:solidFill>
            </a:endParaRPr>
          </a:p>
        </p:txBody>
      </p:sp>
    </p:spTree>
    <p:extLst>
      <p:ext uri="{BB962C8B-B14F-4D97-AF65-F5344CB8AC3E}">
        <p14:creationId xmlns:p14="http://schemas.microsoft.com/office/powerpoint/2010/main" val="4032967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0F5210-BA6B-40DD-8E13-C582EC4C0708}"/>
              </a:ext>
            </a:extLst>
          </p:cNvPr>
          <p:cNvSpPr>
            <a:spLocks noGrp="1"/>
          </p:cNvSpPr>
          <p:nvPr>
            <p:ph idx="1"/>
          </p:nvPr>
        </p:nvSpPr>
        <p:spPr>
          <a:xfrm>
            <a:off x="635393" y="780226"/>
            <a:ext cx="5096813" cy="5396738"/>
          </a:xfrm>
        </p:spPr>
        <p:txBody>
          <a:bodyPr/>
          <a:lstStyle/>
          <a:p>
            <a:pPr marL="0" indent="0">
              <a:buNone/>
            </a:pPr>
            <a:r>
              <a:rPr lang="en-US" dirty="0">
                <a:solidFill>
                  <a:schemeClr val="accent5">
                    <a:lumMod val="60000"/>
                    <a:lumOff val="40000"/>
                  </a:schemeClr>
                </a:solidFill>
                <a:highlight>
                  <a:srgbClr val="000000"/>
                </a:highlight>
              </a:rPr>
              <a:t>Clearing an obstructed airway in a conscious infant</a:t>
            </a:r>
          </a:p>
          <a:p>
            <a:pPr marL="0" indent="0">
              <a:buNone/>
            </a:pPr>
            <a:endParaRPr lang="en-US" dirty="0"/>
          </a:p>
          <a:p>
            <a:pPr marL="457200" indent="-457200">
              <a:buFont typeface="+mj-lt"/>
              <a:buAutoNum type="arabicPeriod"/>
            </a:pPr>
            <a:r>
              <a:rPr lang="en-US" dirty="0"/>
              <a:t>Lay the infant face down on your forearm; if you are sitting, rest the arm holding the infant’s torso on your lap or thigh. Support her jaw and head with your hand. Keep her head lower than the rest of her body. </a:t>
            </a:r>
          </a:p>
          <a:p>
            <a:pPr marL="457200" indent="-457200">
              <a:buFont typeface="+mj-lt"/>
              <a:buAutoNum type="arabicPeriod"/>
            </a:pPr>
            <a:r>
              <a:rPr lang="en-US" dirty="0"/>
              <a:t>Using the heel of your free hand, deliver up to five back blows. Back blows are performed by striking the infant between the shoulder blades.</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3ED4FD0D-734E-4129-94F1-EF2EE5565D6F}"/>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18</a:t>
            </a:fld>
            <a:endParaRPr lang="en-US" dirty="0">
              <a:solidFill>
                <a:srgbClr val="329C76"/>
              </a:solidFill>
            </a:endParaRPr>
          </a:p>
        </p:txBody>
      </p:sp>
      <p:pic>
        <p:nvPicPr>
          <p:cNvPr id="5" name="Picture 4">
            <a:extLst>
              <a:ext uri="{FF2B5EF4-FFF2-40B4-BE49-F238E27FC236}">
                <a16:creationId xmlns:a16="http://schemas.microsoft.com/office/drawing/2014/main" id="{91428518-9FF8-48F9-87D2-72B4B10F1599}"/>
              </a:ext>
            </a:extLst>
          </p:cNvPr>
          <p:cNvPicPr>
            <a:picLocks noChangeAspect="1"/>
          </p:cNvPicPr>
          <p:nvPr/>
        </p:nvPicPr>
        <p:blipFill>
          <a:blip r:embed="rId2"/>
          <a:stretch>
            <a:fillRect/>
          </a:stretch>
        </p:blipFill>
        <p:spPr>
          <a:xfrm>
            <a:off x="6194324" y="772097"/>
            <a:ext cx="3600800" cy="5404867"/>
          </a:xfrm>
          <a:prstGeom prst="rect">
            <a:avLst/>
          </a:prstGeom>
        </p:spPr>
      </p:pic>
    </p:spTree>
    <p:extLst>
      <p:ext uri="{BB962C8B-B14F-4D97-AF65-F5344CB8AC3E}">
        <p14:creationId xmlns:p14="http://schemas.microsoft.com/office/powerpoint/2010/main" val="24512933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0F5210-BA6B-40DD-8E13-C582EC4C0708}"/>
              </a:ext>
            </a:extLst>
          </p:cNvPr>
          <p:cNvSpPr>
            <a:spLocks noGrp="1"/>
          </p:cNvSpPr>
          <p:nvPr>
            <p:ph idx="1"/>
          </p:nvPr>
        </p:nvSpPr>
        <p:spPr>
          <a:xfrm>
            <a:off x="635393" y="780226"/>
            <a:ext cx="5096813" cy="5396738"/>
          </a:xfrm>
        </p:spPr>
        <p:txBody>
          <a:bodyPr/>
          <a:lstStyle/>
          <a:p>
            <a:pPr marL="0" indent="0">
              <a:buNone/>
            </a:pPr>
            <a:r>
              <a:rPr lang="en-US" dirty="0">
                <a:solidFill>
                  <a:schemeClr val="accent5">
                    <a:lumMod val="60000"/>
                    <a:lumOff val="40000"/>
                  </a:schemeClr>
                </a:solidFill>
                <a:highlight>
                  <a:srgbClr val="000000"/>
                </a:highlight>
              </a:rPr>
              <a:t>Clearing an obstructed airway in a conscious infant</a:t>
            </a:r>
          </a:p>
          <a:p>
            <a:pPr marL="0" indent="0">
              <a:buNone/>
            </a:pPr>
            <a:endParaRPr lang="en-US" dirty="0"/>
          </a:p>
          <a:p>
            <a:pPr marL="0" indent="0">
              <a:buNone/>
            </a:pPr>
            <a:r>
              <a:rPr lang="en-US" dirty="0"/>
              <a:t>If the obstruction is not expelled with back blows, turn the infant onto her back while supporting the head. Deliver up to five chest thrusts by placing two or three fingers in the center of the breastbone. </a:t>
            </a:r>
          </a:p>
          <a:p>
            <a:pPr marL="0" indent="0">
              <a:buNone/>
            </a:pPr>
            <a:r>
              <a:rPr lang="en-US" dirty="0"/>
              <a:t>Repeat alternating five back blows and five chest thrusts until the object is pushed out or the infant loses consciousness</a:t>
            </a:r>
            <a:endParaRPr lang="en-US" dirty="0">
              <a:highlight>
                <a:srgbClr val="000000"/>
              </a:highlight>
            </a:endParaRPr>
          </a:p>
        </p:txBody>
      </p:sp>
      <p:sp>
        <p:nvSpPr>
          <p:cNvPr id="3" name="Slide Number Placeholder 2">
            <a:extLst>
              <a:ext uri="{FF2B5EF4-FFF2-40B4-BE49-F238E27FC236}">
                <a16:creationId xmlns:a16="http://schemas.microsoft.com/office/drawing/2014/main" id="{3ED4FD0D-734E-4129-94F1-EF2EE5565D6F}"/>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19</a:t>
            </a:fld>
            <a:endParaRPr lang="en-US" dirty="0">
              <a:solidFill>
                <a:srgbClr val="329C76"/>
              </a:solidFill>
            </a:endParaRPr>
          </a:p>
        </p:txBody>
      </p:sp>
      <p:pic>
        <p:nvPicPr>
          <p:cNvPr id="5" name="Picture 4">
            <a:extLst>
              <a:ext uri="{FF2B5EF4-FFF2-40B4-BE49-F238E27FC236}">
                <a16:creationId xmlns:a16="http://schemas.microsoft.com/office/drawing/2014/main" id="{91428518-9FF8-48F9-87D2-72B4B10F1599}"/>
              </a:ext>
            </a:extLst>
          </p:cNvPr>
          <p:cNvPicPr>
            <a:picLocks noChangeAspect="1"/>
          </p:cNvPicPr>
          <p:nvPr/>
        </p:nvPicPr>
        <p:blipFill>
          <a:blip r:embed="rId2"/>
          <a:stretch>
            <a:fillRect/>
          </a:stretch>
        </p:blipFill>
        <p:spPr>
          <a:xfrm>
            <a:off x="6194324" y="772097"/>
            <a:ext cx="3600800" cy="5404867"/>
          </a:xfrm>
          <a:prstGeom prst="rect">
            <a:avLst/>
          </a:prstGeom>
        </p:spPr>
      </p:pic>
    </p:spTree>
    <p:extLst>
      <p:ext uri="{BB962C8B-B14F-4D97-AF65-F5344CB8AC3E}">
        <p14:creationId xmlns:p14="http://schemas.microsoft.com/office/powerpoint/2010/main" val="41197509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8C3C8F-6089-44E7-98D7-678D49DEACC2}"/>
              </a:ext>
            </a:extLst>
          </p:cNvPr>
          <p:cNvSpPr>
            <a:spLocks noGrp="1"/>
          </p:cNvSpPr>
          <p:nvPr>
            <p:ph idx="1"/>
          </p:nvPr>
        </p:nvSpPr>
        <p:spPr/>
        <p:txBody>
          <a:bodyPr/>
          <a:lstStyle/>
          <a:p>
            <a:pPr marL="457200" indent="-457200">
              <a:buFont typeface="+mj-lt"/>
              <a:buAutoNum type="arabicPeriod"/>
            </a:pPr>
            <a:r>
              <a:rPr lang="en-US" dirty="0">
                <a:solidFill>
                  <a:srgbClr val="FF0000"/>
                </a:solidFill>
              </a:rPr>
              <a:t>Demonstrate how to recognize and respond to medical emergencies</a:t>
            </a:r>
          </a:p>
          <a:p>
            <a:pPr marL="457200" indent="-457200">
              <a:buFont typeface="+mj-lt"/>
              <a:buAutoNum type="arabicPeriod"/>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conscious </a:t>
            </a:r>
          </a:p>
          <a:p>
            <a:pPr marL="457200" lvl="1" indent="0">
              <a:buNone/>
            </a:pPr>
            <a:r>
              <a:rPr lang="en-US" dirty="0"/>
              <a:t>the state of being mentally alert and having awareness of surroundings, sensations, and thoughts.</a:t>
            </a:r>
          </a:p>
          <a:p>
            <a:pPr marL="0" indent="0">
              <a:buNone/>
            </a:pPr>
            <a:endParaRPr lang="en-US" dirty="0"/>
          </a:p>
        </p:txBody>
      </p:sp>
      <p:sp>
        <p:nvSpPr>
          <p:cNvPr id="3" name="Slide Number Placeholder 2">
            <a:extLst>
              <a:ext uri="{FF2B5EF4-FFF2-40B4-BE49-F238E27FC236}">
                <a16:creationId xmlns:a16="http://schemas.microsoft.com/office/drawing/2014/main" id="{CA2D4FF4-DF12-4BE1-95EE-73C40888E256}"/>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a:t>
            </a:fld>
            <a:endParaRPr lang="en-US" dirty="0">
              <a:solidFill>
                <a:srgbClr val="329C76"/>
              </a:solidFill>
            </a:endParaRPr>
          </a:p>
        </p:txBody>
      </p:sp>
    </p:spTree>
    <p:extLst>
      <p:ext uri="{BB962C8B-B14F-4D97-AF65-F5344CB8AC3E}">
        <p14:creationId xmlns:p14="http://schemas.microsoft.com/office/powerpoint/2010/main" val="3815819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0F5210-BA6B-40DD-8E13-C582EC4C0708}"/>
              </a:ext>
            </a:extLst>
          </p:cNvPr>
          <p:cNvSpPr>
            <a:spLocks noGrp="1"/>
          </p:cNvSpPr>
          <p:nvPr>
            <p:ph idx="1"/>
          </p:nvPr>
        </p:nvSpPr>
        <p:spPr>
          <a:xfrm>
            <a:off x="635393" y="780226"/>
            <a:ext cx="10032607" cy="5396738"/>
          </a:xfrm>
        </p:spPr>
        <p:txBody>
          <a:bodyPr/>
          <a:lstStyle/>
          <a:p>
            <a:pPr marL="0" indent="0">
              <a:buNone/>
            </a:pPr>
            <a:r>
              <a:rPr lang="en-US" dirty="0">
                <a:solidFill>
                  <a:schemeClr val="accent5">
                    <a:lumMod val="60000"/>
                    <a:lumOff val="40000"/>
                  </a:schemeClr>
                </a:solidFill>
                <a:highlight>
                  <a:srgbClr val="000000"/>
                </a:highlight>
              </a:rPr>
              <a:t>Clearing an obstructed airway in a conscious infant</a:t>
            </a:r>
          </a:p>
          <a:p>
            <a:pPr marL="0" indent="0">
              <a:buNone/>
            </a:pPr>
            <a:endParaRPr lang="en-US" dirty="0"/>
          </a:p>
          <a:p>
            <a:pPr marL="457200" indent="-457200">
              <a:buFont typeface="+mj-lt"/>
              <a:buAutoNum type="arabicPeriod" startAt="5"/>
            </a:pPr>
            <a:r>
              <a:rPr lang="en-US" dirty="0"/>
              <a:t>Call 911 immediately if the infant loses consciousness. Follow any instructions you are given. Report and document the incident properly.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3ED4FD0D-734E-4129-94F1-EF2EE5565D6F}"/>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20</a:t>
            </a:fld>
            <a:endParaRPr lang="en-US" dirty="0">
              <a:solidFill>
                <a:srgbClr val="329C76"/>
              </a:solidFill>
            </a:endParaRPr>
          </a:p>
        </p:txBody>
      </p:sp>
    </p:spTree>
    <p:extLst>
      <p:ext uri="{BB962C8B-B14F-4D97-AF65-F5344CB8AC3E}">
        <p14:creationId xmlns:p14="http://schemas.microsoft.com/office/powerpoint/2010/main" val="5679079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shock</a:t>
            </a:r>
          </a:p>
          <a:p>
            <a:pPr marL="457200" lvl="1" indent="0">
              <a:buNone/>
            </a:pPr>
            <a:r>
              <a:rPr lang="en-US" dirty="0"/>
              <a:t>a condition that occurs when organs and tissues in the body do not receive an adequate blood supply.</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21</a:t>
            </a:fld>
            <a:endParaRPr lang="en-US" dirty="0">
              <a:solidFill>
                <a:srgbClr val="329C76"/>
              </a:solidFill>
            </a:endParaRPr>
          </a:p>
        </p:txBody>
      </p:sp>
    </p:spTree>
    <p:extLst>
      <p:ext uri="{BB962C8B-B14F-4D97-AF65-F5344CB8AC3E}">
        <p14:creationId xmlns:p14="http://schemas.microsoft.com/office/powerpoint/2010/main" val="3308010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The following are signs of shock:</a:t>
            </a:r>
          </a:p>
          <a:p>
            <a:pPr marL="0" indent="0">
              <a:buNone/>
            </a:pPr>
            <a:endParaRPr lang="en-US" dirty="0"/>
          </a:p>
          <a:p>
            <a:pPr lvl="1"/>
            <a:r>
              <a:rPr lang="en-US" dirty="0"/>
              <a:t>Pale or cyanotic skin </a:t>
            </a:r>
          </a:p>
          <a:p>
            <a:pPr lvl="1"/>
            <a:r>
              <a:rPr lang="en-US" dirty="0"/>
              <a:t>Staring </a:t>
            </a:r>
          </a:p>
          <a:p>
            <a:pPr lvl="1"/>
            <a:r>
              <a:rPr lang="en-US" dirty="0"/>
              <a:t>Increased pulse and respiration </a:t>
            </a:r>
          </a:p>
          <a:p>
            <a:pPr lvl="1"/>
            <a:r>
              <a:rPr lang="en-US" dirty="0"/>
              <a:t>Low blood pressure </a:t>
            </a:r>
          </a:p>
          <a:p>
            <a:pPr lvl="1"/>
            <a:r>
              <a:rPr lang="en-US" dirty="0"/>
              <a:t>Extreme thirst </a:t>
            </a:r>
          </a:p>
          <a:p>
            <a:pPr lvl="1"/>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22</a:t>
            </a:fld>
            <a:endParaRPr lang="en-US" dirty="0">
              <a:solidFill>
                <a:srgbClr val="329C76"/>
              </a:solidFill>
            </a:endParaRPr>
          </a:p>
        </p:txBody>
      </p:sp>
    </p:spTree>
    <p:extLst>
      <p:ext uri="{BB962C8B-B14F-4D97-AF65-F5344CB8AC3E}">
        <p14:creationId xmlns:p14="http://schemas.microsoft.com/office/powerpoint/2010/main" val="1794057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0B6FF5-738D-4486-A96D-DDA45EC5BE04}"/>
              </a:ext>
            </a:extLst>
          </p:cNvPr>
          <p:cNvSpPr>
            <a:spLocks noGrp="1"/>
          </p:cNvSpPr>
          <p:nvPr>
            <p:ph idx="1"/>
          </p:nvPr>
        </p:nvSpPr>
        <p:spPr>
          <a:xfrm>
            <a:off x="635394" y="780226"/>
            <a:ext cx="4546206" cy="5396738"/>
          </a:xfrm>
        </p:spPr>
        <p:txBody>
          <a:bodyPr/>
          <a:lstStyle/>
          <a:p>
            <a:pPr marL="0" indent="0">
              <a:buNone/>
            </a:pPr>
            <a:r>
              <a:rPr lang="en-US" dirty="0">
                <a:solidFill>
                  <a:schemeClr val="accent5">
                    <a:lumMod val="60000"/>
                    <a:lumOff val="40000"/>
                  </a:schemeClr>
                </a:solidFill>
                <a:highlight>
                  <a:srgbClr val="000000"/>
                </a:highlight>
              </a:rPr>
              <a:t>Responding to shock</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Notify the nurse immediately. Victims of shock should always receive medical care as soon as possible.</a:t>
            </a:r>
          </a:p>
          <a:p>
            <a:pPr marL="457200" indent="-457200">
              <a:buFont typeface="+mj-lt"/>
              <a:buAutoNum type="arabicPeriod"/>
            </a:pPr>
            <a:r>
              <a:rPr lang="en-US" dirty="0"/>
              <a:t>If controlling bleeding, put on gloves first. This procedure is described later in the chapter.</a:t>
            </a:r>
          </a:p>
          <a:p>
            <a:pPr marL="457200" indent="-457200">
              <a:buFont typeface="+mj-lt"/>
              <a:buAutoNum type="arabicPeriod"/>
            </a:pPr>
            <a:r>
              <a:rPr lang="en-US" dirty="0"/>
              <a:t>Have the person lie down on her back. If the person is bleeding from the mouth or vomiting, place her on her side. Elevate the legs about eight to 12 inches unless the person has a head, neck, back, spinal, or abdominal injury; breathing difficulties; or fractures.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84126BE8-7038-4F99-BF28-9EC52F661954}"/>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23</a:t>
            </a:fld>
            <a:endParaRPr lang="en-US" dirty="0">
              <a:solidFill>
                <a:srgbClr val="329C76"/>
              </a:solidFill>
            </a:endParaRPr>
          </a:p>
        </p:txBody>
      </p:sp>
      <p:pic>
        <p:nvPicPr>
          <p:cNvPr id="4" name="Picture 3">
            <a:extLst>
              <a:ext uri="{FF2B5EF4-FFF2-40B4-BE49-F238E27FC236}">
                <a16:creationId xmlns:a16="http://schemas.microsoft.com/office/drawing/2014/main" id="{A005F4AB-6937-4F2C-8279-50B2A6AE1720}"/>
              </a:ext>
            </a:extLst>
          </p:cNvPr>
          <p:cNvPicPr>
            <a:picLocks noChangeAspect="1"/>
          </p:cNvPicPr>
          <p:nvPr/>
        </p:nvPicPr>
        <p:blipFill>
          <a:blip r:embed="rId2"/>
          <a:stretch>
            <a:fillRect/>
          </a:stretch>
        </p:blipFill>
        <p:spPr>
          <a:xfrm>
            <a:off x="5555001" y="2611470"/>
            <a:ext cx="5261084" cy="3565494"/>
          </a:xfrm>
          <a:prstGeom prst="rect">
            <a:avLst/>
          </a:prstGeom>
        </p:spPr>
      </p:pic>
    </p:spTree>
    <p:extLst>
      <p:ext uri="{BB962C8B-B14F-4D97-AF65-F5344CB8AC3E}">
        <p14:creationId xmlns:p14="http://schemas.microsoft.com/office/powerpoint/2010/main" val="6952235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40B6FF5-738D-4486-A96D-DDA45EC5BE04}"/>
              </a:ext>
            </a:extLst>
          </p:cNvPr>
          <p:cNvSpPr>
            <a:spLocks noGrp="1"/>
          </p:cNvSpPr>
          <p:nvPr>
            <p:ph idx="1"/>
          </p:nvPr>
        </p:nvSpPr>
        <p:spPr>
          <a:xfrm>
            <a:off x="635394" y="780226"/>
            <a:ext cx="9963780" cy="5396738"/>
          </a:xfrm>
        </p:spPr>
        <p:txBody>
          <a:bodyPr/>
          <a:lstStyle/>
          <a:p>
            <a:pPr marL="0" indent="0">
              <a:buNone/>
            </a:pPr>
            <a:r>
              <a:rPr lang="en-US" dirty="0">
                <a:solidFill>
                  <a:schemeClr val="accent5">
                    <a:lumMod val="60000"/>
                    <a:lumOff val="40000"/>
                  </a:schemeClr>
                </a:solidFill>
                <a:highlight>
                  <a:srgbClr val="000000"/>
                </a:highlight>
              </a:rPr>
              <a:t>Responding to shock</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3"/>
            </a:pPr>
            <a:r>
              <a:rPr lang="en-US" dirty="0"/>
              <a:t>(cont’d) Elevating the legs allows blood to flow back to the brain (and other vital areas). Never elevate a body part if the person has a broken bone or if it causes pain.</a:t>
            </a:r>
          </a:p>
          <a:p>
            <a:pPr marL="457200" indent="-457200">
              <a:buFont typeface="+mj-lt"/>
              <a:buAutoNum type="arabicPeriod" startAt="4"/>
            </a:pPr>
            <a:r>
              <a:rPr lang="en-US" dirty="0"/>
              <a:t>Check pulse and respirations if possible (see Chapter 14). Begin CPR if breathing and pulse are absent and if you are trained to do so.</a:t>
            </a:r>
          </a:p>
          <a:p>
            <a:pPr marL="457200" indent="-457200">
              <a:buFont typeface="+mj-lt"/>
              <a:buAutoNum type="arabicPeriod" startAt="4"/>
            </a:pPr>
            <a:r>
              <a:rPr lang="en-US" dirty="0"/>
              <a:t>Keep the person as calm and comfortable as possible.</a:t>
            </a:r>
          </a:p>
          <a:p>
            <a:pPr marL="457200" indent="-457200">
              <a:buFont typeface="+mj-lt"/>
              <a:buAutoNum type="arabicPeriod" startAt="4"/>
            </a:pPr>
            <a:r>
              <a:rPr lang="en-US" dirty="0"/>
              <a:t>Maintain normal body temperature. If the weather is cold, place a blanket around the person. If the weather is hot, provide shade.</a:t>
            </a:r>
          </a:p>
          <a:p>
            <a:pPr marL="457200" indent="-457200">
              <a:buFont typeface="+mj-lt"/>
              <a:buAutoNum type="arabicPeriod" startAt="4"/>
            </a:pPr>
            <a:r>
              <a:rPr lang="en-US" dirty="0"/>
              <a:t>Do not give the person liquids or food.</a:t>
            </a:r>
          </a:p>
          <a:p>
            <a:pPr marL="457200" indent="-457200">
              <a:buFont typeface="+mj-lt"/>
              <a:buAutoNum type="arabicPeriod" startAt="4"/>
            </a:pPr>
            <a:r>
              <a:rPr lang="en-US" dirty="0"/>
              <a:t>Report and document the incident properly.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84126BE8-7038-4F99-BF28-9EC52F661954}"/>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24</a:t>
            </a:fld>
            <a:endParaRPr lang="en-US" dirty="0">
              <a:solidFill>
                <a:srgbClr val="329C76"/>
              </a:solidFill>
            </a:endParaRPr>
          </a:p>
        </p:txBody>
      </p:sp>
    </p:spTree>
    <p:extLst>
      <p:ext uri="{BB962C8B-B14F-4D97-AF65-F5344CB8AC3E}">
        <p14:creationId xmlns:p14="http://schemas.microsoft.com/office/powerpoint/2010/main" val="4964551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myocardial infarction (MI)</a:t>
            </a:r>
          </a:p>
          <a:p>
            <a:pPr marL="457200" lvl="1" indent="0">
              <a:buNone/>
            </a:pPr>
            <a:r>
              <a:rPr lang="en-US" dirty="0"/>
              <a:t>a condition that occurs when the heart muscle does not receive enough oxygen because blood flow to the heart is blocked; also called heart attack.</a:t>
            </a:r>
          </a:p>
          <a:p>
            <a:pPr marL="0" indent="0">
              <a:buNone/>
            </a:pPr>
            <a:r>
              <a:rPr lang="en-US" b="1" dirty="0"/>
              <a:t>dyspnea</a:t>
            </a:r>
          </a:p>
          <a:p>
            <a:pPr marL="457200" lvl="1" indent="0">
              <a:buNone/>
            </a:pPr>
            <a:r>
              <a:rPr lang="en-US" dirty="0"/>
              <a:t>difficulty breathing.</a:t>
            </a:r>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25</a:t>
            </a:fld>
            <a:endParaRPr lang="en-US" dirty="0">
              <a:solidFill>
                <a:srgbClr val="329C76"/>
              </a:solidFill>
            </a:endParaRPr>
          </a:p>
        </p:txBody>
      </p:sp>
    </p:spTree>
    <p:extLst>
      <p:ext uri="{BB962C8B-B14F-4D97-AF65-F5344CB8AC3E}">
        <p14:creationId xmlns:p14="http://schemas.microsoft.com/office/powerpoint/2010/main" val="15152336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The following are symptoms of a heart attack:</a:t>
            </a:r>
          </a:p>
          <a:p>
            <a:pPr marL="0" indent="0">
              <a:buNone/>
            </a:pPr>
            <a:endParaRPr lang="en-US" dirty="0"/>
          </a:p>
          <a:p>
            <a:pPr lvl="1"/>
            <a:r>
              <a:rPr lang="en-US" dirty="0"/>
              <a:t>Sudden, severe pain in the chest, usually on the left side or in the center behind the breastbone</a:t>
            </a:r>
          </a:p>
          <a:p>
            <a:pPr lvl="1"/>
            <a:r>
              <a:rPr lang="en-US" dirty="0"/>
              <a:t>Pain or discomfort in other areas of the body, such as the arms, back, neck, jaw, or stomach</a:t>
            </a:r>
          </a:p>
          <a:p>
            <a:pPr lvl="1"/>
            <a:r>
              <a:rPr lang="en-US" dirty="0"/>
              <a:t>Indigestion or heartburn </a:t>
            </a:r>
          </a:p>
          <a:p>
            <a:pPr lvl="1"/>
            <a:r>
              <a:rPr lang="en-US" dirty="0"/>
              <a:t>Nausea and vomiting </a:t>
            </a:r>
          </a:p>
          <a:p>
            <a:pPr lvl="1"/>
            <a:r>
              <a:rPr lang="en-US" dirty="0"/>
              <a:t>Dyspnea </a:t>
            </a:r>
          </a:p>
          <a:p>
            <a:pPr lvl="1"/>
            <a:r>
              <a:rPr lang="en-US" dirty="0"/>
              <a:t>Dizziness </a:t>
            </a:r>
          </a:p>
          <a:p>
            <a:pPr lvl="1"/>
            <a:r>
              <a:rPr lang="en-US" dirty="0"/>
              <a:t>Pale or cyanotic skin color</a:t>
            </a:r>
          </a:p>
          <a:p>
            <a:pPr lvl="1"/>
            <a:r>
              <a:rPr lang="en-US" dirty="0"/>
              <a:t>Perspiration </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26</a:t>
            </a:fld>
            <a:endParaRPr lang="en-US" dirty="0">
              <a:solidFill>
                <a:srgbClr val="329C76"/>
              </a:solidFill>
            </a:endParaRPr>
          </a:p>
        </p:txBody>
      </p:sp>
    </p:spTree>
    <p:extLst>
      <p:ext uri="{BB962C8B-B14F-4D97-AF65-F5344CB8AC3E}">
        <p14:creationId xmlns:p14="http://schemas.microsoft.com/office/powerpoint/2010/main" val="5275328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Symptoms of a heart attack (cont’d):</a:t>
            </a:r>
          </a:p>
          <a:p>
            <a:pPr marL="0" indent="0">
              <a:buNone/>
            </a:pPr>
            <a:endParaRPr lang="en-US" dirty="0"/>
          </a:p>
          <a:p>
            <a:pPr lvl="1"/>
            <a:r>
              <a:rPr lang="en-US" dirty="0"/>
              <a:t>Cold and clammy skin </a:t>
            </a:r>
          </a:p>
          <a:p>
            <a:pPr lvl="1"/>
            <a:r>
              <a:rPr lang="en-US" dirty="0"/>
              <a:t>Weak and irregular pulse rate </a:t>
            </a:r>
          </a:p>
          <a:p>
            <a:pPr lvl="1"/>
            <a:r>
              <a:rPr lang="en-US" dirty="0"/>
              <a:t>Low blood pressure </a:t>
            </a:r>
          </a:p>
          <a:p>
            <a:pPr lvl="1"/>
            <a:r>
              <a:rPr lang="en-US" dirty="0"/>
              <a:t>Anxiety and a sense of doom </a:t>
            </a:r>
          </a:p>
          <a:p>
            <a:pPr lvl="1"/>
            <a:r>
              <a:rPr lang="en-US" dirty="0"/>
              <a:t>Denial of a heart problem</a:t>
            </a:r>
          </a:p>
          <a:p>
            <a:pPr lvl="1"/>
            <a:r>
              <a:rPr lang="en-US" dirty="0"/>
              <a:t>Women can have MI without chest pressure. They are most likely to have shortness of breath, nausea, lightheadedness, stomach pain, sweating, fatigue, and back, neck or jaw pain. Some women’s symptoms are more flu-like, and women are more likely to deny that they are having MI.</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27</a:t>
            </a:fld>
            <a:endParaRPr lang="en-US" dirty="0">
              <a:solidFill>
                <a:srgbClr val="329C76"/>
              </a:solidFill>
            </a:endParaRPr>
          </a:p>
        </p:txBody>
      </p:sp>
    </p:spTree>
    <p:extLst>
      <p:ext uri="{BB962C8B-B14F-4D97-AF65-F5344CB8AC3E}">
        <p14:creationId xmlns:p14="http://schemas.microsoft.com/office/powerpoint/2010/main" val="528200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4E40D0-FC6D-468D-9623-CAC377CE408A}"/>
              </a:ext>
            </a:extLst>
          </p:cNvPr>
          <p:cNvSpPr>
            <a:spLocks noGrp="1"/>
          </p:cNvSpPr>
          <p:nvPr>
            <p:ph idx="1"/>
          </p:nvPr>
        </p:nvSpPr>
        <p:spPr>
          <a:xfrm>
            <a:off x="635394" y="780226"/>
            <a:ext cx="4565872" cy="5396738"/>
          </a:xfrm>
        </p:spPr>
        <p:txBody>
          <a:bodyPr/>
          <a:lstStyle/>
          <a:p>
            <a:pPr marL="0" indent="0">
              <a:buNone/>
            </a:pPr>
            <a:r>
              <a:rPr lang="en-US" dirty="0">
                <a:solidFill>
                  <a:schemeClr val="accent5">
                    <a:lumMod val="60000"/>
                    <a:lumOff val="40000"/>
                  </a:schemeClr>
                </a:solidFill>
                <a:highlight>
                  <a:srgbClr val="000000"/>
                </a:highlight>
              </a:rPr>
              <a:t>Responding to a myocardial infarction</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Notify the nurse immediately.</a:t>
            </a:r>
          </a:p>
          <a:p>
            <a:pPr marL="457200" indent="-457200">
              <a:buFont typeface="+mj-lt"/>
              <a:buAutoNum type="arabicPeriod"/>
            </a:pPr>
            <a:r>
              <a:rPr lang="en-US" dirty="0"/>
              <a:t>Place the person in a comfortable position. Encourage him to rest and reassure him that you will not leave him alone.</a:t>
            </a:r>
          </a:p>
          <a:p>
            <a:pPr marL="457200" indent="-457200">
              <a:buFont typeface="+mj-lt"/>
              <a:buAutoNum type="arabicPeriod"/>
            </a:pPr>
            <a:r>
              <a:rPr lang="en-US" dirty="0"/>
              <a:t>Loosen clothing around the person’s neck.</a:t>
            </a:r>
          </a:p>
          <a:p>
            <a:pPr marL="457200" indent="-457200">
              <a:buFont typeface="+mj-lt"/>
              <a:buAutoNum type="arabicPeriod"/>
            </a:pPr>
            <a:r>
              <a:rPr lang="en-US" dirty="0"/>
              <a:t>Do not give the person liquids or food.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05888F9-3323-452B-ABD9-B223032A6BE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28</a:t>
            </a:fld>
            <a:endParaRPr lang="en-US" dirty="0">
              <a:solidFill>
                <a:srgbClr val="329C76"/>
              </a:solidFill>
            </a:endParaRPr>
          </a:p>
        </p:txBody>
      </p:sp>
      <p:pic>
        <p:nvPicPr>
          <p:cNvPr id="4" name="Picture 3">
            <a:extLst>
              <a:ext uri="{FF2B5EF4-FFF2-40B4-BE49-F238E27FC236}">
                <a16:creationId xmlns:a16="http://schemas.microsoft.com/office/drawing/2014/main" id="{A68D5D50-5016-4BEF-8332-B5D3146FD5E0}"/>
              </a:ext>
            </a:extLst>
          </p:cNvPr>
          <p:cNvPicPr>
            <a:picLocks noChangeAspect="1"/>
          </p:cNvPicPr>
          <p:nvPr/>
        </p:nvPicPr>
        <p:blipFill>
          <a:blip r:embed="rId2"/>
          <a:stretch>
            <a:fillRect/>
          </a:stretch>
        </p:blipFill>
        <p:spPr>
          <a:xfrm>
            <a:off x="5299587" y="1550617"/>
            <a:ext cx="5221114" cy="4728837"/>
          </a:xfrm>
          <a:prstGeom prst="rect">
            <a:avLst/>
          </a:prstGeom>
        </p:spPr>
      </p:pic>
    </p:spTree>
    <p:extLst>
      <p:ext uri="{BB962C8B-B14F-4D97-AF65-F5344CB8AC3E}">
        <p14:creationId xmlns:p14="http://schemas.microsoft.com/office/powerpoint/2010/main" val="37680892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4E40D0-FC6D-468D-9623-CAC377CE408A}"/>
              </a:ext>
            </a:extLst>
          </p:cNvPr>
          <p:cNvSpPr>
            <a:spLocks noGrp="1"/>
          </p:cNvSpPr>
          <p:nvPr>
            <p:ph idx="1"/>
          </p:nvPr>
        </p:nvSpPr>
        <p:spPr>
          <a:xfrm>
            <a:off x="635393" y="780226"/>
            <a:ext cx="10180691" cy="5396738"/>
          </a:xfrm>
        </p:spPr>
        <p:txBody>
          <a:bodyPr/>
          <a:lstStyle/>
          <a:p>
            <a:pPr marL="0" indent="0">
              <a:buNone/>
            </a:pPr>
            <a:r>
              <a:rPr lang="en-US" dirty="0">
                <a:solidFill>
                  <a:schemeClr val="accent5">
                    <a:lumMod val="60000"/>
                    <a:lumOff val="40000"/>
                  </a:schemeClr>
                </a:solidFill>
                <a:highlight>
                  <a:srgbClr val="000000"/>
                </a:highlight>
              </a:rPr>
              <a:t>Responding to a myocardial infarction</a:t>
            </a:r>
          </a:p>
          <a:p>
            <a:pPr marL="0" indent="0">
              <a:buNone/>
            </a:pPr>
            <a:endParaRPr lang="en-US" dirty="0">
              <a:highlight>
                <a:srgbClr val="000000"/>
              </a:highlight>
            </a:endParaRPr>
          </a:p>
          <a:p>
            <a:pPr marL="0" indent="0">
              <a:buNone/>
            </a:pPr>
            <a:endParaRPr lang="en-US" dirty="0">
              <a:highlight>
                <a:srgbClr val="000000"/>
              </a:highlight>
            </a:endParaRPr>
          </a:p>
          <a:p>
            <a:pPr marL="457200" indent="-457200">
              <a:buFont typeface="+mj-lt"/>
              <a:buAutoNum type="arabicPeriod" startAt="5"/>
            </a:pPr>
            <a:r>
              <a:rPr lang="en-US" dirty="0"/>
              <a:t>Monitor the person’s breathing and pulse. If the person stops breathing or has no pulse, begin CPR if trained and allowed to do so. </a:t>
            </a:r>
          </a:p>
          <a:p>
            <a:pPr marL="457200" indent="-457200">
              <a:buFont typeface="+mj-lt"/>
              <a:buAutoNum type="arabicPeriod" startAt="5"/>
            </a:pPr>
            <a:r>
              <a:rPr lang="en-US" dirty="0"/>
              <a:t>Stay with the person until help arrives.</a:t>
            </a:r>
          </a:p>
          <a:p>
            <a:pPr marL="457200" indent="-457200">
              <a:buFont typeface="+mj-lt"/>
              <a:buAutoNum type="arabicPeriod" startAt="5"/>
            </a:pPr>
            <a:r>
              <a:rPr lang="en-US" dirty="0"/>
              <a:t>Report and document the incident properly.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105888F9-3323-452B-ABD9-B223032A6BE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29</a:t>
            </a:fld>
            <a:endParaRPr lang="en-US" dirty="0">
              <a:solidFill>
                <a:srgbClr val="329C76"/>
              </a:solidFill>
            </a:endParaRPr>
          </a:p>
        </p:txBody>
      </p:sp>
    </p:spTree>
    <p:extLst>
      <p:ext uri="{BB962C8B-B14F-4D97-AF65-F5344CB8AC3E}">
        <p14:creationId xmlns:p14="http://schemas.microsoft.com/office/powerpoint/2010/main" val="455454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8C3C8F-6089-44E7-98D7-678D49DEACC2}"/>
              </a:ext>
            </a:extLst>
          </p:cNvPr>
          <p:cNvSpPr>
            <a:spLocks noGrp="1"/>
          </p:cNvSpPr>
          <p:nvPr>
            <p:ph idx="1"/>
          </p:nvPr>
        </p:nvSpPr>
        <p:spPr/>
        <p:txBody>
          <a:bodyPr/>
          <a:lstStyle/>
          <a:p>
            <a:pPr marL="457200" indent="-457200">
              <a:buFont typeface="+mj-lt"/>
              <a:buAutoNum type="arabicPeriod"/>
            </a:pPr>
            <a:r>
              <a:rPr lang="en-US" dirty="0">
                <a:solidFill>
                  <a:srgbClr val="FF0000"/>
                </a:solidFill>
              </a:rPr>
              <a:t>Demonstrate how to recognize and respond to medical emergencies</a:t>
            </a:r>
          </a:p>
          <a:p>
            <a:pPr marL="457200" indent="-457200">
              <a:buFont typeface="+mj-lt"/>
              <a:buAutoNum type="arabicPeriod"/>
            </a:pPr>
            <a:endParaRPr lang="en-US" dirty="0">
              <a:solidFill>
                <a:srgbClr val="FF0000"/>
              </a:solidFill>
            </a:endParaRPr>
          </a:p>
          <a:p>
            <a:pPr marL="0" indent="0">
              <a:buNone/>
            </a:pPr>
            <a:r>
              <a:rPr lang="en-US" dirty="0"/>
              <a:t>NAs should memorize these steps in responding to an emergency: </a:t>
            </a:r>
          </a:p>
          <a:p>
            <a:pPr marL="0" indent="0">
              <a:buNone/>
            </a:pPr>
            <a:endParaRPr lang="en-US" dirty="0"/>
          </a:p>
          <a:p>
            <a:pPr lvl="1"/>
            <a:r>
              <a:rPr lang="en-US" dirty="0"/>
              <a:t>Assess the situation. Make sure you are not in danger and note the time. </a:t>
            </a:r>
          </a:p>
          <a:p>
            <a:pPr lvl="1"/>
            <a:r>
              <a:rPr lang="en-US" dirty="0"/>
              <a:t>Assess the victim. Check the victim’s level of consciousness. </a:t>
            </a:r>
          </a:p>
          <a:p>
            <a:pPr lvl="1"/>
            <a:r>
              <a:rPr lang="en-US" dirty="0"/>
              <a:t>Call for help or send someone to get help. </a:t>
            </a:r>
          </a:p>
          <a:p>
            <a:pPr lvl="1"/>
            <a:r>
              <a:rPr lang="en-US" dirty="0"/>
              <a:t>Remain calm and confident. </a:t>
            </a:r>
          </a:p>
          <a:p>
            <a:pPr lvl="1"/>
            <a:r>
              <a:rPr lang="en-US" dirty="0"/>
              <a:t>After the emergency is over, complete an incident report.</a:t>
            </a:r>
          </a:p>
        </p:txBody>
      </p:sp>
      <p:sp>
        <p:nvSpPr>
          <p:cNvPr id="3" name="Slide Number Placeholder 2">
            <a:extLst>
              <a:ext uri="{FF2B5EF4-FFF2-40B4-BE49-F238E27FC236}">
                <a16:creationId xmlns:a16="http://schemas.microsoft.com/office/drawing/2014/main" id="{CA2D4FF4-DF12-4BE1-95EE-73C40888E256}"/>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a:t>
            </a:fld>
            <a:endParaRPr lang="en-US" dirty="0">
              <a:solidFill>
                <a:srgbClr val="329C76"/>
              </a:solidFill>
            </a:endParaRPr>
          </a:p>
        </p:txBody>
      </p:sp>
    </p:spTree>
    <p:extLst>
      <p:ext uri="{BB962C8B-B14F-4D97-AF65-F5344CB8AC3E}">
        <p14:creationId xmlns:p14="http://schemas.microsoft.com/office/powerpoint/2010/main" val="3568177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Severe bleeding must be controlled immediately, but NAs must take the time to put on gloves before trying to control bleeding.</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30</a:t>
            </a:fld>
            <a:endParaRPr lang="en-US" dirty="0">
              <a:solidFill>
                <a:srgbClr val="329C76"/>
              </a:solidFill>
            </a:endParaRPr>
          </a:p>
        </p:txBody>
      </p:sp>
    </p:spTree>
    <p:extLst>
      <p:ext uri="{BB962C8B-B14F-4D97-AF65-F5344CB8AC3E}">
        <p14:creationId xmlns:p14="http://schemas.microsoft.com/office/powerpoint/2010/main" val="2696859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690C06-E813-4DBA-90B2-F6396EC8102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Controlling bleeding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Notify the nurse immediately. </a:t>
            </a:r>
          </a:p>
          <a:p>
            <a:pPr marL="457200" indent="-457200">
              <a:buFont typeface="+mj-lt"/>
              <a:buAutoNum type="arabicPeriod"/>
            </a:pPr>
            <a:r>
              <a:rPr lang="en-US" dirty="0"/>
              <a:t>Put on gloves. Take time to do this. If the resident is able, he can hold his bare hand over the wound until you can put on gloves.</a:t>
            </a:r>
          </a:p>
          <a:p>
            <a:pPr marL="457200" indent="-457200">
              <a:buFont typeface="+mj-lt"/>
              <a:buAutoNum type="arabicPeriod"/>
            </a:pPr>
            <a:r>
              <a:rPr lang="en-US" dirty="0"/>
              <a:t>Hold a thick sterile pad, clean cloth, or clean towel against the wound.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1296502-DC41-455C-A153-47005D39F558}"/>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31</a:t>
            </a:fld>
            <a:endParaRPr lang="en-US" dirty="0">
              <a:solidFill>
                <a:srgbClr val="329C76"/>
              </a:solidFill>
            </a:endParaRPr>
          </a:p>
        </p:txBody>
      </p:sp>
    </p:spTree>
    <p:extLst>
      <p:ext uri="{BB962C8B-B14F-4D97-AF65-F5344CB8AC3E}">
        <p14:creationId xmlns:p14="http://schemas.microsoft.com/office/powerpoint/2010/main" val="1831221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690C06-E813-4DBA-90B2-F6396EC81029}"/>
              </a:ext>
            </a:extLst>
          </p:cNvPr>
          <p:cNvSpPr>
            <a:spLocks noGrp="1"/>
          </p:cNvSpPr>
          <p:nvPr>
            <p:ph idx="1"/>
          </p:nvPr>
        </p:nvSpPr>
        <p:spPr>
          <a:xfrm>
            <a:off x="635393" y="780226"/>
            <a:ext cx="4546207" cy="5396738"/>
          </a:xfrm>
        </p:spPr>
        <p:txBody>
          <a:bodyPr/>
          <a:lstStyle/>
          <a:p>
            <a:pPr marL="0" indent="0">
              <a:buNone/>
            </a:pPr>
            <a:r>
              <a:rPr lang="en-US" dirty="0">
                <a:solidFill>
                  <a:schemeClr val="accent5">
                    <a:lumMod val="60000"/>
                    <a:lumOff val="40000"/>
                  </a:schemeClr>
                </a:solidFill>
                <a:highlight>
                  <a:srgbClr val="000000"/>
                </a:highlight>
              </a:rPr>
              <a:t>Controlling bleeding</a:t>
            </a:r>
          </a:p>
          <a:p>
            <a:pPr marL="457200" indent="-457200">
              <a:buFont typeface="+mj-lt"/>
              <a:buAutoNum type="arabicPeriod" startAt="4"/>
            </a:pPr>
            <a:endParaRPr lang="en-US" dirty="0">
              <a:solidFill>
                <a:schemeClr val="accent5">
                  <a:lumMod val="60000"/>
                  <a:lumOff val="40000"/>
                </a:schemeClr>
              </a:solidFill>
              <a:highlight>
                <a:srgbClr val="000000"/>
              </a:highlight>
            </a:endParaRPr>
          </a:p>
          <a:p>
            <a:pPr marL="457200" indent="-457200">
              <a:buFont typeface="+mj-lt"/>
              <a:buAutoNum type="arabicPeriod" startAt="4"/>
            </a:pPr>
            <a:r>
              <a:rPr lang="en-US" dirty="0"/>
              <a:t>Press down hard directly on the bleeding wound until help arrives. Do not decrease pressure. Put additional pads over the first pad if blood seeps through. Do not remove the first pad.</a:t>
            </a:r>
          </a:p>
          <a:p>
            <a:pPr marL="457200" indent="-457200">
              <a:buFont typeface="+mj-lt"/>
              <a:buAutoNum type="arabicPeriod" startAt="4"/>
            </a:pPr>
            <a:r>
              <a:rPr lang="en-US" dirty="0"/>
              <a:t>If you can, raise the wound above the level of the heart to slow down the bleeding. Prop up the limb if the wound is on an arm, leg, hand, or foot and there are no broken bones. Use towels or other absorbent material.</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1296502-DC41-455C-A153-47005D39F558}"/>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32</a:t>
            </a:fld>
            <a:endParaRPr lang="en-US" dirty="0">
              <a:solidFill>
                <a:srgbClr val="329C76"/>
              </a:solidFill>
            </a:endParaRPr>
          </a:p>
        </p:txBody>
      </p:sp>
      <p:pic>
        <p:nvPicPr>
          <p:cNvPr id="4" name="Picture 3">
            <a:extLst>
              <a:ext uri="{FF2B5EF4-FFF2-40B4-BE49-F238E27FC236}">
                <a16:creationId xmlns:a16="http://schemas.microsoft.com/office/drawing/2014/main" id="{1ABC1C5D-3358-49CB-9010-27848CEB9F1A}"/>
              </a:ext>
            </a:extLst>
          </p:cNvPr>
          <p:cNvPicPr>
            <a:picLocks noChangeAspect="1"/>
          </p:cNvPicPr>
          <p:nvPr/>
        </p:nvPicPr>
        <p:blipFill>
          <a:blip r:embed="rId2"/>
          <a:stretch>
            <a:fillRect/>
          </a:stretch>
        </p:blipFill>
        <p:spPr>
          <a:xfrm>
            <a:off x="5312964" y="2861188"/>
            <a:ext cx="5829920" cy="2821749"/>
          </a:xfrm>
          <a:prstGeom prst="rect">
            <a:avLst/>
          </a:prstGeom>
        </p:spPr>
      </p:pic>
    </p:spTree>
    <p:extLst>
      <p:ext uri="{BB962C8B-B14F-4D97-AF65-F5344CB8AC3E}">
        <p14:creationId xmlns:p14="http://schemas.microsoft.com/office/powerpoint/2010/main" val="15315754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690C06-E813-4DBA-90B2-F6396EC8102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Controlling bleeding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When bleeding is under control, secure the dressing to keep it in place. Check for symptoms of shock (pale skin, staring, increased pulse and respiration rates, low blood pressure, and extreme thirst). Stay with the person until help arrives. </a:t>
            </a:r>
          </a:p>
          <a:p>
            <a:pPr marL="457200" indent="-457200">
              <a:buFont typeface="+mj-lt"/>
              <a:buAutoNum type="arabicPeriod" startAt="6"/>
            </a:pPr>
            <a:r>
              <a:rPr lang="en-US" dirty="0"/>
              <a:t>Remove and discard gloves and wash hands thoroughly when finished.</a:t>
            </a:r>
          </a:p>
          <a:p>
            <a:pPr marL="457200" indent="-457200">
              <a:buFont typeface="+mj-lt"/>
              <a:buAutoNum type="arabicPeriod" startAt="6"/>
            </a:pPr>
            <a:r>
              <a:rPr lang="en-US" dirty="0"/>
              <a:t>Report and document the incident properly.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A1296502-DC41-455C-A153-47005D39F558}"/>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33</a:t>
            </a:fld>
            <a:endParaRPr lang="en-US" dirty="0">
              <a:solidFill>
                <a:srgbClr val="329C76"/>
              </a:solidFill>
            </a:endParaRPr>
          </a:p>
        </p:txBody>
      </p:sp>
    </p:spTree>
    <p:extLst>
      <p:ext uri="{BB962C8B-B14F-4D97-AF65-F5344CB8AC3E}">
        <p14:creationId xmlns:p14="http://schemas.microsoft.com/office/powerpoint/2010/main" val="31260743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Think about these questions:</a:t>
            </a:r>
          </a:p>
          <a:p>
            <a:pPr marL="0" indent="0">
              <a:buNone/>
            </a:pPr>
            <a:endParaRPr lang="en-US" dirty="0"/>
          </a:p>
          <a:p>
            <a:pPr marL="0" indent="0">
              <a:buNone/>
            </a:pPr>
            <a:r>
              <a:rPr lang="en-US" dirty="0"/>
              <a:t>What is the phone number for Poison Control? </a:t>
            </a:r>
          </a:p>
          <a:p>
            <a:pPr marL="0" indent="0">
              <a:buNone/>
            </a:pPr>
            <a:endParaRPr lang="en-US" dirty="0"/>
          </a:p>
          <a:p>
            <a:pPr marL="0" indent="0">
              <a:buNone/>
            </a:pPr>
            <a:r>
              <a:rPr lang="en-US" dirty="0"/>
              <a:t>Where should this number be posted?</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34</a:t>
            </a:fld>
            <a:endParaRPr lang="en-US" dirty="0">
              <a:solidFill>
                <a:srgbClr val="329C76"/>
              </a:solidFill>
            </a:endParaRPr>
          </a:p>
        </p:txBody>
      </p:sp>
    </p:spTree>
    <p:extLst>
      <p:ext uri="{BB962C8B-B14F-4D97-AF65-F5344CB8AC3E}">
        <p14:creationId xmlns:p14="http://schemas.microsoft.com/office/powerpoint/2010/main" val="11700245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Symptoms of poisoning can vary widely, but may include</a:t>
            </a:r>
          </a:p>
          <a:p>
            <a:pPr marL="0" indent="0">
              <a:buNone/>
            </a:pPr>
            <a:endParaRPr lang="en-US" dirty="0"/>
          </a:p>
          <a:p>
            <a:pPr lvl="1"/>
            <a:r>
              <a:rPr lang="en-US" dirty="0"/>
              <a:t>Vomiting</a:t>
            </a:r>
          </a:p>
          <a:p>
            <a:pPr lvl="1"/>
            <a:r>
              <a:rPr lang="en-US" dirty="0"/>
              <a:t>Heavy, difficult breathing</a:t>
            </a:r>
          </a:p>
          <a:p>
            <a:pPr lvl="1"/>
            <a:r>
              <a:rPr lang="en-US" dirty="0"/>
              <a:t>Acting drowsy or confused</a:t>
            </a:r>
          </a:p>
          <a:p>
            <a:pPr lvl="1"/>
            <a:r>
              <a:rPr lang="en-US" dirty="0"/>
              <a:t>Burns or red areas around the mouth</a:t>
            </a:r>
          </a:p>
          <a:p>
            <a:pPr lvl="1"/>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35</a:t>
            </a:fld>
            <a:endParaRPr lang="en-US" dirty="0">
              <a:solidFill>
                <a:srgbClr val="329C76"/>
              </a:solidFill>
            </a:endParaRPr>
          </a:p>
        </p:txBody>
      </p:sp>
    </p:spTree>
    <p:extLst>
      <p:ext uri="{BB962C8B-B14F-4D97-AF65-F5344CB8AC3E}">
        <p14:creationId xmlns:p14="http://schemas.microsoft.com/office/powerpoint/2010/main" val="39152256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The NA should notify the nurse immediately if she suspects poisoning.</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36</a:t>
            </a:fld>
            <a:endParaRPr lang="en-US" dirty="0">
              <a:solidFill>
                <a:srgbClr val="329C76"/>
              </a:solidFill>
            </a:endParaRPr>
          </a:p>
        </p:txBody>
      </p:sp>
    </p:spTree>
    <p:extLst>
      <p:ext uri="{BB962C8B-B14F-4D97-AF65-F5344CB8AC3E}">
        <p14:creationId xmlns:p14="http://schemas.microsoft.com/office/powerpoint/2010/main" val="41169046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B9ED059-544C-431C-A488-D31715B854C5}"/>
              </a:ext>
            </a:extLst>
          </p:cNvPr>
          <p:cNvSpPr>
            <a:spLocks noGrp="1"/>
          </p:cNvSpPr>
          <p:nvPr>
            <p:ph idx="1"/>
          </p:nvPr>
        </p:nvSpPr>
        <p:spPr/>
        <p:txBody>
          <a:bodyPr/>
          <a:lstStyle/>
          <a:p>
            <a:pPr marL="0" indent="0">
              <a:buNone/>
            </a:pPr>
            <a:r>
              <a:rPr lang="en-US" dirty="0"/>
              <a:t>Transparency 7-1: Burns</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BF5F9D7D-9A06-4E02-B518-8820507F903E}"/>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37</a:t>
            </a:fld>
            <a:endParaRPr lang="en-US" dirty="0">
              <a:solidFill>
                <a:srgbClr val="329C76"/>
              </a:solidFill>
            </a:endParaRPr>
          </a:p>
        </p:txBody>
      </p:sp>
      <p:pic>
        <p:nvPicPr>
          <p:cNvPr id="4" name="Picture 3">
            <a:extLst>
              <a:ext uri="{FF2B5EF4-FFF2-40B4-BE49-F238E27FC236}">
                <a16:creationId xmlns:a16="http://schemas.microsoft.com/office/drawing/2014/main" id="{6CDE2020-BD5D-42F7-BAD0-F4AF86AA8002}"/>
              </a:ext>
            </a:extLst>
          </p:cNvPr>
          <p:cNvPicPr>
            <a:picLocks noChangeAspect="1"/>
          </p:cNvPicPr>
          <p:nvPr/>
        </p:nvPicPr>
        <p:blipFill>
          <a:blip r:embed="rId2"/>
          <a:stretch>
            <a:fillRect/>
          </a:stretch>
        </p:blipFill>
        <p:spPr>
          <a:xfrm>
            <a:off x="3853916" y="741254"/>
            <a:ext cx="5811193" cy="5474682"/>
          </a:xfrm>
          <a:prstGeom prst="rect">
            <a:avLst/>
          </a:prstGeom>
        </p:spPr>
      </p:pic>
    </p:spTree>
    <p:extLst>
      <p:ext uri="{BB962C8B-B14F-4D97-AF65-F5344CB8AC3E}">
        <p14:creationId xmlns:p14="http://schemas.microsoft.com/office/powerpoint/2010/main" val="17612731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Burns are categorized in the following way:</a:t>
            </a:r>
          </a:p>
          <a:p>
            <a:r>
              <a:rPr lang="en-US" dirty="0"/>
              <a:t>First-degree (superficial)</a:t>
            </a:r>
          </a:p>
          <a:p>
            <a:r>
              <a:rPr lang="en-US" dirty="0"/>
              <a:t>Second-degree (partial-thickness)</a:t>
            </a:r>
          </a:p>
          <a:p>
            <a:r>
              <a:rPr lang="en-US" dirty="0"/>
              <a:t>Third-degree (full-thickness)</a:t>
            </a:r>
          </a:p>
          <a:p>
            <a:pPr marL="0" indent="0">
              <a:buNone/>
            </a:pPr>
            <a:endParaRPr lang="en-US" dirty="0"/>
          </a:p>
          <a:p>
            <a:pPr marL="0" indent="0">
              <a:buNone/>
            </a:pPr>
            <a:r>
              <a:rPr lang="en-US" dirty="0"/>
              <a:t>Care of the burn depends on its depth, size, and location.</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38</a:t>
            </a:fld>
            <a:endParaRPr lang="en-US" dirty="0">
              <a:solidFill>
                <a:srgbClr val="329C76"/>
              </a:solidFill>
            </a:endParaRPr>
          </a:p>
        </p:txBody>
      </p:sp>
    </p:spTree>
    <p:extLst>
      <p:ext uri="{BB962C8B-B14F-4D97-AF65-F5344CB8AC3E}">
        <p14:creationId xmlns:p14="http://schemas.microsoft.com/office/powerpoint/2010/main" val="38556209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important to do no harm to severe burns. Ice, ointment, salve, and grease should never be applied to a burn. Pulling away clothing or rubbing the burned area can also damage the skin or contribute to infection later on.</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39</a:t>
            </a:fld>
            <a:endParaRPr lang="en-US" dirty="0">
              <a:solidFill>
                <a:srgbClr val="329C76"/>
              </a:solidFill>
            </a:endParaRPr>
          </a:p>
        </p:txBody>
      </p:sp>
    </p:spTree>
    <p:extLst>
      <p:ext uri="{BB962C8B-B14F-4D97-AF65-F5344CB8AC3E}">
        <p14:creationId xmlns:p14="http://schemas.microsoft.com/office/powerpoint/2010/main" val="2003844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8C3C8F-6089-44E7-98D7-678D49DEACC2}"/>
              </a:ext>
            </a:extLst>
          </p:cNvPr>
          <p:cNvSpPr>
            <a:spLocks noGrp="1"/>
          </p:cNvSpPr>
          <p:nvPr>
            <p:ph idx="1"/>
          </p:nvPr>
        </p:nvSpPr>
        <p:spPr/>
        <p:txBody>
          <a:bodyPr/>
          <a:lstStyle/>
          <a:p>
            <a:pPr marL="457200" indent="-457200">
              <a:buFont typeface="+mj-lt"/>
              <a:buAutoNum type="arabicPeriod"/>
            </a:pPr>
            <a:r>
              <a:rPr lang="en-US" dirty="0">
                <a:solidFill>
                  <a:srgbClr val="FF0000"/>
                </a:solidFill>
              </a:rPr>
              <a:t>Demonstrate how to recognize and respond to medical emergencies</a:t>
            </a:r>
          </a:p>
          <a:p>
            <a:pPr marL="457200" indent="-457200">
              <a:buFont typeface="+mj-lt"/>
              <a:buAutoNum type="arabicPeriod"/>
            </a:pPr>
            <a:endParaRPr lang="en-US" dirty="0">
              <a:solidFill>
                <a:srgbClr val="FF0000"/>
              </a:solidFill>
            </a:endParaRPr>
          </a:p>
          <a:p>
            <a:pPr marL="0" indent="0">
              <a:buNone/>
            </a:pPr>
            <a:r>
              <a:rPr lang="en-US" dirty="0"/>
              <a:t>NAs responding to an emergency need to recognize the following symptoms of injury: </a:t>
            </a:r>
          </a:p>
          <a:p>
            <a:pPr marL="0" indent="0">
              <a:buNone/>
            </a:pPr>
            <a:endParaRPr lang="en-US" dirty="0"/>
          </a:p>
          <a:p>
            <a:pPr lvl="1"/>
            <a:r>
              <a:rPr lang="en-US" dirty="0"/>
              <a:t>Severe bleeding </a:t>
            </a:r>
          </a:p>
          <a:p>
            <a:pPr lvl="1"/>
            <a:r>
              <a:rPr lang="en-US" dirty="0"/>
              <a:t>Changes in consciousness </a:t>
            </a:r>
          </a:p>
          <a:p>
            <a:pPr lvl="1"/>
            <a:r>
              <a:rPr lang="en-US" dirty="0"/>
              <a:t>Irregular breathing </a:t>
            </a:r>
          </a:p>
          <a:p>
            <a:pPr lvl="1"/>
            <a:r>
              <a:rPr lang="en-US" dirty="0"/>
              <a:t>Unusual color or feel to the skin </a:t>
            </a:r>
          </a:p>
          <a:p>
            <a:pPr lvl="1"/>
            <a:r>
              <a:rPr lang="en-US" dirty="0"/>
              <a:t>Swollen places on the body </a:t>
            </a:r>
          </a:p>
          <a:p>
            <a:pPr lvl="1"/>
            <a:r>
              <a:rPr lang="en-US" dirty="0"/>
              <a:t>Medical alert tags </a:t>
            </a:r>
          </a:p>
          <a:p>
            <a:pPr lvl="1"/>
            <a:r>
              <a:rPr lang="en-US" dirty="0"/>
              <a:t>Pain</a:t>
            </a:r>
          </a:p>
          <a:p>
            <a:pPr lvl="1"/>
            <a:endParaRPr lang="en-US" dirty="0"/>
          </a:p>
          <a:p>
            <a:pPr marL="457200" indent="-457200">
              <a:buFont typeface="+mj-lt"/>
              <a:buAutoNum type="arabicPeriod"/>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CA2D4FF4-DF12-4BE1-95EE-73C40888E256}"/>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a:t>
            </a:fld>
            <a:endParaRPr lang="en-US" dirty="0">
              <a:solidFill>
                <a:srgbClr val="329C76"/>
              </a:solidFill>
            </a:endParaRPr>
          </a:p>
        </p:txBody>
      </p:sp>
    </p:spTree>
    <p:extLst>
      <p:ext uri="{BB962C8B-B14F-4D97-AF65-F5344CB8AC3E}">
        <p14:creationId xmlns:p14="http://schemas.microsoft.com/office/powerpoint/2010/main" val="39247955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1D60A5-598D-4F26-A240-3998F0CFFA37}"/>
              </a:ext>
            </a:extLst>
          </p:cNvPr>
          <p:cNvSpPr>
            <a:spLocks noGrp="1"/>
          </p:cNvSpPr>
          <p:nvPr>
            <p:ph idx="1"/>
          </p:nvPr>
        </p:nvSpPr>
        <p:spPr>
          <a:xfrm>
            <a:off x="635394" y="780226"/>
            <a:ext cx="4588360" cy="5396738"/>
          </a:xfrm>
        </p:spPr>
        <p:txBody>
          <a:bodyPr/>
          <a:lstStyle/>
          <a:p>
            <a:pPr marL="0" indent="0">
              <a:buNone/>
            </a:pPr>
            <a:r>
              <a:rPr lang="en-US" dirty="0">
                <a:solidFill>
                  <a:schemeClr val="accent5">
                    <a:lumMod val="60000"/>
                    <a:lumOff val="40000"/>
                  </a:schemeClr>
                </a:solidFill>
                <a:highlight>
                  <a:srgbClr val="000000"/>
                </a:highlight>
              </a:rPr>
              <a:t>Treating burns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Notify the nurse immediately. Put on gloves.</a:t>
            </a:r>
          </a:p>
          <a:p>
            <a:pPr marL="457200" indent="-457200">
              <a:buFont typeface="+mj-lt"/>
              <a:buAutoNum type="arabicPeriod"/>
            </a:pPr>
            <a:r>
              <a:rPr lang="en-US" dirty="0"/>
              <a:t>Use cool, clean water to decrease the skin temperature and prevent further injury. Do not use ice or ice water, as ice may cause further skin damage. Dampen a clean cloth with cool water, and place it over the burn.</a:t>
            </a:r>
          </a:p>
          <a:p>
            <a:pPr marL="457200" indent="-457200">
              <a:buFont typeface="+mj-lt"/>
              <a:buAutoNum type="arabicPeriod"/>
            </a:pPr>
            <a:r>
              <a:rPr lang="en-US" dirty="0"/>
              <a:t>Once the pain has eased, you may cover the area with a dry, clean dressing or </a:t>
            </a:r>
            <a:r>
              <a:rPr lang="en-US" dirty="0" err="1"/>
              <a:t>nonadhesive</a:t>
            </a:r>
            <a:r>
              <a:rPr lang="en-US" dirty="0"/>
              <a:t> sterile bandage.</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0809449B-F8A9-4C2C-B1C1-9240524B8FB3}"/>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40</a:t>
            </a:fld>
            <a:endParaRPr lang="en-US" dirty="0">
              <a:solidFill>
                <a:srgbClr val="329C76"/>
              </a:solidFill>
            </a:endParaRPr>
          </a:p>
        </p:txBody>
      </p:sp>
      <p:pic>
        <p:nvPicPr>
          <p:cNvPr id="4" name="Picture 3">
            <a:extLst>
              <a:ext uri="{FF2B5EF4-FFF2-40B4-BE49-F238E27FC236}">
                <a16:creationId xmlns:a16="http://schemas.microsoft.com/office/drawing/2014/main" id="{2774AEEA-8154-477C-AFD1-020B727BAC1D}"/>
              </a:ext>
            </a:extLst>
          </p:cNvPr>
          <p:cNvPicPr>
            <a:picLocks noChangeAspect="1"/>
          </p:cNvPicPr>
          <p:nvPr/>
        </p:nvPicPr>
        <p:blipFill>
          <a:blip r:embed="rId2"/>
          <a:stretch>
            <a:fillRect/>
          </a:stretch>
        </p:blipFill>
        <p:spPr>
          <a:xfrm>
            <a:off x="5320772" y="2232836"/>
            <a:ext cx="5194808" cy="3809033"/>
          </a:xfrm>
          <a:prstGeom prst="rect">
            <a:avLst/>
          </a:prstGeom>
        </p:spPr>
      </p:pic>
    </p:spTree>
    <p:extLst>
      <p:ext uri="{BB962C8B-B14F-4D97-AF65-F5344CB8AC3E}">
        <p14:creationId xmlns:p14="http://schemas.microsoft.com/office/powerpoint/2010/main" val="19918721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1D60A5-598D-4F26-A240-3998F0CFFA3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Treating burns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4"/>
            </a:pPr>
            <a:r>
              <a:rPr lang="en-US" dirty="0"/>
              <a:t>Remove and discard gloves. Wash your hands.</a:t>
            </a:r>
          </a:p>
          <a:p>
            <a:pPr marL="457200" indent="-457200">
              <a:buFont typeface="+mj-lt"/>
              <a:buAutoNum type="arabicPeriod" startAt="4"/>
            </a:pPr>
            <a:r>
              <a:rPr lang="en-US" dirty="0"/>
              <a:t>Never use any kind of ointment, salve, or grease on a burn.</a:t>
            </a:r>
          </a:p>
          <a:p>
            <a:pPr marL="0" indent="0">
              <a:buNone/>
            </a:pPr>
            <a:endParaRPr lang="en-US" dirty="0"/>
          </a:p>
          <a:p>
            <a:pPr marL="0" indent="0">
              <a:buNone/>
            </a:pPr>
            <a:r>
              <a:rPr lang="en-US" b="1" dirty="0"/>
              <a:t>For more serious burns:</a:t>
            </a:r>
          </a:p>
          <a:p>
            <a:pPr marL="457200" indent="-457200">
              <a:buFont typeface="+mj-lt"/>
              <a:buAutoNum type="arabicPeriod"/>
            </a:pPr>
            <a:r>
              <a:rPr lang="en-US" dirty="0"/>
              <a:t>Remove the person from the source of the burn. If clothing has caught fire, have the person stop, drop, and roll, or smother the fire with a blanket or towel to put out flames. Protect yourself from the source of the burn.</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0809449B-F8A9-4C2C-B1C1-9240524B8FB3}"/>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41</a:t>
            </a:fld>
            <a:endParaRPr lang="en-US" dirty="0">
              <a:solidFill>
                <a:srgbClr val="329C76"/>
              </a:solidFill>
            </a:endParaRPr>
          </a:p>
        </p:txBody>
      </p:sp>
    </p:spTree>
    <p:extLst>
      <p:ext uri="{BB962C8B-B14F-4D97-AF65-F5344CB8AC3E}">
        <p14:creationId xmlns:p14="http://schemas.microsoft.com/office/powerpoint/2010/main" val="7716711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01D60A5-598D-4F26-A240-3998F0CFFA37}"/>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Treating burns</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2"/>
            </a:pPr>
            <a:r>
              <a:rPr lang="en-US" dirty="0"/>
              <a:t>Notify the nurse immediately. Put on gloves.</a:t>
            </a:r>
          </a:p>
          <a:p>
            <a:pPr marL="457200" indent="-457200">
              <a:buFont typeface="+mj-lt"/>
              <a:buAutoNum type="arabicPeriod" startAt="2"/>
            </a:pPr>
            <a:r>
              <a:rPr lang="en-US" dirty="0"/>
              <a:t>Check for breathing, pulse, and severe bleeding. If the person is not breathing and has no pulse, begin CPR if trained and allowed to do so.</a:t>
            </a:r>
          </a:p>
          <a:p>
            <a:pPr marL="457200" indent="-457200">
              <a:buFont typeface="+mj-lt"/>
              <a:buAutoNum type="arabicPeriod" startAt="2"/>
            </a:pPr>
            <a:r>
              <a:rPr lang="en-US" dirty="0"/>
              <a:t>Do not use any type of ointment, water, salve, or grease on the burn.</a:t>
            </a:r>
          </a:p>
          <a:p>
            <a:pPr marL="457200" indent="-457200">
              <a:buFont typeface="+mj-lt"/>
              <a:buAutoNum type="arabicPeriod" startAt="2"/>
            </a:pPr>
            <a:r>
              <a:rPr lang="en-US" dirty="0"/>
              <a:t>Do not try to pull away any clothing from burned areas. Cover the burn with sterile gauze or a clean sheet. Apply the gauze or sheet lightly. Take care not to rub the burned area.</a:t>
            </a:r>
          </a:p>
          <a:p>
            <a:pPr marL="457200" indent="-457200">
              <a:buFont typeface="+mj-lt"/>
              <a:buAutoNum type="arabicPeriod" startAt="2"/>
            </a:pPr>
            <a:r>
              <a:rPr lang="en-US" dirty="0"/>
              <a:t>Monitor vital signs and wait for emergency medical help.</a:t>
            </a:r>
          </a:p>
          <a:p>
            <a:pPr marL="457200" indent="-457200">
              <a:buFont typeface="+mj-lt"/>
              <a:buAutoNum type="arabicPeriod" startAt="2"/>
            </a:pPr>
            <a:r>
              <a:rPr lang="en-US" dirty="0"/>
              <a:t>Remove and discard gloves. Wash your hands.</a:t>
            </a:r>
          </a:p>
          <a:p>
            <a:pPr marL="457200" indent="-457200">
              <a:buFont typeface="+mj-lt"/>
              <a:buAutoNum type="arabicPeriod" startAt="2"/>
            </a:pPr>
            <a:r>
              <a:rPr lang="en-US" dirty="0"/>
              <a:t>Report and document the incident properly.</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0809449B-F8A9-4C2C-B1C1-9240524B8FB3}"/>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42</a:t>
            </a:fld>
            <a:endParaRPr lang="en-US" dirty="0">
              <a:solidFill>
                <a:srgbClr val="329C76"/>
              </a:solidFill>
            </a:endParaRPr>
          </a:p>
        </p:txBody>
      </p:sp>
    </p:spTree>
    <p:extLst>
      <p:ext uri="{BB962C8B-B14F-4D97-AF65-F5344CB8AC3E}">
        <p14:creationId xmlns:p14="http://schemas.microsoft.com/office/powerpoint/2010/main" val="31492844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0" indent="0">
              <a:buNone/>
            </a:pPr>
            <a:endParaRPr lang="en-US" dirty="0">
              <a:solidFill>
                <a:srgbClr val="FF0000"/>
              </a:solidFill>
            </a:endParaRPr>
          </a:p>
          <a:p>
            <a:pPr marL="0" indent="0">
              <a:buNone/>
            </a:pPr>
            <a:r>
              <a:rPr lang="en-US" dirty="0"/>
              <a:t>Define the following terms:</a:t>
            </a:r>
          </a:p>
          <a:p>
            <a:pPr marL="0" indent="0">
              <a:buNone/>
            </a:pPr>
            <a:endParaRPr lang="en-US" dirty="0"/>
          </a:p>
          <a:p>
            <a:pPr marL="0" indent="0">
              <a:buNone/>
            </a:pPr>
            <a:r>
              <a:rPr lang="en-US" b="1" dirty="0"/>
              <a:t>syncope</a:t>
            </a:r>
          </a:p>
          <a:p>
            <a:pPr marL="457200" lvl="1" indent="0">
              <a:buNone/>
            </a:pPr>
            <a:r>
              <a:rPr lang="en-US" dirty="0"/>
              <a:t>loss of consciousness; also called fainting.</a:t>
            </a:r>
          </a:p>
          <a:p>
            <a:pPr marL="0" indent="0">
              <a:buNone/>
            </a:pPr>
            <a:r>
              <a:rPr lang="en-US" b="1" dirty="0"/>
              <a:t>orthostatic hypotension</a:t>
            </a:r>
          </a:p>
          <a:p>
            <a:pPr marL="457200" lvl="1" indent="0">
              <a:buNone/>
            </a:pPr>
            <a:r>
              <a:rPr lang="en-US" dirty="0"/>
              <a:t>a sudden drop in blood pressure that occurs when a person sits or stands up.</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43</a:t>
            </a:fld>
            <a:endParaRPr lang="en-US" dirty="0">
              <a:solidFill>
                <a:srgbClr val="329C76"/>
              </a:solidFill>
            </a:endParaRPr>
          </a:p>
        </p:txBody>
      </p:sp>
    </p:spTree>
    <p:extLst>
      <p:ext uri="{BB962C8B-B14F-4D97-AF65-F5344CB8AC3E}">
        <p14:creationId xmlns:p14="http://schemas.microsoft.com/office/powerpoint/2010/main" val="4113835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The following are signs and symptoms of fainting:</a:t>
            </a:r>
          </a:p>
          <a:p>
            <a:pPr marL="0" indent="0">
              <a:buNone/>
            </a:pPr>
            <a:endParaRPr lang="en-US" dirty="0"/>
          </a:p>
          <a:p>
            <a:pPr lvl="1"/>
            <a:r>
              <a:rPr lang="en-US" dirty="0"/>
              <a:t>Dizziness </a:t>
            </a:r>
          </a:p>
          <a:p>
            <a:pPr lvl="1"/>
            <a:r>
              <a:rPr lang="en-US" dirty="0"/>
              <a:t>Lightheadedness</a:t>
            </a:r>
          </a:p>
          <a:p>
            <a:pPr lvl="1"/>
            <a:r>
              <a:rPr lang="en-US" dirty="0"/>
              <a:t>Nausea</a:t>
            </a:r>
          </a:p>
          <a:p>
            <a:pPr lvl="1"/>
            <a:r>
              <a:rPr lang="en-US" dirty="0"/>
              <a:t>Perspiration </a:t>
            </a:r>
          </a:p>
          <a:p>
            <a:pPr lvl="1"/>
            <a:r>
              <a:rPr lang="en-US" dirty="0"/>
              <a:t>Pale skin </a:t>
            </a:r>
          </a:p>
          <a:p>
            <a:pPr lvl="1"/>
            <a:r>
              <a:rPr lang="en-US" dirty="0"/>
              <a:t>Weak pulse </a:t>
            </a:r>
          </a:p>
          <a:p>
            <a:pPr lvl="1"/>
            <a:r>
              <a:rPr lang="en-US" dirty="0"/>
              <a:t>Shallow respirations </a:t>
            </a:r>
          </a:p>
          <a:p>
            <a:pPr lvl="1"/>
            <a:r>
              <a:rPr lang="en-US" dirty="0"/>
              <a:t>Blackness in visual field </a:t>
            </a:r>
          </a:p>
          <a:p>
            <a:pPr lvl="1"/>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44</a:t>
            </a:fld>
            <a:endParaRPr lang="en-US" dirty="0">
              <a:solidFill>
                <a:srgbClr val="329C76"/>
              </a:solidFill>
            </a:endParaRPr>
          </a:p>
        </p:txBody>
      </p:sp>
    </p:spTree>
    <p:extLst>
      <p:ext uri="{BB962C8B-B14F-4D97-AF65-F5344CB8AC3E}">
        <p14:creationId xmlns:p14="http://schemas.microsoft.com/office/powerpoint/2010/main" val="23194389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59A664-AD23-498E-976B-44A492126160}"/>
              </a:ext>
            </a:extLst>
          </p:cNvPr>
          <p:cNvSpPr>
            <a:spLocks noGrp="1"/>
          </p:cNvSpPr>
          <p:nvPr>
            <p:ph idx="1"/>
          </p:nvPr>
        </p:nvSpPr>
        <p:spPr>
          <a:xfrm>
            <a:off x="635393" y="780226"/>
            <a:ext cx="4500811" cy="5396738"/>
          </a:xfrm>
        </p:spPr>
        <p:txBody>
          <a:bodyPr/>
          <a:lstStyle/>
          <a:p>
            <a:pPr marL="0" indent="0">
              <a:buNone/>
            </a:pPr>
            <a:r>
              <a:rPr lang="en-US" dirty="0">
                <a:solidFill>
                  <a:schemeClr val="accent5">
                    <a:lumMod val="60000"/>
                    <a:lumOff val="40000"/>
                  </a:schemeClr>
                </a:solidFill>
                <a:highlight>
                  <a:srgbClr val="000000"/>
                </a:highlight>
              </a:rPr>
              <a:t>Responding to fainting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Notify the nurse immediately. </a:t>
            </a:r>
          </a:p>
          <a:p>
            <a:pPr marL="457200" indent="-457200">
              <a:buFont typeface="+mj-lt"/>
              <a:buAutoNum type="arabicPeriod"/>
            </a:pPr>
            <a:r>
              <a:rPr lang="en-US" dirty="0"/>
              <a:t>Have the person lie down or sit down before fainting occurs. </a:t>
            </a:r>
          </a:p>
          <a:p>
            <a:pPr marL="457200" indent="-457200">
              <a:buFont typeface="+mj-lt"/>
              <a:buAutoNum type="arabicPeriod"/>
            </a:pPr>
            <a:r>
              <a:rPr lang="en-US" dirty="0"/>
              <a:t>If the person is in a sitting position, have him bend forward. He can place his head between his knees if he is able. If the person is lying flat on his back, elevate his legs about 12 inches.</a:t>
            </a:r>
          </a:p>
          <a:p>
            <a:pPr marL="457200" indent="-457200">
              <a:buFont typeface="+mj-lt"/>
              <a:buAutoNum type="arabicPeriod"/>
            </a:pPr>
            <a:r>
              <a:rPr lang="en-US" dirty="0"/>
              <a:t>Loosen any tight clothing. </a:t>
            </a: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00E3D3DD-11EB-4716-ABAC-6DBFB9F1F992}"/>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45</a:t>
            </a:fld>
            <a:endParaRPr lang="en-US" dirty="0">
              <a:solidFill>
                <a:srgbClr val="329C76"/>
              </a:solidFill>
            </a:endParaRPr>
          </a:p>
        </p:txBody>
      </p:sp>
      <p:pic>
        <p:nvPicPr>
          <p:cNvPr id="4" name="Picture 3">
            <a:extLst>
              <a:ext uri="{FF2B5EF4-FFF2-40B4-BE49-F238E27FC236}">
                <a16:creationId xmlns:a16="http://schemas.microsoft.com/office/drawing/2014/main" id="{049125D8-C8E5-4B8A-8D50-2BC9C1478DBA}"/>
              </a:ext>
            </a:extLst>
          </p:cNvPr>
          <p:cNvPicPr>
            <a:picLocks noChangeAspect="1"/>
          </p:cNvPicPr>
          <p:nvPr/>
        </p:nvPicPr>
        <p:blipFill>
          <a:blip r:embed="rId2"/>
          <a:stretch>
            <a:fillRect/>
          </a:stretch>
        </p:blipFill>
        <p:spPr>
          <a:xfrm>
            <a:off x="5963055" y="641934"/>
            <a:ext cx="4409193" cy="5637520"/>
          </a:xfrm>
          <a:prstGeom prst="rect">
            <a:avLst/>
          </a:prstGeom>
        </p:spPr>
      </p:pic>
    </p:spTree>
    <p:extLst>
      <p:ext uri="{BB962C8B-B14F-4D97-AF65-F5344CB8AC3E}">
        <p14:creationId xmlns:p14="http://schemas.microsoft.com/office/powerpoint/2010/main" val="1454060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659A664-AD23-498E-976B-44A492126160}"/>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Responding to fainting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5"/>
            </a:pPr>
            <a:r>
              <a:rPr lang="en-US" dirty="0"/>
              <a:t>Have the person stay in position for at least five minutes after symptoms disappear. </a:t>
            </a:r>
          </a:p>
          <a:p>
            <a:pPr marL="457200" indent="-457200">
              <a:buFont typeface="+mj-lt"/>
              <a:buAutoNum type="arabicPeriod" startAt="5"/>
            </a:pPr>
            <a:r>
              <a:rPr lang="en-US" dirty="0"/>
              <a:t>Help the person get up slowly. Continue to observe him for symptoms of fainting. Stay with him until he feels better. If you need help but cannot leave him, use the call light.</a:t>
            </a:r>
          </a:p>
          <a:p>
            <a:pPr marL="457200" indent="-457200">
              <a:buFont typeface="+mj-lt"/>
              <a:buAutoNum type="arabicPeriod" startAt="5"/>
            </a:pPr>
            <a:r>
              <a:rPr lang="en-US" dirty="0"/>
              <a:t>If a person does faint, lower him to the floor or other flat surface. Position him on his back. If he has no head, neck, back, spinal, or abdominal injuries, elevate his legs eight to 12 inches. If unsure about injuries, leave him flat on his back. Loosen any tight clothing. Check to make sure the person is breathing. He should recover quickly, but keep him lying down for several minutes. Report the incident to the nurse immediately. Fainting may be a sign of a more serious medical condition.</a:t>
            </a:r>
          </a:p>
          <a:p>
            <a:pPr marL="457200" indent="-457200">
              <a:buFont typeface="+mj-lt"/>
              <a:buAutoNum type="arabicPeriod" startAt="5"/>
            </a:pPr>
            <a:r>
              <a:rPr lang="en-US" dirty="0"/>
              <a:t>Report and document the incident properly. </a:t>
            </a:r>
            <a:endParaRPr lang="en-US" dirty="0">
              <a:highlight>
                <a:srgbClr val="000000"/>
              </a:highlight>
            </a:endParaRPr>
          </a:p>
        </p:txBody>
      </p:sp>
      <p:sp>
        <p:nvSpPr>
          <p:cNvPr id="3" name="Slide Number Placeholder 2">
            <a:extLst>
              <a:ext uri="{FF2B5EF4-FFF2-40B4-BE49-F238E27FC236}">
                <a16:creationId xmlns:a16="http://schemas.microsoft.com/office/drawing/2014/main" id="{00E3D3DD-11EB-4716-ABAC-6DBFB9F1F992}"/>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46</a:t>
            </a:fld>
            <a:endParaRPr lang="en-US" dirty="0">
              <a:solidFill>
                <a:srgbClr val="329C76"/>
              </a:solidFill>
            </a:endParaRPr>
          </a:p>
        </p:txBody>
      </p:sp>
    </p:spTree>
    <p:extLst>
      <p:ext uri="{BB962C8B-B14F-4D97-AF65-F5344CB8AC3E}">
        <p14:creationId xmlns:p14="http://schemas.microsoft.com/office/powerpoint/2010/main" val="1808716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epistaxis</a:t>
            </a:r>
          </a:p>
          <a:p>
            <a:pPr marL="457200" lvl="1" indent="0">
              <a:buNone/>
            </a:pPr>
            <a:r>
              <a:rPr lang="en-US" dirty="0"/>
              <a:t>a nosebleed.</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47</a:t>
            </a:fld>
            <a:endParaRPr lang="en-US" dirty="0">
              <a:solidFill>
                <a:srgbClr val="329C76"/>
              </a:solidFill>
            </a:endParaRPr>
          </a:p>
        </p:txBody>
      </p:sp>
    </p:spTree>
    <p:extLst>
      <p:ext uri="{BB962C8B-B14F-4D97-AF65-F5344CB8AC3E}">
        <p14:creationId xmlns:p14="http://schemas.microsoft.com/office/powerpoint/2010/main" val="33707597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Gloves must be worn when helping a resident with a nosebleed.</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48</a:t>
            </a:fld>
            <a:endParaRPr lang="en-US" dirty="0">
              <a:solidFill>
                <a:srgbClr val="329C76"/>
              </a:solidFill>
            </a:endParaRPr>
          </a:p>
        </p:txBody>
      </p:sp>
    </p:spTree>
    <p:extLst>
      <p:ext uri="{BB962C8B-B14F-4D97-AF65-F5344CB8AC3E}">
        <p14:creationId xmlns:p14="http://schemas.microsoft.com/office/powerpoint/2010/main" val="7263282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02B874-1DC8-4E50-931E-8F9D3DB5BD0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Responding to a nosebleed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Notify the nurse immediately. </a:t>
            </a:r>
          </a:p>
          <a:p>
            <a:pPr marL="457200" indent="-457200">
              <a:buFont typeface="+mj-lt"/>
              <a:buAutoNum type="arabicPeriod"/>
            </a:pPr>
            <a:r>
              <a:rPr lang="en-US" dirty="0"/>
              <a:t>Elevate the head of the bed, or tell the person to remain in a sitting position, leaning forward slightly. Offer tissues or a clean cloth to catch the blood. Do not touch blood or bloody clothes, tissues, or cloths without gloves.</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36F4EEB-0132-425A-BC9E-1EECBBB1F9B4}"/>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49</a:t>
            </a:fld>
            <a:endParaRPr lang="en-US" dirty="0">
              <a:solidFill>
                <a:srgbClr val="329C76"/>
              </a:solidFill>
            </a:endParaRPr>
          </a:p>
        </p:txBody>
      </p:sp>
    </p:spTree>
    <p:extLst>
      <p:ext uri="{BB962C8B-B14F-4D97-AF65-F5344CB8AC3E}">
        <p14:creationId xmlns:p14="http://schemas.microsoft.com/office/powerpoint/2010/main" val="2552719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8C3C8F-6089-44E7-98D7-678D49DEACC2}"/>
              </a:ext>
            </a:extLst>
          </p:cNvPr>
          <p:cNvSpPr>
            <a:spLocks noGrp="1"/>
          </p:cNvSpPr>
          <p:nvPr>
            <p:ph idx="1"/>
          </p:nvPr>
        </p:nvSpPr>
        <p:spPr/>
        <p:txBody>
          <a:bodyPr/>
          <a:lstStyle/>
          <a:p>
            <a:pPr marL="457200" indent="-457200">
              <a:buFont typeface="+mj-lt"/>
              <a:buAutoNum type="arabicPeriod"/>
            </a:pPr>
            <a:r>
              <a:rPr lang="en-US" dirty="0">
                <a:solidFill>
                  <a:srgbClr val="FF0000"/>
                </a:solidFill>
              </a:rPr>
              <a:t>Demonstrate how to recognize and respond to medical emergencies</a:t>
            </a:r>
          </a:p>
          <a:p>
            <a:pPr marL="457200" indent="-457200">
              <a:buFont typeface="+mj-lt"/>
              <a:buAutoNum type="arabicPeriod"/>
            </a:pPr>
            <a:endParaRPr lang="en-US" dirty="0">
              <a:solidFill>
                <a:srgbClr val="FF0000"/>
              </a:solidFill>
            </a:endParaRPr>
          </a:p>
          <a:p>
            <a:pPr marL="0" indent="0">
              <a:buNone/>
            </a:pPr>
            <a:r>
              <a:rPr lang="en-US" dirty="0"/>
              <a:t>NAs should be prepared to give the following information to emergency services when reporting an emergency: </a:t>
            </a:r>
          </a:p>
          <a:p>
            <a:pPr marL="0" indent="0">
              <a:buNone/>
            </a:pPr>
            <a:endParaRPr lang="en-US" dirty="0"/>
          </a:p>
          <a:p>
            <a:pPr lvl="1"/>
            <a:r>
              <a:rPr lang="en-US" dirty="0"/>
              <a:t>Phone number and address, including directions, landmarks, and location in building</a:t>
            </a:r>
          </a:p>
          <a:p>
            <a:pPr lvl="1"/>
            <a:r>
              <a:rPr lang="en-US" dirty="0"/>
              <a:t>Victim’s condition, including any known medical background </a:t>
            </a:r>
          </a:p>
          <a:p>
            <a:pPr lvl="1"/>
            <a:r>
              <a:rPr lang="en-US" dirty="0"/>
              <a:t>NA’s name and position</a:t>
            </a:r>
          </a:p>
          <a:p>
            <a:pPr lvl="1"/>
            <a:r>
              <a:rPr lang="en-US" dirty="0"/>
              <a:t>First aid given</a:t>
            </a:r>
          </a:p>
          <a:p>
            <a:pPr marL="0" indent="0">
              <a:buNone/>
            </a:pPr>
            <a:endParaRPr lang="en-US" dirty="0"/>
          </a:p>
        </p:txBody>
      </p:sp>
      <p:sp>
        <p:nvSpPr>
          <p:cNvPr id="3" name="Slide Number Placeholder 2">
            <a:extLst>
              <a:ext uri="{FF2B5EF4-FFF2-40B4-BE49-F238E27FC236}">
                <a16:creationId xmlns:a16="http://schemas.microsoft.com/office/drawing/2014/main" id="{CA2D4FF4-DF12-4BE1-95EE-73C40888E256}"/>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a:t>
            </a:fld>
            <a:endParaRPr lang="en-US" dirty="0">
              <a:solidFill>
                <a:srgbClr val="329C76"/>
              </a:solidFill>
            </a:endParaRPr>
          </a:p>
        </p:txBody>
      </p:sp>
    </p:spTree>
    <p:extLst>
      <p:ext uri="{BB962C8B-B14F-4D97-AF65-F5344CB8AC3E}">
        <p14:creationId xmlns:p14="http://schemas.microsoft.com/office/powerpoint/2010/main" val="18322843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02B874-1DC8-4E50-931E-8F9D3DB5BD09}"/>
              </a:ext>
            </a:extLst>
          </p:cNvPr>
          <p:cNvSpPr>
            <a:spLocks noGrp="1"/>
          </p:cNvSpPr>
          <p:nvPr>
            <p:ph idx="1"/>
          </p:nvPr>
        </p:nvSpPr>
        <p:spPr>
          <a:xfrm>
            <a:off x="635393" y="780226"/>
            <a:ext cx="4559177" cy="5396738"/>
          </a:xfrm>
        </p:spPr>
        <p:txBody>
          <a:bodyPr/>
          <a:lstStyle/>
          <a:p>
            <a:pPr marL="0" indent="0">
              <a:buNone/>
            </a:pPr>
            <a:r>
              <a:rPr lang="en-US" dirty="0">
                <a:solidFill>
                  <a:schemeClr val="accent5">
                    <a:lumMod val="60000"/>
                    <a:lumOff val="40000"/>
                  </a:schemeClr>
                </a:solidFill>
                <a:highlight>
                  <a:srgbClr val="000000"/>
                </a:highlight>
              </a:rPr>
              <a:t>Responding to a nosebleed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3"/>
            </a:pPr>
            <a:r>
              <a:rPr lang="en-US" dirty="0"/>
              <a:t>Put on gloves. Apply firm pressure on both sides of the nose, on the soft part, up near the bridge. Squeeze the sides with your thumb and forefinger. Have the resident do this until you are able to put on gloves.</a:t>
            </a:r>
          </a:p>
          <a:p>
            <a:pPr marL="457200" indent="-457200">
              <a:buFont typeface="+mj-lt"/>
              <a:buAutoNum type="arabicPeriod" startAt="3"/>
            </a:pPr>
            <a:r>
              <a:rPr lang="en-US" dirty="0"/>
              <a:t>Apply the pressure until the bleeding stops.</a:t>
            </a:r>
          </a:p>
          <a:p>
            <a:pPr marL="457200" indent="-457200">
              <a:buFont typeface="+mj-lt"/>
              <a:buAutoNum type="arabicPeriod" startAt="3"/>
            </a:pPr>
            <a:r>
              <a:rPr lang="en-US" dirty="0"/>
              <a:t>Use a cool cloth or ice wrapped in a cloth on the bridge of the nose to slow the flow of blood. Never apply ice directly to skin.</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36F4EEB-0132-425A-BC9E-1EECBBB1F9B4}"/>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50</a:t>
            </a:fld>
            <a:endParaRPr lang="en-US" dirty="0">
              <a:solidFill>
                <a:srgbClr val="329C76"/>
              </a:solidFill>
            </a:endParaRPr>
          </a:p>
        </p:txBody>
      </p:sp>
      <p:pic>
        <p:nvPicPr>
          <p:cNvPr id="4" name="Picture 3">
            <a:extLst>
              <a:ext uri="{FF2B5EF4-FFF2-40B4-BE49-F238E27FC236}">
                <a16:creationId xmlns:a16="http://schemas.microsoft.com/office/drawing/2014/main" id="{C20F7409-A55D-4782-9792-CC69E5582097}"/>
              </a:ext>
            </a:extLst>
          </p:cNvPr>
          <p:cNvPicPr>
            <a:picLocks noChangeAspect="1"/>
          </p:cNvPicPr>
          <p:nvPr/>
        </p:nvPicPr>
        <p:blipFill>
          <a:blip r:embed="rId2"/>
          <a:stretch>
            <a:fillRect/>
          </a:stretch>
        </p:blipFill>
        <p:spPr>
          <a:xfrm>
            <a:off x="5194570" y="2353165"/>
            <a:ext cx="5544766" cy="3723551"/>
          </a:xfrm>
          <a:prstGeom prst="rect">
            <a:avLst/>
          </a:prstGeom>
        </p:spPr>
      </p:pic>
    </p:spTree>
    <p:extLst>
      <p:ext uri="{BB962C8B-B14F-4D97-AF65-F5344CB8AC3E}">
        <p14:creationId xmlns:p14="http://schemas.microsoft.com/office/powerpoint/2010/main" val="18574323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02B874-1DC8-4E50-931E-8F9D3DB5BD09}"/>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Responding to a nosebleed</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6"/>
            </a:pPr>
            <a:r>
              <a:rPr lang="en-US" dirty="0"/>
              <a:t>Remove and discard gloves. Wash your hands.</a:t>
            </a:r>
          </a:p>
          <a:p>
            <a:pPr marL="457200" indent="-457200">
              <a:buFont typeface="+mj-lt"/>
              <a:buAutoNum type="arabicPeriod" startAt="6"/>
            </a:pPr>
            <a:r>
              <a:rPr lang="en-US" dirty="0"/>
              <a:t>Report and document the incident properly.</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636F4EEB-0132-425A-BC9E-1EECBBB1F9B4}"/>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51</a:t>
            </a:fld>
            <a:endParaRPr lang="en-US" dirty="0">
              <a:solidFill>
                <a:srgbClr val="329C76"/>
              </a:solidFill>
            </a:endParaRPr>
          </a:p>
        </p:txBody>
      </p:sp>
    </p:spTree>
    <p:extLst>
      <p:ext uri="{BB962C8B-B14F-4D97-AF65-F5344CB8AC3E}">
        <p14:creationId xmlns:p14="http://schemas.microsoft.com/office/powerpoint/2010/main" val="583034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insulin reaction</a:t>
            </a:r>
          </a:p>
          <a:p>
            <a:pPr marL="457200" lvl="1" indent="0">
              <a:buNone/>
            </a:pPr>
            <a:r>
              <a:rPr lang="en-US" dirty="0"/>
              <a:t>a complication of diabetes that can result from either too much insulin or too little food; also known as hypoglycemia.</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52</a:t>
            </a:fld>
            <a:endParaRPr lang="en-US" dirty="0">
              <a:solidFill>
                <a:srgbClr val="329C76"/>
              </a:solidFill>
            </a:endParaRPr>
          </a:p>
        </p:txBody>
      </p:sp>
    </p:spTree>
    <p:extLst>
      <p:ext uri="{BB962C8B-B14F-4D97-AF65-F5344CB8AC3E}">
        <p14:creationId xmlns:p14="http://schemas.microsoft.com/office/powerpoint/2010/main" val="20547794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The following are signs and symptoms of insulin reaction:</a:t>
            </a:r>
          </a:p>
          <a:p>
            <a:pPr marL="0" indent="0">
              <a:buNone/>
            </a:pPr>
            <a:endParaRPr lang="en-US" dirty="0"/>
          </a:p>
          <a:p>
            <a:pPr lvl="1"/>
            <a:r>
              <a:rPr lang="en-US" dirty="0"/>
              <a:t>Hunger </a:t>
            </a:r>
          </a:p>
          <a:p>
            <a:pPr lvl="1"/>
            <a:r>
              <a:rPr lang="en-US" dirty="0"/>
              <a:t>Headache </a:t>
            </a:r>
          </a:p>
          <a:p>
            <a:pPr lvl="1"/>
            <a:r>
              <a:rPr lang="en-US" dirty="0"/>
              <a:t>Weakness</a:t>
            </a:r>
          </a:p>
          <a:p>
            <a:pPr lvl="1"/>
            <a:r>
              <a:rPr lang="en-US" dirty="0"/>
              <a:t>Rapid pulse </a:t>
            </a:r>
          </a:p>
          <a:p>
            <a:pPr lvl="1"/>
            <a:r>
              <a:rPr lang="en-US" dirty="0"/>
              <a:t>Low blood pressure </a:t>
            </a:r>
          </a:p>
          <a:p>
            <a:pPr lvl="1"/>
            <a:r>
              <a:rPr lang="en-US" dirty="0"/>
              <a:t>Perspiration </a:t>
            </a:r>
          </a:p>
          <a:p>
            <a:pPr lvl="1"/>
            <a:r>
              <a:rPr lang="en-US" dirty="0"/>
              <a:t>Cold, clammy skin </a:t>
            </a:r>
          </a:p>
          <a:p>
            <a:pPr lvl="1"/>
            <a:endParaRPr lang="en-US" dirty="0"/>
          </a:p>
          <a:p>
            <a:pPr lvl="1"/>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53</a:t>
            </a:fld>
            <a:endParaRPr lang="en-US" dirty="0">
              <a:solidFill>
                <a:srgbClr val="329C76"/>
              </a:solidFill>
            </a:endParaRPr>
          </a:p>
        </p:txBody>
      </p:sp>
    </p:spTree>
    <p:extLst>
      <p:ext uri="{BB962C8B-B14F-4D97-AF65-F5344CB8AC3E}">
        <p14:creationId xmlns:p14="http://schemas.microsoft.com/office/powerpoint/2010/main" val="29752129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Signs and symptoms of insulin reaction (cont’d):</a:t>
            </a:r>
          </a:p>
          <a:p>
            <a:pPr marL="0" indent="0">
              <a:buNone/>
            </a:pPr>
            <a:endParaRPr lang="en-US" dirty="0"/>
          </a:p>
          <a:p>
            <a:pPr lvl="1"/>
            <a:r>
              <a:rPr lang="en-US" dirty="0"/>
              <a:t>Confusion </a:t>
            </a:r>
          </a:p>
          <a:p>
            <a:pPr lvl="1"/>
            <a:r>
              <a:rPr lang="en-US" dirty="0"/>
              <a:t>Trembling </a:t>
            </a:r>
          </a:p>
          <a:p>
            <a:pPr lvl="1"/>
            <a:r>
              <a:rPr lang="en-US" dirty="0"/>
              <a:t>Nervousness </a:t>
            </a:r>
          </a:p>
          <a:p>
            <a:pPr lvl="1"/>
            <a:r>
              <a:rPr lang="en-US" dirty="0"/>
              <a:t>Blurred vision </a:t>
            </a:r>
          </a:p>
          <a:p>
            <a:pPr lvl="1"/>
            <a:r>
              <a:rPr lang="en-US" dirty="0"/>
              <a:t>Numbness of lips and tongue </a:t>
            </a:r>
          </a:p>
          <a:p>
            <a:pPr lvl="1"/>
            <a:r>
              <a:rPr lang="en-US" dirty="0"/>
              <a:t>Unconsciousness </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54</a:t>
            </a:fld>
            <a:endParaRPr lang="en-US" dirty="0">
              <a:solidFill>
                <a:srgbClr val="329C76"/>
              </a:solidFill>
            </a:endParaRPr>
          </a:p>
        </p:txBody>
      </p:sp>
    </p:spTree>
    <p:extLst>
      <p:ext uri="{BB962C8B-B14F-4D97-AF65-F5344CB8AC3E}">
        <p14:creationId xmlns:p14="http://schemas.microsoft.com/office/powerpoint/2010/main" val="167393561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diabetic ketoacidosis</a:t>
            </a:r>
          </a:p>
          <a:p>
            <a:pPr marL="457200" lvl="1" indent="0">
              <a:buNone/>
            </a:pPr>
            <a:r>
              <a:rPr lang="en-US" dirty="0"/>
              <a:t>a complication of diabetes that is caused by having too little insulin in the body.</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55</a:t>
            </a:fld>
            <a:endParaRPr lang="en-US" dirty="0">
              <a:solidFill>
                <a:srgbClr val="329C76"/>
              </a:solidFill>
            </a:endParaRPr>
          </a:p>
        </p:txBody>
      </p:sp>
    </p:spTree>
    <p:extLst>
      <p:ext uri="{BB962C8B-B14F-4D97-AF65-F5344CB8AC3E}">
        <p14:creationId xmlns:p14="http://schemas.microsoft.com/office/powerpoint/2010/main" val="26803028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The following are signs and symptoms of diabetic ketoacidosis:</a:t>
            </a:r>
          </a:p>
          <a:p>
            <a:pPr marL="0" indent="0">
              <a:buNone/>
            </a:pPr>
            <a:endParaRPr lang="en-US" dirty="0"/>
          </a:p>
          <a:p>
            <a:pPr lvl="1"/>
            <a:r>
              <a:rPr lang="en-US" dirty="0"/>
              <a:t>Increased hunger or thirst </a:t>
            </a:r>
          </a:p>
          <a:p>
            <a:pPr lvl="1"/>
            <a:r>
              <a:rPr lang="en-US" dirty="0"/>
              <a:t>Increased urination</a:t>
            </a:r>
          </a:p>
          <a:p>
            <a:pPr lvl="1"/>
            <a:r>
              <a:rPr lang="en-US" dirty="0"/>
              <a:t>Abdominal pain</a:t>
            </a:r>
          </a:p>
          <a:p>
            <a:pPr lvl="1"/>
            <a:r>
              <a:rPr lang="en-US" dirty="0"/>
              <a:t>Deep or labored breathing</a:t>
            </a:r>
          </a:p>
          <a:p>
            <a:pPr lvl="1"/>
            <a:r>
              <a:rPr lang="en-US" dirty="0"/>
              <a:t>Breath that smells fruity or sweet</a:t>
            </a:r>
          </a:p>
          <a:p>
            <a:pPr lvl="1"/>
            <a:r>
              <a:rPr lang="en-US" dirty="0"/>
              <a:t>Headache</a:t>
            </a:r>
          </a:p>
          <a:p>
            <a:pPr lvl="1"/>
            <a:r>
              <a:rPr lang="en-US" dirty="0"/>
              <a:t>Weakness</a:t>
            </a:r>
          </a:p>
          <a:p>
            <a:pPr lvl="1"/>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56</a:t>
            </a:fld>
            <a:endParaRPr lang="en-US" dirty="0">
              <a:solidFill>
                <a:srgbClr val="329C76"/>
              </a:solidFill>
            </a:endParaRPr>
          </a:p>
        </p:txBody>
      </p:sp>
    </p:spTree>
    <p:extLst>
      <p:ext uri="{BB962C8B-B14F-4D97-AF65-F5344CB8AC3E}">
        <p14:creationId xmlns:p14="http://schemas.microsoft.com/office/powerpoint/2010/main" val="29552515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Signs and symptoms of diabetic ketoacidosis (cont’d):</a:t>
            </a:r>
          </a:p>
          <a:p>
            <a:pPr marL="0" indent="0">
              <a:buNone/>
            </a:pPr>
            <a:endParaRPr lang="en-US" dirty="0"/>
          </a:p>
          <a:p>
            <a:pPr lvl="1"/>
            <a:r>
              <a:rPr lang="en-US" dirty="0"/>
              <a:t>Rapid, weak pulse </a:t>
            </a:r>
          </a:p>
          <a:p>
            <a:pPr lvl="1"/>
            <a:r>
              <a:rPr lang="en-US" dirty="0"/>
              <a:t>Low blood pressure </a:t>
            </a:r>
          </a:p>
          <a:p>
            <a:pPr lvl="1"/>
            <a:r>
              <a:rPr lang="en-US" dirty="0"/>
              <a:t>Dry skin </a:t>
            </a:r>
          </a:p>
          <a:p>
            <a:pPr lvl="1"/>
            <a:r>
              <a:rPr lang="en-US" dirty="0"/>
              <a:t>Flushed cheeks </a:t>
            </a:r>
          </a:p>
          <a:p>
            <a:pPr lvl="1"/>
            <a:r>
              <a:rPr lang="en-US" dirty="0"/>
              <a:t>Drowsiness </a:t>
            </a:r>
          </a:p>
          <a:p>
            <a:pPr lvl="1"/>
            <a:r>
              <a:rPr lang="en-US" dirty="0"/>
              <a:t>Nausea and vomiting </a:t>
            </a:r>
          </a:p>
          <a:p>
            <a:pPr lvl="1"/>
            <a:r>
              <a:rPr lang="en-US" dirty="0"/>
              <a:t>Shortness of breath or air hunger</a:t>
            </a:r>
          </a:p>
          <a:p>
            <a:pPr lvl="1"/>
            <a:r>
              <a:rPr lang="en-US" dirty="0"/>
              <a:t>Unconsciousness </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57</a:t>
            </a:fld>
            <a:endParaRPr lang="en-US" dirty="0">
              <a:solidFill>
                <a:srgbClr val="329C76"/>
              </a:solidFill>
            </a:endParaRPr>
          </a:p>
        </p:txBody>
      </p:sp>
    </p:spTree>
    <p:extLst>
      <p:ext uri="{BB962C8B-B14F-4D97-AF65-F5344CB8AC3E}">
        <p14:creationId xmlns:p14="http://schemas.microsoft.com/office/powerpoint/2010/main" val="36509950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epilepsy</a:t>
            </a:r>
          </a:p>
          <a:p>
            <a:pPr marL="457200" lvl="1" indent="0">
              <a:buNone/>
            </a:pPr>
            <a:r>
              <a:rPr lang="en-US" dirty="0"/>
              <a:t>a brain disorder that results from a disruption in normal electrical impulses in the brain, which causes repeated seizures.</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58</a:t>
            </a:fld>
            <a:endParaRPr lang="en-US" dirty="0">
              <a:solidFill>
                <a:srgbClr val="329C76"/>
              </a:solidFill>
            </a:endParaRPr>
          </a:p>
        </p:txBody>
      </p:sp>
    </p:spTree>
    <p:extLst>
      <p:ext uri="{BB962C8B-B14F-4D97-AF65-F5344CB8AC3E}">
        <p14:creationId xmlns:p14="http://schemas.microsoft.com/office/powerpoint/2010/main" val="21381277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Seizures may happen in these situations:</a:t>
            </a:r>
          </a:p>
          <a:p>
            <a:pPr marL="0" indent="0">
              <a:buNone/>
            </a:pPr>
            <a:endParaRPr lang="en-US" dirty="0"/>
          </a:p>
          <a:p>
            <a:pPr lvl="1"/>
            <a:r>
              <a:rPr lang="en-US" dirty="0"/>
              <a:t>High fever (especially young children)</a:t>
            </a:r>
          </a:p>
          <a:p>
            <a:pPr lvl="1"/>
            <a:r>
              <a:rPr lang="en-US" dirty="0"/>
              <a:t>Serious illness</a:t>
            </a:r>
          </a:p>
          <a:p>
            <a:pPr lvl="1"/>
            <a:r>
              <a:rPr lang="en-US" dirty="0"/>
              <a:t>Head injury</a:t>
            </a:r>
          </a:p>
          <a:p>
            <a:pPr lvl="1"/>
            <a:r>
              <a:rPr lang="en-US" dirty="0"/>
              <a:t>Seizure disorder such as epilepsy</a:t>
            </a:r>
          </a:p>
          <a:p>
            <a:pPr lvl="1"/>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59</a:t>
            </a:fld>
            <a:endParaRPr lang="en-US" dirty="0">
              <a:solidFill>
                <a:srgbClr val="329C76"/>
              </a:solidFill>
            </a:endParaRPr>
          </a:p>
        </p:txBody>
      </p:sp>
    </p:spTree>
    <p:extLst>
      <p:ext uri="{BB962C8B-B14F-4D97-AF65-F5344CB8AC3E}">
        <p14:creationId xmlns:p14="http://schemas.microsoft.com/office/powerpoint/2010/main" val="1266961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18C3C8F-6089-44E7-98D7-678D49DEACC2}"/>
              </a:ext>
            </a:extLst>
          </p:cNvPr>
          <p:cNvSpPr>
            <a:spLocks noGrp="1"/>
          </p:cNvSpPr>
          <p:nvPr>
            <p:ph idx="1"/>
          </p:nvPr>
        </p:nvSpPr>
        <p:spPr/>
        <p:txBody>
          <a:bodyPr/>
          <a:lstStyle/>
          <a:p>
            <a:pPr marL="457200" indent="-457200">
              <a:buFont typeface="+mj-lt"/>
              <a:buAutoNum type="arabicPeriod"/>
            </a:pPr>
            <a:r>
              <a:rPr lang="en-US" dirty="0">
                <a:solidFill>
                  <a:srgbClr val="FF0000"/>
                </a:solidFill>
              </a:rPr>
              <a:t>Demonstrate how to recognize and respond to medical emergencies</a:t>
            </a:r>
          </a:p>
          <a:p>
            <a:pPr marL="457200" indent="-457200">
              <a:buFont typeface="+mj-lt"/>
              <a:buAutoNum type="arabicPeriod"/>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When speaking to an emergency services dispatcher it is important not to hang up until the dispatcher hangs up or says to hang up.</a:t>
            </a:r>
          </a:p>
          <a:p>
            <a:pPr marL="0" indent="0">
              <a:buNone/>
            </a:pPr>
            <a:endParaRPr lang="en-US" dirty="0"/>
          </a:p>
        </p:txBody>
      </p:sp>
      <p:sp>
        <p:nvSpPr>
          <p:cNvPr id="3" name="Slide Number Placeholder 2">
            <a:extLst>
              <a:ext uri="{FF2B5EF4-FFF2-40B4-BE49-F238E27FC236}">
                <a16:creationId xmlns:a16="http://schemas.microsoft.com/office/drawing/2014/main" id="{CA2D4FF4-DF12-4BE1-95EE-73C40888E256}"/>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a:t>
            </a:fld>
            <a:endParaRPr lang="en-US" dirty="0">
              <a:solidFill>
                <a:srgbClr val="329C76"/>
              </a:solidFill>
            </a:endParaRPr>
          </a:p>
        </p:txBody>
      </p:sp>
    </p:spTree>
    <p:extLst>
      <p:ext uri="{BB962C8B-B14F-4D97-AF65-F5344CB8AC3E}">
        <p14:creationId xmlns:p14="http://schemas.microsoft.com/office/powerpoint/2010/main" val="840031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Signs of seizures include the following:</a:t>
            </a:r>
          </a:p>
          <a:p>
            <a:pPr marL="0" indent="0">
              <a:buNone/>
            </a:pPr>
            <a:endParaRPr lang="en-US" dirty="0"/>
          </a:p>
          <a:p>
            <a:pPr lvl="1"/>
            <a:r>
              <a:rPr lang="en-US" dirty="0"/>
              <a:t>Severe shaking</a:t>
            </a:r>
          </a:p>
          <a:p>
            <a:pPr lvl="1"/>
            <a:r>
              <a:rPr lang="en-US" dirty="0"/>
              <a:t>Thrusting arms and legs uncontrollably</a:t>
            </a:r>
          </a:p>
          <a:p>
            <a:pPr lvl="1"/>
            <a:r>
              <a:rPr lang="en-US" dirty="0"/>
              <a:t>Jaw clenching</a:t>
            </a:r>
          </a:p>
          <a:p>
            <a:pPr lvl="1"/>
            <a:r>
              <a:rPr lang="en-US" dirty="0"/>
              <a:t>Drooling</a:t>
            </a:r>
          </a:p>
          <a:p>
            <a:pPr lvl="1"/>
            <a:r>
              <a:rPr lang="en-US" dirty="0"/>
              <a:t>Inability to swallow</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60</a:t>
            </a:fld>
            <a:endParaRPr lang="en-US" dirty="0">
              <a:solidFill>
                <a:srgbClr val="329C76"/>
              </a:solidFill>
            </a:endParaRPr>
          </a:p>
        </p:txBody>
      </p:sp>
    </p:spTree>
    <p:extLst>
      <p:ext uri="{BB962C8B-B14F-4D97-AF65-F5344CB8AC3E}">
        <p14:creationId xmlns:p14="http://schemas.microsoft.com/office/powerpoint/2010/main" val="3041840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Nobody should try to force anything into the mouth of a person who is having a seizure. The goal of a caregiver is to keep the resident safe.</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61</a:t>
            </a:fld>
            <a:endParaRPr lang="en-US" dirty="0">
              <a:solidFill>
                <a:srgbClr val="329C76"/>
              </a:solidFill>
            </a:endParaRPr>
          </a:p>
        </p:txBody>
      </p:sp>
    </p:spTree>
    <p:extLst>
      <p:ext uri="{BB962C8B-B14F-4D97-AF65-F5344CB8AC3E}">
        <p14:creationId xmlns:p14="http://schemas.microsoft.com/office/powerpoint/2010/main" val="441320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CD96EF-D54D-4E6C-AD8D-2AC49FFC9095}"/>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Responding to a seizure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Note the time. Put on gloves.</a:t>
            </a:r>
          </a:p>
          <a:p>
            <a:pPr marL="457200" indent="-457200">
              <a:buFont typeface="+mj-lt"/>
              <a:buAutoNum type="arabicPeriod"/>
            </a:pPr>
            <a:r>
              <a:rPr lang="en-US" dirty="0"/>
              <a:t>Lower the person to the floor. Cradle the head to protect it. If a pillow is nearby, place it under the person’s head. Loosen clothing to help with breathing. Try to turn the person to one side to help lower the risk of choking. This may not be possible during a violent seizure.</a:t>
            </a:r>
          </a:p>
          <a:p>
            <a:pPr marL="457200" indent="-457200">
              <a:buFont typeface="+mj-lt"/>
              <a:buAutoNum type="arabicPeriod"/>
            </a:pPr>
            <a:r>
              <a:rPr lang="en-US" dirty="0"/>
              <a:t>Have someone call the nurse immediately or use the call light. Do not leave a person during a seizure unless you must do so to get medical help.</a:t>
            </a:r>
          </a:p>
          <a:p>
            <a:pPr marL="457200" indent="-457200">
              <a:buFont typeface="+mj-lt"/>
              <a:buAutoNum type="arabicPeriod"/>
            </a:pPr>
            <a:r>
              <a:rPr lang="en-US" dirty="0"/>
              <a:t>Move furniture away to prevent injury. </a:t>
            </a:r>
          </a:p>
          <a:p>
            <a:pPr marL="457200" indent="-457200">
              <a:buFont typeface="+mj-lt"/>
              <a:buAutoNum type="arabicPeriod"/>
            </a:pPr>
            <a:r>
              <a:rPr lang="en-US" dirty="0"/>
              <a:t>Do not try to restrain the person or stop the seizure.</a:t>
            </a:r>
          </a:p>
          <a:p>
            <a:pPr marL="457200" indent="-457200">
              <a:buFont typeface="+mj-lt"/>
              <a:buAutoNum type="arabicPeriod"/>
            </a:pPr>
            <a:r>
              <a:rPr lang="en-US" dirty="0"/>
              <a:t>Do not force anything between the person’s teeth. Do not place your hands in the person’s mouth for any reason. You could be bitten.</a:t>
            </a:r>
          </a:p>
          <a:p>
            <a:pPr marL="457200" indent="-457200">
              <a:buFont typeface="+mj-lt"/>
              <a:buAutoNum type="arabicPeriod"/>
            </a:pPr>
            <a:r>
              <a:rPr lang="en-US" dirty="0"/>
              <a:t>Do not give the person liquids or food.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B9140994-4CC2-41FD-B7BF-C8590427B763}"/>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62</a:t>
            </a:fld>
            <a:endParaRPr lang="en-US" dirty="0">
              <a:solidFill>
                <a:srgbClr val="329C76"/>
              </a:solidFill>
            </a:endParaRPr>
          </a:p>
        </p:txBody>
      </p:sp>
    </p:spTree>
    <p:extLst>
      <p:ext uri="{BB962C8B-B14F-4D97-AF65-F5344CB8AC3E}">
        <p14:creationId xmlns:p14="http://schemas.microsoft.com/office/powerpoint/2010/main" val="2422494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CD96EF-D54D-4E6C-AD8D-2AC49FFC9095}"/>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Responding to a seizure</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8"/>
            </a:pPr>
            <a:r>
              <a:rPr lang="en-US" dirty="0"/>
              <a:t>When the seizure is over, note the time. Gently turn the person to his left side if you do not suspect a head, neck, back, spinal, or abdominal injuries. Turning the person reduces the risk of choking on vomit or saliva. If the person begins to choke, get help immediately. Check for adequate breathing and pulse. Begin CPR if breathing and pulse are absent and if you are allowed and trained to do so. Do not begin CPR during a seizure.</a:t>
            </a:r>
          </a:p>
          <a:p>
            <a:pPr marL="457200" indent="-457200">
              <a:buFont typeface="+mj-lt"/>
              <a:buAutoNum type="arabicPeriod" startAt="8"/>
            </a:pPr>
            <a:r>
              <a:rPr lang="en-US" dirty="0"/>
              <a:t>Remove and discard gloves. Wash your hands.</a:t>
            </a:r>
          </a:p>
          <a:p>
            <a:pPr marL="457200" indent="-457200">
              <a:buFont typeface="+mj-lt"/>
              <a:buAutoNum type="arabicPeriod" startAt="8"/>
            </a:pPr>
            <a:r>
              <a:rPr lang="en-US" dirty="0"/>
              <a:t>Report and document the incident properly, including how long the seizure lasted.</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B9140994-4CC2-41FD-B7BF-C8590427B763}"/>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63</a:t>
            </a:fld>
            <a:endParaRPr lang="en-US" dirty="0">
              <a:solidFill>
                <a:srgbClr val="329C76"/>
              </a:solidFill>
            </a:endParaRPr>
          </a:p>
        </p:txBody>
      </p:sp>
    </p:spTree>
    <p:extLst>
      <p:ext uri="{BB962C8B-B14F-4D97-AF65-F5344CB8AC3E}">
        <p14:creationId xmlns:p14="http://schemas.microsoft.com/office/powerpoint/2010/main" val="38827274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transient ischemic attack (TIA)</a:t>
            </a:r>
          </a:p>
          <a:p>
            <a:pPr marL="457200" lvl="1" indent="0">
              <a:buNone/>
            </a:pPr>
            <a:r>
              <a:rPr lang="en-US" dirty="0"/>
              <a:t>a warning sign of a CVA/stroke resulting from a temporary lack of oxygen in the brain; symptoms may last up to 24 hours.</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64</a:t>
            </a:fld>
            <a:endParaRPr lang="en-US" dirty="0">
              <a:solidFill>
                <a:srgbClr val="329C76"/>
              </a:solidFill>
            </a:endParaRPr>
          </a:p>
        </p:txBody>
      </p:sp>
    </p:spTree>
    <p:extLst>
      <p:ext uri="{BB962C8B-B14F-4D97-AF65-F5344CB8AC3E}">
        <p14:creationId xmlns:p14="http://schemas.microsoft.com/office/powerpoint/2010/main" val="16377640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The following are signs that a TIA or CVA (stroke) is occurring:</a:t>
            </a:r>
          </a:p>
          <a:p>
            <a:pPr marL="0" indent="0">
              <a:buNone/>
            </a:pPr>
            <a:endParaRPr lang="en-US" dirty="0"/>
          </a:p>
          <a:p>
            <a:pPr lvl="1"/>
            <a:r>
              <a:rPr lang="en-US" dirty="0"/>
              <a:t>Facial numbness, weakness, or drooping, especially on one side</a:t>
            </a:r>
          </a:p>
          <a:p>
            <a:pPr lvl="1"/>
            <a:r>
              <a:rPr lang="en-US" dirty="0"/>
              <a:t>Paralysis on one side (hemiplegia)</a:t>
            </a:r>
          </a:p>
          <a:p>
            <a:pPr lvl="1"/>
            <a:r>
              <a:rPr lang="en-US" dirty="0"/>
              <a:t>Arm numbness or weakness, especially on one side (hemiparesis)</a:t>
            </a:r>
          </a:p>
          <a:p>
            <a:pPr lvl="1"/>
            <a:r>
              <a:rPr lang="en-US" dirty="0"/>
              <a:t>Slurred speech or inability to speak</a:t>
            </a:r>
          </a:p>
          <a:p>
            <a:pPr lvl="1"/>
            <a:r>
              <a:rPr lang="en-US" dirty="0"/>
              <a:t>Inability to understand spoken or written words </a:t>
            </a:r>
          </a:p>
          <a:p>
            <a:pPr lvl="1"/>
            <a:r>
              <a:rPr lang="en-US" dirty="0"/>
              <a:t>Use of inappropriate words</a:t>
            </a:r>
          </a:p>
          <a:p>
            <a:pPr lvl="1"/>
            <a:r>
              <a:rPr lang="en-US" dirty="0"/>
              <a:t>Severe headache</a:t>
            </a:r>
          </a:p>
          <a:p>
            <a:pPr lvl="1"/>
            <a:r>
              <a:rPr lang="en-US" dirty="0"/>
              <a:t>Blurred vision</a:t>
            </a:r>
          </a:p>
          <a:p>
            <a:pPr lvl="1"/>
            <a:r>
              <a:rPr lang="en-US" dirty="0"/>
              <a:t>Ringing in ears</a:t>
            </a:r>
          </a:p>
          <a:p>
            <a:pPr lvl="1"/>
            <a:r>
              <a:rPr lang="en-US" dirty="0"/>
              <a:t>Redness in face </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65</a:t>
            </a:fld>
            <a:endParaRPr lang="en-US" dirty="0">
              <a:solidFill>
                <a:srgbClr val="329C76"/>
              </a:solidFill>
            </a:endParaRPr>
          </a:p>
        </p:txBody>
      </p:sp>
    </p:spTree>
    <p:extLst>
      <p:ext uri="{BB962C8B-B14F-4D97-AF65-F5344CB8AC3E}">
        <p14:creationId xmlns:p14="http://schemas.microsoft.com/office/powerpoint/2010/main" val="25914565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Signs that a stroke is occurring (cont’d):</a:t>
            </a:r>
          </a:p>
          <a:p>
            <a:pPr marL="0" indent="0">
              <a:buNone/>
            </a:pPr>
            <a:endParaRPr lang="en-US" dirty="0"/>
          </a:p>
          <a:p>
            <a:pPr lvl="1"/>
            <a:r>
              <a:rPr lang="en-US" dirty="0"/>
              <a:t>Noisy breathing </a:t>
            </a:r>
          </a:p>
          <a:p>
            <a:pPr lvl="1"/>
            <a:r>
              <a:rPr lang="en-US" dirty="0"/>
              <a:t>Elevated blood pressure</a:t>
            </a:r>
          </a:p>
          <a:p>
            <a:pPr lvl="1"/>
            <a:r>
              <a:rPr lang="en-US" dirty="0"/>
              <a:t>Slow pulse rate</a:t>
            </a:r>
          </a:p>
          <a:p>
            <a:pPr lvl="1"/>
            <a:r>
              <a:rPr lang="en-US" dirty="0"/>
              <a:t>Nausea or vomiting</a:t>
            </a:r>
          </a:p>
          <a:p>
            <a:pPr lvl="1"/>
            <a:r>
              <a:rPr lang="en-US" dirty="0"/>
              <a:t>Loss of bowel and bladder control </a:t>
            </a:r>
          </a:p>
          <a:p>
            <a:pPr lvl="1"/>
            <a:r>
              <a:rPr lang="en-US" dirty="0"/>
              <a:t>Seizures</a:t>
            </a:r>
          </a:p>
          <a:p>
            <a:pPr lvl="1"/>
            <a:r>
              <a:rPr lang="en-US" dirty="0"/>
              <a:t>Dizziness</a:t>
            </a:r>
          </a:p>
          <a:p>
            <a:pPr lvl="1"/>
            <a:r>
              <a:rPr lang="en-US" dirty="0"/>
              <a:t>Loss of consciousness</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66</a:t>
            </a:fld>
            <a:endParaRPr lang="en-US" dirty="0">
              <a:solidFill>
                <a:srgbClr val="329C76"/>
              </a:solidFill>
            </a:endParaRPr>
          </a:p>
        </p:txBody>
      </p:sp>
    </p:spTree>
    <p:extLst>
      <p:ext uri="{BB962C8B-B14F-4D97-AF65-F5344CB8AC3E}">
        <p14:creationId xmlns:p14="http://schemas.microsoft.com/office/powerpoint/2010/main" val="167129590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It is important to note that women may also experience the following associated with TIA/CVA:</a:t>
            </a:r>
          </a:p>
          <a:p>
            <a:pPr marL="0" indent="0">
              <a:buNone/>
            </a:pPr>
            <a:endParaRPr lang="en-US" dirty="0"/>
          </a:p>
          <a:p>
            <a:pPr lvl="1"/>
            <a:r>
              <a:rPr lang="en-US" dirty="0"/>
              <a:t>Pain in the face, arms, and legs</a:t>
            </a:r>
          </a:p>
          <a:p>
            <a:pPr lvl="1"/>
            <a:r>
              <a:rPr lang="en-US" dirty="0"/>
              <a:t>Hiccups</a:t>
            </a:r>
          </a:p>
          <a:p>
            <a:pPr lvl="1"/>
            <a:r>
              <a:rPr lang="en-US" dirty="0"/>
              <a:t>Weakness</a:t>
            </a:r>
          </a:p>
          <a:p>
            <a:pPr lvl="1"/>
            <a:r>
              <a:rPr lang="en-US" dirty="0"/>
              <a:t>Chest pain</a:t>
            </a:r>
          </a:p>
          <a:p>
            <a:pPr lvl="1"/>
            <a:r>
              <a:rPr lang="en-US" dirty="0"/>
              <a:t>Shortness of breath</a:t>
            </a:r>
          </a:p>
          <a:p>
            <a:pPr lvl="1"/>
            <a:r>
              <a:rPr lang="en-US" dirty="0"/>
              <a:t>Palpitations</a:t>
            </a:r>
          </a:p>
          <a:p>
            <a:pPr lvl="1"/>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67</a:t>
            </a:fld>
            <a:endParaRPr lang="en-US" dirty="0">
              <a:solidFill>
                <a:srgbClr val="329C76"/>
              </a:solidFill>
            </a:endParaRPr>
          </a:p>
        </p:txBody>
      </p:sp>
    </p:spTree>
    <p:extLst>
      <p:ext uri="{BB962C8B-B14F-4D97-AF65-F5344CB8AC3E}">
        <p14:creationId xmlns:p14="http://schemas.microsoft.com/office/powerpoint/2010/main" val="5995195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It is important to note that women may also experience the following associated with TIA/CVA:</a:t>
            </a:r>
          </a:p>
          <a:p>
            <a:pPr marL="0" indent="0">
              <a:buNone/>
            </a:pPr>
            <a:endParaRPr lang="en-US" dirty="0"/>
          </a:p>
          <a:p>
            <a:pPr lvl="1"/>
            <a:r>
              <a:rPr lang="en-US" dirty="0"/>
              <a:t>Pain in the face, arms, and legs</a:t>
            </a:r>
          </a:p>
          <a:p>
            <a:pPr lvl="1"/>
            <a:r>
              <a:rPr lang="en-US" dirty="0"/>
              <a:t>Hiccups</a:t>
            </a:r>
          </a:p>
          <a:p>
            <a:pPr lvl="1"/>
            <a:r>
              <a:rPr lang="en-US" dirty="0"/>
              <a:t>Weakness</a:t>
            </a:r>
          </a:p>
          <a:p>
            <a:pPr lvl="1"/>
            <a:r>
              <a:rPr lang="en-US" dirty="0"/>
              <a:t>Chest pain</a:t>
            </a:r>
          </a:p>
          <a:p>
            <a:pPr lvl="1"/>
            <a:r>
              <a:rPr lang="en-US" dirty="0"/>
              <a:t>Shortness of breath</a:t>
            </a:r>
          </a:p>
          <a:p>
            <a:pPr lvl="1"/>
            <a:r>
              <a:rPr lang="en-US" dirty="0"/>
              <a:t>Palpitations</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68</a:t>
            </a:fld>
            <a:endParaRPr lang="en-US" dirty="0">
              <a:solidFill>
                <a:srgbClr val="329C76"/>
              </a:solidFill>
            </a:endParaRPr>
          </a:p>
        </p:txBody>
      </p:sp>
    </p:spTree>
    <p:extLst>
      <p:ext uri="{BB962C8B-B14F-4D97-AF65-F5344CB8AC3E}">
        <p14:creationId xmlns:p14="http://schemas.microsoft.com/office/powerpoint/2010/main" val="33192858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The acronym F.A.S.T. can be used as a way to help respond effectively to a stroke.</a:t>
            </a:r>
          </a:p>
          <a:p>
            <a:pPr marL="0" indent="0">
              <a:buNone/>
            </a:pPr>
            <a:endParaRPr lang="en-US" dirty="0"/>
          </a:p>
          <a:p>
            <a:r>
              <a:rPr lang="en-US" b="1" dirty="0"/>
              <a:t>F</a:t>
            </a:r>
            <a:r>
              <a:rPr lang="en-US" dirty="0"/>
              <a:t>ace – Is one side of the face drooping or is the person’s smile uneven?</a:t>
            </a:r>
          </a:p>
          <a:p>
            <a:r>
              <a:rPr lang="en-US" b="1" dirty="0"/>
              <a:t>A</a:t>
            </a:r>
            <a:r>
              <a:rPr lang="en-US" dirty="0"/>
              <a:t>rms – Is one arm numb or weak?</a:t>
            </a:r>
          </a:p>
          <a:p>
            <a:r>
              <a:rPr lang="en-US" b="1" dirty="0"/>
              <a:t>S</a:t>
            </a:r>
            <a:r>
              <a:rPr lang="en-US" dirty="0"/>
              <a:t>peech – Is the person’s speech slurred? Can the person repeat a simple sentence?</a:t>
            </a:r>
          </a:p>
          <a:p>
            <a:r>
              <a:rPr lang="en-US" b="1" dirty="0"/>
              <a:t>T</a:t>
            </a:r>
            <a:r>
              <a:rPr lang="en-US" dirty="0"/>
              <a:t>ime – Time is of the utmost importance when responding to a stroke. Report to the nurse immediately if the person shows any of these signs.</a:t>
            </a:r>
          </a:p>
          <a:p>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69</a:t>
            </a:fld>
            <a:endParaRPr lang="en-US" dirty="0">
              <a:solidFill>
                <a:srgbClr val="329C76"/>
              </a:solidFill>
            </a:endParaRPr>
          </a:p>
        </p:txBody>
      </p:sp>
    </p:spTree>
    <p:extLst>
      <p:ext uri="{BB962C8B-B14F-4D97-AF65-F5344CB8AC3E}">
        <p14:creationId xmlns:p14="http://schemas.microsoft.com/office/powerpoint/2010/main" val="28010934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first aid</a:t>
            </a:r>
          </a:p>
          <a:p>
            <a:pPr marL="457200" lvl="1" indent="0">
              <a:buNone/>
            </a:pPr>
            <a:r>
              <a:rPr lang="en-US" dirty="0"/>
              <a:t>emergency care given immediately to an injured person by the first people to respond to an emergency. </a:t>
            </a:r>
          </a:p>
          <a:p>
            <a:pPr marL="0" indent="0">
              <a:buNone/>
            </a:pPr>
            <a:r>
              <a:rPr lang="en-US" b="1" dirty="0"/>
              <a:t>cardiopulmonary resuscitation (CPR)</a:t>
            </a:r>
          </a:p>
          <a:p>
            <a:pPr marL="457200" lvl="1" indent="0">
              <a:buNone/>
            </a:pPr>
            <a:r>
              <a:rPr lang="en-US" dirty="0"/>
              <a:t>medical procedures used when a person’s heart or lungs have stopped working.</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a:t>
            </a:fld>
            <a:endParaRPr lang="en-US" dirty="0">
              <a:solidFill>
                <a:srgbClr val="329C76"/>
              </a:solidFill>
            </a:endParaRPr>
          </a:p>
        </p:txBody>
      </p:sp>
    </p:spTree>
    <p:extLst>
      <p:ext uri="{BB962C8B-B14F-4D97-AF65-F5344CB8AC3E}">
        <p14:creationId xmlns:p14="http://schemas.microsoft.com/office/powerpoint/2010/main" val="300899698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Define the following term:</a:t>
            </a:r>
          </a:p>
          <a:p>
            <a:pPr marL="0" indent="0">
              <a:buNone/>
            </a:pPr>
            <a:endParaRPr lang="en-US" dirty="0"/>
          </a:p>
          <a:p>
            <a:pPr marL="0" indent="0">
              <a:buNone/>
            </a:pPr>
            <a:r>
              <a:rPr lang="en-US" b="1" dirty="0"/>
              <a:t>emesis</a:t>
            </a:r>
          </a:p>
          <a:p>
            <a:pPr marL="457200" lvl="1" indent="0">
              <a:buNone/>
            </a:pPr>
            <a:r>
              <a:rPr lang="en-US" dirty="0"/>
              <a:t>the act of vomiting, or ejecting stomach contents through the mouth and/or nose.</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70</a:t>
            </a:fld>
            <a:endParaRPr lang="en-US" dirty="0">
              <a:solidFill>
                <a:srgbClr val="329C76"/>
              </a:solidFill>
            </a:endParaRPr>
          </a:p>
        </p:txBody>
      </p:sp>
    </p:spTree>
    <p:extLst>
      <p:ext uri="{BB962C8B-B14F-4D97-AF65-F5344CB8AC3E}">
        <p14:creationId xmlns:p14="http://schemas.microsoft.com/office/powerpoint/2010/main" val="4911847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F6F479-8BA9-4725-BE61-651E3617AEFD}"/>
              </a:ext>
            </a:extLst>
          </p:cNvPr>
          <p:cNvSpPr>
            <a:spLocks noGrp="1"/>
          </p:cNvSpPr>
          <p:nvPr>
            <p:ph idx="1"/>
          </p:nvPr>
        </p:nvSpPr>
        <p:spPr/>
        <p:txBody>
          <a:bodyPr/>
          <a:lstStyle/>
          <a:p>
            <a:pPr marL="0" indent="0">
              <a:buNone/>
            </a:pPr>
            <a:r>
              <a:rPr lang="en-US" dirty="0">
                <a:solidFill>
                  <a:schemeClr val="accent5">
                    <a:lumMod val="60000"/>
                    <a:lumOff val="40000"/>
                  </a:schemeClr>
                </a:solidFill>
                <a:highlight>
                  <a:srgbClr val="000000"/>
                </a:highlight>
              </a:rPr>
              <a:t>Responding to vomiting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a:pPr>
            <a:r>
              <a:rPr lang="en-US" dirty="0"/>
              <a:t>Notify the nurse immediately. </a:t>
            </a:r>
          </a:p>
          <a:p>
            <a:pPr marL="457200" indent="-457200">
              <a:buFont typeface="+mj-lt"/>
              <a:buAutoNum type="arabicPeriod"/>
            </a:pPr>
            <a:r>
              <a:rPr lang="en-US" dirty="0"/>
              <a:t>Put on gloves.</a:t>
            </a:r>
          </a:p>
          <a:p>
            <a:pPr marL="457200" indent="-457200">
              <a:buFont typeface="+mj-lt"/>
              <a:buAutoNum type="arabicPeriod"/>
            </a:pPr>
            <a:r>
              <a:rPr lang="en-US" dirty="0"/>
              <a:t>Make sure the head is up or turned to one side. Place an emesis basin under the chin. Remove it when vomiting has stopped.</a:t>
            </a:r>
          </a:p>
          <a:p>
            <a:pPr marL="457200" indent="-457200">
              <a:buFont typeface="+mj-lt"/>
              <a:buAutoNum type="arabicPeriod"/>
            </a:pPr>
            <a:r>
              <a:rPr lang="en-US" dirty="0"/>
              <a:t>Remove soiled linens or clothes and set aside. Replace with fresh linens or clothes. </a:t>
            </a:r>
          </a:p>
          <a:p>
            <a:pPr marL="457200" indent="-457200">
              <a:buFont typeface="+mj-lt"/>
              <a:buAutoNum type="arabicPeriod"/>
            </a:pPr>
            <a:r>
              <a:rPr lang="en-US" dirty="0"/>
              <a:t>If resident’s intake and output (I&amp;O) is being monitored (Chapter 15), measure and note the amount of vomitus.</a:t>
            </a:r>
          </a:p>
          <a:p>
            <a:pPr marL="457200" indent="-457200">
              <a:buFont typeface="+mj-lt"/>
              <a:buAutoNum type="arabicPeriod"/>
            </a:pPr>
            <a:r>
              <a:rPr lang="en-US" dirty="0"/>
              <a:t>Flush vomit down the toilet unless vomit is red, has blood in it, or looks like wet coffee grounds. If these symptoms are observed, show this to the nurse before discarding the vomit. After disposing of vomit, wash and store basin.</a:t>
            </a:r>
          </a:p>
          <a:p>
            <a:pPr marL="457200" indent="-457200">
              <a:buFont typeface="+mj-lt"/>
              <a:buAutoNum type="arabicPeriod"/>
            </a:pPr>
            <a:r>
              <a:rPr lang="en-US" dirty="0"/>
              <a:t>Remove and discard gloves. </a:t>
            </a:r>
          </a:p>
          <a:p>
            <a:pPr marL="457200" indent="-457200">
              <a:buFont typeface="+mj-lt"/>
              <a:buAutoNum type="arabicPeriod"/>
            </a:pPr>
            <a:r>
              <a:rPr lang="en-US" dirty="0"/>
              <a:t>Wash your hands. </a:t>
            </a:r>
          </a:p>
          <a:p>
            <a:pPr marL="457200" indent="-457200">
              <a:buFont typeface="+mj-lt"/>
              <a:buAutoNum type="arabicPeriod"/>
            </a:pPr>
            <a:r>
              <a:rPr lang="en-US" dirty="0"/>
              <a:t>Put on clean gloves.</a:t>
            </a:r>
          </a:p>
          <a:p>
            <a:pPr marL="0" indent="0">
              <a:buNone/>
            </a:pPr>
            <a:endParaRPr lang="en-US" dirty="0">
              <a:highlight>
                <a:srgbClr val="000000"/>
              </a:highlight>
            </a:endParaRPr>
          </a:p>
          <a:p>
            <a:pPr marL="0" indent="0">
              <a:buNone/>
            </a:pPr>
            <a:endParaRPr lang="en-US" dirty="0">
              <a:solidFill>
                <a:schemeClr val="accent5">
                  <a:lumMod val="60000"/>
                  <a:lumOff val="40000"/>
                </a:schemeClr>
              </a:solidFill>
              <a:highlight>
                <a:srgbClr val="000000"/>
              </a:highlight>
            </a:endParaRPr>
          </a:p>
          <a:p>
            <a:pPr marL="0" indent="0">
              <a:buNone/>
            </a:pPr>
            <a:endParaRPr lang="en-US" dirty="0">
              <a:solidFill>
                <a:schemeClr val="accent5">
                  <a:lumMod val="60000"/>
                  <a:lumOff val="40000"/>
                </a:schemeClr>
              </a:solidFill>
              <a:highlight>
                <a:srgbClr val="000000"/>
              </a:highlight>
            </a:endParaRPr>
          </a:p>
        </p:txBody>
      </p:sp>
      <p:sp>
        <p:nvSpPr>
          <p:cNvPr id="3" name="Slide Number Placeholder 2">
            <a:extLst>
              <a:ext uri="{FF2B5EF4-FFF2-40B4-BE49-F238E27FC236}">
                <a16:creationId xmlns:a16="http://schemas.microsoft.com/office/drawing/2014/main" id="{C7879369-AA3A-4F9D-8864-AA4A866E62D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71</a:t>
            </a:fld>
            <a:endParaRPr lang="en-US" dirty="0">
              <a:solidFill>
                <a:srgbClr val="329C76"/>
              </a:solidFill>
            </a:endParaRPr>
          </a:p>
        </p:txBody>
      </p:sp>
    </p:spTree>
    <p:extLst>
      <p:ext uri="{BB962C8B-B14F-4D97-AF65-F5344CB8AC3E}">
        <p14:creationId xmlns:p14="http://schemas.microsoft.com/office/powerpoint/2010/main" val="20167369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EF6F479-8BA9-4725-BE61-651E3617AEFD}"/>
              </a:ext>
            </a:extLst>
          </p:cNvPr>
          <p:cNvSpPr>
            <a:spLocks noGrp="1"/>
          </p:cNvSpPr>
          <p:nvPr>
            <p:ph idx="1"/>
          </p:nvPr>
        </p:nvSpPr>
        <p:spPr>
          <a:xfrm>
            <a:off x="635393" y="780226"/>
            <a:ext cx="4559177" cy="5396738"/>
          </a:xfrm>
        </p:spPr>
        <p:txBody>
          <a:bodyPr/>
          <a:lstStyle/>
          <a:p>
            <a:pPr marL="0" indent="0">
              <a:buNone/>
            </a:pPr>
            <a:r>
              <a:rPr lang="en-US" dirty="0">
                <a:solidFill>
                  <a:schemeClr val="accent5">
                    <a:lumMod val="60000"/>
                    <a:lumOff val="40000"/>
                  </a:schemeClr>
                </a:solidFill>
                <a:highlight>
                  <a:srgbClr val="000000"/>
                </a:highlight>
              </a:rPr>
              <a:t>Responding to vomiting</a:t>
            </a:r>
          </a:p>
          <a:p>
            <a:pPr marL="0" indent="0">
              <a:buNone/>
            </a:pPr>
            <a:endParaRPr lang="en-US" dirty="0">
              <a:solidFill>
                <a:schemeClr val="accent5">
                  <a:lumMod val="60000"/>
                  <a:lumOff val="40000"/>
                </a:schemeClr>
              </a:solidFill>
              <a:highlight>
                <a:srgbClr val="000000"/>
              </a:highlight>
            </a:endParaRPr>
          </a:p>
          <a:p>
            <a:pPr marL="457200" indent="-457200">
              <a:buFont typeface="+mj-lt"/>
              <a:buAutoNum type="arabicPeriod" startAt="10"/>
            </a:pPr>
            <a:r>
              <a:rPr lang="en-US" dirty="0"/>
              <a:t>Provide comfort to resident. Wipe face and mouth, position comfortably, and offer a drink of water or oral care (Chapter 13). Oral care helps get rid of the taste of vomit in the mouth. </a:t>
            </a:r>
          </a:p>
          <a:p>
            <a:pPr marL="457200" indent="-457200">
              <a:buFont typeface="+mj-lt"/>
              <a:buAutoNum type="arabicPeriod" startAt="10"/>
            </a:pPr>
            <a:r>
              <a:rPr lang="en-US" dirty="0"/>
              <a:t>Put soiled linen in proper containers.</a:t>
            </a:r>
          </a:p>
          <a:p>
            <a:pPr marL="457200" indent="-457200">
              <a:buFont typeface="+mj-lt"/>
              <a:buAutoNum type="arabicPeriod" startAt="10"/>
            </a:pPr>
            <a:r>
              <a:rPr lang="en-US" dirty="0"/>
              <a:t>Remove and discard gloves.</a:t>
            </a:r>
          </a:p>
          <a:p>
            <a:pPr marL="457200" indent="-457200">
              <a:buFont typeface="+mj-lt"/>
              <a:buAutoNum type="arabicPeriod" startAt="10"/>
            </a:pPr>
            <a:r>
              <a:rPr lang="en-US" dirty="0"/>
              <a:t>Wash your hands again.</a:t>
            </a:r>
          </a:p>
          <a:p>
            <a:pPr marL="457200" indent="-457200">
              <a:buFont typeface="+mj-lt"/>
              <a:buAutoNum type="arabicPeriod" startAt="10"/>
            </a:pPr>
            <a:r>
              <a:rPr lang="en-US" dirty="0"/>
              <a:t>Document time, amount, color, odor, and consistency of vomitus. </a:t>
            </a:r>
          </a:p>
          <a:p>
            <a:pPr marL="0" indent="0">
              <a:buNone/>
            </a:pPr>
            <a:endParaRPr lang="en-US" dirty="0">
              <a:highlight>
                <a:srgbClr val="000000"/>
              </a:highlight>
            </a:endParaRPr>
          </a:p>
        </p:txBody>
      </p:sp>
      <p:sp>
        <p:nvSpPr>
          <p:cNvPr id="3" name="Slide Number Placeholder 2">
            <a:extLst>
              <a:ext uri="{FF2B5EF4-FFF2-40B4-BE49-F238E27FC236}">
                <a16:creationId xmlns:a16="http://schemas.microsoft.com/office/drawing/2014/main" id="{C7879369-AA3A-4F9D-8864-AA4A866E62D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72</a:t>
            </a:fld>
            <a:endParaRPr lang="en-US" dirty="0">
              <a:solidFill>
                <a:srgbClr val="329C76"/>
              </a:solidFill>
            </a:endParaRPr>
          </a:p>
        </p:txBody>
      </p:sp>
      <p:pic>
        <p:nvPicPr>
          <p:cNvPr id="4" name="Picture 3">
            <a:extLst>
              <a:ext uri="{FF2B5EF4-FFF2-40B4-BE49-F238E27FC236}">
                <a16:creationId xmlns:a16="http://schemas.microsoft.com/office/drawing/2014/main" id="{9DA08407-6815-4B8E-9058-84F07C3605BA}"/>
              </a:ext>
            </a:extLst>
          </p:cNvPr>
          <p:cNvPicPr>
            <a:picLocks noChangeAspect="1"/>
          </p:cNvPicPr>
          <p:nvPr/>
        </p:nvPicPr>
        <p:blipFill>
          <a:blip r:embed="rId2"/>
          <a:stretch>
            <a:fillRect/>
          </a:stretch>
        </p:blipFill>
        <p:spPr>
          <a:xfrm>
            <a:off x="5610836" y="2069811"/>
            <a:ext cx="4882213" cy="3961567"/>
          </a:xfrm>
          <a:prstGeom prst="rect">
            <a:avLst/>
          </a:prstGeom>
        </p:spPr>
      </p:pic>
    </p:spTree>
    <p:extLst>
      <p:ext uri="{BB962C8B-B14F-4D97-AF65-F5344CB8AC3E}">
        <p14:creationId xmlns:p14="http://schemas.microsoft.com/office/powerpoint/2010/main" val="13938568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When a resident is falling, the NA should do the following:</a:t>
            </a:r>
          </a:p>
          <a:p>
            <a:pPr marL="0" indent="0">
              <a:buNone/>
            </a:pPr>
            <a:endParaRPr lang="en-US" dirty="0"/>
          </a:p>
          <a:p>
            <a:pPr lvl="1"/>
            <a:r>
              <a:rPr lang="en-US" dirty="0"/>
              <a:t>Widen his stance and bring the resident’s body close to the NA’s body. </a:t>
            </a:r>
          </a:p>
          <a:p>
            <a:pPr lvl="1"/>
            <a:r>
              <a:rPr lang="en-US" dirty="0"/>
              <a:t>NA should have knees bent and support the resident as he lowers her to the floor.</a:t>
            </a:r>
          </a:p>
          <a:p>
            <a:pPr lvl="1"/>
            <a:r>
              <a:rPr lang="en-US" dirty="0"/>
              <a:t>NA should not try to stop or reverse a fall.</a:t>
            </a:r>
          </a:p>
          <a:p>
            <a:pPr lvl="1"/>
            <a:r>
              <a:rPr lang="en-US" dirty="0"/>
              <a:t>NA should notify the nurse immediately.</a:t>
            </a:r>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73</a:t>
            </a:fld>
            <a:endParaRPr lang="en-US" dirty="0">
              <a:solidFill>
                <a:srgbClr val="329C76"/>
              </a:solidFill>
            </a:endParaRPr>
          </a:p>
        </p:txBody>
      </p:sp>
    </p:spTree>
    <p:extLst>
      <p:ext uri="{BB962C8B-B14F-4D97-AF65-F5344CB8AC3E}">
        <p14:creationId xmlns:p14="http://schemas.microsoft.com/office/powerpoint/2010/main" val="32735145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It is very important for NAs to report all falls to the nurse and to complete an incident report.</a:t>
            </a:r>
          </a:p>
          <a:p>
            <a:pPr marL="0" indent="0">
              <a:buNone/>
            </a:pPr>
            <a:endParaRPr lang="en-US" dirty="0"/>
          </a:p>
          <a:p>
            <a:pPr marL="457200" indent="-457200">
              <a:buFont typeface="+mj-lt"/>
              <a:buAutoNum type="arabicPeriod" startAt="2"/>
            </a:pPr>
            <a:endParaRPr lang="en-US" dirty="0"/>
          </a:p>
          <a:p>
            <a:pPr marL="0" indent="0">
              <a:buNone/>
            </a:pPr>
            <a:endParaRPr lang="en-US" dirty="0"/>
          </a:p>
          <a:p>
            <a:pPr marL="0" indent="0">
              <a:buNone/>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74</a:t>
            </a:fld>
            <a:endParaRPr lang="en-US" dirty="0">
              <a:solidFill>
                <a:srgbClr val="329C76"/>
              </a:solidFill>
            </a:endParaRPr>
          </a:p>
        </p:txBody>
      </p:sp>
    </p:spTree>
    <p:extLst>
      <p:ext uri="{BB962C8B-B14F-4D97-AF65-F5344CB8AC3E}">
        <p14:creationId xmlns:p14="http://schemas.microsoft.com/office/powerpoint/2010/main" val="5957875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In any disaster, it is important to follow these general guidelines:</a:t>
            </a:r>
          </a:p>
          <a:p>
            <a:pPr marL="0" indent="0">
              <a:buNone/>
            </a:pPr>
            <a:endParaRPr lang="en-US" dirty="0"/>
          </a:p>
          <a:p>
            <a:pPr lvl="1"/>
            <a:r>
              <a:rPr lang="en-US" dirty="0"/>
              <a:t>Remain calm.</a:t>
            </a:r>
          </a:p>
          <a:p>
            <a:pPr lvl="1"/>
            <a:r>
              <a:rPr lang="en-US" dirty="0"/>
              <a:t>Know where exits and stairways are. </a:t>
            </a:r>
          </a:p>
          <a:p>
            <a:pPr lvl="1"/>
            <a:r>
              <a:rPr lang="en-US" dirty="0"/>
              <a:t>Know where alarms and extinguishers are. </a:t>
            </a:r>
          </a:p>
          <a:p>
            <a:pPr lvl="1"/>
            <a:r>
              <a:rPr lang="en-US" dirty="0"/>
              <a:t>Know appropriate action to take.</a:t>
            </a:r>
          </a:p>
          <a:p>
            <a:pPr lvl="1"/>
            <a:r>
              <a:rPr lang="en-US" dirty="0"/>
              <a:t>Stay informed via Internet, radio, or TV.</a:t>
            </a:r>
          </a:p>
          <a:p>
            <a:pPr marL="0" indent="0">
              <a:buNone/>
            </a:pPr>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75</a:t>
            </a:fld>
            <a:endParaRPr lang="en-US" dirty="0">
              <a:solidFill>
                <a:srgbClr val="329C76"/>
              </a:solidFill>
            </a:endParaRPr>
          </a:p>
        </p:txBody>
      </p:sp>
    </p:spTree>
    <p:extLst>
      <p:ext uri="{BB962C8B-B14F-4D97-AF65-F5344CB8AC3E}">
        <p14:creationId xmlns:p14="http://schemas.microsoft.com/office/powerpoint/2010/main" val="174622044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The following are steps to take in case of a tornado:</a:t>
            </a:r>
          </a:p>
          <a:p>
            <a:pPr marL="0" indent="0">
              <a:buNone/>
            </a:pPr>
            <a:endParaRPr lang="en-US" dirty="0"/>
          </a:p>
          <a:p>
            <a:pPr lvl="1"/>
            <a:r>
              <a:rPr lang="en-US" dirty="0"/>
              <a:t>Seek shelter inside, ideally in a steel-framed or concrete building.</a:t>
            </a:r>
          </a:p>
          <a:p>
            <a:pPr lvl="1"/>
            <a:r>
              <a:rPr lang="en-US" dirty="0"/>
              <a:t>Stay away from windows.</a:t>
            </a:r>
          </a:p>
          <a:p>
            <a:pPr lvl="1"/>
            <a:r>
              <a:rPr lang="en-US" dirty="0"/>
              <a:t>Stand in the hallway or in a basement, or take cover under heavy furniture.</a:t>
            </a:r>
          </a:p>
          <a:p>
            <a:pPr lvl="1"/>
            <a:r>
              <a:rPr lang="en-US" dirty="0"/>
              <a:t>Do not stay in a mobile home or trailer.</a:t>
            </a:r>
          </a:p>
          <a:p>
            <a:pPr lvl="1"/>
            <a:r>
              <a:rPr lang="en-US" dirty="0"/>
              <a:t>Lie as flat as possible.</a:t>
            </a:r>
          </a:p>
          <a:p>
            <a:pPr lvl="1"/>
            <a:endParaRPr lang="en-US" dirty="0"/>
          </a:p>
          <a:p>
            <a:pPr lvl="1"/>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76</a:t>
            </a:fld>
            <a:endParaRPr lang="en-US" dirty="0">
              <a:solidFill>
                <a:srgbClr val="329C76"/>
              </a:solidFill>
            </a:endParaRPr>
          </a:p>
        </p:txBody>
      </p:sp>
    </p:spTree>
    <p:extLst>
      <p:ext uri="{BB962C8B-B14F-4D97-AF65-F5344CB8AC3E}">
        <p14:creationId xmlns:p14="http://schemas.microsoft.com/office/powerpoint/2010/main" val="4001126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The following are steps to take in case of lightning:</a:t>
            </a:r>
          </a:p>
          <a:p>
            <a:pPr marL="0" indent="0">
              <a:buNone/>
            </a:pPr>
            <a:endParaRPr lang="en-US" dirty="0"/>
          </a:p>
          <a:p>
            <a:pPr lvl="1"/>
            <a:r>
              <a:rPr lang="en-US" dirty="0"/>
              <a:t>If outdoors, follow these guidelines:</a:t>
            </a:r>
          </a:p>
          <a:p>
            <a:pPr lvl="2"/>
            <a:r>
              <a:rPr lang="en-US" dirty="0"/>
              <a:t>Avoid the largest objects, such as trees, and avoid open spaces.</a:t>
            </a:r>
          </a:p>
          <a:p>
            <a:pPr lvl="2"/>
            <a:r>
              <a:rPr lang="en-US" dirty="0"/>
              <a:t>Stay out of the water.</a:t>
            </a:r>
          </a:p>
          <a:p>
            <a:pPr lvl="2"/>
            <a:r>
              <a:rPr lang="en-US" dirty="0"/>
              <a:t>Seek shelter in buildings.</a:t>
            </a:r>
          </a:p>
          <a:p>
            <a:pPr lvl="2"/>
            <a:r>
              <a:rPr lang="en-US" dirty="0"/>
              <a:t>Stay away from metal fences, doors, or other objects.</a:t>
            </a:r>
          </a:p>
          <a:p>
            <a:pPr lvl="2"/>
            <a:r>
              <a:rPr lang="en-US" dirty="0"/>
              <a:t>Avoid holding metal objects, such as golf clubs, in your hands.</a:t>
            </a:r>
          </a:p>
          <a:p>
            <a:pPr lvl="2"/>
            <a:r>
              <a:rPr lang="en-US" dirty="0"/>
              <a:t>Stay in automobiles.</a:t>
            </a:r>
          </a:p>
          <a:p>
            <a:pPr lvl="2"/>
            <a:r>
              <a:rPr lang="en-US" dirty="0"/>
              <a:t>It is safe to perform CPR on lightning victims; they carry no electricity.</a:t>
            </a:r>
          </a:p>
          <a:p>
            <a:pPr marL="0" indent="0">
              <a:buNone/>
            </a:pPr>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77</a:t>
            </a:fld>
            <a:endParaRPr lang="en-US" dirty="0">
              <a:solidFill>
                <a:srgbClr val="329C76"/>
              </a:solidFill>
            </a:endParaRPr>
          </a:p>
        </p:txBody>
      </p:sp>
    </p:spTree>
    <p:extLst>
      <p:ext uri="{BB962C8B-B14F-4D97-AF65-F5344CB8AC3E}">
        <p14:creationId xmlns:p14="http://schemas.microsoft.com/office/powerpoint/2010/main" val="24026109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In case of lightning (cont’d):</a:t>
            </a:r>
          </a:p>
          <a:p>
            <a:pPr marL="0" indent="0">
              <a:buNone/>
            </a:pPr>
            <a:endParaRPr lang="en-US" dirty="0"/>
          </a:p>
          <a:p>
            <a:pPr lvl="1"/>
            <a:r>
              <a:rPr lang="en-US" dirty="0"/>
              <a:t>If indoors, follow these guidelines:</a:t>
            </a:r>
          </a:p>
          <a:p>
            <a:pPr lvl="2"/>
            <a:r>
              <a:rPr lang="en-US" dirty="0"/>
              <a:t>Stay inside and away from open doors and windows.</a:t>
            </a:r>
          </a:p>
          <a:p>
            <a:pPr lvl="2"/>
            <a:r>
              <a:rPr lang="en-US" dirty="0"/>
              <a:t>Avoid the use of electrical equipment, such as hair dryers and televisions.</a:t>
            </a:r>
          </a:p>
          <a:p>
            <a:pPr lvl="2"/>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78</a:t>
            </a:fld>
            <a:endParaRPr lang="en-US" dirty="0">
              <a:solidFill>
                <a:srgbClr val="329C76"/>
              </a:solidFill>
            </a:endParaRPr>
          </a:p>
        </p:txBody>
      </p:sp>
    </p:spTree>
    <p:extLst>
      <p:ext uri="{BB962C8B-B14F-4D97-AF65-F5344CB8AC3E}">
        <p14:creationId xmlns:p14="http://schemas.microsoft.com/office/powerpoint/2010/main" val="39939279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0" indent="0">
              <a:buNone/>
            </a:pPr>
            <a:endParaRPr lang="en-US" dirty="0">
              <a:solidFill>
                <a:srgbClr val="FF0000"/>
              </a:solidFill>
            </a:endParaRPr>
          </a:p>
          <a:p>
            <a:pPr marL="0" indent="0">
              <a:buNone/>
            </a:pPr>
            <a:r>
              <a:rPr lang="en-US" dirty="0"/>
              <a:t>The following are steps to take in case of a flood:</a:t>
            </a:r>
          </a:p>
          <a:p>
            <a:pPr marL="0" indent="0">
              <a:buNone/>
            </a:pPr>
            <a:endParaRPr lang="en-US" dirty="0"/>
          </a:p>
          <a:p>
            <a:pPr lvl="1"/>
            <a:r>
              <a:rPr lang="en-US" dirty="0"/>
              <a:t>Fill the bathtub with fresh water.</a:t>
            </a:r>
          </a:p>
          <a:p>
            <a:pPr lvl="1"/>
            <a:r>
              <a:rPr lang="en-US" dirty="0"/>
              <a:t>Evacuate if advised to do so.</a:t>
            </a:r>
          </a:p>
          <a:p>
            <a:pPr lvl="1"/>
            <a:r>
              <a:rPr lang="en-US" dirty="0"/>
              <a:t>Check the fuel level in automobiles. Make sure there is enough fuel to last through an evacuation if one becomes necessary.</a:t>
            </a:r>
          </a:p>
          <a:p>
            <a:pPr lvl="1"/>
            <a:r>
              <a:rPr lang="en-US" dirty="0"/>
              <a:t>Have a portable battery-operated radio, flashlight, and cooking equipment available.</a:t>
            </a:r>
          </a:p>
          <a:p>
            <a:pPr lvl="1"/>
            <a:r>
              <a:rPr lang="en-US" dirty="0"/>
              <a:t>Do not drink water or eat food that has been contaminated with floodwater.</a:t>
            </a:r>
          </a:p>
          <a:p>
            <a:pPr lvl="1"/>
            <a:r>
              <a:rPr lang="en-US" dirty="0"/>
              <a:t>Do not handle electrical equipment.</a:t>
            </a:r>
          </a:p>
          <a:p>
            <a:pPr lvl="1"/>
            <a:r>
              <a:rPr lang="en-US" dirty="0"/>
              <a:t>Do not turn off the gas yourself. Ask the gas company to turn off the gas.</a:t>
            </a:r>
          </a:p>
          <a:p>
            <a:pPr marL="0" indent="0">
              <a:buNone/>
            </a:pPr>
            <a:endParaRPr lang="en-US" dirty="0"/>
          </a:p>
          <a:p>
            <a:pPr marL="0" indent="0">
              <a:buNone/>
            </a:pPr>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79</a:t>
            </a:fld>
            <a:endParaRPr lang="en-US" dirty="0">
              <a:solidFill>
                <a:srgbClr val="329C76"/>
              </a:solidFill>
            </a:endParaRPr>
          </a:p>
        </p:txBody>
      </p:sp>
    </p:spTree>
    <p:extLst>
      <p:ext uri="{BB962C8B-B14F-4D97-AF65-F5344CB8AC3E}">
        <p14:creationId xmlns:p14="http://schemas.microsoft.com/office/powerpoint/2010/main" val="26689116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A9AB037-D54A-42E3-B683-E5C2CC2FFA60}"/>
              </a:ext>
            </a:extLst>
          </p:cNvPr>
          <p:cNvSpPr>
            <a:spLocks noGrp="1"/>
          </p:cNvSpPr>
          <p:nvPr>
            <p:ph idx="1"/>
          </p:nvPr>
        </p:nvSpPr>
        <p:spPr/>
        <p:txBody>
          <a:bodyPr/>
          <a:lstStyle/>
          <a:p>
            <a:pPr marL="457200" indent="-457200">
              <a:buFont typeface="+mj-lt"/>
              <a:buAutoNum type="arabicPeriod" startAt="2"/>
            </a:pPr>
            <a:r>
              <a:rPr lang="en-US" dirty="0">
                <a:solidFill>
                  <a:srgbClr val="FF0000"/>
                </a:solidFill>
              </a:rPr>
              <a:t>Demonstrate knowledge of first aid procedures</a:t>
            </a:r>
          </a:p>
          <a:p>
            <a:pPr marL="457200" indent="-457200">
              <a:buFont typeface="+mj-lt"/>
              <a:buAutoNum type="arabicPeriod" startAt="2"/>
            </a:pPr>
            <a:endParaRPr lang="en-US" dirty="0">
              <a:solidFill>
                <a:srgbClr val="FF0000"/>
              </a:solidFill>
            </a:endParaRPr>
          </a:p>
          <a:p>
            <a:pPr marL="0" indent="0">
              <a:buNone/>
            </a:pPr>
            <a:r>
              <a:rPr lang="en-US" dirty="0"/>
              <a:t>Remember:</a:t>
            </a:r>
          </a:p>
          <a:p>
            <a:pPr marL="0" indent="0">
              <a:buNone/>
            </a:pPr>
            <a:endParaRPr lang="en-US" dirty="0"/>
          </a:p>
          <a:p>
            <a:pPr marL="0" indent="0">
              <a:buNone/>
            </a:pPr>
            <a:r>
              <a:rPr lang="en-US" dirty="0"/>
              <a:t>Not all facilities permit NAs to start CPR - even those trained to do so. It is important to know the facility’s policy. Anyone who is not trained should never attempt to perform CPR.</a:t>
            </a:r>
          </a:p>
          <a:p>
            <a:pPr marL="0" indent="0">
              <a:buNone/>
            </a:pPr>
            <a:endParaRPr lang="en-US" dirty="0"/>
          </a:p>
          <a:p>
            <a:pPr marL="0" indent="0">
              <a:buNone/>
            </a:pPr>
            <a:endParaRPr lang="en-US" dirty="0"/>
          </a:p>
        </p:txBody>
      </p:sp>
      <p:sp>
        <p:nvSpPr>
          <p:cNvPr id="3" name="Slide Number Placeholder 2">
            <a:extLst>
              <a:ext uri="{FF2B5EF4-FFF2-40B4-BE49-F238E27FC236}">
                <a16:creationId xmlns:a16="http://schemas.microsoft.com/office/drawing/2014/main" id="{3C500CA4-E1EB-411F-AE9A-58AF7BBC88C5}"/>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8</a:t>
            </a:fld>
            <a:endParaRPr lang="en-US" dirty="0">
              <a:solidFill>
                <a:srgbClr val="329C76"/>
              </a:solidFill>
            </a:endParaRPr>
          </a:p>
        </p:txBody>
      </p:sp>
    </p:spTree>
    <p:extLst>
      <p:ext uri="{BB962C8B-B14F-4D97-AF65-F5344CB8AC3E}">
        <p14:creationId xmlns:p14="http://schemas.microsoft.com/office/powerpoint/2010/main" val="12948976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The following are steps to take in case of a blackout:</a:t>
            </a:r>
          </a:p>
          <a:p>
            <a:pPr marL="0" indent="0">
              <a:buNone/>
            </a:pPr>
            <a:endParaRPr lang="en-US" dirty="0"/>
          </a:p>
          <a:p>
            <a:pPr lvl="1"/>
            <a:r>
              <a:rPr lang="en-US" dirty="0"/>
              <a:t>Get a flashlight. Take prompt action to keep calm and provide light.</a:t>
            </a:r>
          </a:p>
          <a:p>
            <a:pPr lvl="1"/>
            <a:r>
              <a:rPr lang="en-US" dirty="0"/>
              <a:t>Use a backup pack for electrical medical equipment, such as an IV pump. Backup packs do not last more than 24 hours, so contact emergency services when instructed.</a:t>
            </a:r>
          </a:p>
          <a:p>
            <a:pPr marL="0" indent="0">
              <a:buNone/>
            </a:pPr>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80</a:t>
            </a:fld>
            <a:endParaRPr lang="en-US" dirty="0">
              <a:solidFill>
                <a:srgbClr val="329C76"/>
              </a:solidFill>
            </a:endParaRPr>
          </a:p>
        </p:txBody>
      </p:sp>
    </p:spTree>
    <p:extLst>
      <p:ext uri="{BB962C8B-B14F-4D97-AF65-F5344CB8AC3E}">
        <p14:creationId xmlns:p14="http://schemas.microsoft.com/office/powerpoint/2010/main" val="213329242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The following are steps to take in case of a hurricane:</a:t>
            </a:r>
          </a:p>
          <a:p>
            <a:pPr marL="0" indent="0">
              <a:buNone/>
            </a:pPr>
            <a:endParaRPr lang="en-US" dirty="0"/>
          </a:p>
          <a:p>
            <a:pPr lvl="1"/>
            <a:r>
              <a:rPr lang="en-US" dirty="0"/>
              <a:t>Know what category the hurricane is and track the expected path.</a:t>
            </a:r>
          </a:p>
          <a:p>
            <a:pPr lvl="1"/>
            <a:r>
              <a:rPr lang="en-US" dirty="0"/>
              <a:t>Know which residents or clients must go to shelters, hospitals, or other facilities, and which need assistance. Be aware of people with special needs. High-risk people include the elderly and those unable to evacuate on their own. High-risk areas include mobile homes or trailers.</a:t>
            </a:r>
          </a:p>
          <a:p>
            <a:pPr lvl="1"/>
            <a:r>
              <a:rPr lang="en-US" dirty="0"/>
              <a:t>Call your employer for instructions.</a:t>
            </a:r>
          </a:p>
          <a:p>
            <a:pPr lvl="1"/>
            <a:endParaRPr lang="en-US" dirty="0"/>
          </a:p>
          <a:p>
            <a:pPr lvl="1"/>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81</a:t>
            </a:fld>
            <a:endParaRPr lang="en-US" dirty="0">
              <a:solidFill>
                <a:srgbClr val="329C76"/>
              </a:solidFill>
            </a:endParaRPr>
          </a:p>
        </p:txBody>
      </p:sp>
    </p:spTree>
    <p:extLst>
      <p:ext uri="{BB962C8B-B14F-4D97-AF65-F5344CB8AC3E}">
        <p14:creationId xmlns:p14="http://schemas.microsoft.com/office/powerpoint/2010/main" val="36943983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Steps to take in case of a hurricane (cont’d):</a:t>
            </a:r>
          </a:p>
          <a:p>
            <a:pPr marL="0" indent="0">
              <a:buNone/>
            </a:pPr>
            <a:endParaRPr lang="en-US" dirty="0"/>
          </a:p>
          <a:p>
            <a:pPr lvl="1"/>
            <a:r>
              <a:rPr lang="en-US" dirty="0"/>
              <a:t>Fill the bathtub with fresh water.</a:t>
            </a:r>
          </a:p>
          <a:p>
            <a:pPr lvl="1"/>
            <a:r>
              <a:rPr lang="en-US" dirty="0"/>
              <a:t>Board up windows.</a:t>
            </a:r>
          </a:p>
          <a:p>
            <a:pPr lvl="1"/>
            <a:r>
              <a:rPr lang="en-US" dirty="0"/>
              <a:t>Evacuate if advised to do so.</a:t>
            </a:r>
          </a:p>
          <a:p>
            <a:pPr lvl="1"/>
            <a:r>
              <a:rPr lang="en-US" dirty="0"/>
              <a:t>Check the fuel level in automobiles.</a:t>
            </a:r>
          </a:p>
          <a:p>
            <a:pPr lvl="1"/>
            <a:r>
              <a:rPr lang="en-US" dirty="0"/>
              <a:t>Have a portable battery-operated radio, flashlight, and cooking equipment available.</a:t>
            </a:r>
          </a:p>
          <a:p>
            <a:pPr lvl="1"/>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82</a:t>
            </a:fld>
            <a:endParaRPr lang="en-US" dirty="0">
              <a:solidFill>
                <a:srgbClr val="329C76"/>
              </a:solidFill>
            </a:endParaRPr>
          </a:p>
        </p:txBody>
      </p:sp>
    </p:spTree>
    <p:extLst>
      <p:ext uri="{BB962C8B-B14F-4D97-AF65-F5344CB8AC3E}">
        <p14:creationId xmlns:p14="http://schemas.microsoft.com/office/powerpoint/2010/main" val="36952441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The following are steps to take in case of an earthquake:</a:t>
            </a:r>
          </a:p>
          <a:p>
            <a:pPr marL="0" indent="0">
              <a:buNone/>
            </a:pPr>
            <a:endParaRPr lang="en-US" dirty="0"/>
          </a:p>
          <a:p>
            <a:pPr lvl="1"/>
            <a:r>
              <a:rPr lang="en-US" dirty="0"/>
              <a:t>If indoors, follow these guidelines:</a:t>
            </a:r>
          </a:p>
          <a:p>
            <a:pPr lvl="2"/>
            <a:r>
              <a:rPr lang="en-US" dirty="0"/>
              <a:t>Drop to the ground.</a:t>
            </a:r>
          </a:p>
          <a:p>
            <a:pPr lvl="2"/>
            <a:r>
              <a:rPr lang="en-US" dirty="0"/>
              <a:t>If possible, get under a sturdy piece of furniture, such as a heavy table, and hold on until the shaking stops.</a:t>
            </a:r>
          </a:p>
          <a:p>
            <a:pPr lvl="2"/>
            <a:r>
              <a:rPr lang="en-US" dirty="0"/>
              <a:t>If no table or desk is available, stay crouched down in the inside corner of a building, and cover your face and head with your arms.</a:t>
            </a:r>
          </a:p>
          <a:p>
            <a:pPr lvl="2"/>
            <a:r>
              <a:rPr lang="en-US" dirty="0"/>
              <a:t>Stay away from windows, outside walls, and anything that might fall over or fall down.</a:t>
            </a:r>
          </a:p>
          <a:p>
            <a:pPr lvl="2"/>
            <a:r>
              <a:rPr lang="en-US" dirty="0"/>
              <a:t>Do not exit a building during the shaking.</a:t>
            </a:r>
          </a:p>
          <a:p>
            <a:pPr lvl="2"/>
            <a:r>
              <a:rPr lang="en-US" dirty="0"/>
              <a:t>Do not use elevators.</a:t>
            </a:r>
          </a:p>
          <a:p>
            <a:pPr marL="0" indent="0">
              <a:buNone/>
            </a:pPr>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83</a:t>
            </a:fld>
            <a:endParaRPr lang="en-US" dirty="0">
              <a:solidFill>
                <a:srgbClr val="329C76"/>
              </a:solidFill>
            </a:endParaRPr>
          </a:p>
        </p:txBody>
      </p:sp>
    </p:spTree>
    <p:extLst>
      <p:ext uri="{BB962C8B-B14F-4D97-AF65-F5344CB8AC3E}">
        <p14:creationId xmlns:p14="http://schemas.microsoft.com/office/powerpoint/2010/main" val="77739363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Steps to take in case of an earthquake (cont’d):</a:t>
            </a:r>
          </a:p>
          <a:p>
            <a:pPr marL="0" indent="0">
              <a:buNone/>
            </a:pPr>
            <a:endParaRPr lang="en-US" dirty="0"/>
          </a:p>
          <a:p>
            <a:pPr lvl="1"/>
            <a:r>
              <a:rPr lang="en-US" dirty="0"/>
              <a:t>If outdoors, follow these guidelines:</a:t>
            </a:r>
          </a:p>
          <a:p>
            <a:pPr lvl="2"/>
            <a:r>
              <a:rPr lang="en-US" dirty="0"/>
              <a:t>Move away from buildings, electric poles and wires, and streetlights. Falling or flying debris is a greater danger than ground movement.</a:t>
            </a:r>
          </a:p>
          <a:p>
            <a:pPr lvl="2"/>
            <a:r>
              <a:rPr lang="en-US" dirty="0"/>
              <a:t>If driving, stop as quickly as is safely possible and stay in the vehicle. Avoid stopping under overpasses or near buildings or wires if possible.</a:t>
            </a:r>
          </a:p>
          <a:p>
            <a:pPr lvl="2"/>
            <a:r>
              <a:rPr lang="en-US" dirty="0"/>
              <a:t>If trapped under debris after an earthquake, do not light a match or ignite a lighter, and avoid kicking up dust. Breathe through a handkerchief or clothing and make tapping noises or use a whistle, if available, to get rescuers’ attention. Do not shout. Shouting could cause you to inhale dangerous amounts of dust.</a:t>
            </a:r>
          </a:p>
          <a:p>
            <a:pPr marL="0" indent="0">
              <a:buNone/>
            </a:pPr>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84</a:t>
            </a:fld>
            <a:endParaRPr lang="en-US" dirty="0">
              <a:solidFill>
                <a:srgbClr val="329C76"/>
              </a:solidFill>
            </a:endParaRPr>
          </a:p>
        </p:txBody>
      </p:sp>
    </p:spTree>
    <p:extLst>
      <p:ext uri="{BB962C8B-B14F-4D97-AF65-F5344CB8AC3E}">
        <p14:creationId xmlns:p14="http://schemas.microsoft.com/office/powerpoint/2010/main" val="39463584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In pairs or small groups discuss the following situations:</a:t>
            </a:r>
          </a:p>
          <a:p>
            <a:pPr marL="0" indent="0">
              <a:buNone/>
            </a:pPr>
            <a:endParaRPr lang="en-US" dirty="0"/>
          </a:p>
          <a:p>
            <a:pPr marL="0" indent="0">
              <a:buNone/>
            </a:pPr>
            <a:r>
              <a:rPr lang="en-US" dirty="0"/>
              <a:t>You go into a resident’s room and find her on the bathroom floor.</a:t>
            </a:r>
          </a:p>
          <a:p>
            <a:pPr marL="0" indent="0">
              <a:buNone/>
            </a:pPr>
            <a:r>
              <a:rPr lang="en-US" dirty="0"/>
              <a:t>What is your first response?</a:t>
            </a:r>
          </a:p>
          <a:p>
            <a:pPr marL="0" indent="0">
              <a:buNone/>
            </a:pPr>
            <a:endParaRPr lang="en-US" dirty="0"/>
          </a:p>
          <a:p>
            <a:pPr marL="0" indent="0">
              <a:buNone/>
            </a:pPr>
            <a:r>
              <a:rPr lang="en-US" dirty="0"/>
              <a:t>How do you determine whether she is conscious or unconscious at this time?</a:t>
            </a:r>
          </a:p>
          <a:p>
            <a:pPr marL="0" indent="0">
              <a:buNone/>
            </a:pPr>
            <a:endParaRPr lang="en-US" dirty="0"/>
          </a:p>
          <a:p>
            <a:pPr marL="0" indent="0">
              <a:buNone/>
            </a:pPr>
            <a:r>
              <a:rPr lang="en-US" dirty="0"/>
              <a:t>What information would you be expected to give if you were told to call 911?</a:t>
            </a:r>
          </a:p>
          <a:p>
            <a:pPr marL="0" indent="0">
              <a:buNone/>
            </a:pPr>
            <a:endParaRPr lang="en-US" dirty="0"/>
          </a:p>
          <a:p>
            <a:pPr marL="0" indent="0">
              <a:buNone/>
            </a:pPr>
            <a:r>
              <a:rPr lang="en-US" dirty="0"/>
              <a:t>What do you do if you are not trained to do CPR and the resident is not breathing?</a:t>
            </a:r>
          </a:p>
          <a:p>
            <a:pPr marL="0" indent="0">
              <a:buNone/>
            </a:pPr>
            <a:endParaRPr lang="en-US" dirty="0"/>
          </a:p>
          <a:p>
            <a:pPr marL="0" indent="0">
              <a:buNone/>
            </a:pPr>
            <a:r>
              <a:rPr lang="en-US" dirty="0"/>
              <a:t>Do you feel an ethical obligation to do CPR anyway if her life is in danger?</a:t>
            </a:r>
          </a:p>
          <a:p>
            <a:pPr marL="0" indent="0">
              <a:buNone/>
            </a:pPr>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85</a:t>
            </a:fld>
            <a:endParaRPr lang="en-US" dirty="0">
              <a:solidFill>
                <a:srgbClr val="329C76"/>
              </a:solidFill>
            </a:endParaRPr>
          </a:p>
        </p:txBody>
      </p:sp>
    </p:spTree>
    <p:extLst>
      <p:ext uri="{BB962C8B-B14F-4D97-AF65-F5344CB8AC3E}">
        <p14:creationId xmlns:p14="http://schemas.microsoft.com/office/powerpoint/2010/main" val="206203320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2C3A9CA-5CF9-4452-B517-22B434171248}"/>
              </a:ext>
            </a:extLst>
          </p:cNvPr>
          <p:cNvSpPr>
            <a:spLocks noGrp="1"/>
          </p:cNvSpPr>
          <p:nvPr>
            <p:ph idx="1"/>
          </p:nvPr>
        </p:nvSpPr>
        <p:spPr/>
        <p:txBody>
          <a:bodyPr>
            <a:normAutofit fontScale="92500" lnSpcReduction="20000"/>
          </a:bodyPr>
          <a:lstStyle/>
          <a:p>
            <a:pPr marL="457200" indent="-457200">
              <a:buFont typeface="+mj-lt"/>
              <a:buAutoNum type="arabicPeriod" startAt="3"/>
            </a:pPr>
            <a:r>
              <a:rPr lang="en-US" dirty="0">
                <a:solidFill>
                  <a:srgbClr val="FF0000"/>
                </a:solidFill>
              </a:rPr>
              <a:t>Describe disaster guidelines</a:t>
            </a:r>
          </a:p>
          <a:p>
            <a:pPr marL="457200" indent="-457200">
              <a:buFont typeface="+mj-lt"/>
              <a:buAutoNum type="arabicPeriod" startAt="3"/>
            </a:pPr>
            <a:endParaRPr lang="en-US" dirty="0">
              <a:solidFill>
                <a:srgbClr val="FF0000"/>
              </a:solidFill>
            </a:endParaRPr>
          </a:p>
          <a:p>
            <a:pPr marL="0" indent="0">
              <a:buNone/>
            </a:pPr>
            <a:r>
              <a:rPr lang="en-US" dirty="0"/>
              <a:t>You and your friend are at a baseball game. Your friend begins to complain of shortness of breath and sudden pain and pressure in his chest.</a:t>
            </a:r>
          </a:p>
          <a:p>
            <a:pPr marL="0" indent="0">
              <a:buNone/>
            </a:pPr>
            <a:endParaRPr lang="en-US" dirty="0"/>
          </a:p>
          <a:p>
            <a:pPr marL="0" indent="0">
              <a:buNone/>
            </a:pPr>
            <a:r>
              <a:rPr lang="en-US" dirty="0"/>
              <a:t>What do you immediately suspect is happening?</a:t>
            </a:r>
          </a:p>
          <a:p>
            <a:pPr marL="0" indent="0">
              <a:buNone/>
            </a:pPr>
            <a:endParaRPr lang="en-US" dirty="0"/>
          </a:p>
          <a:p>
            <a:pPr marL="0" indent="0">
              <a:buNone/>
            </a:pPr>
            <a:r>
              <a:rPr lang="en-US" dirty="0"/>
              <a:t>What other medical information is important to observe at this time?</a:t>
            </a:r>
          </a:p>
          <a:p>
            <a:pPr marL="0" indent="0">
              <a:buNone/>
            </a:pPr>
            <a:endParaRPr lang="en-US" dirty="0"/>
          </a:p>
          <a:p>
            <a:pPr marL="0" indent="0">
              <a:buNone/>
            </a:pPr>
            <a:r>
              <a:rPr lang="en-US" dirty="0"/>
              <a:t>What questions do you ask him?</a:t>
            </a:r>
          </a:p>
          <a:p>
            <a:pPr marL="0" indent="0">
              <a:buNone/>
            </a:pPr>
            <a:endParaRPr lang="en-US" dirty="0"/>
          </a:p>
          <a:p>
            <a:pPr marL="0" indent="0">
              <a:buNone/>
            </a:pPr>
            <a:r>
              <a:rPr lang="en-US" dirty="0"/>
              <a:t>What is the appropriate emergency action at this time?</a:t>
            </a:r>
          </a:p>
          <a:p>
            <a:pPr marL="0" indent="0">
              <a:buNone/>
            </a:pPr>
            <a:endParaRPr lang="en-US" dirty="0"/>
          </a:p>
          <a:p>
            <a:pPr marL="0" indent="0">
              <a:buNone/>
            </a:pPr>
            <a:r>
              <a:rPr lang="en-US" dirty="0"/>
              <a:t>If he complains of thirst, do you offer him a drink of water?</a:t>
            </a:r>
          </a:p>
          <a:p>
            <a:pPr marL="0" indent="0">
              <a:buNone/>
            </a:pPr>
            <a:endParaRPr lang="en-US" dirty="0"/>
          </a:p>
          <a:p>
            <a:pPr marL="0" indent="0">
              <a:buNone/>
            </a:pPr>
            <a:r>
              <a:rPr lang="en-US" dirty="0"/>
              <a:t>If he stops breathing and you cannot find a pulse, what should you do next?</a:t>
            </a:r>
          </a:p>
          <a:p>
            <a:pPr marL="0" indent="0">
              <a:buNone/>
            </a:pPr>
            <a:endParaRPr lang="en-US" dirty="0"/>
          </a:p>
          <a:p>
            <a:pPr marL="0" indent="0">
              <a:buNone/>
            </a:pPr>
            <a:r>
              <a:rPr lang="en-US" dirty="0"/>
              <a:t>If you are not properly trained to handle this situation, what do you do?</a:t>
            </a:r>
          </a:p>
          <a:p>
            <a:pPr marL="0" indent="0">
              <a:buNone/>
            </a:pPr>
            <a:endParaRPr lang="en-US" dirty="0"/>
          </a:p>
          <a:p>
            <a:pPr marL="457200" indent="-457200">
              <a:buFont typeface="+mj-lt"/>
              <a:buAutoNum type="arabicPeriod" startAt="3"/>
            </a:pPr>
            <a:endParaRPr lang="en-US" dirty="0">
              <a:solidFill>
                <a:srgbClr val="FF0000"/>
              </a:solidFill>
            </a:endParaRPr>
          </a:p>
          <a:p>
            <a:pPr marL="0" indent="0">
              <a:buNone/>
            </a:pPr>
            <a:endParaRPr lang="en-US" dirty="0"/>
          </a:p>
        </p:txBody>
      </p:sp>
      <p:sp>
        <p:nvSpPr>
          <p:cNvPr id="3" name="Slide Number Placeholder 2">
            <a:extLst>
              <a:ext uri="{FF2B5EF4-FFF2-40B4-BE49-F238E27FC236}">
                <a16:creationId xmlns:a16="http://schemas.microsoft.com/office/drawing/2014/main" id="{4FA0BE5D-1965-4C0C-90E2-E12953EFAA8C}"/>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86</a:t>
            </a:fld>
            <a:endParaRPr lang="en-US" dirty="0">
              <a:solidFill>
                <a:srgbClr val="329C76"/>
              </a:solidFill>
            </a:endParaRPr>
          </a:p>
        </p:txBody>
      </p:sp>
    </p:spTree>
    <p:extLst>
      <p:ext uri="{BB962C8B-B14F-4D97-AF65-F5344CB8AC3E}">
        <p14:creationId xmlns:p14="http://schemas.microsoft.com/office/powerpoint/2010/main" val="10924204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57865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3A47E4-2888-4B0A-A25E-6B51C97419C5}"/>
              </a:ext>
            </a:extLst>
          </p:cNvPr>
          <p:cNvSpPr>
            <a:spLocks noGrp="1"/>
          </p:cNvSpPr>
          <p:nvPr>
            <p:ph idx="1"/>
          </p:nvPr>
        </p:nvSpPr>
        <p:spPr/>
        <p:txBody>
          <a:bodyPr/>
          <a:lstStyle/>
          <a:p>
            <a:pPr marL="0" indent="0">
              <a:buNone/>
            </a:pPr>
            <a:r>
              <a:rPr lang="en-US" dirty="0"/>
              <a:t>Handout 7-1: CPR Review</a:t>
            </a:r>
          </a:p>
          <a:p>
            <a:pPr marL="0" indent="0">
              <a:buNone/>
            </a:pPr>
            <a:endParaRPr lang="en-US" dirty="0"/>
          </a:p>
          <a:p>
            <a:pPr marL="0" indent="0">
              <a:buNone/>
            </a:pPr>
            <a:r>
              <a:rPr lang="en-US" dirty="0"/>
              <a:t>This handout is not meant to replace a CPR course. The following is a brief review for people who have had CPR training. It is a procedure to use on adults, not children. This may not be the procedure that your agency uses. Follow your agency’s policies and procedures.</a:t>
            </a:r>
          </a:p>
          <a:p>
            <a:pPr marL="0" indent="0">
              <a:buNone/>
            </a:pPr>
            <a:endParaRPr lang="en-US" dirty="0"/>
          </a:p>
          <a:p>
            <a:pPr marL="457200" indent="-457200">
              <a:buFont typeface="+mj-lt"/>
              <a:buAutoNum type="arabicPeriod"/>
            </a:pPr>
            <a:r>
              <a:rPr lang="en-US" dirty="0"/>
              <a:t>After making sure that the scene is safe, check whether the person is responsive. Tap the person on the shoulder and shout, “Are you all right?”</a:t>
            </a:r>
          </a:p>
          <a:p>
            <a:pPr marL="457200" indent="-457200">
              <a:buFont typeface="+mj-lt"/>
              <a:buAutoNum type="arabicPeriod"/>
            </a:pPr>
            <a:r>
              <a:rPr lang="en-US" dirty="0"/>
              <a:t>If there is no response, call 911 immediately or send someone to call 911. Stay calm.</a:t>
            </a:r>
          </a:p>
          <a:p>
            <a:pPr marL="457200" indent="-457200">
              <a:buFont typeface="+mj-lt"/>
              <a:buAutoNum type="arabicPeriod"/>
            </a:pPr>
            <a:r>
              <a:rPr lang="en-US" dirty="0"/>
              <a:t>After calling 911, get an automated external defibrillator (AED) (if available and if trained in its use). Return to the person to provide CPR. More information on the AED is in step 10.</a:t>
            </a:r>
          </a:p>
          <a:p>
            <a:pPr marL="457200" indent="-457200">
              <a:buFont typeface="+mj-lt"/>
              <a:buAutoNum type="arabicPeriod"/>
            </a:pPr>
            <a:r>
              <a:rPr lang="en-US" dirty="0"/>
              <a:t>The person should be on his back on a hard surface (if he has no spinal injuries) before CPR is started.</a:t>
            </a:r>
          </a:p>
          <a:p>
            <a:pPr marL="0" indent="0">
              <a:buNone/>
            </a:pPr>
            <a:endParaRPr lang="en-US" dirty="0"/>
          </a:p>
        </p:txBody>
      </p:sp>
      <p:sp>
        <p:nvSpPr>
          <p:cNvPr id="3" name="Slide Number Placeholder 2">
            <a:extLst>
              <a:ext uri="{FF2B5EF4-FFF2-40B4-BE49-F238E27FC236}">
                <a16:creationId xmlns:a16="http://schemas.microsoft.com/office/drawing/2014/main" id="{AECCECCD-1D19-425D-AA8D-1500DEDC4B5B}"/>
              </a:ext>
            </a:extLst>
          </p:cNvPr>
          <p:cNvSpPr>
            <a:spLocks noGrp="1"/>
          </p:cNvSpPr>
          <p:nvPr>
            <p:ph type="sldNum" sz="quarter" idx="12"/>
          </p:nvPr>
        </p:nvSpPr>
        <p:spPr/>
        <p:txBody>
          <a:bodyPr/>
          <a:lstStyle/>
          <a:p>
            <a:pPr defTabSz="457200"/>
            <a:fld id="{1E19C8D7-53EE-4AF8-9E87-BBF55B67A655}" type="slidenum">
              <a:rPr lang="en-US" smtClean="0">
                <a:solidFill>
                  <a:srgbClr val="329C76"/>
                </a:solidFill>
              </a:rPr>
              <a:pPr defTabSz="457200"/>
              <a:t>9</a:t>
            </a:fld>
            <a:endParaRPr lang="en-US" dirty="0">
              <a:solidFill>
                <a:srgbClr val="329C76"/>
              </a:solidFill>
            </a:endParaRPr>
          </a:p>
        </p:txBody>
      </p:sp>
    </p:spTree>
    <p:extLst>
      <p:ext uri="{BB962C8B-B14F-4D97-AF65-F5344CB8AC3E}">
        <p14:creationId xmlns:p14="http://schemas.microsoft.com/office/powerpoint/2010/main" val="3369440194"/>
      </p:ext>
    </p:extLst>
  </p:cSld>
  <p:clrMapOvr>
    <a:masterClrMapping/>
  </p:clrMapOvr>
</p:sld>
</file>

<file path=ppt/theme/theme1.xml><?xml version="1.0" encoding="utf-8"?>
<a:theme xmlns:a="http://schemas.openxmlformats.org/drawingml/2006/main" name="1_Office Theme">
  <a:themeElements>
    <a:clrScheme name="Custom 1">
      <a:dk1>
        <a:sysClr val="windowText" lastClr="000000"/>
      </a:dk1>
      <a:lt1>
        <a:sysClr val="window" lastClr="FFFFFF"/>
      </a:lt1>
      <a:dk2>
        <a:srgbClr val="44546A"/>
      </a:dk2>
      <a:lt2>
        <a:srgbClr val="E7E6E6"/>
      </a:lt2>
      <a:accent1>
        <a:srgbClr val="329C76"/>
      </a:accent1>
      <a:accent2>
        <a:srgbClr val="B37924"/>
      </a:accent2>
      <a:accent3>
        <a:srgbClr val="E3567D"/>
      </a:accent3>
      <a:accent4>
        <a:srgbClr val="0091B9"/>
      </a:accent4>
      <a:accent5>
        <a:srgbClr val="D6BF00"/>
      </a:accent5>
      <a:accent6>
        <a:srgbClr val="934C93"/>
      </a:accent6>
      <a:hlink>
        <a:srgbClr val="0563C1"/>
      </a:hlink>
      <a:folHlink>
        <a:srgbClr val="954F72"/>
      </a:folHlink>
    </a:clrScheme>
    <a:fontScheme name="Susan Hedman - Hartman Publishing">
      <a:majorFont>
        <a:latin typeface="Scala Sans"/>
        <a:ea typeface=""/>
        <a:cs typeface=""/>
      </a:majorFont>
      <a:minorFont>
        <a:latin typeface="Scala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196</TotalTime>
  <Words>5697</Words>
  <Application>Microsoft Office PowerPoint</Application>
  <PresentationFormat>Widescreen</PresentationFormat>
  <Paragraphs>765</Paragraphs>
  <Slides>87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87</vt:i4>
      </vt:variant>
    </vt:vector>
  </HeadingPairs>
  <TitlesOfParts>
    <vt:vector size="90" baseType="lpstr">
      <vt:lpstr>Arial</vt:lpstr>
      <vt:lpstr>Scala Sans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Editorial</dc:creator>
  <cp:lastModifiedBy>Angela Storey</cp:lastModifiedBy>
  <cp:revision>17</cp:revision>
  <dcterms:created xsi:type="dcterms:W3CDTF">2018-11-13T21:53:54Z</dcterms:created>
  <dcterms:modified xsi:type="dcterms:W3CDTF">2019-05-13T16:00:30Z</dcterms:modified>
</cp:coreProperties>
</file>