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7" r:id="rId3"/>
    <p:sldId id="501" r:id="rId4"/>
    <p:sldId id="585" r:id="rId5"/>
    <p:sldId id="586" r:id="rId6"/>
    <p:sldId id="587" r:id="rId7"/>
    <p:sldId id="588" r:id="rId8"/>
    <p:sldId id="592" r:id="rId9"/>
    <p:sldId id="589" r:id="rId10"/>
    <p:sldId id="591" r:id="rId11"/>
    <p:sldId id="593" r:id="rId12"/>
    <p:sldId id="594" r:id="rId13"/>
    <p:sldId id="597" r:id="rId14"/>
    <p:sldId id="598" r:id="rId15"/>
    <p:sldId id="595" r:id="rId16"/>
    <p:sldId id="599" r:id="rId17"/>
    <p:sldId id="600" r:id="rId18"/>
    <p:sldId id="601" r:id="rId19"/>
    <p:sldId id="602" r:id="rId20"/>
    <p:sldId id="603" r:id="rId21"/>
    <p:sldId id="604" r:id="rId22"/>
    <p:sldId id="605" r:id="rId23"/>
    <p:sldId id="606" r:id="rId24"/>
    <p:sldId id="607" r:id="rId25"/>
    <p:sldId id="608" r:id="rId26"/>
    <p:sldId id="583" r:id="rId27"/>
    <p:sldId id="609" r:id="rId28"/>
    <p:sldId id="610" r:id="rId29"/>
    <p:sldId id="612" r:id="rId30"/>
    <p:sldId id="615" r:id="rId31"/>
    <p:sldId id="613" r:id="rId32"/>
    <p:sldId id="614" r:id="rId33"/>
    <p:sldId id="611" r:id="rId34"/>
    <p:sldId id="508" r:id="rId35"/>
    <p:sldId id="617" r:id="rId36"/>
    <p:sldId id="616" r:id="rId37"/>
    <p:sldId id="58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2" autoAdjust="0"/>
    <p:restoredTop sz="94660"/>
  </p:normalViewPr>
  <p:slideViewPr>
    <p:cSldViewPr snapToGrid="0">
      <p:cViewPr varScale="1">
        <p:scale>
          <a:sx n="65" d="100"/>
          <a:sy n="65" d="100"/>
        </p:scale>
        <p:origin x="3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75C2F09-6D1A-4A21-97DF-F888DD13FD39}"/>
              </a:ext>
            </a:extLst>
          </p:cNvPr>
          <p:cNvSpPr txBox="1"/>
          <p:nvPr userDrawn="1"/>
        </p:nvSpPr>
        <p:spPr>
          <a:xfrm>
            <a:off x="1142997" y="539293"/>
            <a:ext cx="18162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EBFBB-1425-4277-8500-4300AD017EDA}"/>
              </a:ext>
            </a:extLst>
          </p:cNvPr>
          <p:cNvSpPr txBox="1"/>
          <p:nvPr userDrawn="1"/>
        </p:nvSpPr>
        <p:spPr>
          <a:xfrm>
            <a:off x="1150229" y="2062987"/>
            <a:ext cx="8717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Understanding Healthcare Settings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1325043" y="4825851"/>
            <a:ext cx="1236907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648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393" y="780226"/>
            <a:ext cx="10234377" cy="539673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2pPr>
            <a:lvl3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3pPr>
            <a:lvl4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4pPr>
            <a:lvl5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F5F491-9531-4861-B658-DB5FE7E2FEAE}"/>
              </a:ext>
            </a:extLst>
          </p:cNvPr>
          <p:cNvSpPr/>
          <p:nvPr userDrawn="1"/>
        </p:nvSpPr>
        <p:spPr>
          <a:xfrm>
            <a:off x="11328400" y="0"/>
            <a:ext cx="863600" cy="1606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cala Sans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8F0E1-C264-477A-8C68-5954EE75A404}"/>
              </a:ext>
            </a:extLst>
          </p:cNvPr>
          <p:cNvSpPr txBox="1"/>
          <p:nvPr userDrawn="1"/>
        </p:nvSpPr>
        <p:spPr>
          <a:xfrm>
            <a:off x="11506200" y="1752600"/>
            <a:ext cx="369332" cy="332105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ala Sans" panose="02000503060000020003" pitchFamily="2" charset="0"/>
                <a:ea typeface="+mn-ea"/>
                <a:cs typeface="+mn-cs"/>
              </a:rPr>
              <a:t>Understanding Healthcare Settings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CA6800-7865-48FF-933D-2164FAE0ACC9}"/>
              </a:ext>
            </a:extLst>
          </p:cNvPr>
          <p:cNvSpPr txBox="1"/>
          <p:nvPr userDrawn="1"/>
        </p:nvSpPr>
        <p:spPr>
          <a:xfrm>
            <a:off x="11506197" y="101143"/>
            <a:ext cx="1816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cala Sans"/>
                <a:ea typeface="+mn-ea"/>
                <a:cs typeface="+mn-cs"/>
              </a:rPr>
              <a:t>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C658E-B179-4C5F-B3AF-13638309A3D4}"/>
              </a:ext>
            </a:extLst>
          </p:cNvPr>
          <p:cNvCxnSpPr>
            <a:cxnSpLocks/>
          </p:cNvCxnSpPr>
          <p:nvPr userDrawn="1"/>
        </p:nvCxnSpPr>
        <p:spPr>
          <a:xfrm flipH="1">
            <a:off x="745067" y="6629400"/>
            <a:ext cx="100076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C71CCBE0-D1B9-42FA-8DAC-87EEE4FE9F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9454"/>
            <a:ext cx="2743200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defTabSz="457200"/>
            <a:fld id="{3BC1E1F3-686D-4F52-826D-70A4F80E72A5}" type="datetime1">
              <a:rPr lang="en-US" smtClean="0"/>
              <a:pPr defTabSz="457200"/>
              <a:t>5/13/2019</a:t>
            </a:fld>
            <a:endParaRPr lang="en-US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33E0703D-A83A-40F4-A8D2-8D56B297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279454"/>
            <a:ext cx="4993783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defTabSz="457200"/>
            <a:endParaRPr lang="en-US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E03F057-80E6-4933-B039-F692BF84B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18452" y="6279454"/>
            <a:ext cx="1297633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lt"/>
              </a:defRPr>
            </a:lvl1pPr>
          </a:lstStyle>
          <a:p>
            <a:pPr defTabSz="457200"/>
            <a:fld id="{1E19C8D7-53EE-4AF8-9E87-BBF55B67A655}" type="slidenum">
              <a:rPr lang="en-US" smtClean="0">
                <a:solidFill>
                  <a:srgbClr val="329C76"/>
                </a:solidFill>
              </a:rPr>
              <a:pPr defTabSz="457200"/>
              <a:t>‹#›</a:t>
            </a:fld>
            <a:endParaRPr lang="en-US" dirty="0">
              <a:solidFill>
                <a:srgbClr val="329C76"/>
              </a:solidFill>
            </a:endParaRPr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A0274B49-780C-479A-B0DB-0F3EABBF8D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41641" y="5924550"/>
            <a:ext cx="719715" cy="7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4798611" y="2338649"/>
            <a:ext cx="2539591" cy="263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3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75C2F09-6D1A-4A21-97DF-F888DD13FD39}"/>
              </a:ext>
            </a:extLst>
          </p:cNvPr>
          <p:cNvSpPr txBox="1"/>
          <p:nvPr userDrawn="1"/>
        </p:nvSpPr>
        <p:spPr>
          <a:xfrm>
            <a:off x="1142997" y="539293"/>
            <a:ext cx="18162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0" dirty="0">
                <a:solidFill>
                  <a:schemeClr val="bg1"/>
                </a:solidFill>
                <a:latin typeface="Scala Sans" panose="02000503060000020003" pitchFamily="2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FEBFBB-1425-4277-8500-4300AD017EDA}"/>
              </a:ext>
            </a:extLst>
          </p:cNvPr>
          <p:cNvSpPr txBox="1"/>
          <p:nvPr userDrawn="1"/>
        </p:nvSpPr>
        <p:spPr>
          <a:xfrm>
            <a:off x="1150229" y="2062987"/>
            <a:ext cx="8717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Scala Sans" panose="02000503060000020003" pitchFamily="2" charset="0"/>
              </a:rPr>
              <a:t>The Nursing Assistant in Long-Term Care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1325043" y="4825851"/>
            <a:ext cx="1236907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72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393" y="780226"/>
            <a:ext cx="10234377" cy="5396738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2pPr>
            <a:lvl3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3pPr>
            <a:lvl4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4pPr>
            <a:lvl5pPr>
              <a:spcBef>
                <a:spcPts val="0"/>
              </a:spcBef>
              <a:spcAft>
                <a:spcPts val="600"/>
              </a:spcAft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F5F491-9531-4861-B658-DB5FE7E2FEAE}"/>
              </a:ext>
            </a:extLst>
          </p:cNvPr>
          <p:cNvSpPr/>
          <p:nvPr userDrawn="1"/>
        </p:nvSpPr>
        <p:spPr>
          <a:xfrm>
            <a:off x="11328400" y="0"/>
            <a:ext cx="863600" cy="1606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28F0E1-C264-477A-8C68-5954EE75A404}"/>
              </a:ext>
            </a:extLst>
          </p:cNvPr>
          <p:cNvSpPr txBox="1"/>
          <p:nvPr userDrawn="1"/>
        </p:nvSpPr>
        <p:spPr>
          <a:xfrm>
            <a:off x="11506200" y="1752600"/>
            <a:ext cx="369332" cy="332105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r"/>
            <a:r>
              <a:rPr lang="en-US" sz="1200" dirty="0">
                <a:latin typeface="Scala Sans" panose="02000503060000020003" pitchFamily="2" charset="0"/>
              </a:rPr>
              <a:t>The Nursing Assistant in Long-Term Care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CA6800-7865-48FF-933D-2164FAE0ACC9}"/>
              </a:ext>
            </a:extLst>
          </p:cNvPr>
          <p:cNvSpPr txBox="1"/>
          <p:nvPr userDrawn="1"/>
        </p:nvSpPr>
        <p:spPr>
          <a:xfrm>
            <a:off x="11506197" y="101143"/>
            <a:ext cx="1816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C658E-B179-4C5F-B3AF-13638309A3D4}"/>
              </a:ext>
            </a:extLst>
          </p:cNvPr>
          <p:cNvCxnSpPr>
            <a:cxnSpLocks/>
          </p:cNvCxnSpPr>
          <p:nvPr userDrawn="1"/>
        </p:nvCxnSpPr>
        <p:spPr>
          <a:xfrm flipH="1">
            <a:off x="745067" y="6629400"/>
            <a:ext cx="100076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C71CCBE0-D1B9-42FA-8DAC-87EEE4FE9F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79454"/>
            <a:ext cx="2743200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fld id="{3BC1E1F3-686D-4F52-826D-70A4F80E72A5}" type="datetime1">
              <a:rPr lang="en-US" smtClean="0"/>
              <a:pPr/>
              <a:t>5/13/2019</a:t>
            </a:fld>
            <a:endParaRPr lang="en-US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33E0703D-A83A-40F4-A8D2-8D56B297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279454"/>
            <a:ext cx="4993783" cy="365125"/>
          </a:xfrm>
        </p:spPr>
        <p:txBody>
          <a:bodyPr/>
          <a:lstStyle>
            <a:lvl1pPr>
              <a:defRPr>
                <a:solidFill>
                  <a:sysClr val="windowText" lastClr="000000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DE03F057-80E6-4933-B039-F692BF84B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18452" y="6279454"/>
            <a:ext cx="1297633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n-lt"/>
              </a:defRPr>
            </a:lvl1pPr>
          </a:lstStyle>
          <a:p>
            <a:fld id="{1E19C8D7-53EE-4AF8-9E87-BBF55B67A65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A0274B49-780C-479A-B0DB-0F3EABBF8D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41641" y="5924550"/>
            <a:ext cx="719715" cy="7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119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F1DCB50-4D11-4F0B-AF02-F079736107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4798611" y="2338649"/>
            <a:ext cx="2539591" cy="263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33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defTabSz="457200"/>
            <a:fld id="{63182F9F-E9DB-44F9-8F4D-A11E49818C55}" type="datetime1">
              <a:rPr lang="en-US" smtClean="0">
                <a:solidFill>
                  <a:prstClr val="black"/>
                </a:solidFill>
              </a:rPr>
              <a:pPr defTabSz="457200"/>
              <a:t>5/13/2019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defTabSz="4572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pPr defTabSz="457200"/>
            <a:fld id="{1E19C8D7-53EE-4AF8-9E87-BBF55B67A655}" type="slidenum">
              <a:rPr lang="en-US" smtClean="0">
                <a:solidFill>
                  <a:prstClr val="black"/>
                </a:solidFill>
              </a:rPr>
              <a:pPr defTabSz="457200"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918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fld id="{63182F9F-E9DB-44F9-8F4D-A11E49818C55}" type="datetime1">
              <a:rPr lang="en-US" smtClean="0"/>
              <a:pPr/>
              <a:t>5/13/2019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/>
                </a:solidFill>
                <a:latin typeface="Scala Sans" panose="02000503060000020003" pitchFamily="2" charset="0"/>
              </a:defRPr>
            </a:lvl1pPr>
          </a:lstStyle>
          <a:p>
            <a:fld id="{1E19C8D7-53EE-4AF8-9E87-BBF55B67A65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870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038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a typical long-term care facility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These major changes have a serious impact on how health care is provided: </a:t>
            </a:r>
          </a:p>
          <a:p>
            <a:pPr marL="457200" lvl="1" indent="0">
              <a:buNone/>
            </a:pP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Increased use of expensive technology </a:t>
            </a:r>
          </a:p>
          <a:p>
            <a:pPr lvl="1"/>
            <a:r>
              <a:rPr lang="en-US" dirty="0">
                <a:latin typeface="+mj-lt"/>
              </a:rPr>
              <a:t>Rising costs of health care </a:t>
            </a:r>
          </a:p>
          <a:p>
            <a:pPr lvl="1"/>
            <a:r>
              <a:rPr lang="en-US" dirty="0">
                <a:latin typeface="+mj-lt"/>
              </a:rPr>
              <a:t>New ways to control costs of care 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10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577028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a typical long-term care facility</a:t>
            </a:r>
          </a:p>
          <a:p>
            <a:pPr marL="457200" indent="-457200">
              <a:buFont typeface="+mj-lt"/>
              <a:buAutoNum type="arabicPeriod" startAt="2"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activities of daily living (ADLs)</a:t>
            </a:r>
          </a:p>
          <a:p>
            <a:pPr marL="457200" lvl="1" indent="0">
              <a:buNone/>
            </a:pPr>
            <a:r>
              <a:rPr lang="en-US" dirty="0"/>
              <a:t>personal daily care tasks, such as bathing, dressing, caring for teeth and nails, eating, drinking, walking, transferring, and elimination. </a:t>
            </a:r>
          </a:p>
          <a:p>
            <a:pPr marL="0" indent="0">
              <a:buNone/>
            </a:pPr>
            <a:r>
              <a:rPr lang="en-US" b="1" dirty="0"/>
              <a:t>catheter</a:t>
            </a:r>
            <a:r>
              <a:rPr lang="en-US" dirty="0"/>
              <a:t> </a:t>
            </a:r>
          </a:p>
          <a:p>
            <a:pPr marL="457200" lvl="1" indent="0">
              <a:buNone/>
            </a:pPr>
            <a:r>
              <a:rPr lang="en-US" dirty="0"/>
              <a:t>a thin tube inserted into the body to drain fluids or inject fluids.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11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208913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a typical long-term care </a:t>
            </a:r>
            <a:r>
              <a:rPr lang="en-US" dirty="0" err="1">
                <a:solidFill>
                  <a:srgbClr val="FF0000"/>
                </a:solidFill>
                <a:latin typeface="+mj-lt"/>
              </a:rPr>
              <a:t>faclity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Remember: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There are many different models of long-term care facilities, including facilities for residents with dementia and facilities with assisted living wings.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12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9489422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en-US" dirty="0">
                <a:solidFill>
                  <a:srgbClr val="FF0000"/>
                </a:solidFill>
              </a:rPr>
              <a:t>Describe a typical long-term care </a:t>
            </a:r>
            <a:r>
              <a:rPr lang="en-US" dirty="0" err="1">
                <a:solidFill>
                  <a:srgbClr val="FF0000"/>
                </a:solidFill>
              </a:rPr>
              <a:t>faclity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Think about these questions: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services do you think all long-term care facilities offer?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services might some long-term care facilities offer for residents with different needs?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 might employee training be different at a facility for residents with specialized needs?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13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254224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Transparency 1-2: Residents in LTC Facilities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lvl="1">
              <a:defRPr/>
            </a:pPr>
            <a:r>
              <a:rPr lang="en-US" altLang="x-none" dirty="0"/>
              <a:t>84.9% are over 65</a:t>
            </a:r>
          </a:p>
          <a:p>
            <a:pPr lvl="1">
              <a:defRPr/>
            </a:pPr>
            <a:r>
              <a:rPr lang="en-US" altLang="x-none" dirty="0"/>
              <a:t>67% are female</a:t>
            </a:r>
          </a:p>
          <a:p>
            <a:pPr lvl="1">
              <a:defRPr/>
            </a:pPr>
            <a:r>
              <a:rPr lang="en-US" altLang="x-none" dirty="0"/>
              <a:t>More than 76% are white and non-Hispanic</a:t>
            </a:r>
          </a:p>
          <a:p>
            <a:pPr lvl="1">
              <a:defRPr/>
            </a:pPr>
            <a:r>
              <a:rPr lang="en-US" altLang="x-none" dirty="0"/>
              <a:t>About 1/3 come from a private residence</a:t>
            </a:r>
          </a:p>
          <a:p>
            <a:pPr lvl="1">
              <a:defRPr/>
            </a:pPr>
            <a:r>
              <a:rPr lang="en-US" altLang="x-none" dirty="0"/>
              <a:t>Over 50% come from a hospital or other facility</a:t>
            </a:r>
          </a:p>
          <a:p>
            <a:pPr lvl="1">
              <a:defRPr/>
            </a:pPr>
            <a:r>
              <a:rPr lang="en-US" altLang="x-none" dirty="0"/>
              <a:t>Studies say as many as 90% of residents have dementia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14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467891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residents who live in long-term care facilities</a:t>
            </a:r>
          </a:p>
          <a:p>
            <a:pPr marL="457200" indent="-457200">
              <a:buFont typeface="+mj-lt"/>
              <a:buAutoNum type="arabicPeriod" startAt="3"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FontTx/>
              <a:buNone/>
            </a:pPr>
            <a:r>
              <a:rPr lang="en-US" altLang="en-US" dirty="0"/>
              <a:t>Think about this question: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Why is it important for a nursing assistant to know what kinds of residents he will likely be caring for? 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15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520755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residents who live in long-term care facilities</a:t>
            </a:r>
          </a:p>
          <a:p>
            <a:pPr marL="457200" indent="-457200">
              <a:buFont typeface="+mj-lt"/>
              <a:buAutoNum type="arabicPeriod" startAt="3"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Remember: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Residents with different lengths of stay may have different care needs.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16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429299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residents who live in long-term care facilities</a:t>
            </a:r>
          </a:p>
          <a:p>
            <a:pPr marL="457200" indent="-457200">
              <a:buFont typeface="+mj-lt"/>
              <a:buAutoNum type="arabicPeriod" startAt="3"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Residents with a length of stay of six months or more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Make up over 2/3 of residents </a:t>
            </a:r>
          </a:p>
          <a:p>
            <a:pPr lvl="1"/>
            <a:r>
              <a:rPr lang="en-US" dirty="0">
                <a:latin typeface="+mj-lt"/>
              </a:rPr>
              <a:t>Require 24-hour care </a:t>
            </a:r>
          </a:p>
          <a:p>
            <a:pPr lvl="1"/>
            <a:r>
              <a:rPr lang="en-US" dirty="0">
                <a:latin typeface="+mj-lt"/>
              </a:rPr>
              <a:t>Did not have caregivers able to give enough care at home 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17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554598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residents who live in long-term care facilities</a:t>
            </a:r>
          </a:p>
          <a:p>
            <a:pPr marL="457200" indent="-457200">
              <a:buFont typeface="+mj-lt"/>
              <a:buAutoNum type="arabicPeriod" startAt="3"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FontTx/>
              <a:buNone/>
            </a:pPr>
            <a:r>
              <a:rPr lang="en-US" altLang="en-US" dirty="0"/>
              <a:t>Remember: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The group with the longest average stay is made up of people who are developmentally disabled.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18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753700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residents who live in long-term care facilities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Residents with a length of stay of less than six months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May be admitted for terminal care (will die in the facility) </a:t>
            </a:r>
          </a:p>
          <a:p>
            <a:pPr lvl="1"/>
            <a:r>
              <a:rPr lang="en-US" dirty="0">
                <a:latin typeface="+mj-lt"/>
              </a:rPr>
              <a:t>May be admitted for rehabilitation or temporary illness (will recover and return to the community) 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19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143724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structure of the healthcare system and describe ways it is changing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providers </a:t>
            </a:r>
          </a:p>
          <a:p>
            <a:pPr marL="457200" lvl="1" indent="0">
              <a:buNone/>
            </a:pPr>
            <a:r>
              <a:rPr lang="en-US" dirty="0"/>
              <a:t>people or organizations that provide health care, including doctors, nurses, clinics, and agencies.</a:t>
            </a:r>
          </a:p>
          <a:p>
            <a:pPr marL="0" indent="0">
              <a:buNone/>
            </a:pPr>
            <a:r>
              <a:rPr lang="en-US" b="1" dirty="0"/>
              <a:t>facilities</a:t>
            </a:r>
            <a:r>
              <a:rPr lang="en-US" dirty="0"/>
              <a:t> </a:t>
            </a:r>
          </a:p>
          <a:p>
            <a:pPr marL="457200" lvl="1" indent="0">
              <a:buNone/>
            </a:pPr>
            <a:r>
              <a:rPr lang="en-US" dirty="0"/>
              <a:t>in medicine, places where health care is delivered or administered, including hospitals, long-term care facilities, and treatment centers.</a:t>
            </a:r>
          </a:p>
          <a:p>
            <a:pPr marL="0" indent="0">
              <a:buNone/>
            </a:pPr>
            <a:r>
              <a:rPr lang="en-US" b="1" dirty="0"/>
              <a:t>payers</a:t>
            </a:r>
          </a:p>
          <a:p>
            <a:pPr marL="0" indent="0">
              <a:buNone/>
            </a:pPr>
            <a:r>
              <a:rPr lang="en-US" dirty="0"/>
              <a:t>	people or organizations paying for healthcare services.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2691555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residents who live in long-term care facilities</a:t>
            </a:r>
          </a:p>
          <a:p>
            <a:pPr marL="457200" indent="-457200">
              <a:buFont typeface="+mj-lt"/>
              <a:buAutoNum type="arabicPeriod" startAt="3"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FontTx/>
              <a:buNone/>
            </a:pPr>
            <a:r>
              <a:rPr lang="en-US" altLang="en-US" dirty="0"/>
              <a:t>Think about this question: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How might care for a resident admitted for temporary care be different from care for a resident who will live in the facility for years?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20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2201102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residents who live in long-term care facilities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FontTx/>
              <a:buNone/>
            </a:pPr>
            <a:r>
              <a:rPr lang="en-US" altLang="en-US" dirty="0"/>
              <a:t>Remember: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Many residents in LTC lack outside support. This means it is very important to care for the whole person - addressing social and emotional needs as well as physical needs.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21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392041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Explain policies and procedures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policy </a:t>
            </a:r>
          </a:p>
          <a:p>
            <a:pPr marL="457200" lvl="1" indent="0">
              <a:buNone/>
            </a:pPr>
            <a:r>
              <a:rPr lang="en-US" dirty="0"/>
              <a:t>a course of action that should be taken every time a certain situation occurs.</a:t>
            </a:r>
          </a:p>
          <a:p>
            <a:pPr marL="0" indent="0">
              <a:buNone/>
            </a:pPr>
            <a:r>
              <a:rPr lang="en-US" b="1" dirty="0"/>
              <a:t>procedure</a:t>
            </a:r>
            <a:r>
              <a:rPr lang="en-US" dirty="0"/>
              <a:t> </a:t>
            </a:r>
          </a:p>
          <a:p>
            <a:pPr marL="457200" lvl="1" indent="0">
              <a:buNone/>
            </a:pPr>
            <a:r>
              <a:rPr lang="en-US" dirty="0"/>
              <a:t>a method or way of doing something.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22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250429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Explain policies and procedures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altLang="en-US" dirty="0"/>
              <a:t>The following are common policies and procedures in long-term care facilities: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lvl="1"/>
            <a:r>
              <a:rPr lang="en-US" altLang="en-US" dirty="0"/>
              <a:t>All resident information is confidential. </a:t>
            </a:r>
          </a:p>
          <a:p>
            <a:pPr lvl="1"/>
            <a:r>
              <a:rPr lang="en-US" altLang="en-US" dirty="0"/>
              <a:t>Resident’s care plan must be followed.</a:t>
            </a:r>
          </a:p>
          <a:p>
            <a:pPr lvl="1"/>
            <a:r>
              <a:rPr lang="en-US" altLang="en-US" dirty="0"/>
              <a:t>NAs only perform tasks in job descriptions. </a:t>
            </a:r>
          </a:p>
          <a:p>
            <a:pPr lvl="1"/>
            <a:r>
              <a:rPr lang="en-US" altLang="en-US" dirty="0"/>
              <a:t>NAs report to a nurse. </a:t>
            </a:r>
          </a:p>
          <a:p>
            <a:pPr lvl="1"/>
            <a:r>
              <a:rPr lang="en-US" altLang="en-US" dirty="0"/>
              <a:t>NAs should not discuss personal problems with residents or families.</a:t>
            </a:r>
          </a:p>
          <a:p>
            <a:pPr lvl="1"/>
            <a:r>
              <a:rPr lang="en-US" altLang="en-US" dirty="0"/>
              <a:t>NAs should not accept gifts and money from residents or families.</a:t>
            </a:r>
          </a:p>
          <a:p>
            <a:pPr lvl="1"/>
            <a:r>
              <a:rPr lang="en-US" altLang="en-US" dirty="0"/>
              <a:t>NAs must be on time and dependable.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23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41813635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Explain policies and procedures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altLang="en-US" dirty="0"/>
              <a:t>Remember: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It is very important for NAs to ask questions about policies and procedures or review the procedure manual when they are unsure about care.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24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1567694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the long-term care survey process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cite </a:t>
            </a:r>
          </a:p>
          <a:p>
            <a:pPr marL="457200" lvl="1" indent="0">
              <a:buNone/>
            </a:pPr>
            <a:r>
              <a:rPr lang="en-US" dirty="0"/>
              <a:t>in a long-term care facility, to find a problem through a survey.</a:t>
            </a:r>
          </a:p>
          <a:p>
            <a:pPr marL="0" indent="0">
              <a:buNone/>
            </a:pPr>
            <a:r>
              <a:rPr lang="en-US" b="1" dirty="0"/>
              <a:t>Joint Commission </a:t>
            </a:r>
          </a:p>
          <a:p>
            <a:pPr marL="457200" lvl="1" indent="0">
              <a:buNone/>
            </a:pPr>
            <a:r>
              <a:rPr lang="en-US" dirty="0"/>
              <a:t>an independent, not-for-profit organization that evaluates and accredits healthcare organizations.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25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735336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the long-term care survey process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altLang="en-US" dirty="0"/>
              <a:t>Surveyors use these methods to study residents’ care and determine how their needs are being met: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lvl="1"/>
            <a:r>
              <a:rPr lang="en-US" altLang="en-US" dirty="0"/>
              <a:t>Interview residents and their families </a:t>
            </a:r>
          </a:p>
          <a:p>
            <a:pPr lvl="1"/>
            <a:r>
              <a:rPr lang="en-US" altLang="en-US" dirty="0"/>
              <a:t>Observe staff interactions with residents and care given </a:t>
            </a:r>
          </a:p>
          <a:p>
            <a:pPr lvl="1"/>
            <a:r>
              <a:rPr lang="en-US" altLang="en-US" dirty="0"/>
              <a:t>Review residents’ charts </a:t>
            </a:r>
          </a:p>
          <a:p>
            <a:pPr lvl="1"/>
            <a:r>
              <a:rPr lang="en-US" altLang="en-US" dirty="0"/>
              <a:t>Observe residents’ meals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26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1732455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the long-term care survey process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altLang="en-US" dirty="0"/>
              <a:t>Think about these questions: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Why is it very important for NAs to tell the truth when asked questions by surveyors? 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What should an NA do if she doesn’t know the answer to a surveyor’s question?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27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806825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Describe the long-term care survey process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altLang="en-US" dirty="0"/>
              <a:t>Remember: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r>
              <a:rPr lang="en-US" altLang="en-US" dirty="0"/>
              <a:t>Surveys conducted to the Joint Commission are not affiliated with state inspections. Facilities participate in Joint Commission surveys on a voluntary basis.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28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793372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Explain Medicare and Medicaid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Centers for Medicare &amp; Medicaid Services (CMS)</a:t>
            </a:r>
          </a:p>
          <a:p>
            <a:pPr marL="457200" lvl="1" indent="0">
              <a:buNone/>
            </a:pPr>
            <a:r>
              <a:rPr lang="en-US" dirty="0"/>
              <a:t>a federal agency within the U.S. Department of Health and Human Services that is responsible for Medicare and Medicaid, among many other responsibilities.</a:t>
            </a:r>
          </a:p>
          <a:p>
            <a:pPr marL="0" indent="0">
              <a:buNone/>
            </a:pPr>
            <a:r>
              <a:rPr lang="en-US" b="1" dirty="0"/>
              <a:t>Medicare </a:t>
            </a:r>
          </a:p>
          <a:p>
            <a:pPr marL="457200" lvl="1" indent="0">
              <a:buNone/>
            </a:pPr>
            <a:r>
              <a:rPr lang="en-US" dirty="0"/>
              <a:t>a federal health insurance program for people who are 65 or older, have certain disabilities or permanent kidney failure, or are ill and cannot work.</a:t>
            </a:r>
          </a:p>
          <a:p>
            <a:pPr marL="0" indent="0">
              <a:buNone/>
            </a:pPr>
            <a:r>
              <a:rPr lang="en-US" b="1" dirty="0"/>
              <a:t>Medicaid</a:t>
            </a:r>
          </a:p>
          <a:p>
            <a:pPr marL="457200" lvl="1" indent="0">
              <a:buNone/>
            </a:pPr>
            <a:r>
              <a:rPr lang="en-US" dirty="0"/>
              <a:t>a medical assistance program for people who have a low income, as well as for people with disabilities.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29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595454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structure of the healthcare system and describe ways it is changing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latin typeface="+mj-lt"/>
              </a:rPr>
              <a:t>long-term care (LTC)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	care given in long-term care facilities for people who need 24-hour skilled care.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skilled care 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	medically necessary care given by a skilled nurse or therapist.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length of stay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	the number of days a person stays in a healthcare facility.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terminal illness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a disease or condition that will eventually cause death.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3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109225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1-3: Facts about Medicare and Medicaid</a:t>
            </a:r>
          </a:p>
          <a:p>
            <a:pPr marL="0" indent="0">
              <a:buNone/>
            </a:pPr>
            <a:endParaRPr lang="en-US" altLang="en-US" dirty="0">
              <a:latin typeface="+mj-lt"/>
            </a:endParaRPr>
          </a:p>
          <a:p>
            <a:pPr marL="0" indent="0">
              <a:buNone/>
            </a:pPr>
            <a:r>
              <a:rPr lang="en-US" altLang="en-US" b="1" dirty="0">
                <a:latin typeface="+mj-lt"/>
              </a:rPr>
              <a:t>Medicare</a:t>
            </a:r>
          </a:p>
          <a:p>
            <a:pPr lvl="1"/>
            <a:r>
              <a:rPr lang="en-US" altLang="en-US" dirty="0">
                <a:latin typeface="+mj-lt"/>
              </a:rPr>
              <a:t>For people 65 or older and people of any age with permanent kidney failure or certain disabilities. </a:t>
            </a:r>
          </a:p>
          <a:p>
            <a:pPr lvl="1"/>
            <a:r>
              <a:rPr lang="en-US" altLang="en-US" dirty="0">
                <a:latin typeface="+mj-lt"/>
              </a:rPr>
              <a:t>Part A (hospital insurance) helps pay for care in a hospital or skilled nursing facility or for care from a home health agency or hospice.</a:t>
            </a:r>
          </a:p>
          <a:p>
            <a:pPr lvl="1"/>
            <a:r>
              <a:rPr lang="en-US" altLang="en-US" dirty="0">
                <a:latin typeface="+mj-lt"/>
              </a:rPr>
              <a:t>Part B (medical insurance) helps pay for doctor services and other medical services and equipment.</a:t>
            </a:r>
          </a:p>
          <a:p>
            <a:pPr lvl="1"/>
            <a:r>
              <a:rPr lang="en-US" altLang="en-US" dirty="0">
                <a:latin typeface="+mj-lt"/>
              </a:rPr>
              <a:t>Part C (Medicare Advantage Plan) allows private health insurance companies to provide Medicare benefits.</a:t>
            </a:r>
          </a:p>
          <a:p>
            <a:pPr lvl="1"/>
            <a:r>
              <a:rPr lang="en-US" altLang="en-US" dirty="0">
                <a:latin typeface="+mj-lt"/>
              </a:rPr>
              <a:t>Part D (prescription drug coverage) helps pay for medications prescribed for treatment. </a:t>
            </a:r>
          </a:p>
          <a:p>
            <a:pPr lvl="1"/>
            <a:endParaRPr lang="en-US" altLang="en-US" dirty="0">
              <a:latin typeface="+mj-lt"/>
            </a:endParaRPr>
          </a:p>
          <a:p>
            <a:pPr lvl="1"/>
            <a:endParaRPr lang="en-US" altLang="en-US" dirty="0">
              <a:latin typeface="+mj-lt"/>
            </a:endParaRPr>
          </a:p>
          <a:p>
            <a:pPr marL="0" indent="0">
              <a:buNone/>
            </a:pPr>
            <a:endParaRPr lang="en-US" alt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30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0679284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1-3: Facts about Medicare and Medicaid</a:t>
            </a:r>
          </a:p>
          <a:p>
            <a:pPr marL="0" indent="0">
              <a:buNone/>
            </a:pPr>
            <a:endParaRPr lang="en-US" altLang="en-US" dirty="0">
              <a:latin typeface="+mj-lt"/>
            </a:endParaRPr>
          </a:p>
          <a:p>
            <a:pPr marL="0" indent="0">
              <a:buNone/>
            </a:pPr>
            <a:r>
              <a:rPr lang="en-US" altLang="en-US" b="1" dirty="0">
                <a:latin typeface="+mj-lt"/>
              </a:rPr>
              <a:t>Medicaid</a:t>
            </a:r>
          </a:p>
          <a:p>
            <a:pPr lvl="1"/>
            <a:r>
              <a:rPr lang="en-US" altLang="en-US" dirty="0">
                <a:latin typeface="+mj-lt"/>
              </a:rPr>
              <a:t>Medicaid is a medical assistance program for low-income people.</a:t>
            </a:r>
          </a:p>
          <a:p>
            <a:pPr lvl="1"/>
            <a:r>
              <a:rPr lang="en-US" altLang="en-US" dirty="0">
                <a:latin typeface="+mj-lt"/>
              </a:rPr>
              <a:t>Funded by both the federal government and each state.</a:t>
            </a:r>
          </a:p>
          <a:p>
            <a:pPr lvl="1"/>
            <a:r>
              <a:rPr lang="en-US" altLang="en-US" dirty="0">
                <a:latin typeface="+mj-lt"/>
              </a:rPr>
              <a:t>People qualify based on income and special circumstances.</a:t>
            </a:r>
          </a:p>
          <a:p>
            <a:pPr marL="0" indent="0">
              <a:buNone/>
            </a:pPr>
            <a:endParaRPr lang="en-US" altLang="en-US" dirty="0">
              <a:latin typeface="+mj-lt"/>
            </a:endParaRPr>
          </a:p>
          <a:p>
            <a:pPr lvl="1"/>
            <a:endParaRPr lang="en-US" altLang="en-US" dirty="0">
              <a:latin typeface="+mj-lt"/>
            </a:endParaRPr>
          </a:p>
          <a:p>
            <a:pPr lvl="1"/>
            <a:endParaRPr lang="en-US" altLang="en-US" dirty="0">
              <a:latin typeface="+mj-lt"/>
            </a:endParaRPr>
          </a:p>
          <a:p>
            <a:pPr marL="0" indent="0">
              <a:buNone/>
            </a:pPr>
            <a:endParaRPr lang="en-US" alt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31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5317275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Explain Medicare and Medicaid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FontTx/>
              <a:buNone/>
            </a:pPr>
            <a:r>
              <a:rPr lang="en-US" altLang="en-US" dirty="0"/>
              <a:t>Medicare and Medicaid work with long-term care facilities in these ways:</a:t>
            </a:r>
          </a:p>
          <a:p>
            <a:pPr marL="0" indent="0">
              <a:buFontTx/>
              <a:buNone/>
            </a:pPr>
            <a:endParaRPr lang="en-US" altLang="en-US" dirty="0"/>
          </a:p>
          <a:p>
            <a:pPr lvl="1"/>
            <a:r>
              <a:rPr lang="en-US" altLang="en-US" dirty="0"/>
              <a:t>LTC facilities receive a fixed amount for services provided.</a:t>
            </a:r>
          </a:p>
          <a:p>
            <a:pPr lvl="1"/>
            <a:r>
              <a:rPr lang="en-US" altLang="en-US" dirty="0"/>
              <a:t>Services are based on the resident’s needs upon admission and throughout the facility stay.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32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5278845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terms </a:t>
            </a:r>
            <a:r>
              <a:rPr lang="en-US" i="1" dirty="0">
                <a:solidFill>
                  <a:srgbClr val="FF0000"/>
                </a:solidFill>
                <a:latin typeface="+mj-lt"/>
              </a:rPr>
              <a:t>culture change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and </a:t>
            </a:r>
            <a:r>
              <a:rPr lang="en-US" i="1" dirty="0">
                <a:solidFill>
                  <a:srgbClr val="FF0000"/>
                </a:solidFill>
                <a:latin typeface="+mj-lt"/>
              </a:rPr>
              <a:t>person-centered care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Define the following terms: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b="1" dirty="0">
                <a:latin typeface="+mj-lt"/>
              </a:rPr>
              <a:t>culture change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a term given to the process of transforming services for elders so that they are based on the values and practices of the person receiving care; core values include choice, dignity, respect, self-determination, and purposeful living.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person-centered care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a type of care that places the emphasis on the person needing care and his or her individuality and capabilities.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33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5679552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terms </a:t>
            </a:r>
            <a:r>
              <a:rPr lang="en-US" i="1" dirty="0">
                <a:solidFill>
                  <a:srgbClr val="FF0000"/>
                </a:solidFill>
                <a:latin typeface="+mj-lt"/>
              </a:rPr>
              <a:t>culture change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and </a:t>
            </a:r>
            <a:r>
              <a:rPr lang="en-US" i="1" dirty="0">
                <a:solidFill>
                  <a:srgbClr val="FF0000"/>
                </a:solidFill>
                <a:latin typeface="+mj-lt"/>
              </a:rPr>
              <a:t>person-centered care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These are the core values of culture change: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Choice</a:t>
            </a:r>
          </a:p>
          <a:p>
            <a:pPr lvl="1"/>
            <a:r>
              <a:rPr lang="en-US" dirty="0">
                <a:latin typeface="+mj-lt"/>
              </a:rPr>
              <a:t>Dignity</a:t>
            </a:r>
          </a:p>
          <a:p>
            <a:pPr lvl="1"/>
            <a:r>
              <a:rPr lang="en-US" dirty="0">
                <a:latin typeface="+mj-lt"/>
              </a:rPr>
              <a:t>Respect</a:t>
            </a:r>
          </a:p>
          <a:p>
            <a:pPr lvl="1"/>
            <a:r>
              <a:rPr lang="en-US" dirty="0">
                <a:latin typeface="+mj-lt"/>
              </a:rPr>
              <a:t>Self-determination</a:t>
            </a:r>
          </a:p>
          <a:p>
            <a:pPr lvl="1"/>
            <a:r>
              <a:rPr lang="en-US" dirty="0">
                <a:latin typeface="+mj-lt"/>
              </a:rPr>
              <a:t>Purposeful living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34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5834439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7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terms </a:t>
            </a:r>
            <a:r>
              <a:rPr lang="en-US" i="1" dirty="0">
                <a:solidFill>
                  <a:srgbClr val="FF0000"/>
                </a:solidFill>
                <a:latin typeface="+mj-lt"/>
              </a:rPr>
              <a:t>culture change 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and </a:t>
            </a:r>
            <a:r>
              <a:rPr lang="en-US" i="1" dirty="0">
                <a:solidFill>
                  <a:srgbClr val="FF0000"/>
                </a:solidFill>
                <a:latin typeface="+mj-lt"/>
              </a:rPr>
              <a:t>person-centered care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+mj-lt"/>
              </a:rPr>
              <a:t>The Pioneer Network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Was formed in 1997 by a small group of people in LTC</a:t>
            </a:r>
          </a:p>
          <a:p>
            <a:pPr lvl="1"/>
            <a:r>
              <a:rPr lang="en-US" dirty="0">
                <a:latin typeface="+mj-lt"/>
              </a:rPr>
              <a:t>Advocates for person-directed care</a:t>
            </a:r>
          </a:p>
          <a:p>
            <a:pPr lvl="1"/>
            <a:r>
              <a:rPr lang="en-US" dirty="0">
                <a:latin typeface="+mj-lt"/>
              </a:rPr>
              <a:t>Called for change in how elders are treated everywhere in the community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35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7959809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0225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structure of the healthcare system and describe ways it is changing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kern="0" dirty="0">
              <a:solidFill>
                <a:srgbClr val="000000"/>
              </a:solidFill>
              <a:latin typeface="+mj-lt"/>
            </a:endParaRPr>
          </a:p>
          <a:p>
            <a:pPr marL="0" indent="0">
              <a:buNone/>
            </a:pPr>
            <a:r>
              <a:rPr lang="en-US" b="1" dirty="0">
                <a:latin typeface="+mj-lt"/>
              </a:rPr>
              <a:t>chronic illness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a disease or condition that is long-term or long-lasting and requires management of symptoms.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home health care 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	care that takes place in a person’s home.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diagnoses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medical conditions determined by a doctor.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assisted living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residences for people who do not need 24-hour skilled care, but do require some help with daily care.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4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301327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structure of the healthcare system and describe ways it is changing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>
                <a:latin typeface="+mj-lt"/>
              </a:rPr>
              <a:t>dementia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the serious loss of mental abilities, such as thinking, remembering, reasoning, and communicating.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adult day services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care for people who need some assistance or supervision during certain hours, but who do not live in the facility where care is given.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acute care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24-hour skilled care given in hospitals and ambulatory surgical centers for people who require short-term, immediate care for illnesses and injuries. 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5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677576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structure of the healthcare system and describe ways it is changing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>
                <a:latin typeface="+mj-lt"/>
              </a:rPr>
              <a:t>subacute care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care given in a hospital or in a long-term care facility for people who need less care than for an acute illness, but more care than for a chronic illness.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outpatient care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care given to people who have had treatments, procedures, or surgeries and need short-term skilled care.</a:t>
            </a:r>
          </a:p>
          <a:p>
            <a:pPr marL="0" indent="0">
              <a:buNone/>
            </a:pPr>
            <a:r>
              <a:rPr lang="en-US" b="1" dirty="0">
                <a:latin typeface="+mj-lt"/>
              </a:rPr>
              <a:t>rehabilitation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care given by specialists to help restore or improve function after an illness or injury.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6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1261774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structure of the healthcare system and describe ways it is changing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b="1" dirty="0"/>
          </a:p>
          <a:p>
            <a:pPr>
              <a:buFontTx/>
              <a:buNone/>
            </a:pPr>
            <a:r>
              <a:rPr lang="en-US" altLang="en-US" b="1" dirty="0"/>
              <a:t>hospice care </a:t>
            </a:r>
          </a:p>
          <a:p>
            <a:pPr lvl="1">
              <a:buFontTx/>
              <a:buNone/>
            </a:pPr>
            <a:r>
              <a:rPr lang="en-US" altLang="en-US" dirty="0"/>
              <a:t>holistic, compassionate care given to people who have approximately six months or less to live.</a:t>
            </a:r>
          </a:p>
          <a:p>
            <a:pPr>
              <a:buFontTx/>
              <a:buNone/>
            </a:pPr>
            <a:r>
              <a:rPr lang="en-US" altLang="en-US" b="1" dirty="0"/>
              <a:t>managed care</a:t>
            </a:r>
          </a:p>
          <a:p>
            <a:pPr lvl="1">
              <a:buFontTx/>
              <a:buNone/>
            </a:pPr>
            <a:r>
              <a:rPr lang="en-US" altLang="en-US" dirty="0"/>
              <a:t>a system or strategy of managing health care in a way that controls costs.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7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3126587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B3C8D8-0581-4CAF-9C7B-A7C32A8FC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>
                <a:solidFill>
                  <a:srgbClr val="FF0000"/>
                </a:solidFill>
                <a:latin typeface="+mj-lt"/>
              </a:rPr>
              <a:t>Discuss the structure of the healthcare system and describe ways it is changing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the following terms: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>
                <a:latin typeface="+mj-lt"/>
              </a:rPr>
              <a:t>health maintenance organizations (HMOs)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a method of health insurance in which a person has to use a particular doctor or group of doctors except in case of emergency.</a:t>
            </a:r>
          </a:p>
          <a:p>
            <a:pPr marL="457200" lvl="1" indent="0">
              <a:buNone/>
            </a:pPr>
            <a:endParaRPr lang="en-US" dirty="0">
              <a:latin typeface="+mj-lt"/>
            </a:endParaRPr>
          </a:p>
          <a:p>
            <a:pPr marL="0" indent="0">
              <a:buNone/>
            </a:pPr>
            <a:r>
              <a:rPr lang="en-US" b="1" dirty="0">
                <a:latin typeface="+mj-lt"/>
              </a:rPr>
              <a:t>preferred provider organizations (PPOs) </a:t>
            </a:r>
          </a:p>
          <a:p>
            <a:pPr marL="457200" lvl="1" indent="0">
              <a:buNone/>
            </a:pPr>
            <a:r>
              <a:rPr lang="en-US" dirty="0">
                <a:latin typeface="+mj-lt"/>
              </a:rPr>
              <a:t>a network of providers that contract to provide health services to a group of people.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A95D-CB8B-4736-8F45-D6974A9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8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</p:spTree>
    <p:extLst>
      <p:ext uri="{BB962C8B-B14F-4D97-AF65-F5344CB8AC3E}">
        <p14:creationId xmlns:p14="http://schemas.microsoft.com/office/powerpoint/2010/main" val="2109091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F4D9F71-6549-4976-94AE-132B3BA93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393" y="499533"/>
            <a:ext cx="10234377" cy="5677431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+mj-lt"/>
              </a:rPr>
              <a:t>Transparency 1-1: Traditional Healthcare System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AE10B4-D611-4530-9A3E-AC370DBC4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1E19C8D7-53EE-4AF8-9E87-BBF55B67A655}" type="slidenum">
              <a:rPr lang="en-US">
                <a:solidFill>
                  <a:srgbClr val="329C76"/>
                </a:solidFill>
                <a:latin typeface="Scala Sans"/>
              </a:rPr>
              <a:pPr defTabSz="457200"/>
              <a:t>9</a:t>
            </a:fld>
            <a:endParaRPr lang="en-US">
              <a:solidFill>
                <a:srgbClr val="329C76"/>
              </a:solidFill>
              <a:latin typeface="Scala San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3953D4-F173-4B21-92CC-CDEF7AAC3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103" y="1085096"/>
            <a:ext cx="7145793" cy="537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9792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C76"/>
      </a:accent1>
      <a:accent2>
        <a:srgbClr val="B37924"/>
      </a:accent2>
      <a:accent3>
        <a:srgbClr val="E3567D"/>
      </a:accent3>
      <a:accent4>
        <a:srgbClr val="0091B9"/>
      </a:accent4>
      <a:accent5>
        <a:srgbClr val="D6BF00"/>
      </a:accent5>
      <a:accent6>
        <a:srgbClr val="934C93"/>
      </a:accent6>
      <a:hlink>
        <a:srgbClr val="0563C1"/>
      </a:hlink>
      <a:folHlink>
        <a:srgbClr val="954F72"/>
      </a:folHlink>
    </a:clrScheme>
    <a:fontScheme name="Susan Hedman - Hartman Publishing">
      <a:majorFont>
        <a:latin typeface="Scala Sans"/>
        <a:ea typeface=""/>
        <a:cs typeface=""/>
      </a:majorFont>
      <a:minorFont>
        <a:latin typeface="Scala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C76"/>
      </a:accent1>
      <a:accent2>
        <a:srgbClr val="B37924"/>
      </a:accent2>
      <a:accent3>
        <a:srgbClr val="E3567D"/>
      </a:accent3>
      <a:accent4>
        <a:srgbClr val="0091B9"/>
      </a:accent4>
      <a:accent5>
        <a:srgbClr val="D6BF00"/>
      </a:accent5>
      <a:accent6>
        <a:srgbClr val="934C93"/>
      </a:accent6>
      <a:hlink>
        <a:srgbClr val="0563C1"/>
      </a:hlink>
      <a:folHlink>
        <a:srgbClr val="954F72"/>
      </a:folHlink>
    </a:clrScheme>
    <a:fontScheme name="Susan Hedman - Hartman Publishing">
      <a:majorFont>
        <a:latin typeface="Scala Sans"/>
        <a:ea typeface=""/>
        <a:cs typeface=""/>
      </a:majorFont>
      <a:minorFont>
        <a:latin typeface="Scala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1675</Words>
  <Application>Microsoft Office PowerPoint</Application>
  <PresentationFormat>Widescreen</PresentationFormat>
  <Paragraphs>299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Scala Sans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Editorial</dc:creator>
  <cp:lastModifiedBy>Angela Storey</cp:lastModifiedBy>
  <cp:revision>18</cp:revision>
  <dcterms:created xsi:type="dcterms:W3CDTF">2018-10-16T17:39:45Z</dcterms:created>
  <dcterms:modified xsi:type="dcterms:W3CDTF">2019-05-13T14:42:24Z</dcterms:modified>
</cp:coreProperties>
</file>