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7" r:id="rId2"/>
    <p:sldId id="257" r:id="rId3"/>
    <p:sldId id="268" r:id="rId4"/>
    <p:sldId id="270" r:id="rId5"/>
    <p:sldId id="272" r:id="rId6"/>
    <p:sldId id="275" r:id="rId7"/>
    <p:sldId id="276" r:id="rId8"/>
    <p:sldId id="277" r:id="rId9"/>
    <p:sldId id="274" r:id="rId10"/>
    <p:sldId id="273" r:id="rId11"/>
    <p:sldId id="271" r:id="rId12"/>
    <p:sldId id="269" r:id="rId13"/>
    <p:sldId id="278" r:id="rId14"/>
    <p:sldId id="279" r:id="rId15"/>
    <p:sldId id="258" r:id="rId16"/>
    <p:sldId id="280" r:id="rId17"/>
    <p:sldId id="281" r:id="rId18"/>
    <p:sldId id="259" r:id="rId19"/>
    <p:sldId id="282" r:id="rId20"/>
    <p:sldId id="283" r:id="rId21"/>
    <p:sldId id="260" r:id="rId22"/>
    <p:sldId id="284" r:id="rId23"/>
    <p:sldId id="286" r:id="rId24"/>
    <p:sldId id="285" r:id="rId25"/>
    <p:sldId id="288" r:id="rId26"/>
    <p:sldId id="287" r:id="rId27"/>
    <p:sldId id="261" r:id="rId28"/>
    <p:sldId id="290" r:id="rId29"/>
    <p:sldId id="291" r:id="rId30"/>
    <p:sldId id="289" r:id="rId31"/>
    <p:sldId id="263" r:id="rId32"/>
    <p:sldId id="293" r:id="rId33"/>
    <p:sldId id="294" r:id="rId34"/>
    <p:sldId id="292" r:id="rId35"/>
    <p:sldId id="266" r:id="rId36"/>
    <p:sldId id="295" r:id="rId37"/>
    <p:sldId id="265" r:id="rId38"/>
    <p:sldId id="301" r:id="rId39"/>
    <p:sldId id="300" r:id="rId40"/>
    <p:sldId id="299" r:id="rId41"/>
    <p:sldId id="298" r:id="rId42"/>
    <p:sldId id="297" r:id="rId43"/>
    <p:sldId id="304" r:id="rId44"/>
    <p:sldId id="264" r:id="rId45"/>
    <p:sldId id="306" r:id="rId46"/>
    <p:sldId id="302" r:id="rId47"/>
    <p:sldId id="305" r:id="rId48"/>
    <p:sldId id="303" r:id="rId49"/>
    <p:sldId id="262" r:id="rId50"/>
    <p:sldId id="307" r:id="rId51"/>
    <p:sldId id="309" r:id="rId52"/>
    <p:sldId id="308" r:id="rId53"/>
    <p:sldId id="310"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4"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6"/>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6</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42997" y="2047398"/>
            <a:ext cx="8717075"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Safety and Body Mechanics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997458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Safety and Body  Mechanics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6</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defTabSz="457200"/>
            <a:fld id="{3BC1E1F3-686D-4F52-826D-70A4F80E72A5}" type="datetime1">
              <a:rPr lang="en-US" smtClean="0"/>
              <a:pPr defTabSz="457200"/>
              <a:t>5/13/2019</a:t>
            </a:fld>
            <a:endParaRPr lang="en-US" dirty="0"/>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defTabSz="457200"/>
            <a:endParaRPr lang="en-US" dirty="0"/>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6"/>
                </a:solidFill>
                <a:latin typeface="+mn-lt"/>
              </a:defRPr>
            </a:lvl1pPr>
          </a:lstStyle>
          <a:p>
            <a:pPr defTabSz="457200"/>
            <a:fld id="{1E19C8D7-53EE-4AF8-9E87-BBF55B67A655}" type="slidenum">
              <a:rPr lang="en-US" smtClean="0">
                <a:solidFill>
                  <a:srgbClr val="934C93"/>
                </a:solidFill>
              </a:rPr>
              <a:pPr defTabSz="457200"/>
              <a:t>‹#›</a:t>
            </a:fld>
            <a:endParaRPr lang="en-US" dirty="0">
              <a:solidFill>
                <a:srgbClr val="934C93"/>
              </a:solidFill>
            </a:endParaRPr>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497358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6"/>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8386862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defTabSz="457200"/>
            <a:fld id="{63182F9F-E9DB-44F9-8F4D-A11E49818C55}" type="datetime1">
              <a:rPr lang="en-US" smtClean="0">
                <a:solidFill>
                  <a:prstClr val="black"/>
                </a:solidFill>
              </a:rPr>
              <a:pPr defTabSz="457200"/>
              <a:t>5/13/2019</a:t>
            </a:fld>
            <a:endParaRPr lang="en-US" dirty="0">
              <a:solidFill>
                <a:prstClr val="black"/>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defTabSz="457200"/>
            <a:fld id="{1E19C8D7-53EE-4AF8-9E87-BBF55B67A655}"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15155346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184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Not identifying residents before giving care or serving food can cause serious problems or even death.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10</a:t>
            </a:fld>
            <a:endParaRPr lang="en-US" dirty="0">
              <a:solidFill>
                <a:srgbClr val="934C93"/>
              </a:solidFill>
            </a:endParaRPr>
          </a:p>
        </p:txBody>
      </p:sp>
    </p:spTree>
    <p:extLst>
      <p:ext uri="{BB962C8B-B14F-4D97-AF65-F5344CB8AC3E}">
        <p14:creationId xmlns:p14="http://schemas.microsoft.com/office/powerpoint/2010/main" val="2546774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b="1" dirty="0"/>
              <a:t>Choking:</a:t>
            </a:r>
          </a:p>
          <a:p>
            <a:pPr marL="0" indent="0">
              <a:buNone/>
            </a:pPr>
            <a:r>
              <a:rPr lang="en-US" dirty="0"/>
              <a:t>Causes: weakened, ill, or unconscious residents; residents with swallowing problems </a:t>
            </a:r>
          </a:p>
          <a:p>
            <a:pPr marL="0" indent="0">
              <a:buNone/>
            </a:pPr>
            <a:endParaRPr lang="en-US" dirty="0"/>
          </a:p>
          <a:p>
            <a:pPr marL="0" indent="0">
              <a:buNone/>
            </a:pPr>
            <a:r>
              <a:rPr lang="en-US" dirty="0"/>
              <a:t>Prevention: </a:t>
            </a:r>
          </a:p>
          <a:p>
            <a:pPr lvl="1"/>
            <a:r>
              <a:rPr lang="en-US" dirty="0"/>
              <a:t>Eat sitting upright. </a:t>
            </a:r>
          </a:p>
          <a:p>
            <a:pPr lvl="1"/>
            <a:r>
              <a:rPr lang="en-US" dirty="0"/>
              <a:t>Follow orders for special diets and thickened liquids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11</a:t>
            </a:fld>
            <a:endParaRPr lang="en-US" dirty="0">
              <a:solidFill>
                <a:srgbClr val="934C93"/>
              </a:solidFill>
            </a:endParaRPr>
          </a:p>
        </p:txBody>
      </p:sp>
    </p:spTree>
    <p:extLst>
      <p:ext uri="{BB962C8B-B14F-4D97-AF65-F5344CB8AC3E}">
        <p14:creationId xmlns:p14="http://schemas.microsoft.com/office/powerpoint/2010/main" val="2991668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b="1" dirty="0"/>
              <a:t>Poisoning:</a:t>
            </a:r>
          </a:p>
          <a:p>
            <a:pPr marL="0" indent="0">
              <a:buNone/>
            </a:pPr>
            <a:r>
              <a:rPr lang="en-US" dirty="0"/>
              <a:t>Cause: ingesting harmful substances such as cleaning products, paints, medicines, toiletries, or glues</a:t>
            </a:r>
          </a:p>
          <a:p>
            <a:pPr marL="0" indent="0">
              <a:buNone/>
            </a:pPr>
            <a:endParaRPr lang="en-US" dirty="0"/>
          </a:p>
          <a:p>
            <a:pPr marL="0" indent="0">
              <a:buNone/>
            </a:pPr>
            <a:r>
              <a:rPr lang="en-US" dirty="0"/>
              <a:t>Prevention: </a:t>
            </a:r>
          </a:p>
          <a:p>
            <a:pPr lvl="1"/>
            <a:r>
              <a:rPr lang="en-US" dirty="0"/>
              <a:t>Lock these products away from confused residents or those with limited vision. </a:t>
            </a:r>
          </a:p>
          <a:p>
            <a:pPr lvl="1"/>
            <a:r>
              <a:rPr lang="en-US" dirty="0"/>
              <a:t>Do not leave cleaning products in rooms. </a:t>
            </a:r>
          </a:p>
          <a:p>
            <a:pPr lvl="1"/>
            <a:r>
              <a:rPr lang="en-US" dirty="0"/>
              <a:t>Investigate any unusual odors.</a:t>
            </a:r>
          </a:p>
          <a:p>
            <a:pPr lvl="1"/>
            <a:r>
              <a:rPr lang="en-US" dirty="0"/>
              <a:t>Post Poison Control Center number.</a:t>
            </a:r>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12</a:t>
            </a:fld>
            <a:endParaRPr lang="en-US" dirty="0">
              <a:solidFill>
                <a:srgbClr val="934C93"/>
              </a:solidFill>
            </a:endParaRPr>
          </a:p>
        </p:txBody>
      </p:sp>
    </p:spTree>
    <p:extLst>
      <p:ext uri="{BB962C8B-B14F-4D97-AF65-F5344CB8AC3E}">
        <p14:creationId xmlns:p14="http://schemas.microsoft.com/office/powerpoint/2010/main" val="3806686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b="1" dirty="0"/>
              <a:t>Cuts/Abrasions:</a:t>
            </a:r>
          </a:p>
          <a:p>
            <a:pPr marL="0" indent="0">
              <a:buNone/>
            </a:pPr>
            <a:r>
              <a:rPr lang="en-US" dirty="0"/>
              <a:t>Cause: sharp objects </a:t>
            </a:r>
          </a:p>
          <a:p>
            <a:pPr marL="0" indent="0">
              <a:buNone/>
            </a:pPr>
            <a:endParaRPr lang="en-US" dirty="0"/>
          </a:p>
          <a:p>
            <a:pPr marL="0" indent="0">
              <a:buNone/>
            </a:pPr>
            <a:r>
              <a:rPr lang="en-US" dirty="0"/>
              <a:t>Prevention:</a:t>
            </a:r>
          </a:p>
          <a:p>
            <a:pPr lvl="1"/>
            <a:r>
              <a:rPr lang="en-US" dirty="0"/>
              <a:t>Put sharp objects away after use.</a:t>
            </a:r>
          </a:p>
          <a:p>
            <a:pPr lvl="1"/>
            <a:r>
              <a:rPr lang="en-US" dirty="0"/>
              <a:t>Take care when transferring residents.</a:t>
            </a:r>
          </a:p>
          <a:p>
            <a:pPr lvl="1"/>
            <a:r>
              <a:rPr lang="en-US" dirty="0"/>
              <a:t>Push wheelchairs forward.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13</a:t>
            </a:fld>
            <a:endParaRPr lang="en-US" dirty="0">
              <a:solidFill>
                <a:srgbClr val="934C93"/>
              </a:solidFill>
            </a:endParaRPr>
          </a:p>
        </p:txBody>
      </p:sp>
    </p:spTree>
    <p:extLst>
      <p:ext uri="{BB962C8B-B14F-4D97-AF65-F5344CB8AC3E}">
        <p14:creationId xmlns:p14="http://schemas.microsoft.com/office/powerpoint/2010/main" val="30237772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dirty="0"/>
              <a:t>NAs should remember these general safety guidelines, as well: </a:t>
            </a:r>
          </a:p>
          <a:p>
            <a:pPr marL="0" indent="0">
              <a:buNone/>
            </a:pPr>
            <a:endParaRPr lang="en-US" dirty="0"/>
          </a:p>
          <a:p>
            <a:pPr lvl="1"/>
            <a:r>
              <a:rPr lang="en-US" dirty="0"/>
              <a:t>Do not run. </a:t>
            </a:r>
          </a:p>
          <a:p>
            <a:pPr lvl="1"/>
            <a:r>
              <a:rPr lang="en-US" dirty="0"/>
              <a:t>Keep paths clear.</a:t>
            </a:r>
          </a:p>
          <a:p>
            <a:pPr lvl="1"/>
            <a:r>
              <a:rPr lang="en-US" dirty="0"/>
              <a:t>Wipe up spills immediately.</a:t>
            </a:r>
          </a:p>
          <a:p>
            <a:pPr lvl="1"/>
            <a:r>
              <a:rPr lang="en-US" dirty="0"/>
              <a:t>Discard trash properly.</a:t>
            </a:r>
          </a:p>
          <a:p>
            <a:pPr lvl="1"/>
            <a:r>
              <a:rPr lang="en-US" dirty="0"/>
              <a:t>Follow instructions and ask questions as needed.</a:t>
            </a:r>
          </a:p>
          <a:p>
            <a:pPr lvl="1"/>
            <a:r>
              <a:rPr lang="en-US" dirty="0"/>
              <a:t>Report injuries immediately.</a:t>
            </a:r>
          </a:p>
          <a:p>
            <a:pPr lvl="1"/>
            <a:r>
              <a:rPr lang="en-US" dirty="0"/>
              <a:t>If you see a suspected hazard among a resident’s possessions, report it to the nurse.</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14</a:t>
            </a:fld>
            <a:endParaRPr lang="en-US" dirty="0">
              <a:solidFill>
                <a:srgbClr val="934C93"/>
              </a:solidFill>
            </a:endParaRPr>
          </a:p>
        </p:txBody>
      </p:sp>
    </p:spTree>
    <p:extLst>
      <p:ext uri="{BB962C8B-B14F-4D97-AF65-F5344CB8AC3E}">
        <p14:creationId xmlns:p14="http://schemas.microsoft.com/office/powerpoint/2010/main" val="4223009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safety guidelines for oxygen use</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oxygen therapy</a:t>
            </a:r>
          </a:p>
          <a:p>
            <a:pPr marL="457200" lvl="1" indent="0">
              <a:buNone/>
            </a:pPr>
            <a:r>
              <a:rPr lang="en-US" dirty="0"/>
              <a:t>the administration of oxygen to increase the supply of oxygen to a person’s lungs.</a:t>
            </a:r>
          </a:p>
          <a:p>
            <a:pPr marL="0" indent="0">
              <a:buNone/>
            </a:pPr>
            <a:r>
              <a:rPr lang="en-US" b="1" dirty="0"/>
              <a:t>combustion</a:t>
            </a:r>
          </a:p>
          <a:p>
            <a:pPr marL="457200" lvl="1" indent="0">
              <a:buNone/>
            </a:pPr>
            <a:r>
              <a:rPr lang="en-US" dirty="0"/>
              <a:t>the process of burning.</a:t>
            </a:r>
          </a:p>
          <a:p>
            <a:pPr marL="0" indent="0">
              <a:buNone/>
            </a:pPr>
            <a:r>
              <a:rPr lang="en-US" b="1" dirty="0"/>
              <a:t>flammable</a:t>
            </a:r>
          </a:p>
          <a:p>
            <a:pPr marL="457200" lvl="1" indent="0">
              <a:buNone/>
            </a:pPr>
            <a:r>
              <a:rPr lang="en-US" dirty="0"/>
              <a:t>easily ignited and capable of burning quickly.</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15</a:t>
            </a:fld>
            <a:endParaRPr lang="en-US" dirty="0">
              <a:solidFill>
                <a:srgbClr val="934C93"/>
              </a:solidFill>
            </a:endParaRPr>
          </a:p>
        </p:txBody>
      </p:sp>
    </p:spTree>
    <p:extLst>
      <p:ext uri="{BB962C8B-B14F-4D97-AF65-F5344CB8AC3E}">
        <p14:creationId xmlns:p14="http://schemas.microsoft.com/office/powerpoint/2010/main" val="1378160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safety guidelines for oxygen use</a:t>
            </a:r>
          </a:p>
          <a:p>
            <a:pPr marL="457200" indent="-457200">
              <a:buFont typeface="+mj-lt"/>
              <a:buAutoNum type="arabicPeriod" startAt="2"/>
            </a:pPr>
            <a:endParaRPr lang="en-US" dirty="0">
              <a:solidFill>
                <a:srgbClr val="FF0000"/>
              </a:solidFill>
            </a:endParaRPr>
          </a:p>
          <a:p>
            <a:pPr marL="0" indent="0">
              <a:buNone/>
            </a:pPr>
            <a:r>
              <a:rPr lang="en-US" dirty="0"/>
              <a:t>The following are important guidelines for oxygen safety: </a:t>
            </a:r>
          </a:p>
          <a:p>
            <a:pPr marL="0" indent="0">
              <a:buNone/>
            </a:pPr>
            <a:endParaRPr lang="en-US" dirty="0"/>
          </a:p>
          <a:p>
            <a:pPr lvl="1"/>
            <a:r>
              <a:rPr lang="en-US" dirty="0"/>
              <a:t>Post No Smoking and Oxygen in Use signs. Do not allow smoking around oxygen equipment.</a:t>
            </a:r>
          </a:p>
          <a:p>
            <a:pPr lvl="1"/>
            <a:r>
              <a:rPr lang="en-US" dirty="0"/>
              <a:t>Remove fire hazards. Report to nurse if resident does not want a fire hazard removed. </a:t>
            </a:r>
          </a:p>
          <a:p>
            <a:pPr lvl="1"/>
            <a:r>
              <a:rPr lang="en-US" dirty="0"/>
              <a:t>Do not allow open flames around oxygen (this includes burning candles, lighting matches, and using lighters). </a:t>
            </a:r>
          </a:p>
          <a:p>
            <a:pPr lvl="1"/>
            <a:r>
              <a:rPr lang="en-US" dirty="0"/>
              <a:t>Do not use an extension cord with an oxygen concentrator.</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16</a:t>
            </a:fld>
            <a:endParaRPr lang="en-US" dirty="0">
              <a:solidFill>
                <a:srgbClr val="934C93"/>
              </a:solidFill>
            </a:endParaRPr>
          </a:p>
        </p:txBody>
      </p:sp>
    </p:spTree>
    <p:extLst>
      <p:ext uri="{BB962C8B-B14F-4D97-AF65-F5344CB8AC3E}">
        <p14:creationId xmlns:p14="http://schemas.microsoft.com/office/powerpoint/2010/main" val="2481154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safety guidelines for oxygen use</a:t>
            </a:r>
          </a:p>
          <a:p>
            <a:pPr marL="457200" indent="-457200">
              <a:buFont typeface="+mj-lt"/>
              <a:buAutoNum type="arabicPeriod" startAt="2"/>
            </a:pPr>
            <a:endParaRPr lang="en-US" dirty="0">
              <a:solidFill>
                <a:srgbClr val="FF0000"/>
              </a:solidFill>
            </a:endParaRPr>
          </a:p>
          <a:p>
            <a:pPr marL="0" indent="0">
              <a:buNone/>
            </a:pPr>
            <a:r>
              <a:rPr lang="en-US" dirty="0"/>
              <a:t>Guidelines for oxygen safety (cont’d): </a:t>
            </a:r>
          </a:p>
          <a:p>
            <a:pPr marL="0" indent="0">
              <a:buNone/>
            </a:pPr>
            <a:endParaRPr lang="en-US" dirty="0"/>
          </a:p>
          <a:p>
            <a:pPr lvl="1"/>
            <a:r>
              <a:rPr lang="en-US" dirty="0"/>
              <a:t>Do not place electrical cords or oxygen tubing under rugs or furniture.</a:t>
            </a:r>
          </a:p>
          <a:p>
            <a:pPr lvl="1"/>
            <a:r>
              <a:rPr lang="en-US" dirty="0"/>
              <a:t>Avoid using fabrics such as nylon and wool.</a:t>
            </a:r>
          </a:p>
          <a:p>
            <a:pPr lvl="1"/>
            <a:r>
              <a:rPr lang="en-US" dirty="0"/>
              <a:t>Report skin irritation from cannula or face mask. </a:t>
            </a:r>
          </a:p>
          <a:p>
            <a:pPr lvl="1"/>
            <a:r>
              <a:rPr lang="en-US" dirty="0"/>
              <a:t>Do not use any petroleum-based products on resident or on any part of the cannula or mask.</a:t>
            </a:r>
          </a:p>
          <a:p>
            <a:pPr lvl="1"/>
            <a:r>
              <a:rPr lang="en-US" dirty="0"/>
              <a:t>Learn how to turn oxygen off in case of fire if facility allows this. Never adjust oxygen setting.</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17</a:t>
            </a:fld>
            <a:endParaRPr lang="en-US" dirty="0">
              <a:solidFill>
                <a:srgbClr val="934C93"/>
              </a:solidFill>
            </a:endParaRPr>
          </a:p>
        </p:txBody>
      </p:sp>
    </p:spTree>
    <p:extLst>
      <p:ext uri="{BB962C8B-B14F-4D97-AF65-F5344CB8AC3E}">
        <p14:creationId xmlns:p14="http://schemas.microsoft.com/office/powerpoint/2010/main" val="2951881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the Safety Data Sheet (SDS)</a:t>
            </a:r>
          </a:p>
          <a:p>
            <a:pPr marL="457200" indent="-457200">
              <a:buFont typeface="+mj-lt"/>
              <a:buAutoNum type="arabicPeriod" startAt="3"/>
            </a:pPr>
            <a:endParaRPr lang="en-US" dirty="0">
              <a:solidFill>
                <a:srgbClr val="FF0000"/>
              </a:solidFill>
            </a:endParaRPr>
          </a:p>
          <a:p>
            <a:pPr marL="0" indent="0">
              <a:buNone/>
            </a:pPr>
            <a:r>
              <a:rPr lang="en-US" dirty="0"/>
              <a:t>The Safety Data Sheet (SDS)</a:t>
            </a:r>
          </a:p>
          <a:p>
            <a:pPr marL="0" indent="0">
              <a:buNone/>
            </a:pPr>
            <a:r>
              <a:rPr lang="en-US" dirty="0"/>
              <a:t> </a:t>
            </a:r>
          </a:p>
          <a:p>
            <a:pPr lvl="1"/>
            <a:r>
              <a:rPr lang="en-US" dirty="0"/>
              <a:t>Is required by OSHA for all hazardous chemicals</a:t>
            </a:r>
          </a:p>
          <a:p>
            <a:pPr lvl="1"/>
            <a:r>
              <a:rPr lang="en-US" dirty="0"/>
              <a:t>Details ingredients, dangers, safe handling, storage, disposal, and emergency response procedures</a:t>
            </a:r>
          </a:p>
          <a:p>
            <a:pPr lvl="1"/>
            <a:r>
              <a:rPr lang="en-US" dirty="0"/>
              <a:t>Some facilities may use a toll-free number to access SDS information</a:t>
            </a:r>
          </a:p>
          <a:p>
            <a:pPr lvl="1"/>
            <a:r>
              <a:rPr lang="en-US" dirty="0"/>
              <a:t>Must be accessible in work areas for all employees</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18</a:t>
            </a:fld>
            <a:endParaRPr lang="en-US" dirty="0">
              <a:solidFill>
                <a:srgbClr val="934C93"/>
              </a:solidFill>
            </a:endParaRPr>
          </a:p>
        </p:txBody>
      </p:sp>
    </p:spTree>
    <p:extLst>
      <p:ext uri="{BB962C8B-B14F-4D97-AF65-F5344CB8AC3E}">
        <p14:creationId xmlns:p14="http://schemas.microsoft.com/office/powerpoint/2010/main" val="883542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the Safety Data Sheet (SDS)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must know where these sheets are kept at their facilities and how to use them.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19</a:t>
            </a:fld>
            <a:endParaRPr lang="en-US" dirty="0">
              <a:solidFill>
                <a:srgbClr val="934C93"/>
              </a:solidFill>
            </a:endParaRPr>
          </a:p>
        </p:txBody>
      </p:sp>
    </p:spTree>
    <p:extLst>
      <p:ext uri="{BB962C8B-B14F-4D97-AF65-F5344CB8AC3E}">
        <p14:creationId xmlns:p14="http://schemas.microsoft.com/office/powerpoint/2010/main" val="1770470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paralysis </a:t>
            </a:r>
          </a:p>
          <a:p>
            <a:pPr marL="457200" lvl="1" indent="0">
              <a:buNone/>
            </a:pPr>
            <a:r>
              <a:rPr lang="en-US" dirty="0"/>
              <a:t>the loss of ability to move all or part of the body, which often includes loss of feeling in the affected area.</a:t>
            </a:r>
          </a:p>
          <a:p>
            <a:pPr marL="0" indent="0">
              <a:buNone/>
            </a:pPr>
            <a:r>
              <a:rPr lang="en-US" b="1" dirty="0"/>
              <a:t>fracture</a:t>
            </a:r>
          </a:p>
          <a:p>
            <a:pPr marL="457200" lvl="1" indent="0">
              <a:buNone/>
            </a:pPr>
            <a:r>
              <a:rPr lang="en-US" dirty="0"/>
              <a:t>a broken bone.</a:t>
            </a:r>
          </a:p>
          <a:p>
            <a:pPr marL="0" indent="0">
              <a:buNone/>
            </a:pPr>
            <a:r>
              <a:rPr lang="en-US" b="1" dirty="0"/>
              <a:t>disorientation</a:t>
            </a:r>
          </a:p>
          <a:p>
            <a:pPr marL="457200" lvl="1" indent="0">
              <a:buNone/>
            </a:pPr>
            <a:r>
              <a:rPr lang="en-US" dirty="0"/>
              <a:t>confusion about person, place, or time.</a:t>
            </a:r>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a:t>
            </a:fld>
            <a:endParaRPr lang="en-US" dirty="0">
              <a:solidFill>
                <a:srgbClr val="934C93"/>
              </a:solidFill>
            </a:endParaRPr>
          </a:p>
        </p:txBody>
      </p:sp>
    </p:spTree>
    <p:extLst>
      <p:ext uri="{BB962C8B-B14F-4D97-AF65-F5344CB8AC3E}">
        <p14:creationId xmlns:p14="http://schemas.microsoft.com/office/powerpoint/2010/main" val="24051687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the Safety Data Sheet (SDS)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OSHA requires that emergency eyewash stations be placed in all hazardous areas in case eye injury. Employees must know where the closest eyewash station is and how to get there with restricted vision.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20</a:t>
            </a:fld>
            <a:endParaRPr lang="en-US" dirty="0">
              <a:solidFill>
                <a:srgbClr val="934C93"/>
              </a:solidFill>
            </a:endParaRPr>
          </a:p>
        </p:txBody>
      </p:sp>
    </p:spTree>
    <p:extLst>
      <p:ext uri="{BB962C8B-B14F-4D97-AF65-F5344CB8AC3E}">
        <p14:creationId xmlns:p14="http://schemas.microsoft.com/office/powerpoint/2010/main" val="3204149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Define the term </a:t>
            </a:r>
            <a:r>
              <a:rPr lang="en-US" i="1" dirty="0">
                <a:solidFill>
                  <a:srgbClr val="FF0000"/>
                </a:solidFill>
              </a:rPr>
              <a:t>restraint</a:t>
            </a:r>
            <a:r>
              <a:rPr lang="en-US" dirty="0">
                <a:solidFill>
                  <a:srgbClr val="FF0000"/>
                </a:solidFill>
              </a:rPr>
              <a:t> and give reasons why restraints were used</a:t>
            </a:r>
          </a:p>
          <a:p>
            <a:pPr marL="457200" indent="-457200">
              <a:buFont typeface="+mj-lt"/>
              <a:buAutoNum type="arabicPeriod" startAt="4"/>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restraint</a:t>
            </a:r>
          </a:p>
          <a:p>
            <a:pPr marL="457200" lvl="1" indent="0">
              <a:buNone/>
            </a:pPr>
            <a:r>
              <a:rPr lang="en-US" dirty="0"/>
              <a:t>a physical or chemical way to restrict voluntary movement or behavior.</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21</a:t>
            </a:fld>
            <a:endParaRPr lang="en-US" dirty="0">
              <a:solidFill>
                <a:srgbClr val="934C93"/>
              </a:solidFill>
            </a:endParaRPr>
          </a:p>
        </p:txBody>
      </p:sp>
    </p:spTree>
    <p:extLst>
      <p:ext uri="{BB962C8B-B14F-4D97-AF65-F5344CB8AC3E}">
        <p14:creationId xmlns:p14="http://schemas.microsoft.com/office/powerpoint/2010/main" val="24352837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Define the term </a:t>
            </a:r>
            <a:r>
              <a:rPr lang="en-US" i="1" dirty="0">
                <a:solidFill>
                  <a:srgbClr val="FF0000"/>
                </a:solidFill>
              </a:rPr>
              <a:t>restraint</a:t>
            </a:r>
            <a:r>
              <a:rPr lang="en-US" dirty="0">
                <a:solidFill>
                  <a:srgbClr val="FF0000"/>
                </a:solidFill>
              </a:rPr>
              <a:t> and give reasons why restraints were used</a:t>
            </a:r>
          </a:p>
          <a:p>
            <a:pPr marL="457200" indent="-457200">
              <a:buFont typeface="+mj-lt"/>
              <a:buAutoNum type="arabicPeriod" startAt="4"/>
            </a:pPr>
            <a:endParaRPr lang="en-US" dirty="0">
              <a:solidFill>
                <a:srgbClr val="FF0000"/>
              </a:solidFill>
            </a:endParaRPr>
          </a:p>
          <a:p>
            <a:pPr marL="0" indent="0">
              <a:buNone/>
            </a:pPr>
            <a:r>
              <a:rPr lang="en-US" dirty="0"/>
              <a:t>Restraints were used in the past for the following reasons: </a:t>
            </a:r>
          </a:p>
          <a:p>
            <a:pPr marL="0" indent="0">
              <a:buNone/>
            </a:pPr>
            <a:endParaRPr lang="en-US" dirty="0"/>
          </a:p>
          <a:p>
            <a:pPr lvl="1"/>
            <a:r>
              <a:rPr lang="en-US" dirty="0"/>
              <a:t>Keep person from wandering </a:t>
            </a:r>
          </a:p>
          <a:p>
            <a:pPr lvl="1"/>
            <a:r>
              <a:rPr lang="en-US" dirty="0"/>
              <a:t>Prevent falls</a:t>
            </a:r>
          </a:p>
          <a:p>
            <a:pPr lvl="1"/>
            <a:r>
              <a:rPr lang="en-US" dirty="0"/>
              <a:t>Keep person from hurting self or others </a:t>
            </a:r>
          </a:p>
          <a:p>
            <a:pPr lvl="1"/>
            <a:r>
              <a:rPr lang="en-US" dirty="0"/>
              <a:t>Keep person from pulling out tubing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22</a:t>
            </a:fld>
            <a:endParaRPr lang="en-US" dirty="0">
              <a:solidFill>
                <a:srgbClr val="934C93"/>
              </a:solidFill>
            </a:endParaRPr>
          </a:p>
        </p:txBody>
      </p:sp>
    </p:spTree>
    <p:extLst>
      <p:ext uri="{BB962C8B-B14F-4D97-AF65-F5344CB8AC3E}">
        <p14:creationId xmlns:p14="http://schemas.microsoft.com/office/powerpoint/2010/main" val="3686507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Define the term </a:t>
            </a:r>
            <a:r>
              <a:rPr lang="en-US" i="1" dirty="0">
                <a:solidFill>
                  <a:srgbClr val="FF0000"/>
                </a:solidFill>
              </a:rPr>
              <a:t>restraint</a:t>
            </a:r>
            <a:r>
              <a:rPr lang="en-US" dirty="0">
                <a:solidFill>
                  <a:srgbClr val="FF0000"/>
                </a:solidFill>
              </a:rPr>
              <a:t> and give reasons why restraints were used</a:t>
            </a:r>
          </a:p>
          <a:p>
            <a:pPr marL="457200" indent="-457200">
              <a:buFont typeface="+mj-lt"/>
              <a:buAutoNum type="arabicPeriod" startAt="4"/>
            </a:pPr>
            <a:endParaRPr lang="en-US" dirty="0">
              <a:solidFill>
                <a:srgbClr val="FF0000"/>
              </a:solidFill>
            </a:endParaRPr>
          </a:p>
          <a:p>
            <a:pPr marL="0" indent="0">
              <a:buNone/>
            </a:pPr>
            <a:r>
              <a:rPr lang="en-US" dirty="0"/>
              <a:t>NAs must know this about restraints: </a:t>
            </a:r>
          </a:p>
          <a:p>
            <a:pPr marL="0" indent="0">
              <a:buNone/>
            </a:pPr>
            <a:endParaRPr lang="en-US" dirty="0"/>
          </a:p>
          <a:p>
            <a:pPr lvl="1"/>
            <a:r>
              <a:rPr lang="en-US" dirty="0"/>
              <a:t>They were often overused by caregivers, and residents were injured.</a:t>
            </a:r>
          </a:p>
          <a:p>
            <a:pPr lvl="1"/>
            <a:r>
              <a:rPr lang="en-US" dirty="0"/>
              <a:t>LTC facilities are now prohibited from using restraints unless they are medically necessary.</a:t>
            </a:r>
          </a:p>
          <a:p>
            <a:pPr lvl="1"/>
            <a:r>
              <a:rPr lang="en-US" dirty="0"/>
              <a:t>It is against the law for staff to apply restraints for convenience or discipline.</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23</a:t>
            </a:fld>
            <a:endParaRPr lang="en-US" dirty="0">
              <a:solidFill>
                <a:srgbClr val="934C93"/>
              </a:solidFill>
            </a:endParaRPr>
          </a:p>
        </p:txBody>
      </p:sp>
    </p:spTree>
    <p:extLst>
      <p:ext uri="{BB962C8B-B14F-4D97-AF65-F5344CB8AC3E}">
        <p14:creationId xmlns:p14="http://schemas.microsoft.com/office/powerpoint/2010/main" val="2055498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Define the term </a:t>
            </a:r>
            <a:r>
              <a:rPr lang="en-US" i="1" dirty="0">
                <a:solidFill>
                  <a:srgbClr val="FF0000"/>
                </a:solidFill>
              </a:rPr>
              <a:t>restraint</a:t>
            </a:r>
            <a:r>
              <a:rPr lang="en-US" dirty="0">
                <a:solidFill>
                  <a:srgbClr val="FF0000"/>
                </a:solidFill>
              </a:rPr>
              <a:t> and give reasons why restraints were used</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Restraints must never be used without a doctor’s order or to punish a resident. </a:t>
            </a:r>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24</a:t>
            </a:fld>
            <a:endParaRPr lang="en-US" dirty="0">
              <a:solidFill>
                <a:srgbClr val="934C93"/>
              </a:solidFill>
            </a:endParaRPr>
          </a:p>
        </p:txBody>
      </p:sp>
    </p:spTree>
    <p:extLst>
      <p:ext uri="{BB962C8B-B14F-4D97-AF65-F5344CB8AC3E}">
        <p14:creationId xmlns:p14="http://schemas.microsoft.com/office/powerpoint/2010/main" val="3072171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D1624D-F5E8-45DC-89FF-F9188E9F9DE0}"/>
              </a:ext>
            </a:extLst>
          </p:cNvPr>
          <p:cNvSpPr>
            <a:spLocks noGrp="1"/>
          </p:cNvSpPr>
          <p:nvPr>
            <p:ph idx="1"/>
          </p:nvPr>
        </p:nvSpPr>
        <p:spPr/>
        <p:txBody>
          <a:bodyPr/>
          <a:lstStyle/>
          <a:p>
            <a:pPr marL="0" indent="0">
              <a:buNone/>
            </a:pPr>
            <a:r>
              <a:rPr lang="en-US" dirty="0">
                <a:solidFill>
                  <a:srgbClr val="FF0000"/>
                </a:solidFill>
              </a:rPr>
              <a:t>Critical thinking activity</a:t>
            </a:r>
          </a:p>
          <a:p>
            <a:pPr marL="0" indent="0">
              <a:buNone/>
            </a:pPr>
            <a:endParaRPr lang="en-US" dirty="0">
              <a:solidFill>
                <a:srgbClr val="FF0000"/>
              </a:solidFill>
            </a:endParaRPr>
          </a:p>
          <a:p>
            <a:pPr marL="0" indent="0">
              <a:buNone/>
            </a:pPr>
            <a:r>
              <a:rPr lang="en-US" dirty="0"/>
              <a:t>In which of these situations can a restraint be used?</a:t>
            </a:r>
          </a:p>
          <a:p>
            <a:pPr marL="0" indent="0">
              <a:buNone/>
            </a:pPr>
            <a:endParaRPr lang="en-US" dirty="0"/>
          </a:p>
          <a:p>
            <a:pPr marL="0" indent="0">
              <a:buNone/>
            </a:pPr>
            <a:r>
              <a:rPr lang="en-US" dirty="0"/>
              <a:t>A facility is understaffed one day and so residents are restrained to make sure they do not hurt themselves while they wait for care.</a:t>
            </a:r>
          </a:p>
          <a:p>
            <a:pPr marL="0" indent="0">
              <a:buNone/>
            </a:pPr>
            <a:endParaRPr lang="en-US" dirty="0"/>
          </a:p>
          <a:p>
            <a:pPr marL="0" indent="0">
              <a:buNone/>
            </a:pPr>
            <a:r>
              <a:rPr lang="en-US" dirty="0"/>
              <a:t>A resident has frightened an NA with repeated hostile behavior.</a:t>
            </a:r>
          </a:p>
          <a:p>
            <a:pPr marL="0" indent="0">
              <a:buNone/>
            </a:pPr>
            <a:endParaRPr lang="en-US" dirty="0"/>
          </a:p>
          <a:p>
            <a:pPr marL="0" indent="0">
              <a:buNone/>
            </a:pPr>
            <a:r>
              <a:rPr lang="en-US" dirty="0"/>
              <a:t>A doctor has ordered a restraint for a resident.</a:t>
            </a:r>
          </a:p>
          <a:p>
            <a:pPr marL="0" indent="0">
              <a:buNone/>
            </a:pPr>
            <a:endParaRPr lang="en-US" dirty="0"/>
          </a:p>
          <a:p>
            <a:pPr marL="0" indent="0">
              <a:buNone/>
            </a:pPr>
            <a:r>
              <a:rPr lang="en-US" dirty="0"/>
              <a:t>Food is slow to come out so residents are placed in </a:t>
            </a:r>
            <a:r>
              <a:rPr lang="en-US" dirty="0" err="1"/>
              <a:t>geri</a:t>
            </a:r>
            <a:r>
              <a:rPr lang="en-US" dirty="0"/>
              <a:t>-chairs with the trays snapped in place while they wait to prevent wandering.</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62D3149A-302F-45A2-A8E4-4C310620853B}"/>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25</a:t>
            </a:fld>
            <a:endParaRPr lang="en-US" dirty="0">
              <a:solidFill>
                <a:srgbClr val="934C93"/>
              </a:solidFill>
            </a:endParaRPr>
          </a:p>
        </p:txBody>
      </p:sp>
    </p:spTree>
    <p:extLst>
      <p:ext uri="{BB962C8B-B14F-4D97-AF65-F5344CB8AC3E}">
        <p14:creationId xmlns:p14="http://schemas.microsoft.com/office/powerpoint/2010/main" val="3937897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Define the term </a:t>
            </a:r>
            <a:r>
              <a:rPr lang="en-US" i="1" dirty="0">
                <a:solidFill>
                  <a:srgbClr val="FF0000"/>
                </a:solidFill>
              </a:rPr>
              <a:t>restraint</a:t>
            </a:r>
            <a:r>
              <a:rPr lang="en-US" dirty="0">
                <a:solidFill>
                  <a:srgbClr val="FF0000"/>
                </a:solidFill>
              </a:rPr>
              <a:t> and give reasons why restraints were used</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How would you feel if you were restrained in your chair or by side rails or other devices? </a:t>
            </a:r>
          </a:p>
          <a:p>
            <a:pPr marL="0" indent="0">
              <a:buNone/>
            </a:pPr>
            <a:endParaRPr lang="en-US" dirty="0"/>
          </a:p>
          <a:p>
            <a:pPr marL="457200" indent="-457200">
              <a:buFont typeface="+mj-lt"/>
              <a:buAutoNum type="arabicPeriod" startAt="4"/>
            </a:pPr>
            <a:endParaRPr lang="en-US" dirty="0">
              <a:solidFill>
                <a:srgbClr val="FF0000"/>
              </a:solidFill>
            </a:endParaRPr>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26</a:t>
            </a:fld>
            <a:endParaRPr lang="en-US" dirty="0">
              <a:solidFill>
                <a:srgbClr val="934C93"/>
              </a:solidFill>
            </a:endParaRPr>
          </a:p>
        </p:txBody>
      </p:sp>
    </p:spTree>
    <p:extLst>
      <p:ext uri="{BB962C8B-B14F-4D97-AF65-F5344CB8AC3E}">
        <p14:creationId xmlns:p14="http://schemas.microsoft.com/office/powerpoint/2010/main" val="119343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F97A38-093E-45B2-821E-5661C0A91394}"/>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physical and psychological problems associated with restraints</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atrophy</a:t>
            </a:r>
          </a:p>
          <a:p>
            <a:pPr marL="457200" lvl="1" indent="0">
              <a:buNone/>
            </a:pPr>
            <a:r>
              <a:rPr lang="en-US" dirty="0"/>
              <a:t>the wasting away, decreasing in size, and weakening of muscles from lack of use.</a:t>
            </a:r>
          </a:p>
          <a:p>
            <a:pPr marL="0" indent="0">
              <a:buNone/>
            </a:pPr>
            <a:r>
              <a:rPr lang="en-US" b="1" dirty="0"/>
              <a:t>suffocation</a:t>
            </a:r>
          </a:p>
          <a:p>
            <a:pPr marL="457200" lvl="1" indent="0">
              <a:buNone/>
            </a:pPr>
            <a:r>
              <a:rPr lang="en-US" dirty="0"/>
              <a:t>the stoppage of breathing from a lack of oxygen or an excess of carbon dioxide in the body that may result in unconsciousness or death.</a:t>
            </a:r>
          </a:p>
          <a:p>
            <a:pPr marL="0" indent="0">
              <a:buNone/>
            </a:pPr>
            <a:endParaRPr lang="en-US" dirty="0"/>
          </a:p>
        </p:txBody>
      </p:sp>
      <p:sp>
        <p:nvSpPr>
          <p:cNvPr id="3" name="Slide Number Placeholder 2">
            <a:extLst>
              <a:ext uri="{FF2B5EF4-FFF2-40B4-BE49-F238E27FC236}">
                <a16:creationId xmlns:a16="http://schemas.microsoft.com/office/drawing/2014/main" id="{6D82FDEA-BAD0-4961-911C-2735CC6CBD81}"/>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27</a:t>
            </a:fld>
            <a:endParaRPr lang="en-US" dirty="0">
              <a:solidFill>
                <a:srgbClr val="934C93"/>
              </a:solidFill>
            </a:endParaRPr>
          </a:p>
        </p:txBody>
      </p:sp>
    </p:spTree>
    <p:extLst>
      <p:ext uri="{BB962C8B-B14F-4D97-AF65-F5344CB8AC3E}">
        <p14:creationId xmlns:p14="http://schemas.microsoft.com/office/powerpoint/2010/main" val="30278229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C17C0-10B7-4BF6-B27D-BF2C567A0F62}"/>
              </a:ext>
            </a:extLst>
          </p:cNvPr>
          <p:cNvSpPr>
            <a:spLocks noGrp="1"/>
          </p:cNvSpPr>
          <p:nvPr>
            <p:ph idx="1"/>
          </p:nvPr>
        </p:nvSpPr>
        <p:spPr/>
        <p:txBody>
          <a:bodyPr/>
          <a:lstStyle/>
          <a:p>
            <a:pPr marL="0" indent="0">
              <a:buNone/>
            </a:pPr>
            <a:r>
              <a:rPr lang="en-US" dirty="0"/>
              <a:t>Transparency 6-1: Problems Associated with Restraint Use</a:t>
            </a:r>
          </a:p>
          <a:p>
            <a:pPr marL="0" indent="0">
              <a:buNone/>
            </a:pPr>
            <a:endParaRPr lang="en-US" dirty="0"/>
          </a:p>
          <a:p>
            <a:r>
              <a:rPr lang="en-US" dirty="0"/>
              <a:t>Pressure ulcers</a:t>
            </a:r>
          </a:p>
          <a:p>
            <a:r>
              <a:rPr lang="en-US" dirty="0"/>
              <a:t>Pneumonia</a:t>
            </a:r>
          </a:p>
          <a:p>
            <a:r>
              <a:rPr lang="en-US" dirty="0"/>
              <a:t>Risk of suffocation</a:t>
            </a:r>
          </a:p>
          <a:p>
            <a:r>
              <a:rPr lang="en-US" dirty="0"/>
              <a:t>Reduced blood circulation</a:t>
            </a:r>
          </a:p>
          <a:p>
            <a:r>
              <a:rPr lang="en-US" dirty="0"/>
              <a:t>Stress on the heart</a:t>
            </a:r>
          </a:p>
          <a:p>
            <a:r>
              <a:rPr lang="en-US" dirty="0"/>
              <a:t>Incontinence</a:t>
            </a:r>
          </a:p>
          <a:p>
            <a:r>
              <a:rPr lang="en-US" dirty="0"/>
              <a:t>Constipation</a:t>
            </a:r>
          </a:p>
          <a:p>
            <a:r>
              <a:rPr lang="en-US" dirty="0"/>
              <a:t>Muscle atrophy (weakening or wasting away of the muscle)</a:t>
            </a:r>
          </a:p>
          <a:p>
            <a:r>
              <a:rPr lang="en-US" dirty="0"/>
              <a:t>Loss of bone mass</a:t>
            </a:r>
          </a:p>
          <a:p>
            <a:r>
              <a:rPr lang="en-US" dirty="0"/>
              <a:t>Poor appetite and malnutrition</a:t>
            </a:r>
          </a:p>
          <a:p>
            <a:r>
              <a:rPr lang="en-US" dirty="0"/>
              <a:t>Depression and/or withdrawal</a:t>
            </a:r>
          </a:p>
          <a:p>
            <a:r>
              <a:rPr lang="en-US" dirty="0"/>
              <a:t>Sleep disorders</a:t>
            </a:r>
          </a:p>
          <a:p>
            <a:r>
              <a:rPr lang="en-US" dirty="0"/>
              <a:t>Loss of dignity</a:t>
            </a:r>
          </a:p>
          <a:p>
            <a:pPr marL="0" indent="0">
              <a:buNone/>
            </a:pPr>
            <a:endParaRPr lang="en-US" dirty="0"/>
          </a:p>
        </p:txBody>
      </p:sp>
      <p:sp>
        <p:nvSpPr>
          <p:cNvPr id="3" name="Slide Number Placeholder 2">
            <a:extLst>
              <a:ext uri="{FF2B5EF4-FFF2-40B4-BE49-F238E27FC236}">
                <a16:creationId xmlns:a16="http://schemas.microsoft.com/office/drawing/2014/main" id="{CC3F8B0D-59E3-46C1-BE5F-DD35B092D42B}"/>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28</a:t>
            </a:fld>
            <a:endParaRPr lang="en-US" dirty="0">
              <a:solidFill>
                <a:srgbClr val="934C93"/>
              </a:solidFill>
            </a:endParaRPr>
          </a:p>
        </p:txBody>
      </p:sp>
    </p:spTree>
    <p:extLst>
      <p:ext uri="{BB962C8B-B14F-4D97-AF65-F5344CB8AC3E}">
        <p14:creationId xmlns:p14="http://schemas.microsoft.com/office/powerpoint/2010/main" val="5777891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C17C0-10B7-4BF6-B27D-BF2C567A0F62}"/>
              </a:ext>
            </a:extLst>
          </p:cNvPr>
          <p:cNvSpPr>
            <a:spLocks noGrp="1"/>
          </p:cNvSpPr>
          <p:nvPr>
            <p:ph idx="1"/>
          </p:nvPr>
        </p:nvSpPr>
        <p:spPr>
          <a:xfrm>
            <a:off x="635393" y="780226"/>
            <a:ext cx="10234377" cy="5396738"/>
          </a:xfrm>
        </p:spPr>
        <p:txBody>
          <a:bodyPr/>
          <a:lstStyle/>
          <a:p>
            <a:pPr marL="0" indent="0">
              <a:buNone/>
            </a:pPr>
            <a:r>
              <a:rPr lang="en-US" dirty="0"/>
              <a:t>Transparency 6-1: Problems Associated with Restraint Use (cont’d)</a:t>
            </a:r>
          </a:p>
          <a:p>
            <a:pPr marL="0" indent="0">
              <a:buNone/>
            </a:pPr>
            <a:endParaRPr lang="en-US" dirty="0"/>
          </a:p>
          <a:p>
            <a:r>
              <a:rPr lang="en-US" dirty="0"/>
              <a:t>Loss of independence</a:t>
            </a:r>
          </a:p>
          <a:p>
            <a:r>
              <a:rPr lang="en-US" dirty="0"/>
              <a:t>Stress and anxiety</a:t>
            </a:r>
          </a:p>
          <a:p>
            <a:r>
              <a:rPr lang="en-US" dirty="0"/>
              <a:t>Increased agitation (anxiety, restlessness)</a:t>
            </a:r>
          </a:p>
          <a:p>
            <a:r>
              <a:rPr lang="en-US" dirty="0"/>
              <a:t>Loss of self-esteem</a:t>
            </a:r>
          </a:p>
          <a:p>
            <a:r>
              <a:rPr lang="en-US" dirty="0"/>
              <a:t>Severe injury</a:t>
            </a:r>
          </a:p>
          <a:p>
            <a:r>
              <a:rPr lang="en-US" dirty="0"/>
              <a:t>Death</a:t>
            </a:r>
          </a:p>
          <a:p>
            <a:pPr marL="0" indent="0">
              <a:buNone/>
            </a:pPr>
            <a:endParaRPr lang="en-US" dirty="0"/>
          </a:p>
        </p:txBody>
      </p:sp>
      <p:sp>
        <p:nvSpPr>
          <p:cNvPr id="3" name="Slide Number Placeholder 2">
            <a:extLst>
              <a:ext uri="{FF2B5EF4-FFF2-40B4-BE49-F238E27FC236}">
                <a16:creationId xmlns:a16="http://schemas.microsoft.com/office/drawing/2014/main" id="{CC3F8B0D-59E3-46C1-BE5F-DD35B092D42B}"/>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29</a:t>
            </a:fld>
            <a:endParaRPr lang="en-US" dirty="0">
              <a:solidFill>
                <a:srgbClr val="934C93"/>
              </a:solidFill>
            </a:endParaRPr>
          </a:p>
        </p:txBody>
      </p:sp>
    </p:spTree>
    <p:extLst>
      <p:ext uri="{BB962C8B-B14F-4D97-AF65-F5344CB8AC3E}">
        <p14:creationId xmlns:p14="http://schemas.microsoft.com/office/powerpoint/2010/main" val="3642133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scalds</a:t>
            </a:r>
          </a:p>
          <a:p>
            <a:pPr marL="457200" lvl="1" indent="0">
              <a:buNone/>
            </a:pPr>
            <a:r>
              <a:rPr lang="en-US" dirty="0"/>
              <a:t>burns caused by hot liquids.</a:t>
            </a:r>
          </a:p>
          <a:p>
            <a:pPr marL="0" indent="0">
              <a:buNone/>
            </a:pPr>
            <a:r>
              <a:rPr lang="en-US" b="1" dirty="0"/>
              <a:t>abrasion</a:t>
            </a:r>
          </a:p>
          <a:p>
            <a:pPr marL="457200" lvl="1" indent="0">
              <a:buNone/>
            </a:pPr>
            <a:r>
              <a:rPr lang="en-US" dirty="0"/>
              <a:t>an injury that rubs off the surface of the skin.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a:t>
            </a:fld>
            <a:endParaRPr lang="en-US" dirty="0">
              <a:solidFill>
                <a:srgbClr val="934C93"/>
              </a:solidFill>
            </a:endParaRPr>
          </a:p>
        </p:txBody>
      </p:sp>
    </p:spTree>
    <p:extLst>
      <p:ext uri="{BB962C8B-B14F-4D97-AF65-F5344CB8AC3E}">
        <p14:creationId xmlns:p14="http://schemas.microsoft.com/office/powerpoint/2010/main" val="35856963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F97A38-093E-45B2-821E-5661C0A91394}"/>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physical and psychological problems associated with restraints</a:t>
            </a:r>
          </a:p>
          <a:p>
            <a:pPr marL="457200" indent="-457200">
              <a:buFont typeface="+mj-lt"/>
              <a:buAutoNum type="arabicPeriod" startAt="5"/>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If restraints are ordered the care plan will include instructions on frequent monitoring and repositioning. An NA must never use restraints unless his supervisor has instructed him to do so and he has been trained in the proper use of the restraint. </a:t>
            </a:r>
          </a:p>
          <a:p>
            <a:pPr marL="0" indent="0">
              <a:buNone/>
            </a:pPr>
            <a:endParaRPr lang="en-US" dirty="0"/>
          </a:p>
        </p:txBody>
      </p:sp>
      <p:sp>
        <p:nvSpPr>
          <p:cNvPr id="3" name="Slide Number Placeholder 2">
            <a:extLst>
              <a:ext uri="{FF2B5EF4-FFF2-40B4-BE49-F238E27FC236}">
                <a16:creationId xmlns:a16="http://schemas.microsoft.com/office/drawing/2014/main" id="{6D82FDEA-BAD0-4961-911C-2735CC6CBD81}"/>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30</a:t>
            </a:fld>
            <a:endParaRPr lang="en-US" dirty="0">
              <a:solidFill>
                <a:srgbClr val="934C93"/>
              </a:solidFill>
            </a:endParaRPr>
          </a:p>
        </p:txBody>
      </p:sp>
    </p:spTree>
    <p:extLst>
      <p:ext uri="{BB962C8B-B14F-4D97-AF65-F5344CB8AC3E}">
        <p14:creationId xmlns:p14="http://schemas.microsoft.com/office/powerpoint/2010/main" val="4201183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6F4FF0-D198-48CC-94F1-50F2423DE99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restraint alternatives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restraint-free care</a:t>
            </a:r>
          </a:p>
          <a:p>
            <a:pPr marL="457200" lvl="1" indent="0">
              <a:buNone/>
            </a:pPr>
            <a:r>
              <a:rPr lang="en-US" dirty="0"/>
              <a:t>an environment in which restraints are not kept or used for any reason.</a:t>
            </a:r>
          </a:p>
          <a:p>
            <a:pPr marL="0" indent="0">
              <a:buNone/>
            </a:pPr>
            <a:r>
              <a:rPr lang="en-US" b="1" dirty="0"/>
              <a:t>restraint alternatives</a:t>
            </a:r>
          </a:p>
          <a:p>
            <a:pPr marL="457200" lvl="1" indent="0">
              <a:buNone/>
            </a:pPr>
            <a:r>
              <a:rPr lang="en-US" dirty="0"/>
              <a:t>measures used in  place of a restraint or that reduce the need for a restraint.</a:t>
            </a:r>
          </a:p>
          <a:p>
            <a:pPr marL="0" indent="0">
              <a:buNone/>
            </a:pPr>
            <a:endParaRPr lang="en-US" dirty="0"/>
          </a:p>
        </p:txBody>
      </p:sp>
      <p:sp>
        <p:nvSpPr>
          <p:cNvPr id="3" name="Slide Number Placeholder 2">
            <a:extLst>
              <a:ext uri="{FF2B5EF4-FFF2-40B4-BE49-F238E27FC236}">
                <a16:creationId xmlns:a16="http://schemas.microsoft.com/office/drawing/2014/main" id="{573A8D54-8B43-4E90-851A-0D902E95BEDF}"/>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31</a:t>
            </a:fld>
            <a:endParaRPr lang="en-US" dirty="0">
              <a:solidFill>
                <a:srgbClr val="934C93"/>
              </a:solidFill>
            </a:endParaRPr>
          </a:p>
        </p:txBody>
      </p:sp>
    </p:spTree>
    <p:extLst>
      <p:ext uri="{BB962C8B-B14F-4D97-AF65-F5344CB8AC3E}">
        <p14:creationId xmlns:p14="http://schemas.microsoft.com/office/powerpoint/2010/main" val="1792380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6F4FF0-D198-48CC-94F1-50F2423DE99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restraint alternatives</a:t>
            </a:r>
          </a:p>
          <a:p>
            <a:pPr marL="457200" indent="-457200">
              <a:buFont typeface="+mj-lt"/>
              <a:buAutoNum type="arabicPeriod" startAt="6"/>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Why has restraint-free care become more and more common in LTC facilities? </a:t>
            </a:r>
          </a:p>
          <a:p>
            <a:pPr marL="0" indent="0">
              <a:buNone/>
            </a:pPr>
            <a:endParaRPr lang="en-US" dirty="0"/>
          </a:p>
          <a:p>
            <a:pPr marL="0" indent="0">
              <a:buNone/>
            </a:pPr>
            <a:r>
              <a:rPr lang="en-US" dirty="0"/>
              <a:t>How might a restraint-free policy increase the safety and quality of residents’ lives? </a:t>
            </a:r>
          </a:p>
          <a:p>
            <a:pPr marL="0" indent="0">
              <a:buNone/>
            </a:pPr>
            <a:endParaRPr lang="en-US" dirty="0"/>
          </a:p>
        </p:txBody>
      </p:sp>
      <p:sp>
        <p:nvSpPr>
          <p:cNvPr id="3" name="Slide Number Placeholder 2">
            <a:extLst>
              <a:ext uri="{FF2B5EF4-FFF2-40B4-BE49-F238E27FC236}">
                <a16:creationId xmlns:a16="http://schemas.microsoft.com/office/drawing/2014/main" id="{573A8D54-8B43-4E90-851A-0D902E95BEDF}"/>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32</a:t>
            </a:fld>
            <a:endParaRPr lang="en-US" dirty="0">
              <a:solidFill>
                <a:srgbClr val="934C93"/>
              </a:solidFill>
            </a:endParaRPr>
          </a:p>
        </p:txBody>
      </p:sp>
    </p:spTree>
    <p:extLst>
      <p:ext uri="{BB962C8B-B14F-4D97-AF65-F5344CB8AC3E}">
        <p14:creationId xmlns:p14="http://schemas.microsoft.com/office/powerpoint/2010/main" val="21125437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24855D-5274-4A7B-96BB-FA43FC890628}"/>
              </a:ext>
            </a:extLst>
          </p:cNvPr>
          <p:cNvSpPr>
            <a:spLocks noGrp="1"/>
          </p:cNvSpPr>
          <p:nvPr>
            <p:ph idx="1"/>
          </p:nvPr>
        </p:nvSpPr>
        <p:spPr/>
        <p:txBody>
          <a:bodyPr/>
          <a:lstStyle/>
          <a:p>
            <a:pPr marL="0" indent="0">
              <a:buNone/>
            </a:pPr>
            <a:r>
              <a:rPr lang="en-US" dirty="0"/>
              <a:t>Handout 6-1: Restraint Alternatives</a:t>
            </a:r>
          </a:p>
          <a:p>
            <a:pPr marL="0" indent="0">
              <a:buNone/>
            </a:pPr>
            <a:endParaRPr lang="en-US" dirty="0"/>
          </a:p>
          <a:p>
            <a:r>
              <a:rPr lang="en-US" dirty="0"/>
              <a:t>Improve safety measures and lighting. </a:t>
            </a:r>
          </a:p>
          <a:p>
            <a:r>
              <a:rPr lang="en-US" dirty="0"/>
              <a:t>Keep call light within reach and answer call lights immediately. </a:t>
            </a:r>
          </a:p>
          <a:p>
            <a:r>
              <a:rPr lang="en-US" dirty="0"/>
              <a:t>Ambulate the person when he or she is restless. </a:t>
            </a:r>
          </a:p>
          <a:p>
            <a:r>
              <a:rPr lang="en-US" dirty="0"/>
              <a:t>Provide activities for those who wander at night.</a:t>
            </a:r>
          </a:p>
          <a:p>
            <a:r>
              <a:rPr lang="en-US" dirty="0"/>
              <a:t>Encourage activities and independence. </a:t>
            </a:r>
          </a:p>
          <a:p>
            <a:r>
              <a:rPr lang="en-US" dirty="0"/>
              <a:t>Give frequent help with toileting. </a:t>
            </a:r>
          </a:p>
          <a:p>
            <a:r>
              <a:rPr lang="en-US" dirty="0"/>
              <a:t>Offer food or drink. Offer reading materials. </a:t>
            </a:r>
          </a:p>
          <a:p>
            <a:r>
              <a:rPr lang="en-US" dirty="0"/>
              <a:t>Distract or redirect interest. </a:t>
            </a:r>
          </a:p>
          <a:p>
            <a:r>
              <a:rPr lang="en-US" dirty="0"/>
              <a:t>Decrease the noise level. Use relaxation techniques. </a:t>
            </a:r>
          </a:p>
          <a:p>
            <a:r>
              <a:rPr lang="en-US" dirty="0"/>
              <a:t>Reduce pain levels through medication. Report complaints of pain immediately.</a:t>
            </a:r>
          </a:p>
          <a:p>
            <a:r>
              <a:rPr lang="en-US" dirty="0"/>
              <a:t>Provide familiar caregivers and increase number of caregivers. </a:t>
            </a:r>
          </a:p>
          <a:p>
            <a:r>
              <a:rPr lang="en-US" dirty="0"/>
              <a:t>Use a team approach. </a:t>
            </a:r>
          </a:p>
          <a:p>
            <a:r>
              <a:rPr lang="en-US" dirty="0"/>
              <a:t>Use special types of pads, belts, chairs, and alarms.</a:t>
            </a:r>
          </a:p>
          <a:p>
            <a:pPr marL="0" indent="0">
              <a:buNone/>
            </a:pPr>
            <a:endParaRPr lang="en-US" dirty="0"/>
          </a:p>
        </p:txBody>
      </p:sp>
      <p:sp>
        <p:nvSpPr>
          <p:cNvPr id="3" name="Slide Number Placeholder 2">
            <a:extLst>
              <a:ext uri="{FF2B5EF4-FFF2-40B4-BE49-F238E27FC236}">
                <a16:creationId xmlns:a16="http://schemas.microsoft.com/office/drawing/2014/main" id="{8FA3DC90-5320-44AA-86A0-3B72405EEA5C}"/>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33</a:t>
            </a:fld>
            <a:endParaRPr lang="en-US" dirty="0">
              <a:solidFill>
                <a:srgbClr val="934C93"/>
              </a:solidFill>
            </a:endParaRPr>
          </a:p>
        </p:txBody>
      </p:sp>
    </p:spTree>
    <p:extLst>
      <p:ext uri="{BB962C8B-B14F-4D97-AF65-F5344CB8AC3E}">
        <p14:creationId xmlns:p14="http://schemas.microsoft.com/office/powerpoint/2010/main" val="14621960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6F4FF0-D198-48CC-94F1-50F2423DE99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restraint alternatives</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Restraint alternatives need to be indicated in the care plan.</a:t>
            </a:r>
          </a:p>
          <a:p>
            <a:pPr marL="0" indent="0">
              <a:buNone/>
            </a:pPr>
            <a:endParaRPr lang="en-US" dirty="0"/>
          </a:p>
          <a:p>
            <a:pPr marL="0" indent="0">
              <a:buNone/>
            </a:pPr>
            <a:r>
              <a:rPr lang="en-US" dirty="0"/>
              <a:t>The focus should be on individualizing alternatives for each resident.</a:t>
            </a:r>
          </a:p>
          <a:p>
            <a:pPr marL="0" indent="0">
              <a:buNone/>
            </a:pPr>
            <a:endParaRPr lang="en-US" dirty="0"/>
          </a:p>
        </p:txBody>
      </p:sp>
      <p:sp>
        <p:nvSpPr>
          <p:cNvPr id="3" name="Slide Number Placeholder 2">
            <a:extLst>
              <a:ext uri="{FF2B5EF4-FFF2-40B4-BE49-F238E27FC236}">
                <a16:creationId xmlns:a16="http://schemas.microsoft.com/office/drawing/2014/main" id="{573A8D54-8B43-4E90-851A-0D902E95BEDF}"/>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34</a:t>
            </a:fld>
            <a:endParaRPr lang="en-US" dirty="0">
              <a:solidFill>
                <a:srgbClr val="934C93"/>
              </a:solidFill>
            </a:endParaRPr>
          </a:p>
        </p:txBody>
      </p:sp>
    </p:spTree>
    <p:extLst>
      <p:ext uri="{BB962C8B-B14F-4D97-AF65-F5344CB8AC3E}">
        <p14:creationId xmlns:p14="http://schemas.microsoft.com/office/powerpoint/2010/main" val="1586246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02B9F-8F09-4C03-BE9A-BC54E94012E8}"/>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guidelines for what must be done if a restraint is ordered</a:t>
            </a:r>
          </a:p>
          <a:p>
            <a:pPr marL="457200" indent="-457200">
              <a:buFont typeface="+mj-lt"/>
              <a:buAutoNum type="arabicPeriod" startAt="7"/>
            </a:pPr>
            <a:endParaRPr lang="en-US" dirty="0">
              <a:solidFill>
                <a:srgbClr val="FF0000"/>
              </a:solidFill>
            </a:endParaRPr>
          </a:p>
          <a:p>
            <a:pPr marL="0" indent="0">
              <a:buNone/>
            </a:pPr>
            <a:r>
              <a:rPr lang="en-US" dirty="0"/>
              <a:t>NAs must remember these guidelines regarding restraints:</a:t>
            </a:r>
          </a:p>
          <a:p>
            <a:pPr marL="0" indent="0">
              <a:buNone/>
            </a:pPr>
            <a:endParaRPr lang="en-US" dirty="0"/>
          </a:p>
          <a:p>
            <a:pPr lvl="1"/>
            <a:r>
              <a:rPr lang="en-US" dirty="0"/>
              <a:t>Make sure there is a doctor’s order for restraint use and that it is in the care plan.</a:t>
            </a:r>
          </a:p>
          <a:p>
            <a:pPr lvl="1"/>
            <a:r>
              <a:rPr lang="en-US" dirty="0"/>
              <a:t>Make sure you have been trained on how to apply the restraint.</a:t>
            </a:r>
          </a:p>
          <a:p>
            <a:pPr lvl="1"/>
            <a:r>
              <a:rPr lang="en-US" dirty="0"/>
              <a:t>Follow manufacturer’s instructions. </a:t>
            </a:r>
          </a:p>
          <a:p>
            <a:pPr lvl="1"/>
            <a:r>
              <a:rPr lang="en-US" dirty="0"/>
              <a:t>Make sure restraint is not too tight. You should be able to place your hand in a flat position between the resident and the restraint.</a:t>
            </a:r>
          </a:p>
          <a:p>
            <a:pPr lvl="1"/>
            <a:r>
              <a:rPr lang="en-US" dirty="0"/>
              <a:t>Be sure not to catch breasts or skin in restraint. </a:t>
            </a:r>
          </a:p>
          <a:p>
            <a:pPr lvl="1"/>
            <a:r>
              <a:rPr lang="en-US" dirty="0"/>
              <a:t>Place call light within reach. Answer call lights immediately.</a:t>
            </a:r>
          </a:p>
          <a:p>
            <a:pPr lvl="1"/>
            <a:r>
              <a:rPr lang="en-US" dirty="0"/>
              <a:t>Document properly. </a:t>
            </a:r>
          </a:p>
          <a:p>
            <a:pPr marL="0" indent="0">
              <a:buNone/>
            </a:pPr>
            <a:endParaRPr lang="en-US" dirty="0"/>
          </a:p>
        </p:txBody>
      </p:sp>
      <p:sp>
        <p:nvSpPr>
          <p:cNvPr id="3" name="Slide Number Placeholder 2">
            <a:extLst>
              <a:ext uri="{FF2B5EF4-FFF2-40B4-BE49-F238E27FC236}">
                <a16:creationId xmlns:a16="http://schemas.microsoft.com/office/drawing/2014/main" id="{234317E7-E7FF-4AD4-ACB1-1F9E57773B59}"/>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35</a:t>
            </a:fld>
            <a:endParaRPr lang="en-US" dirty="0">
              <a:solidFill>
                <a:srgbClr val="934C93"/>
              </a:solidFill>
            </a:endParaRPr>
          </a:p>
        </p:txBody>
      </p:sp>
    </p:spTree>
    <p:extLst>
      <p:ext uri="{BB962C8B-B14F-4D97-AF65-F5344CB8AC3E}">
        <p14:creationId xmlns:p14="http://schemas.microsoft.com/office/powerpoint/2010/main" val="828262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3CFD6A-2FFC-49FD-88CF-B33AC0B52158}"/>
              </a:ext>
            </a:extLst>
          </p:cNvPr>
          <p:cNvSpPr>
            <a:spLocks noGrp="1"/>
          </p:cNvSpPr>
          <p:nvPr>
            <p:ph idx="1"/>
          </p:nvPr>
        </p:nvSpPr>
        <p:spPr/>
        <p:txBody>
          <a:bodyPr/>
          <a:lstStyle/>
          <a:p>
            <a:pPr marL="0" indent="0">
              <a:buNone/>
            </a:pPr>
            <a:r>
              <a:rPr lang="en-US" dirty="0"/>
              <a:t>Transparency 6-2: When a Resident is Restrained</a:t>
            </a:r>
          </a:p>
          <a:p>
            <a:pPr marL="0" indent="0">
              <a:buNone/>
            </a:pPr>
            <a:endParaRPr lang="en-US" dirty="0"/>
          </a:p>
          <a:p>
            <a:pPr marL="0" indent="0">
              <a:buNone/>
            </a:pPr>
            <a:r>
              <a:rPr lang="en-US" dirty="0"/>
              <a:t>The resident must be checked at least every 15 minutes. At regular, ordered intervals, the following must be done: </a:t>
            </a:r>
          </a:p>
          <a:p>
            <a:pPr marL="0" indent="0">
              <a:buNone/>
            </a:pPr>
            <a:endParaRPr lang="en-US" dirty="0"/>
          </a:p>
          <a:p>
            <a:r>
              <a:rPr lang="en-US" dirty="0"/>
              <a:t>Release the restraint or discontinue use. </a:t>
            </a:r>
          </a:p>
          <a:p>
            <a:r>
              <a:rPr lang="en-US" dirty="0"/>
              <a:t>Offer help with elimination. Check for episodes of incontinence and provide care. </a:t>
            </a:r>
          </a:p>
          <a:p>
            <a:r>
              <a:rPr lang="en-US" dirty="0"/>
              <a:t>Offer fluids and food. </a:t>
            </a:r>
          </a:p>
          <a:p>
            <a:r>
              <a:rPr lang="en-US" dirty="0"/>
              <a:t>Check for and report signs of skin irritation immediately. </a:t>
            </a:r>
          </a:p>
          <a:p>
            <a:r>
              <a:rPr lang="en-US" dirty="0"/>
              <a:t>Check for and report signs of swelling immediately. </a:t>
            </a:r>
          </a:p>
          <a:p>
            <a:r>
              <a:rPr lang="en-US" dirty="0"/>
              <a:t>Reposition the resident. </a:t>
            </a:r>
          </a:p>
          <a:p>
            <a:r>
              <a:rPr lang="en-US" dirty="0"/>
              <a:t>Ambulate resident if able. </a:t>
            </a:r>
          </a:p>
          <a:p>
            <a:pPr marL="0" indent="0">
              <a:buNone/>
            </a:pPr>
            <a:endParaRPr lang="en-US" dirty="0"/>
          </a:p>
        </p:txBody>
      </p:sp>
      <p:sp>
        <p:nvSpPr>
          <p:cNvPr id="3" name="Slide Number Placeholder 2">
            <a:extLst>
              <a:ext uri="{FF2B5EF4-FFF2-40B4-BE49-F238E27FC236}">
                <a16:creationId xmlns:a16="http://schemas.microsoft.com/office/drawing/2014/main" id="{78DDAB76-54C1-4004-B41C-E3D294981EA6}"/>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36</a:t>
            </a:fld>
            <a:endParaRPr lang="en-US" dirty="0">
              <a:solidFill>
                <a:srgbClr val="934C93"/>
              </a:solidFill>
            </a:endParaRPr>
          </a:p>
        </p:txBody>
      </p:sp>
    </p:spTree>
    <p:extLst>
      <p:ext uri="{BB962C8B-B14F-4D97-AF65-F5344CB8AC3E}">
        <p14:creationId xmlns:p14="http://schemas.microsoft.com/office/powerpoint/2010/main" val="17133030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A8E799-33BC-4842-9B2F-B7AF49B7B38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the principles of body mechanics</a:t>
            </a:r>
          </a:p>
          <a:p>
            <a:pPr marL="457200" indent="-457200">
              <a:buFont typeface="+mj-lt"/>
              <a:buAutoNum type="arabicPeriod" startAt="8"/>
            </a:pPr>
            <a:endParaRPr lang="en-US" dirty="0">
              <a:solidFill>
                <a:srgbClr val="FF0000"/>
              </a:solidFill>
            </a:endParaRPr>
          </a:p>
          <a:p>
            <a:pPr marL="0" indent="0">
              <a:buNone/>
            </a:pPr>
            <a:r>
              <a:rPr lang="en-US" dirty="0"/>
              <a:t>Define the following terms:</a:t>
            </a:r>
          </a:p>
          <a:p>
            <a:pPr marL="0" indent="0">
              <a:buNone/>
            </a:pPr>
            <a:r>
              <a:rPr lang="en-US" b="1" dirty="0"/>
              <a:t>body mechanics</a:t>
            </a:r>
          </a:p>
          <a:p>
            <a:pPr marL="457200" lvl="1" indent="0">
              <a:buNone/>
            </a:pPr>
            <a:r>
              <a:rPr lang="en-US" dirty="0"/>
              <a:t>the way the parts of the body work together when a person moves.</a:t>
            </a:r>
          </a:p>
          <a:p>
            <a:pPr marL="0" indent="0">
              <a:buNone/>
            </a:pPr>
            <a:r>
              <a:rPr lang="en-US" b="1" dirty="0"/>
              <a:t>posture</a:t>
            </a:r>
          </a:p>
          <a:p>
            <a:pPr marL="457200" lvl="1" indent="0">
              <a:buNone/>
            </a:pPr>
            <a:r>
              <a:rPr lang="en-US" dirty="0"/>
              <a:t>the way a person holds and positions his body.</a:t>
            </a:r>
          </a:p>
          <a:p>
            <a:pPr marL="0" indent="0">
              <a:buNone/>
            </a:pPr>
            <a:r>
              <a:rPr lang="en-US" b="1" dirty="0"/>
              <a:t>lever</a:t>
            </a:r>
          </a:p>
          <a:p>
            <a:pPr marL="457200" lvl="1" indent="0">
              <a:buNone/>
            </a:pPr>
            <a:r>
              <a:rPr lang="en-US" dirty="0"/>
              <a:t>something that moves an object by resting on a base of support.</a:t>
            </a:r>
          </a:p>
          <a:p>
            <a:pPr marL="0" indent="0">
              <a:buNone/>
            </a:pPr>
            <a:endParaRPr lang="en-US" dirty="0"/>
          </a:p>
        </p:txBody>
      </p:sp>
      <p:sp>
        <p:nvSpPr>
          <p:cNvPr id="3" name="Slide Number Placeholder 2">
            <a:extLst>
              <a:ext uri="{FF2B5EF4-FFF2-40B4-BE49-F238E27FC236}">
                <a16:creationId xmlns:a16="http://schemas.microsoft.com/office/drawing/2014/main" id="{71563C26-54CB-4876-AA7D-8AC386F015E8}"/>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37</a:t>
            </a:fld>
            <a:endParaRPr lang="en-US" dirty="0">
              <a:solidFill>
                <a:srgbClr val="934C93"/>
              </a:solidFill>
            </a:endParaRPr>
          </a:p>
        </p:txBody>
      </p:sp>
    </p:spTree>
    <p:extLst>
      <p:ext uri="{BB962C8B-B14F-4D97-AF65-F5344CB8AC3E}">
        <p14:creationId xmlns:p14="http://schemas.microsoft.com/office/powerpoint/2010/main" val="8362929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B9B679-01FE-4B3B-A5BA-D66468274917}"/>
              </a:ext>
            </a:extLst>
          </p:cNvPr>
          <p:cNvSpPr>
            <a:spLocks noGrp="1"/>
          </p:cNvSpPr>
          <p:nvPr>
            <p:ph idx="1"/>
          </p:nvPr>
        </p:nvSpPr>
        <p:spPr/>
        <p:txBody>
          <a:bodyPr/>
          <a:lstStyle/>
          <a:p>
            <a:pPr marL="0" indent="0">
              <a:buNone/>
            </a:pPr>
            <a:r>
              <a:rPr lang="en-US" dirty="0"/>
              <a:t>Transparency 6-3: Body Alignment</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0461988-AAF3-4156-92E3-F5C2C74E9D04}"/>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38</a:t>
            </a:fld>
            <a:endParaRPr lang="en-US" dirty="0">
              <a:solidFill>
                <a:srgbClr val="934C93"/>
              </a:solidFill>
            </a:endParaRPr>
          </a:p>
        </p:txBody>
      </p:sp>
      <p:pic>
        <p:nvPicPr>
          <p:cNvPr id="4" name="Picture 3">
            <a:extLst>
              <a:ext uri="{FF2B5EF4-FFF2-40B4-BE49-F238E27FC236}">
                <a16:creationId xmlns:a16="http://schemas.microsoft.com/office/drawing/2014/main" id="{C19C21FA-9C6F-400A-86F2-BF7371DF7E33}"/>
              </a:ext>
            </a:extLst>
          </p:cNvPr>
          <p:cNvPicPr>
            <a:picLocks noChangeAspect="1"/>
          </p:cNvPicPr>
          <p:nvPr/>
        </p:nvPicPr>
        <p:blipFill>
          <a:blip r:embed="rId2"/>
          <a:stretch>
            <a:fillRect/>
          </a:stretch>
        </p:blipFill>
        <p:spPr>
          <a:xfrm>
            <a:off x="5378245" y="331049"/>
            <a:ext cx="3634929" cy="6195902"/>
          </a:xfrm>
          <a:prstGeom prst="rect">
            <a:avLst/>
          </a:prstGeom>
        </p:spPr>
      </p:pic>
    </p:spTree>
    <p:extLst>
      <p:ext uri="{BB962C8B-B14F-4D97-AF65-F5344CB8AC3E}">
        <p14:creationId xmlns:p14="http://schemas.microsoft.com/office/powerpoint/2010/main" val="10148511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A8E799-33BC-4842-9B2F-B7AF49B7B38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the principles of body mechanics</a:t>
            </a:r>
          </a:p>
          <a:p>
            <a:pPr marL="457200" indent="-457200">
              <a:buFont typeface="+mj-lt"/>
              <a:buAutoNum type="arabicPeriod" startAt="8"/>
            </a:pPr>
            <a:endParaRPr lang="en-US" dirty="0">
              <a:solidFill>
                <a:srgbClr val="FF0000"/>
              </a:solidFill>
            </a:endParaRPr>
          </a:p>
          <a:p>
            <a:pPr marL="0" indent="0">
              <a:buNone/>
            </a:pPr>
            <a:r>
              <a:rPr lang="en-US" dirty="0"/>
              <a:t>NAs should remember the following points about alignment:</a:t>
            </a:r>
          </a:p>
          <a:p>
            <a:pPr marL="0" indent="0">
              <a:buNone/>
            </a:pPr>
            <a:endParaRPr lang="en-US" dirty="0"/>
          </a:p>
          <a:p>
            <a:pPr lvl="1"/>
            <a:r>
              <a:rPr lang="en-US" dirty="0"/>
              <a:t>Try to keep the body in alignment, with two sides of the body as mirror images of each other.</a:t>
            </a:r>
          </a:p>
          <a:p>
            <a:pPr lvl="1"/>
            <a:r>
              <a:rPr lang="en-US" dirty="0"/>
              <a:t>Keep object close when carrying or lifting. </a:t>
            </a:r>
          </a:p>
          <a:p>
            <a:pPr lvl="1"/>
            <a:r>
              <a:rPr lang="en-US" dirty="0"/>
              <a:t>Point feet and body toward the direction you are moving. </a:t>
            </a:r>
          </a:p>
          <a:p>
            <a:pPr lvl="1"/>
            <a:r>
              <a:rPr lang="en-US" dirty="0"/>
              <a:t>Avoid twisting at waist. </a:t>
            </a:r>
          </a:p>
          <a:p>
            <a:pPr marL="0" indent="0">
              <a:buNone/>
            </a:pPr>
            <a:endParaRPr lang="en-US" dirty="0"/>
          </a:p>
        </p:txBody>
      </p:sp>
      <p:sp>
        <p:nvSpPr>
          <p:cNvPr id="3" name="Slide Number Placeholder 2">
            <a:extLst>
              <a:ext uri="{FF2B5EF4-FFF2-40B4-BE49-F238E27FC236}">
                <a16:creationId xmlns:a16="http://schemas.microsoft.com/office/drawing/2014/main" id="{71563C26-54CB-4876-AA7D-8AC386F015E8}"/>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39</a:t>
            </a:fld>
            <a:endParaRPr lang="en-US" dirty="0">
              <a:solidFill>
                <a:srgbClr val="934C93"/>
              </a:solidFill>
            </a:endParaRPr>
          </a:p>
        </p:txBody>
      </p:sp>
    </p:spTree>
    <p:extLst>
      <p:ext uri="{BB962C8B-B14F-4D97-AF65-F5344CB8AC3E}">
        <p14:creationId xmlns:p14="http://schemas.microsoft.com/office/powerpoint/2010/main" val="1216393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All staff members, including NAs, are responsible for safety in a facility.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a:t>
            </a:fld>
            <a:endParaRPr lang="en-US" dirty="0">
              <a:solidFill>
                <a:srgbClr val="934C93"/>
              </a:solidFill>
            </a:endParaRPr>
          </a:p>
        </p:txBody>
      </p:sp>
    </p:spTree>
    <p:extLst>
      <p:ext uri="{BB962C8B-B14F-4D97-AF65-F5344CB8AC3E}">
        <p14:creationId xmlns:p14="http://schemas.microsoft.com/office/powerpoint/2010/main" val="24254061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A8E799-33BC-4842-9B2F-B7AF49B7B38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the principles of body mechanics</a:t>
            </a:r>
          </a:p>
          <a:p>
            <a:pPr marL="457200" indent="-457200">
              <a:buFont typeface="+mj-lt"/>
              <a:buAutoNum type="arabicPeriod" startAt="8"/>
            </a:pPr>
            <a:endParaRPr lang="en-US" dirty="0">
              <a:solidFill>
                <a:srgbClr val="FF0000"/>
              </a:solidFill>
            </a:endParaRPr>
          </a:p>
          <a:p>
            <a:pPr marL="0" indent="0">
              <a:buNone/>
            </a:pPr>
            <a:r>
              <a:rPr lang="en-US" dirty="0"/>
              <a:t>NAs should remember the following points about their base of support:</a:t>
            </a:r>
          </a:p>
          <a:p>
            <a:pPr marL="0" indent="0">
              <a:buNone/>
            </a:pPr>
            <a:endParaRPr lang="en-US" dirty="0"/>
          </a:p>
          <a:p>
            <a:pPr lvl="1"/>
            <a:r>
              <a:rPr lang="en-US" dirty="0"/>
              <a:t>Wide base is more stable. </a:t>
            </a:r>
          </a:p>
          <a:p>
            <a:pPr lvl="1"/>
            <a:r>
              <a:rPr lang="en-US" dirty="0"/>
              <a:t>Stand with legs shoulder-width apart. </a:t>
            </a:r>
          </a:p>
          <a:p>
            <a:pPr marL="0" indent="0">
              <a:buNone/>
            </a:pPr>
            <a:endParaRPr lang="en-US" dirty="0"/>
          </a:p>
        </p:txBody>
      </p:sp>
      <p:sp>
        <p:nvSpPr>
          <p:cNvPr id="3" name="Slide Number Placeholder 2">
            <a:extLst>
              <a:ext uri="{FF2B5EF4-FFF2-40B4-BE49-F238E27FC236}">
                <a16:creationId xmlns:a16="http://schemas.microsoft.com/office/drawing/2014/main" id="{71563C26-54CB-4876-AA7D-8AC386F015E8}"/>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40</a:t>
            </a:fld>
            <a:endParaRPr lang="en-US" dirty="0">
              <a:solidFill>
                <a:srgbClr val="934C93"/>
              </a:solidFill>
            </a:endParaRPr>
          </a:p>
        </p:txBody>
      </p:sp>
    </p:spTree>
    <p:extLst>
      <p:ext uri="{BB962C8B-B14F-4D97-AF65-F5344CB8AC3E}">
        <p14:creationId xmlns:p14="http://schemas.microsoft.com/office/powerpoint/2010/main" val="34141959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A8E799-33BC-4842-9B2F-B7AF49B7B38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the principles of body mechanics</a:t>
            </a:r>
          </a:p>
          <a:p>
            <a:pPr marL="457200" indent="-457200">
              <a:buFont typeface="+mj-lt"/>
              <a:buAutoNum type="arabicPeriod" startAt="8"/>
            </a:pPr>
            <a:endParaRPr lang="en-US" dirty="0">
              <a:solidFill>
                <a:srgbClr val="FF0000"/>
              </a:solidFill>
            </a:endParaRPr>
          </a:p>
          <a:p>
            <a:pPr marL="0" indent="0">
              <a:buNone/>
            </a:pPr>
            <a:r>
              <a:rPr lang="en-US" dirty="0"/>
              <a:t>NAs should remember the following points about the principle of fulcrum and lever:</a:t>
            </a:r>
          </a:p>
          <a:p>
            <a:pPr marL="0" indent="0">
              <a:buNone/>
            </a:pPr>
            <a:endParaRPr lang="en-US" dirty="0"/>
          </a:p>
          <a:p>
            <a:pPr lvl="1"/>
            <a:r>
              <a:rPr lang="en-US" dirty="0"/>
              <a:t>Arm is lever. </a:t>
            </a:r>
          </a:p>
          <a:p>
            <a:pPr lvl="1"/>
            <a:r>
              <a:rPr lang="en-US" dirty="0"/>
              <a:t>Elbow is fulcrum. </a:t>
            </a:r>
          </a:p>
          <a:p>
            <a:pPr lvl="1"/>
            <a:r>
              <a:rPr lang="en-US" dirty="0"/>
              <a:t>Rest object against forearm, shortening the lever and making object easier to lift. </a:t>
            </a:r>
          </a:p>
          <a:p>
            <a:pPr marL="0" indent="0">
              <a:buNone/>
            </a:pPr>
            <a:endParaRPr lang="en-US" dirty="0"/>
          </a:p>
        </p:txBody>
      </p:sp>
      <p:sp>
        <p:nvSpPr>
          <p:cNvPr id="3" name="Slide Number Placeholder 2">
            <a:extLst>
              <a:ext uri="{FF2B5EF4-FFF2-40B4-BE49-F238E27FC236}">
                <a16:creationId xmlns:a16="http://schemas.microsoft.com/office/drawing/2014/main" id="{71563C26-54CB-4876-AA7D-8AC386F015E8}"/>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41</a:t>
            </a:fld>
            <a:endParaRPr lang="en-US" dirty="0">
              <a:solidFill>
                <a:srgbClr val="934C93"/>
              </a:solidFill>
            </a:endParaRPr>
          </a:p>
        </p:txBody>
      </p:sp>
    </p:spTree>
    <p:extLst>
      <p:ext uri="{BB962C8B-B14F-4D97-AF65-F5344CB8AC3E}">
        <p14:creationId xmlns:p14="http://schemas.microsoft.com/office/powerpoint/2010/main" val="5305736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A8E799-33BC-4842-9B2F-B7AF49B7B386}"/>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the principles of body mechanics</a:t>
            </a:r>
          </a:p>
          <a:p>
            <a:pPr marL="457200" indent="-457200">
              <a:buFont typeface="+mj-lt"/>
              <a:buAutoNum type="arabicPeriod" startAt="8"/>
            </a:pPr>
            <a:endParaRPr lang="en-US" dirty="0">
              <a:solidFill>
                <a:srgbClr val="FF0000"/>
              </a:solidFill>
            </a:endParaRPr>
          </a:p>
          <a:p>
            <a:pPr marL="0" indent="0">
              <a:buNone/>
            </a:pPr>
            <a:r>
              <a:rPr lang="en-US" dirty="0"/>
              <a:t>NAs should remember the following points about their </a:t>
            </a:r>
            <a:r>
              <a:rPr lang="en-US" i="1" dirty="0"/>
              <a:t>center of gravity</a:t>
            </a:r>
            <a:r>
              <a:rPr lang="en-US" dirty="0"/>
              <a:t>:</a:t>
            </a:r>
          </a:p>
          <a:p>
            <a:pPr marL="0" indent="0">
              <a:buNone/>
            </a:pPr>
            <a:endParaRPr lang="en-US" dirty="0"/>
          </a:p>
          <a:p>
            <a:pPr lvl="1"/>
            <a:r>
              <a:rPr lang="en-US" dirty="0"/>
              <a:t>When standing, weight is centered in pelvis. </a:t>
            </a:r>
          </a:p>
          <a:p>
            <a:pPr lvl="1"/>
            <a:r>
              <a:rPr lang="en-US" dirty="0"/>
              <a:t>Low center provides greater base of support. </a:t>
            </a:r>
          </a:p>
          <a:p>
            <a:pPr lvl="1"/>
            <a:r>
              <a:rPr lang="en-US" dirty="0"/>
              <a:t>Bend knees when lifting, lowering center.</a:t>
            </a:r>
          </a:p>
          <a:p>
            <a:pPr marL="0" indent="0">
              <a:buNone/>
            </a:pPr>
            <a:endParaRPr lang="en-US" dirty="0"/>
          </a:p>
        </p:txBody>
      </p:sp>
      <p:sp>
        <p:nvSpPr>
          <p:cNvPr id="3" name="Slide Number Placeholder 2">
            <a:extLst>
              <a:ext uri="{FF2B5EF4-FFF2-40B4-BE49-F238E27FC236}">
                <a16:creationId xmlns:a16="http://schemas.microsoft.com/office/drawing/2014/main" id="{71563C26-54CB-4876-AA7D-8AC386F015E8}"/>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42</a:t>
            </a:fld>
            <a:endParaRPr lang="en-US" dirty="0">
              <a:solidFill>
                <a:srgbClr val="934C93"/>
              </a:solidFill>
            </a:endParaRPr>
          </a:p>
        </p:txBody>
      </p:sp>
    </p:spTree>
    <p:extLst>
      <p:ext uri="{BB962C8B-B14F-4D97-AF65-F5344CB8AC3E}">
        <p14:creationId xmlns:p14="http://schemas.microsoft.com/office/powerpoint/2010/main" val="22600214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6EFCBD-8114-46C3-A2D3-1AFC923EE14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Apply principles of body mechanics to daily activities</a:t>
            </a:r>
          </a:p>
          <a:p>
            <a:pPr marL="457200" indent="-457200">
              <a:buFont typeface="+mj-lt"/>
              <a:buAutoNum type="arabicPeriod" startAt="9"/>
            </a:pPr>
            <a:endParaRPr lang="en-US" dirty="0">
              <a:solidFill>
                <a:srgbClr val="FF0000"/>
              </a:solidFill>
            </a:endParaRPr>
          </a:p>
          <a:p>
            <a:pPr marL="0" indent="0">
              <a:buNone/>
            </a:pPr>
            <a:r>
              <a:rPr lang="en-US" dirty="0"/>
              <a:t>Remember: </a:t>
            </a:r>
          </a:p>
          <a:p>
            <a:pPr marL="0" indent="0">
              <a:buNone/>
            </a:pPr>
            <a:endParaRPr lang="en-US" dirty="0"/>
          </a:p>
          <a:p>
            <a:pPr marL="0" indent="0">
              <a:buNone/>
            </a:pPr>
            <a:r>
              <a:rPr lang="en-US" dirty="0"/>
              <a:t>Principles of body mechanics can be applied to daily activities to reduce the risk of injury and to save energy.</a:t>
            </a:r>
          </a:p>
          <a:p>
            <a:pPr marL="0" indent="0">
              <a:buNone/>
            </a:pPr>
            <a:endParaRPr lang="en-US" dirty="0"/>
          </a:p>
        </p:txBody>
      </p:sp>
      <p:sp>
        <p:nvSpPr>
          <p:cNvPr id="3" name="Slide Number Placeholder 2">
            <a:extLst>
              <a:ext uri="{FF2B5EF4-FFF2-40B4-BE49-F238E27FC236}">
                <a16:creationId xmlns:a16="http://schemas.microsoft.com/office/drawing/2014/main" id="{E2B7B9D6-3794-4D0C-BCCF-1EF5E6A84023}"/>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43</a:t>
            </a:fld>
            <a:endParaRPr lang="en-US" dirty="0">
              <a:solidFill>
                <a:srgbClr val="934C93"/>
              </a:solidFill>
            </a:endParaRPr>
          </a:p>
        </p:txBody>
      </p:sp>
    </p:spTree>
    <p:extLst>
      <p:ext uri="{BB962C8B-B14F-4D97-AF65-F5344CB8AC3E}">
        <p14:creationId xmlns:p14="http://schemas.microsoft.com/office/powerpoint/2010/main" val="18337494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6EFCBD-8114-46C3-A2D3-1AFC923EE14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Apply principles of body mechanics to daily activities</a:t>
            </a:r>
          </a:p>
          <a:p>
            <a:pPr marL="457200" indent="-457200">
              <a:buFont typeface="+mj-lt"/>
              <a:buAutoNum type="arabicPeriod" startAt="9"/>
            </a:pPr>
            <a:endParaRPr lang="en-US" dirty="0">
              <a:solidFill>
                <a:srgbClr val="FF0000"/>
              </a:solidFill>
            </a:endParaRPr>
          </a:p>
          <a:p>
            <a:pPr marL="0" indent="0">
              <a:buNone/>
            </a:pPr>
            <a:r>
              <a:rPr lang="en-US" dirty="0"/>
              <a:t>The following steps demonstrate applying the principles of body mechanics to lifting a heavy object from the floor:</a:t>
            </a:r>
          </a:p>
          <a:p>
            <a:pPr marL="0" indent="0">
              <a:buNone/>
            </a:pPr>
            <a:endParaRPr lang="en-US" dirty="0"/>
          </a:p>
          <a:p>
            <a:pPr lvl="1"/>
            <a:r>
              <a:rPr lang="en-US" dirty="0"/>
              <a:t>Spread feet apart. </a:t>
            </a:r>
          </a:p>
          <a:p>
            <a:pPr lvl="1"/>
            <a:r>
              <a:rPr lang="en-US" dirty="0"/>
              <a:t>Bend knees. </a:t>
            </a:r>
          </a:p>
          <a:p>
            <a:pPr lvl="1"/>
            <a:r>
              <a:rPr lang="en-US" dirty="0"/>
              <a:t>Use muscles in thighs, upper arms, and shoulders. </a:t>
            </a:r>
          </a:p>
          <a:p>
            <a:pPr lvl="1"/>
            <a:r>
              <a:rPr lang="en-US" dirty="0"/>
              <a:t>Pull object close to body. </a:t>
            </a:r>
          </a:p>
          <a:p>
            <a:pPr lvl="1"/>
            <a:r>
              <a:rPr lang="en-US" dirty="0"/>
              <a:t>When standing up, push with hip and thigh muscles. </a:t>
            </a:r>
          </a:p>
          <a:p>
            <a:pPr marL="0" indent="0">
              <a:buNone/>
            </a:pPr>
            <a:endParaRPr lang="en-US" dirty="0"/>
          </a:p>
        </p:txBody>
      </p:sp>
      <p:sp>
        <p:nvSpPr>
          <p:cNvPr id="3" name="Slide Number Placeholder 2">
            <a:extLst>
              <a:ext uri="{FF2B5EF4-FFF2-40B4-BE49-F238E27FC236}">
                <a16:creationId xmlns:a16="http://schemas.microsoft.com/office/drawing/2014/main" id="{E2B7B9D6-3794-4D0C-BCCF-1EF5E6A84023}"/>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44</a:t>
            </a:fld>
            <a:endParaRPr lang="en-US" dirty="0">
              <a:solidFill>
                <a:srgbClr val="934C93"/>
              </a:solidFill>
            </a:endParaRPr>
          </a:p>
        </p:txBody>
      </p:sp>
    </p:spTree>
    <p:extLst>
      <p:ext uri="{BB962C8B-B14F-4D97-AF65-F5344CB8AC3E}">
        <p14:creationId xmlns:p14="http://schemas.microsoft.com/office/powerpoint/2010/main" val="8484763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570BE5-B1EF-4113-9C93-6241C3E23E52}"/>
              </a:ext>
            </a:extLst>
          </p:cNvPr>
          <p:cNvSpPr>
            <a:spLocks noGrp="1"/>
          </p:cNvSpPr>
          <p:nvPr>
            <p:ph idx="1"/>
          </p:nvPr>
        </p:nvSpPr>
        <p:spPr/>
        <p:txBody>
          <a:bodyPr/>
          <a:lstStyle/>
          <a:p>
            <a:pPr marL="0" indent="0">
              <a:buNone/>
            </a:pPr>
            <a:r>
              <a:rPr lang="en-US" dirty="0"/>
              <a:t>Transparency 6-4: Lifting Heavy Objects from the Floor</a:t>
            </a:r>
          </a:p>
        </p:txBody>
      </p:sp>
      <p:sp>
        <p:nvSpPr>
          <p:cNvPr id="3" name="Slide Number Placeholder 2">
            <a:extLst>
              <a:ext uri="{FF2B5EF4-FFF2-40B4-BE49-F238E27FC236}">
                <a16:creationId xmlns:a16="http://schemas.microsoft.com/office/drawing/2014/main" id="{4198DE7B-7CEC-480D-B2D0-23DD396BAD26}"/>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45</a:t>
            </a:fld>
            <a:endParaRPr lang="en-US" dirty="0">
              <a:solidFill>
                <a:srgbClr val="934C93"/>
              </a:solidFill>
            </a:endParaRPr>
          </a:p>
        </p:txBody>
      </p:sp>
      <p:pic>
        <p:nvPicPr>
          <p:cNvPr id="4" name="Picture 3">
            <a:extLst>
              <a:ext uri="{FF2B5EF4-FFF2-40B4-BE49-F238E27FC236}">
                <a16:creationId xmlns:a16="http://schemas.microsoft.com/office/drawing/2014/main" id="{2078C429-E4DF-4899-B720-8F055CF658B7}"/>
              </a:ext>
            </a:extLst>
          </p:cNvPr>
          <p:cNvPicPr>
            <a:picLocks noChangeAspect="1"/>
          </p:cNvPicPr>
          <p:nvPr/>
        </p:nvPicPr>
        <p:blipFill>
          <a:blip r:embed="rId2"/>
          <a:stretch>
            <a:fillRect/>
          </a:stretch>
        </p:blipFill>
        <p:spPr>
          <a:xfrm>
            <a:off x="2134455" y="1465007"/>
            <a:ext cx="7236251" cy="5071886"/>
          </a:xfrm>
          <a:prstGeom prst="rect">
            <a:avLst/>
          </a:prstGeom>
        </p:spPr>
      </p:pic>
    </p:spTree>
    <p:extLst>
      <p:ext uri="{BB962C8B-B14F-4D97-AF65-F5344CB8AC3E}">
        <p14:creationId xmlns:p14="http://schemas.microsoft.com/office/powerpoint/2010/main" val="3291299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6EFCBD-8114-46C3-A2D3-1AFC923EE14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Apply principles of body mechanics to daily activities</a:t>
            </a:r>
          </a:p>
          <a:p>
            <a:pPr marL="457200" indent="-457200">
              <a:buFont typeface="+mj-lt"/>
              <a:buAutoNum type="arabicPeriod" startAt="9"/>
            </a:pPr>
            <a:endParaRPr lang="en-US" dirty="0">
              <a:solidFill>
                <a:srgbClr val="FF0000"/>
              </a:solidFill>
            </a:endParaRPr>
          </a:p>
          <a:p>
            <a:pPr marL="0" indent="0">
              <a:buNone/>
            </a:pPr>
            <a:r>
              <a:rPr lang="en-US" dirty="0"/>
              <a:t>The following techniques will help an NA use proper body mechanics:</a:t>
            </a:r>
          </a:p>
          <a:p>
            <a:pPr marL="0" indent="0">
              <a:buNone/>
            </a:pPr>
            <a:endParaRPr lang="en-US" dirty="0"/>
          </a:p>
          <a:p>
            <a:pPr lvl="1"/>
            <a:r>
              <a:rPr lang="en-US" dirty="0"/>
              <a:t>Assess the situation first. Clear the path and remove obstacles.</a:t>
            </a:r>
          </a:p>
          <a:p>
            <a:pPr lvl="1"/>
            <a:r>
              <a:rPr lang="en-US" dirty="0"/>
              <a:t>Use both arms and hands to lift, push, or carry objects.</a:t>
            </a:r>
          </a:p>
          <a:p>
            <a:pPr lvl="1"/>
            <a:r>
              <a:rPr lang="en-US" dirty="0"/>
              <a:t>When lifting a heavy object from the floor, spread your feet shoulder-width apart. Bend your knees. Raise your body and the object together.</a:t>
            </a:r>
          </a:p>
          <a:p>
            <a:pPr lvl="1"/>
            <a:r>
              <a:rPr lang="en-US" dirty="0"/>
              <a:t>Hold objects close to you when you are lifting or carrying them. </a:t>
            </a:r>
          </a:p>
          <a:p>
            <a:pPr lvl="1"/>
            <a:r>
              <a:rPr lang="en-US" dirty="0"/>
              <a:t>Push or slide objects, rather than lifting them.</a:t>
            </a:r>
          </a:p>
          <a:p>
            <a:pPr lvl="1"/>
            <a:r>
              <a:rPr lang="en-US" dirty="0"/>
              <a:t>Avoid bending and reaching as much as possible. </a:t>
            </a:r>
          </a:p>
          <a:p>
            <a:pPr marL="0" indent="0">
              <a:buNone/>
            </a:pPr>
            <a:endParaRPr lang="en-US" dirty="0"/>
          </a:p>
        </p:txBody>
      </p:sp>
      <p:sp>
        <p:nvSpPr>
          <p:cNvPr id="3" name="Slide Number Placeholder 2">
            <a:extLst>
              <a:ext uri="{FF2B5EF4-FFF2-40B4-BE49-F238E27FC236}">
                <a16:creationId xmlns:a16="http://schemas.microsoft.com/office/drawing/2014/main" id="{E2B7B9D6-3794-4D0C-BCCF-1EF5E6A84023}"/>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46</a:t>
            </a:fld>
            <a:endParaRPr lang="en-US" dirty="0">
              <a:solidFill>
                <a:srgbClr val="934C93"/>
              </a:solidFill>
            </a:endParaRPr>
          </a:p>
        </p:txBody>
      </p:sp>
    </p:spTree>
    <p:extLst>
      <p:ext uri="{BB962C8B-B14F-4D97-AF65-F5344CB8AC3E}">
        <p14:creationId xmlns:p14="http://schemas.microsoft.com/office/powerpoint/2010/main" val="35195257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6EFCBD-8114-46C3-A2D3-1AFC923EE14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Apply principles of body mechanics to daily activities</a:t>
            </a:r>
          </a:p>
          <a:p>
            <a:pPr marL="457200" indent="-457200">
              <a:buFont typeface="+mj-lt"/>
              <a:buAutoNum type="arabicPeriod" startAt="9"/>
            </a:pPr>
            <a:endParaRPr lang="en-US" dirty="0">
              <a:solidFill>
                <a:srgbClr val="FF0000"/>
              </a:solidFill>
            </a:endParaRPr>
          </a:p>
          <a:p>
            <a:pPr marL="0" indent="0">
              <a:buNone/>
            </a:pPr>
            <a:r>
              <a:rPr lang="en-US" dirty="0"/>
              <a:t>Techniques for proper body mechanics (cont’d):</a:t>
            </a:r>
          </a:p>
          <a:p>
            <a:pPr marL="0" indent="0">
              <a:buNone/>
            </a:pPr>
            <a:endParaRPr lang="en-US" dirty="0"/>
          </a:p>
          <a:p>
            <a:pPr lvl="1"/>
            <a:r>
              <a:rPr lang="en-US" dirty="0"/>
              <a:t>If you are making an adjustable bed, adjust the height to a safe working level, usually waist high.  </a:t>
            </a:r>
          </a:p>
          <a:p>
            <a:pPr lvl="1"/>
            <a:r>
              <a:rPr lang="en-US" dirty="0"/>
              <a:t>When a task requires bending, use a good stance. Bend your knees to lower yourself (squat), rather than bending from the waist. </a:t>
            </a:r>
          </a:p>
          <a:p>
            <a:pPr lvl="1"/>
            <a:r>
              <a:rPr lang="en-US" dirty="0"/>
              <a:t>Do not twist when lifting or moving an object. Instead, turn your whole body, pivoting with your feet instead of twisting at the waist. Your feet should point toward what you are lifting or moving.</a:t>
            </a:r>
          </a:p>
          <a:p>
            <a:pPr lvl="1"/>
            <a:r>
              <a:rPr lang="en-US" dirty="0"/>
              <a:t>Get help from coworkers when possible for lifting or helping residents.</a:t>
            </a:r>
          </a:p>
          <a:p>
            <a:pPr marL="0" indent="0">
              <a:buNone/>
            </a:pPr>
            <a:endParaRPr lang="en-US" dirty="0"/>
          </a:p>
        </p:txBody>
      </p:sp>
      <p:sp>
        <p:nvSpPr>
          <p:cNvPr id="3" name="Slide Number Placeholder 2">
            <a:extLst>
              <a:ext uri="{FF2B5EF4-FFF2-40B4-BE49-F238E27FC236}">
                <a16:creationId xmlns:a16="http://schemas.microsoft.com/office/drawing/2014/main" id="{E2B7B9D6-3794-4D0C-BCCF-1EF5E6A84023}"/>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47</a:t>
            </a:fld>
            <a:endParaRPr lang="en-US" dirty="0">
              <a:solidFill>
                <a:srgbClr val="934C93"/>
              </a:solidFill>
            </a:endParaRPr>
          </a:p>
        </p:txBody>
      </p:sp>
    </p:spTree>
    <p:extLst>
      <p:ext uri="{BB962C8B-B14F-4D97-AF65-F5344CB8AC3E}">
        <p14:creationId xmlns:p14="http://schemas.microsoft.com/office/powerpoint/2010/main" val="37522611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6EFCBD-8114-46C3-A2D3-1AFC923EE14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Apply principles of body mechanics to daily activities</a:t>
            </a:r>
          </a:p>
          <a:p>
            <a:pPr marL="457200" indent="-457200">
              <a:buFont typeface="+mj-lt"/>
              <a:buAutoNum type="arabicPeriod" startAt="9"/>
            </a:pPr>
            <a:endParaRPr lang="en-US" dirty="0">
              <a:solidFill>
                <a:srgbClr val="FF0000"/>
              </a:solidFill>
            </a:endParaRPr>
          </a:p>
          <a:p>
            <a:pPr marL="0" indent="0">
              <a:buNone/>
            </a:pPr>
            <a:r>
              <a:rPr lang="en-US" dirty="0"/>
              <a:t>Techniques for proper body mechanics (cont’d):</a:t>
            </a:r>
          </a:p>
          <a:p>
            <a:pPr marL="0" indent="0">
              <a:buNone/>
            </a:pPr>
            <a:endParaRPr lang="en-US" dirty="0"/>
          </a:p>
          <a:p>
            <a:pPr lvl="1"/>
            <a:r>
              <a:rPr lang="en-US" dirty="0"/>
              <a:t>Talk to residents before moving them. Agree on a signal. Lift or move on three so that everyone moves together. </a:t>
            </a:r>
          </a:p>
          <a:p>
            <a:pPr lvl="1"/>
            <a:r>
              <a:rPr lang="en-US" dirty="0"/>
              <a:t>To help a resident sit up, stand up, or walk, place your feet shoulder-width apart. Place one foot in front of the other, and bend your knees. Your upper body should stay upright and in alignment. </a:t>
            </a:r>
          </a:p>
          <a:p>
            <a:pPr lvl="1"/>
            <a:r>
              <a:rPr lang="en-US" dirty="0"/>
              <a:t>Never try to catch a falling resident. If the resident begins to fall, assist her to the floor.</a:t>
            </a:r>
          </a:p>
          <a:p>
            <a:pPr lvl="1"/>
            <a:r>
              <a:rPr lang="en-US" dirty="0"/>
              <a:t>Report to the nurse any task you feel that you cannot safely do. </a:t>
            </a:r>
          </a:p>
          <a:p>
            <a:pPr marL="0" indent="0">
              <a:buNone/>
            </a:pPr>
            <a:endParaRPr lang="en-US" dirty="0"/>
          </a:p>
        </p:txBody>
      </p:sp>
      <p:sp>
        <p:nvSpPr>
          <p:cNvPr id="3" name="Slide Number Placeholder 2">
            <a:extLst>
              <a:ext uri="{FF2B5EF4-FFF2-40B4-BE49-F238E27FC236}">
                <a16:creationId xmlns:a16="http://schemas.microsoft.com/office/drawing/2014/main" id="{E2B7B9D6-3794-4D0C-BCCF-1EF5E6A84023}"/>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48</a:t>
            </a:fld>
            <a:endParaRPr lang="en-US" dirty="0">
              <a:solidFill>
                <a:srgbClr val="934C93"/>
              </a:solidFill>
            </a:endParaRPr>
          </a:p>
        </p:txBody>
      </p:sp>
    </p:spTree>
    <p:extLst>
      <p:ext uri="{BB962C8B-B14F-4D97-AF65-F5344CB8AC3E}">
        <p14:creationId xmlns:p14="http://schemas.microsoft.com/office/powerpoint/2010/main" val="36311057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2B8238-581B-47A8-B55A-4C77D77A2E2E}"/>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Identify major causes of fire and list fire safety guidelines</a:t>
            </a:r>
          </a:p>
          <a:p>
            <a:pPr marL="457200" indent="-457200">
              <a:buFont typeface="+mj-lt"/>
              <a:buAutoNum type="arabicPeriod" startAt="10"/>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fire hazards exist in a LTC facility?</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1E2DE7A-2606-402B-85C2-EBA2ED95D634}"/>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49</a:t>
            </a:fld>
            <a:endParaRPr lang="en-US" dirty="0">
              <a:solidFill>
                <a:srgbClr val="934C93"/>
              </a:solidFill>
            </a:endParaRPr>
          </a:p>
        </p:txBody>
      </p:sp>
    </p:spTree>
    <p:extLst>
      <p:ext uri="{BB962C8B-B14F-4D97-AF65-F5344CB8AC3E}">
        <p14:creationId xmlns:p14="http://schemas.microsoft.com/office/powerpoint/2010/main" val="4145583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b="1" dirty="0"/>
              <a:t>Falls</a:t>
            </a:r>
            <a:r>
              <a:rPr lang="en-US" dirty="0"/>
              <a:t>:</a:t>
            </a:r>
          </a:p>
          <a:p>
            <a:pPr marL="0" indent="0">
              <a:buNone/>
            </a:pPr>
            <a:r>
              <a:rPr lang="en-US" dirty="0"/>
              <a:t>Causes: unsafe environment, loss of abilities, diseases, medications, loss of vision, gait or balance problems, weakness, paralysis, and disorientation </a:t>
            </a:r>
          </a:p>
          <a:p>
            <a:pPr marL="0" indent="0">
              <a:buNone/>
            </a:pPr>
            <a:endParaRPr lang="en-US" dirty="0"/>
          </a:p>
          <a:p>
            <a:pPr marL="0" indent="0">
              <a:buNone/>
            </a:pPr>
            <a:r>
              <a:rPr lang="en-US" dirty="0"/>
              <a:t>Prevention:</a:t>
            </a:r>
          </a:p>
          <a:p>
            <a:pPr lvl="1"/>
            <a:r>
              <a:rPr lang="en-US" dirty="0"/>
              <a:t>Clear walkways. </a:t>
            </a:r>
          </a:p>
          <a:p>
            <a:pPr lvl="1"/>
            <a:r>
              <a:rPr lang="en-US" dirty="0"/>
              <a:t>Use rugs or mats with nonslip backing. </a:t>
            </a:r>
          </a:p>
          <a:p>
            <a:pPr lvl="1"/>
            <a:r>
              <a:rPr lang="en-US" dirty="0"/>
              <a:t>Have residents wear nonskid, sturdy shoes. </a:t>
            </a:r>
          </a:p>
          <a:p>
            <a:pPr lvl="1"/>
            <a:r>
              <a:rPr lang="en-US" dirty="0"/>
              <a:t>Residents should not wear clothing that is too long.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5</a:t>
            </a:fld>
            <a:endParaRPr lang="en-US" dirty="0">
              <a:solidFill>
                <a:srgbClr val="934C93"/>
              </a:solidFill>
            </a:endParaRPr>
          </a:p>
        </p:txBody>
      </p:sp>
    </p:spTree>
    <p:extLst>
      <p:ext uri="{BB962C8B-B14F-4D97-AF65-F5344CB8AC3E}">
        <p14:creationId xmlns:p14="http://schemas.microsoft.com/office/powerpoint/2010/main" val="21160275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2B8238-581B-47A8-B55A-4C77D77A2E2E}"/>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Identify major causes of fire and list fire safety guidelines</a:t>
            </a:r>
          </a:p>
          <a:p>
            <a:pPr marL="457200" indent="-457200">
              <a:buFont typeface="+mj-lt"/>
              <a:buAutoNum type="arabicPeriod" startAt="10"/>
            </a:pPr>
            <a:endParaRPr lang="en-US" dirty="0">
              <a:solidFill>
                <a:srgbClr val="FF0000"/>
              </a:solidFill>
            </a:endParaRPr>
          </a:p>
          <a:p>
            <a:pPr marL="0" indent="0">
              <a:buNone/>
            </a:pPr>
            <a:r>
              <a:rPr lang="en-US" dirty="0"/>
              <a:t>NAs should remember these guidelines for fire safety:</a:t>
            </a:r>
          </a:p>
          <a:p>
            <a:pPr marL="0" indent="0">
              <a:buNone/>
            </a:pPr>
            <a:endParaRPr lang="en-US" dirty="0"/>
          </a:p>
          <a:p>
            <a:pPr lvl="1"/>
            <a:r>
              <a:rPr lang="en-US" dirty="0"/>
              <a:t>Never leave smokers unattended. Make sure ashtrays do not contain hot ashes before emptying them. </a:t>
            </a:r>
          </a:p>
          <a:p>
            <a:pPr lvl="1"/>
            <a:r>
              <a:rPr lang="en-US" dirty="0"/>
              <a:t>E-cigarettes should only be charged using the appliance supplied by the manufacturer.</a:t>
            </a:r>
          </a:p>
          <a:p>
            <a:pPr lvl="1"/>
            <a:r>
              <a:rPr lang="en-US" dirty="0"/>
              <a:t>Report frayed or damaged cords. </a:t>
            </a:r>
          </a:p>
          <a:p>
            <a:pPr lvl="1"/>
            <a:r>
              <a:rPr lang="en-US" dirty="0"/>
              <a:t>Report if fire alarms and exit doors are blocked. </a:t>
            </a:r>
          </a:p>
          <a:p>
            <a:pPr lvl="1"/>
            <a:r>
              <a:rPr lang="en-US" dirty="0"/>
              <a:t>Know how to use fire extinguishers: </a:t>
            </a:r>
          </a:p>
          <a:p>
            <a:pPr lvl="2"/>
            <a:r>
              <a:rPr lang="en-US" b="1" dirty="0"/>
              <a:t>P</a:t>
            </a:r>
            <a:r>
              <a:rPr lang="en-US" dirty="0"/>
              <a:t>ull the pin. </a:t>
            </a:r>
          </a:p>
          <a:p>
            <a:pPr lvl="2"/>
            <a:r>
              <a:rPr lang="en-US" b="1" dirty="0"/>
              <a:t>A</a:t>
            </a:r>
            <a:r>
              <a:rPr lang="en-US" dirty="0"/>
              <a:t>im at the base of fire when spraying. </a:t>
            </a:r>
          </a:p>
          <a:p>
            <a:pPr lvl="2"/>
            <a:r>
              <a:rPr lang="en-US" b="1" dirty="0"/>
              <a:t>S</a:t>
            </a:r>
            <a:r>
              <a:rPr lang="en-US" dirty="0"/>
              <a:t>queeze the handle. </a:t>
            </a:r>
          </a:p>
          <a:p>
            <a:pPr lvl="2"/>
            <a:r>
              <a:rPr lang="en-US" b="1" dirty="0"/>
              <a:t>S</a:t>
            </a:r>
            <a:r>
              <a:rPr lang="en-US" dirty="0"/>
              <a:t>weep back and forth at the base of fire. </a:t>
            </a:r>
          </a:p>
          <a:p>
            <a:pPr marL="0" indent="0">
              <a:buNone/>
            </a:pPr>
            <a:endParaRPr lang="en-US" dirty="0"/>
          </a:p>
        </p:txBody>
      </p:sp>
      <p:sp>
        <p:nvSpPr>
          <p:cNvPr id="3" name="Slide Number Placeholder 2">
            <a:extLst>
              <a:ext uri="{FF2B5EF4-FFF2-40B4-BE49-F238E27FC236}">
                <a16:creationId xmlns:a16="http://schemas.microsoft.com/office/drawing/2014/main" id="{91E2DE7A-2606-402B-85C2-EBA2ED95D634}"/>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50</a:t>
            </a:fld>
            <a:endParaRPr lang="en-US" dirty="0">
              <a:solidFill>
                <a:srgbClr val="934C93"/>
              </a:solidFill>
            </a:endParaRPr>
          </a:p>
        </p:txBody>
      </p:sp>
    </p:spTree>
    <p:extLst>
      <p:ext uri="{BB962C8B-B14F-4D97-AF65-F5344CB8AC3E}">
        <p14:creationId xmlns:p14="http://schemas.microsoft.com/office/powerpoint/2010/main" val="27793880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2B8238-581B-47A8-B55A-4C77D77A2E2E}"/>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Identify major causes of fire and list fire safety guidelines</a:t>
            </a:r>
          </a:p>
          <a:p>
            <a:pPr marL="457200" indent="-457200">
              <a:buFont typeface="+mj-lt"/>
              <a:buAutoNum type="arabicPeriod" startAt="10"/>
            </a:pPr>
            <a:endParaRPr lang="en-US" dirty="0">
              <a:solidFill>
                <a:srgbClr val="FF0000"/>
              </a:solidFill>
            </a:endParaRPr>
          </a:p>
          <a:p>
            <a:pPr marL="0" indent="0">
              <a:buNone/>
            </a:pPr>
            <a:r>
              <a:rPr lang="en-US" dirty="0"/>
              <a:t>Guidelines for fire safety (cont’d):</a:t>
            </a:r>
          </a:p>
          <a:p>
            <a:pPr marL="0" indent="0">
              <a:buNone/>
            </a:pPr>
            <a:endParaRPr lang="en-US" dirty="0"/>
          </a:p>
          <a:p>
            <a:pPr marL="0" indent="0">
              <a:buNone/>
            </a:pPr>
            <a:r>
              <a:rPr lang="en-US" dirty="0"/>
              <a:t>In case of fire, use RACE: </a:t>
            </a:r>
          </a:p>
          <a:p>
            <a:pPr lvl="2"/>
            <a:r>
              <a:rPr lang="en-US" b="1" dirty="0"/>
              <a:t>R</a:t>
            </a:r>
            <a:r>
              <a:rPr lang="en-US" dirty="0"/>
              <a:t>emove anyone from danger if you are not in danger. </a:t>
            </a:r>
          </a:p>
          <a:p>
            <a:pPr lvl="2"/>
            <a:r>
              <a:rPr lang="en-US" b="1" dirty="0"/>
              <a:t>A</a:t>
            </a:r>
            <a:r>
              <a:rPr lang="en-US" dirty="0"/>
              <a:t>ctivate alarm or call 911. </a:t>
            </a:r>
          </a:p>
          <a:p>
            <a:pPr lvl="2"/>
            <a:r>
              <a:rPr lang="en-US" b="1" dirty="0"/>
              <a:t>C</a:t>
            </a:r>
            <a:r>
              <a:rPr lang="en-US" dirty="0"/>
              <a:t>ontain fire if possible by closing . </a:t>
            </a:r>
          </a:p>
          <a:p>
            <a:pPr lvl="2"/>
            <a:r>
              <a:rPr lang="en-US" b="1" dirty="0"/>
              <a:t>E</a:t>
            </a:r>
            <a:r>
              <a:rPr lang="en-US" dirty="0"/>
              <a:t>xtinguish, or fire department will extinguish. </a:t>
            </a:r>
          </a:p>
          <a:p>
            <a:pPr lvl="1"/>
            <a:r>
              <a:rPr lang="en-US" dirty="0"/>
              <a:t>Know evacuation plan. </a:t>
            </a:r>
          </a:p>
          <a:p>
            <a:pPr lvl="1"/>
            <a:r>
              <a:rPr lang="en-US" dirty="0"/>
              <a:t>Stay calm. Do not panic.</a:t>
            </a:r>
          </a:p>
          <a:p>
            <a:pPr lvl="1"/>
            <a:r>
              <a:rPr lang="en-US" dirty="0"/>
              <a:t>Follow directions of fire department.</a:t>
            </a:r>
          </a:p>
          <a:p>
            <a:pPr lvl="1"/>
            <a:r>
              <a:rPr lang="en-US" dirty="0"/>
              <a:t>Know which residents need one-on-one help.</a:t>
            </a:r>
          </a:p>
          <a:p>
            <a:pPr lvl="1"/>
            <a:r>
              <a:rPr lang="en-US" dirty="0"/>
              <a:t>Know differing abilities of residents.</a:t>
            </a:r>
          </a:p>
          <a:p>
            <a:pPr marL="0" indent="0">
              <a:buNone/>
            </a:pPr>
            <a:endParaRPr lang="en-US" dirty="0"/>
          </a:p>
        </p:txBody>
      </p:sp>
      <p:sp>
        <p:nvSpPr>
          <p:cNvPr id="3" name="Slide Number Placeholder 2">
            <a:extLst>
              <a:ext uri="{FF2B5EF4-FFF2-40B4-BE49-F238E27FC236}">
                <a16:creationId xmlns:a16="http://schemas.microsoft.com/office/drawing/2014/main" id="{91E2DE7A-2606-402B-85C2-EBA2ED95D634}"/>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51</a:t>
            </a:fld>
            <a:endParaRPr lang="en-US" dirty="0">
              <a:solidFill>
                <a:srgbClr val="934C93"/>
              </a:solidFill>
            </a:endParaRPr>
          </a:p>
        </p:txBody>
      </p:sp>
    </p:spTree>
    <p:extLst>
      <p:ext uri="{BB962C8B-B14F-4D97-AF65-F5344CB8AC3E}">
        <p14:creationId xmlns:p14="http://schemas.microsoft.com/office/powerpoint/2010/main" val="2205044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2B8238-581B-47A8-B55A-4C77D77A2E2E}"/>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Identify major causes of fire and list fire safety guidelines</a:t>
            </a:r>
          </a:p>
          <a:p>
            <a:pPr marL="457200" indent="-457200">
              <a:buFont typeface="+mj-lt"/>
              <a:buAutoNum type="arabicPeriod" startAt="10"/>
            </a:pPr>
            <a:endParaRPr lang="en-US" dirty="0">
              <a:solidFill>
                <a:srgbClr val="FF0000"/>
              </a:solidFill>
            </a:endParaRPr>
          </a:p>
          <a:p>
            <a:pPr marL="0" indent="0">
              <a:buNone/>
            </a:pPr>
            <a:r>
              <a:rPr lang="en-US" dirty="0"/>
              <a:t>Guidelines for fire safety (cont’d):</a:t>
            </a:r>
          </a:p>
          <a:p>
            <a:pPr marL="0" indent="0">
              <a:buNone/>
            </a:pPr>
            <a:endParaRPr lang="en-US" dirty="0"/>
          </a:p>
          <a:p>
            <a:pPr lvl="1"/>
            <a:r>
              <a:rPr lang="en-US" dirty="0"/>
              <a:t>Remove blockage from windows or doors. </a:t>
            </a:r>
          </a:p>
          <a:p>
            <a:pPr lvl="1"/>
            <a:r>
              <a:rPr lang="en-US" dirty="0"/>
              <a:t>Do not get into elevators.</a:t>
            </a:r>
          </a:p>
          <a:p>
            <a:pPr lvl="1"/>
            <a:r>
              <a:rPr lang="en-US" dirty="0"/>
              <a:t>Stay low in a room to escape a fire.</a:t>
            </a:r>
          </a:p>
          <a:p>
            <a:pPr lvl="1"/>
            <a:r>
              <a:rPr lang="en-US" dirty="0"/>
              <a:t>Check for heat coming from doors before opening. </a:t>
            </a:r>
          </a:p>
          <a:p>
            <a:pPr lvl="1"/>
            <a:r>
              <a:rPr lang="en-US" dirty="0"/>
              <a:t>Stop, drop, and roll if clothing catches fire. </a:t>
            </a:r>
          </a:p>
          <a:p>
            <a:pPr lvl="1"/>
            <a:r>
              <a:rPr lang="en-US" dirty="0"/>
              <a:t>Use damp covering over mouth and nose. </a:t>
            </a:r>
          </a:p>
          <a:p>
            <a:pPr lvl="1"/>
            <a:r>
              <a:rPr lang="en-US" dirty="0"/>
              <a:t>Leave building if possible, then move away from it.</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1E2DE7A-2606-402B-85C2-EBA2ED95D634}"/>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52</a:t>
            </a:fld>
            <a:endParaRPr lang="en-US" dirty="0">
              <a:solidFill>
                <a:srgbClr val="934C93"/>
              </a:solidFill>
            </a:endParaRPr>
          </a:p>
        </p:txBody>
      </p:sp>
    </p:spTree>
    <p:extLst>
      <p:ext uri="{BB962C8B-B14F-4D97-AF65-F5344CB8AC3E}">
        <p14:creationId xmlns:p14="http://schemas.microsoft.com/office/powerpoint/2010/main" val="16792474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38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dirty="0"/>
              <a:t>Fall prevention (cont’d):</a:t>
            </a:r>
          </a:p>
          <a:p>
            <a:pPr marL="0" indent="0">
              <a:buNone/>
            </a:pPr>
            <a:endParaRPr lang="en-US" dirty="0"/>
          </a:p>
          <a:p>
            <a:pPr lvl="1"/>
            <a:r>
              <a:rPr lang="en-US" dirty="0"/>
              <a:t>Keep frequently-used personal items, including call lights, close. </a:t>
            </a:r>
          </a:p>
          <a:p>
            <a:pPr lvl="1"/>
            <a:r>
              <a:rPr lang="en-US" dirty="0"/>
              <a:t>Answer call lights promptly. </a:t>
            </a:r>
          </a:p>
          <a:p>
            <a:pPr lvl="1"/>
            <a:r>
              <a:rPr lang="en-US" dirty="0"/>
              <a:t>Clean up spills. </a:t>
            </a:r>
          </a:p>
          <a:p>
            <a:pPr lvl="1"/>
            <a:r>
              <a:rPr lang="en-US" dirty="0"/>
              <a:t>Report loose handrails immediately.</a:t>
            </a:r>
          </a:p>
          <a:p>
            <a:pPr lvl="1"/>
            <a:r>
              <a:rPr lang="en-US" dirty="0"/>
              <a:t>Mark hazardous areas. </a:t>
            </a:r>
          </a:p>
          <a:p>
            <a:pPr lvl="1"/>
            <a:r>
              <a:rPr lang="en-US" dirty="0"/>
              <a:t>Improve lighting. </a:t>
            </a:r>
          </a:p>
          <a:p>
            <a:pPr lvl="1"/>
            <a:r>
              <a:rPr lang="en-US" dirty="0"/>
              <a:t>Lock wheelchairs and move footrests out of the way. </a:t>
            </a:r>
          </a:p>
          <a:p>
            <a:pPr lvl="1"/>
            <a:r>
              <a:rPr lang="en-US" dirty="0"/>
              <a:t>Lock bed wheels.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6</a:t>
            </a:fld>
            <a:endParaRPr lang="en-US" dirty="0">
              <a:solidFill>
                <a:srgbClr val="934C93"/>
              </a:solidFill>
            </a:endParaRPr>
          </a:p>
        </p:txBody>
      </p:sp>
    </p:spTree>
    <p:extLst>
      <p:ext uri="{BB962C8B-B14F-4D97-AF65-F5344CB8AC3E}">
        <p14:creationId xmlns:p14="http://schemas.microsoft.com/office/powerpoint/2010/main" val="4204675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dirty="0"/>
              <a:t>Fall prevention (cont’d):</a:t>
            </a:r>
          </a:p>
          <a:p>
            <a:pPr marL="0" indent="0">
              <a:buNone/>
            </a:pPr>
            <a:endParaRPr lang="en-US" dirty="0"/>
          </a:p>
          <a:p>
            <a:pPr lvl="1"/>
            <a:r>
              <a:rPr lang="en-US" dirty="0"/>
              <a:t>Return beds to lowest positions. </a:t>
            </a:r>
          </a:p>
          <a:p>
            <a:pPr lvl="1"/>
            <a:r>
              <a:rPr lang="en-US" dirty="0"/>
              <a:t>Get help. </a:t>
            </a:r>
          </a:p>
          <a:p>
            <a:pPr lvl="1"/>
            <a:r>
              <a:rPr lang="en-US" dirty="0"/>
              <a:t>Offer help with eliminations regularly and respond to requests immediately. </a:t>
            </a:r>
          </a:p>
          <a:p>
            <a:pPr lvl="1"/>
            <a:r>
              <a:rPr lang="en-US" dirty="0"/>
              <a:t>Leave furniture in same place. </a:t>
            </a:r>
          </a:p>
          <a:p>
            <a:pPr lvl="1"/>
            <a:r>
              <a:rPr lang="en-US" dirty="0"/>
              <a:t>Never try to catch a falling resident. </a:t>
            </a:r>
          </a:p>
          <a:p>
            <a:pPr lvl="1"/>
            <a:r>
              <a:rPr lang="en-US" dirty="0"/>
              <a:t>Pay attention to residents at risk for falls.</a:t>
            </a:r>
          </a:p>
          <a:p>
            <a:pPr lvl="1"/>
            <a:r>
              <a:rPr lang="en-US" dirty="0"/>
              <a:t>Report all falls to the nurse.</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7</a:t>
            </a:fld>
            <a:endParaRPr lang="en-US" dirty="0">
              <a:solidFill>
                <a:srgbClr val="934C93"/>
              </a:solidFill>
            </a:endParaRPr>
          </a:p>
        </p:txBody>
      </p:sp>
    </p:spTree>
    <p:extLst>
      <p:ext uri="{BB962C8B-B14F-4D97-AF65-F5344CB8AC3E}">
        <p14:creationId xmlns:p14="http://schemas.microsoft.com/office/powerpoint/2010/main" val="122564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normAutofit lnSpcReduction="10000"/>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b="1" dirty="0"/>
              <a:t>Burns/Scalds</a:t>
            </a:r>
          </a:p>
          <a:p>
            <a:pPr marL="0" indent="0">
              <a:buNone/>
            </a:pPr>
            <a:r>
              <a:rPr lang="en-US" dirty="0"/>
              <a:t>Causes: dry heat (irons, stoves, other electric appliances), wet heat (hot water or other liquids, steam), or chemicals (lye, acids)</a:t>
            </a:r>
          </a:p>
          <a:p>
            <a:pPr marL="0" indent="0">
              <a:buNone/>
            </a:pPr>
            <a:endParaRPr lang="en-US" dirty="0"/>
          </a:p>
          <a:p>
            <a:pPr marL="457200" lvl="1" indent="0">
              <a:buNone/>
            </a:pPr>
            <a:r>
              <a:rPr lang="en-US" dirty="0"/>
              <a:t>Prevention:</a:t>
            </a:r>
          </a:p>
          <a:p>
            <a:pPr marL="457200" lvl="1" indent="0">
              <a:buNone/>
            </a:pPr>
            <a:endParaRPr lang="en-US" dirty="0"/>
          </a:p>
          <a:p>
            <a:pPr lvl="2"/>
            <a:r>
              <a:rPr lang="en-US" dirty="0"/>
              <a:t>Check water temperature. </a:t>
            </a:r>
          </a:p>
          <a:p>
            <a:pPr lvl="2"/>
            <a:r>
              <a:rPr lang="en-US" dirty="0"/>
              <a:t>Report frayed cords or appliances that look unsafe. </a:t>
            </a:r>
          </a:p>
          <a:p>
            <a:pPr lvl="2"/>
            <a:r>
              <a:rPr lang="en-US" dirty="0"/>
              <a:t>Communicate about hot liquids. </a:t>
            </a:r>
          </a:p>
          <a:p>
            <a:pPr lvl="2"/>
            <a:r>
              <a:rPr lang="en-US" dirty="0"/>
              <a:t>Pour hot drinks away from residents. </a:t>
            </a:r>
          </a:p>
          <a:p>
            <a:pPr lvl="2"/>
            <a:r>
              <a:rPr lang="en-US" dirty="0"/>
              <a:t>Keep hot drinks away from edges of tables. Use lids. </a:t>
            </a:r>
          </a:p>
          <a:p>
            <a:pPr lvl="2"/>
            <a:r>
              <a:rPr lang="en-US" dirty="0"/>
              <a:t>Make sure residents are sitting before serving hot drinks. </a:t>
            </a:r>
          </a:p>
          <a:p>
            <a:pPr lvl="2"/>
            <a:r>
              <a:rPr lang="en-US" dirty="0"/>
              <a:t>Monitor heat-producing equipment.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8</a:t>
            </a:fld>
            <a:endParaRPr lang="en-US" dirty="0">
              <a:solidFill>
                <a:srgbClr val="934C93"/>
              </a:solidFill>
            </a:endParaRPr>
          </a:p>
        </p:txBody>
      </p:sp>
    </p:spTree>
    <p:extLst>
      <p:ext uri="{BB962C8B-B14F-4D97-AF65-F5344CB8AC3E}">
        <p14:creationId xmlns:p14="http://schemas.microsoft.com/office/powerpoint/2010/main" val="143964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C8A51-3CCD-4683-8193-5F0DF66920FF}"/>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the persons at greatest risk for accidents and describe accident prevention guidelines</a:t>
            </a:r>
          </a:p>
          <a:p>
            <a:pPr marL="457200" indent="-457200">
              <a:buFont typeface="+mj-lt"/>
              <a:buAutoNum type="arabicPeriod"/>
            </a:pPr>
            <a:endParaRPr lang="en-US" dirty="0">
              <a:solidFill>
                <a:srgbClr val="FF0000"/>
              </a:solidFill>
            </a:endParaRPr>
          </a:p>
          <a:p>
            <a:pPr marL="0" indent="0">
              <a:buNone/>
            </a:pPr>
            <a:r>
              <a:rPr lang="en-US" b="1" dirty="0"/>
              <a:t>Resident Identification</a:t>
            </a:r>
          </a:p>
          <a:p>
            <a:pPr marL="0" indent="0">
              <a:buNone/>
            </a:pPr>
            <a:r>
              <a:rPr lang="en-US" dirty="0"/>
              <a:t>Cause: not identifying resident properly </a:t>
            </a:r>
          </a:p>
          <a:p>
            <a:pPr marL="0" indent="0">
              <a:buNone/>
            </a:pPr>
            <a:endParaRPr lang="en-US" dirty="0"/>
          </a:p>
          <a:p>
            <a:pPr marL="0" indent="0">
              <a:buNone/>
            </a:pPr>
            <a:r>
              <a:rPr lang="en-US" dirty="0"/>
              <a:t>Prevention:</a:t>
            </a:r>
          </a:p>
          <a:p>
            <a:pPr marL="0" indent="0">
              <a:buNone/>
            </a:pPr>
            <a:endParaRPr lang="en-US" dirty="0"/>
          </a:p>
          <a:p>
            <a:pPr lvl="1"/>
            <a:r>
              <a:rPr lang="en-US" dirty="0"/>
              <a:t>Identify each resident before care or assisting with meals. </a:t>
            </a:r>
          </a:p>
          <a:p>
            <a:pPr lvl="1"/>
            <a:r>
              <a:rPr lang="en-US" dirty="0"/>
              <a:t>Check IDs. </a:t>
            </a:r>
          </a:p>
          <a:p>
            <a:pPr lvl="1"/>
            <a:r>
              <a:rPr lang="en-US" dirty="0"/>
              <a:t>Call resident by name. </a:t>
            </a:r>
          </a:p>
          <a:p>
            <a:pPr marL="0" indent="0">
              <a:buNone/>
            </a:pPr>
            <a:endParaRPr lang="en-US" dirty="0"/>
          </a:p>
        </p:txBody>
      </p:sp>
      <p:sp>
        <p:nvSpPr>
          <p:cNvPr id="3" name="Slide Number Placeholder 2">
            <a:extLst>
              <a:ext uri="{FF2B5EF4-FFF2-40B4-BE49-F238E27FC236}">
                <a16:creationId xmlns:a16="http://schemas.microsoft.com/office/drawing/2014/main" id="{9D4513D1-AF22-4375-8423-213C148E17FD}"/>
              </a:ext>
            </a:extLst>
          </p:cNvPr>
          <p:cNvSpPr>
            <a:spLocks noGrp="1"/>
          </p:cNvSpPr>
          <p:nvPr>
            <p:ph type="sldNum" sz="quarter" idx="12"/>
          </p:nvPr>
        </p:nvSpPr>
        <p:spPr/>
        <p:txBody>
          <a:bodyPr/>
          <a:lstStyle/>
          <a:p>
            <a:pPr defTabSz="457200"/>
            <a:fld id="{1E19C8D7-53EE-4AF8-9E87-BBF55B67A655}" type="slidenum">
              <a:rPr lang="en-US" smtClean="0">
                <a:solidFill>
                  <a:srgbClr val="934C93"/>
                </a:solidFill>
              </a:rPr>
              <a:pPr defTabSz="457200"/>
              <a:t>9</a:t>
            </a:fld>
            <a:endParaRPr lang="en-US" dirty="0">
              <a:solidFill>
                <a:srgbClr val="934C93"/>
              </a:solidFill>
            </a:endParaRPr>
          </a:p>
        </p:txBody>
      </p:sp>
    </p:spTree>
    <p:extLst>
      <p:ext uri="{BB962C8B-B14F-4D97-AF65-F5344CB8AC3E}">
        <p14:creationId xmlns:p14="http://schemas.microsoft.com/office/powerpoint/2010/main" val="510409349"/>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TotalTime>
  <Words>2957</Words>
  <Application>Microsoft Office PowerPoint</Application>
  <PresentationFormat>Widescreen</PresentationFormat>
  <Paragraphs>478</Paragraphs>
  <Slides>53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53</vt:i4>
      </vt:variant>
    </vt:vector>
  </HeadingPairs>
  <TitlesOfParts>
    <vt:vector size="56"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10</cp:revision>
  <dcterms:created xsi:type="dcterms:W3CDTF">2018-11-13T18:51:15Z</dcterms:created>
  <dcterms:modified xsi:type="dcterms:W3CDTF">2019-05-13T15:47:08Z</dcterms:modified>
</cp:coreProperties>
</file>