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sldIdLst>
    <p:sldId id="646" r:id="rId2"/>
    <p:sldId id="258" r:id="rId3"/>
    <p:sldId id="550" r:id="rId4"/>
    <p:sldId id="551" r:id="rId5"/>
    <p:sldId id="552" r:id="rId6"/>
    <p:sldId id="536" r:id="rId7"/>
    <p:sldId id="559" r:id="rId8"/>
    <p:sldId id="557" r:id="rId9"/>
    <p:sldId id="560" r:id="rId10"/>
    <p:sldId id="562" r:id="rId11"/>
    <p:sldId id="561" r:id="rId12"/>
    <p:sldId id="558" r:id="rId13"/>
    <p:sldId id="553" r:id="rId14"/>
    <p:sldId id="554" r:id="rId15"/>
    <p:sldId id="555" r:id="rId16"/>
    <p:sldId id="556" r:id="rId17"/>
    <p:sldId id="537" r:id="rId18"/>
    <p:sldId id="563" r:id="rId19"/>
    <p:sldId id="564" r:id="rId20"/>
    <p:sldId id="565" r:id="rId21"/>
    <p:sldId id="538" r:id="rId22"/>
    <p:sldId id="570" r:id="rId23"/>
    <p:sldId id="569" r:id="rId24"/>
    <p:sldId id="568" r:id="rId25"/>
    <p:sldId id="567" r:id="rId26"/>
    <p:sldId id="566" r:id="rId27"/>
    <p:sldId id="539" r:id="rId28"/>
    <p:sldId id="571" r:id="rId29"/>
    <p:sldId id="575" r:id="rId30"/>
    <p:sldId id="574" r:id="rId31"/>
    <p:sldId id="573" r:id="rId32"/>
    <p:sldId id="576" r:id="rId33"/>
    <p:sldId id="577" r:id="rId34"/>
    <p:sldId id="578" r:id="rId35"/>
    <p:sldId id="579" r:id="rId36"/>
    <p:sldId id="580" r:id="rId37"/>
    <p:sldId id="540" r:id="rId38"/>
    <p:sldId id="645" r:id="rId39"/>
    <p:sldId id="593" r:id="rId40"/>
    <p:sldId id="592" r:id="rId41"/>
    <p:sldId id="590" r:id="rId42"/>
    <p:sldId id="594" r:id="rId43"/>
    <p:sldId id="595" r:id="rId44"/>
    <p:sldId id="591" r:id="rId45"/>
    <p:sldId id="596" r:id="rId46"/>
    <p:sldId id="597" r:id="rId47"/>
    <p:sldId id="589" r:id="rId48"/>
    <p:sldId id="588" r:id="rId49"/>
    <p:sldId id="582" r:id="rId50"/>
    <p:sldId id="587" r:id="rId51"/>
    <p:sldId id="598" r:id="rId52"/>
    <p:sldId id="599" r:id="rId53"/>
    <p:sldId id="586" r:id="rId54"/>
    <p:sldId id="600" r:id="rId55"/>
    <p:sldId id="601" r:id="rId56"/>
    <p:sldId id="585" r:id="rId57"/>
    <p:sldId id="584" r:id="rId58"/>
    <p:sldId id="602" r:id="rId59"/>
    <p:sldId id="603" r:id="rId60"/>
    <p:sldId id="583" r:id="rId61"/>
    <p:sldId id="604" r:id="rId62"/>
    <p:sldId id="605" r:id="rId63"/>
    <p:sldId id="548" r:id="rId64"/>
    <p:sldId id="606" r:id="rId65"/>
    <p:sldId id="608" r:id="rId66"/>
    <p:sldId id="607" r:id="rId67"/>
    <p:sldId id="609" r:id="rId68"/>
    <p:sldId id="542" r:id="rId69"/>
    <p:sldId id="547" r:id="rId70"/>
    <p:sldId id="620" r:id="rId71"/>
    <p:sldId id="621" r:id="rId72"/>
    <p:sldId id="619" r:id="rId73"/>
    <p:sldId id="618" r:id="rId74"/>
    <p:sldId id="622" r:id="rId75"/>
    <p:sldId id="610" r:id="rId76"/>
    <p:sldId id="617" r:id="rId77"/>
    <p:sldId id="616" r:id="rId78"/>
    <p:sldId id="615" r:id="rId79"/>
    <p:sldId id="623" r:id="rId80"/>
    <p:sldId id="614" r:id="rId81"/>
    <p:sldId id="613" r:id="rId82"/>
    <p:sldId id="612" r:id="rId83"/>
    <p:sldId id="611" r:id="rId84"/>
    <p:sldId id="546" r:id="rId85"/>
    <p:sldId id="631" r:id="rId86"/>
    <p:sldId id="630" r:id="rId87"/>
    <p:sldId id="629" r:id="rId88"/>
    <p:sldId id="628" r:id="rId89"/>
    <p:sldId id="627" r:id="rId90"/>
    <p:sldId id="624" r:id="rId91"/>
    <p:sldId id="626" r:id="rId92"/>
    <p:sldId id="633" r:id="rId93"/>
    <p:sldId id="543" r:id="rId94"/>
    <p:sldId id="632" r:id="rId95"/>
    <p:sldId id="545" r:id="rId96"/>
    <p:sldId id="634" r:id="rId97"/>
    <p:sldId id="636" r:id="rId98"/>
    <p:sldId id="635" r:id="rId99"/>
    <p:sldId id="544" r:id="rId100"/>
    <p:sldId id="637" r:id="rId101"/>
    <p:sldId id="641" r:id="rId102"/>
    <p:sldId id="640" r:id="rId103"/>
    <p:sldId id="639" r:id="rId104"/>
    <p:sldId id="638" r:id="rId105"/>
    <p:sldId id="541" r:id="rId106"/>
    <p:sldId id="642" r:id="rId107"/>
    <p:sldId id="643" r:id="rId108"/>
    <p:sldId id="644" r:id="rId10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4" autoAdjust="0"/>
    <p:restoredTop sz="94660"/>
  </p:normalViewPr>
  <p:slideViewPr>
    <p:cSldViewPr snapToGrid="0">
      <p:cViewPr varScale="1">
        <p:scale>
          <a:sx n="62" d="100"/>
          <a:sy n="62" d="100"/>
        </p:scale>
        <p:origin x="28" y="5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5</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7"/>
            <a:ext cx="8717075"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Infection Prevention and Control</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3884955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Infection Prevention and Control</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5</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defTabSz="457200"/>
            <a:fld id="{3BC1E1F3-686D-4F52-826D-70A4F80E72A5}" type="datetime1">
              <a:rPr lang="en-US" smtClean="0"/>
              <a:pPr defTabSz="457200"/>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defTabSz="457200"/>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5"/>
                </a:solidFill>
                <a:latin typeface="+mn-lt"/>
              </a:defRPr>
            </a:lvl1pPr>
          </a:lstStyle>
          <a:p>
            <a:pPr defTabSz="457200"/>
            <a:fld id="{1E19C8D7-53EE-4AF8-9E87-BBF55B67A655}" type="slidenum">
              <a:rPr lang="en-US" smtClean="0">
                <a:solidFill>
                  <a:srgbClr val="D6BF00"/>
                </a:solidFill>
              </a:rPr>
              <a:pPr defTabSz="457200"/>
              <a:t>‹#›</a:t>
            </a:fld>
            <a:endParaRPr lang="en-US" dirty="0">
              <a:solidFill>
                <a:srgbClr val="D6BF00"/>
              </a:solidFill>
            </a:endParaRPr>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991782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5962853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defTabSz="457200"/>
            <a:fld id="{63182F9F-E9DB-44F9-8F4D-A11E49818C55}" type="datetime1">
              <a:rPr lang="en-US" smtClean="0">
                <a:solidFill>
                  <a:prstClr val="black"/>
                </a:solidFill>
              </a:rPr>
              <a:pPr defTabSz="457200"/>
              <a:t>5/13/2019</a:t>
            </a:fld>
            <a:endParaRPr lang="en-US" dirty="0">
              <a:solidFill>
                <a:prstClr val="black"/>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defTabSz="457200"/>
            <a:fld id="{1E19C8D7-53EE-4AF8-9E87-BBF55B67A655}"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353878354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559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a:bodyPr>
          <a:lstStyle/>
          <a:p>
            <a:pPr marL="0" indent="0">
              <a:buNone/>
            </a:pPr>
            <a:r>
              <a:rPr lang="en-US" altLang="en-US" dirty="0">
                <a:latin typeface="+mj-lt"/>
              </a:rPr>
              <a:t>Transparency 5-1: The Chain of Infection</a:t>
            </a:r>
          </a:p>
          <a:p>
            <a:pPr marL="0" indent="0">
              <a:buNone/>
            </a:pPr>
            <a:endParaRPr lang="en-US" dirty="0">
              <a:latin typeface="+mj-lt"/>
            </a:endParaRPr>
          </a:p>
          <a:p>
            <a:pPr marL="0" indent="0">
              <a:buNone/>
            </a:pPr>
            <a:endParaRPr 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fld id="{1E19C8D7-53EE-4AF8-9E87-BBF55B67A655}" type="slidenum">
              <a:rPr lang="en-US" smtClean="0"/>
              <a:pPr/>
              <a:t>10</a:t>
            </a:fld>
            <a:endParaRPr lang="en-US"/>
          </a:p>
        </p:txBody>
      </p:sp>
      <p:pic>
        <p:nvPicPr>
          <p:cNvPr id="4" name="Picture 3">
            <a:extLst>
              <a:ext uri="{FF2B5EF4-FFF2-40B4-BE49-F238E27FC236}">
                <a16:creationId xmlns:a16="http://schemas.microsoft.com/office/drawing/2014/main" id="{85238E4A-55F8-4E37-92F9-ACADD940B61D}"/>
              </a:ext>
            </a:extLst>
          </p:cNvPr>
          <p:cNvPicPr>
            <a:picLocks noChangeAspect="1"/>
          </p:cNvPicPr>
          <p:nvPr/>
        </p:nvPicPr>
        <p:blipFill>
          <a:blip r:embed="rId2"/>
          <a:stretch>
            <a:fillRect/>
          </a:stretch>
        </p:blipFill>
        <p:spPr>
          <a:xfrm>
            <a:off x="2436021" y="1557324"/>
            <a:ext cx="6633119" cy="4904692"/>
          </a:xfrm>
          <a:prstGeom prst="rect">
            <a:avLst/>
          </a:prstGeom>
        </p:spPr>
      </p:pic>
    </p:spTree>
    <p:extLst>
      <p:ext uri="{BB962C8B-B14F-4D97-AF65-F5344CB8AC3E}">
        <p14:creationId xmlns:p14="http://schemas.microsoft.com/office/powerpoint/2010/main" val="37595002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dirty="0"/>
              <a:t>There are two types of MRSA:</a:t>
            </a:r>
          </a:p>
          <a:p>
            <a:pPr marL="0" indent="0">
              <a:buNone/>
            </a:pPr>
            <a:endParaRPr lang="en-US" dirty="0"/>
          </a:p>
          <a:p>
            <a:pPr lvl="1"/>
            <a:r>
              <a:rPr lang="en-US" dirty="0"/>
              <a:t>Hospital-associated MRSA (HA-MRSA)</a:t>
            </a:r>
          </a:p>
          <a:p>
            <a:pPr lvl="1"/>
            <a:r>
              <a:rPr lang="en-US" dirty="0"/>
              <a:t>Community-associated MRSA (CA-MRSA)</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100</a:t>
            </a:fld>
            <a:endParaRPr lang="en-US" dirty="0">
              <a:solidFill>
                <a:srgbClr val="D6BF00"/>
              </a:solidFill>
            </a:endParaRPr>
          </a:p>
        </p:txBody>
      </p:sp>
    </p:spTree>
    <p:extLst>
      <p:ext uri="{BB962C8B-B14F-4D97-AF65-F5344CB8AC3E}">
        <p14:creationId xmlns:p14="http://schemas.microsoft.com/office/powerpoint/2010/main" val="226324090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dirty="0"/>
              <a:t>Remember:</a:t>
            </a:r>
          </a:p>
          <a:p>
            <a:pPr marL="0" indent="0">
              <a:buNone/>
            </a:pPr>
            <a:endParaRPr lang="en-US" dirty="0"/>
          </a:p>
          <a:p>
            <a:pPr marL="0" indent="0">
              <a:buNone/>
            </a:pPr>
            <a:r>
              <a:rPr lang="en-US" dirty="0"/>
              <a:t>MRSA can be spread by direct and indirect contact. Handwashing is the single most important measure to control the spread of MRSA.</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101</a:t>
            </a:fld>
            <a:endParaRPr lang="en-US" dirty="0">
              <a:solidFill>
                <a:srgbClr val="D6BF00"/>
              </a:solidFill>
            </a:endParaRPr>
          </a:p>
        </p:txBody>
      </p:sp>
    </p:spTree>
    <p:extLst>
      <p:ext uri="{BB962C8B-B14F-4D97-AF65-F5344CB8AC3E}">
        <p14:creationId xmlns:p14="http://schemas.microsoft.com/office/powerpoint/2010/main" val="15826911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dirty="0"/>
              <a:t>Remember:</a:t>
            </a:r>
          </a:p>
          <a:p>
            <a:pPr marL="0" indent="0">
              <a:buNone/>
            </a:pPr>
            <a:endParaRPr lang="en-US" dirty="0"/>
          </a:p>
          <a:p>
            <a:pPr marL="0" indent="0">
              <a:buNone/>
            </a:pPr>
            <a:r>
              <a:rPr lang="en-US" dirty="0"/>
              <a:t>VRE can also be spread by direct and indirect contact. Prevention of VRE is very important, and proper handwashing is an important part of prevention.</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102</a:t>
            </a:fld>
            <a:endParaRPr lang="en-US" dirty="0">
              <a:solidFill>
                <a:srgbClr val="D6BF00"/>
              </a:solidFill>
            </a:endParaRPr>
          </a:p>
        </p:txBody>
      </p:sp>
    </p:spTree>
    <p:extLst>
      <p:ext uri="{BB962C8B-B14F-4D97-AF65-F5344CB8AC3E}">
        <p14:creationId xmlns:p14="http://schemas.microsoft.com/office/powerpoint/2010/main" val="13948825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i="1" dirty="0"/>
              <a:t>C. difficile </a:t>
            </a:r>
            <a:r>
              <a:rPr lang="en-US" dirty="0"/>
              <a:t>is spread in the following ways:</a:t>
            </a:r>
          </a:p>
          <a:p>
            <a:pPr marL="0" indent="0">
              <a:buNone/>
            </a:pPr>
            <a:endParaRPr lang="en-US" dirty="0"/>
          </a:p>
          <a:p>
            <a:pPr lvl="1"/>
            <a:r>
              <a:rPr lang="en-US" dirty="0"/>
              <a:t>By spores via direct contact</a:t>
            </a:r>
          </a:p>
          <a:p>
            <a:pPr lvl="1"/>
            <a:r>
              <a:rPr lang="en-US" dirty="0"/>
              <a:t>When intestinal flora is altered due to enemas, use of a nasogastric tube, GI tract surgery, or overuse of antibiotics</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103</a:t>
            </a:fld>
            <a:endParaRPr lang="en-US" dirty="0">
              <a:solidFill>
                <a:srgbClr val="D6BF00"/>
              </a:solidFill>
            </a:endParaRPr>
          </a:p>
        </p:txBody>
      </p:sp>
    </p:spTree>
    <p:extLst>
      <p:ext uri="{BB962C8B-B14F-4D97-AF65-F5344CB8AC3E}">
        <p14:creationId xmlns:p14="http://schemas.microsoft.com/office/powerpoint/2010/main" val="155862394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dirty="0"/>
              <a:t>Remember:</a:t>
            </a:r>
          </a:p>
          <a:p>
            <a:pPr marL="0" indent="0">
              <a:buNone/>
            </a:pPr>
            <a:endParaRPr lang="en-US" dirty="0"/>
          </a:p>
          <a:p>
            <a:pPr marL="0" indent="0">
              <a:buNone/>
            </a:pPr>
            <a:r>
              <a:rPr lang="en-US" dirty="0"/>
              <a:t>Proper handwashing and proper handling of wastes can help prevent</a:t>
            </a:r>
            <a:r>
              <a:rPr lang="en-US" i="1" dirty="0"/>
              <a:t> C. difficile. </a:t>
            </a:r>
            <a:r>
              <a:rPr lang="en-US" dirty="0"/>
              <a:t>Soap and water must be used each time hand hygiene is performed. Disinfecting surfaces and limiting antibiotic use can also help.</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104</a:t>
            </a:fld>
            <a:endParaRPr lang="en-US" dirty="0">
              <a:solidFill>
                <a:srgbClr val="D6BF00"/>
              </a:solidFill>
            </a:endParaRPr>
          </a:p>
        </p:txBody>
      </p:sp>
    </p:spTree>
    <p:extLst>
      <p:ext uri="{BB962C8B-B14F-4D97-AF65-F5344CB8AC3E}">
        <p14:creationId xmlns:p14="http://schemas.microsoft.com/office/powerpoint/2010/main" val="171055674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4"/>
            </a:pPr>
            <a:r>
              <a:rPr lang="en-US" dirty="0">
                <a:solidFill>
                  <a:srgbClr val="FF0000"/>
                </a:solidFill>
              </a:rPr>
              <a:t>List employer and employee responsibilities for infection prevention</a:t>
            </a:r>
          </a:p>
          <a:p>
            <a:pPr marL="457200" indent="-457200">
              <a:buFont typeface="+mj-lt"/>
              <a:buAutoNum type="arabicPeriod" startAt="14"/>
            </a:pPr>
            <a:endParaRPr lang="en-US" dirty="0">
              <a:solidFill>
                <a:srgbClr val="FF0000"/>
              </a:solidFill>
            </a:endParaRPr>
          </a:p>
          <a:p>
            <a:pPr marL="0" indent="0">
              <a:buNone/>
            </a:pPr>
            <a:r>
              <a:rPr lang="en-US" dirty="0"/>
              <a:t>The following are an employer’s responsibilities regarding infection prevention:</a:t>
            </a:r>
          </a:p>
          <a:p>
            <a:pPr marL="0" indent="0">
              <a:buNone/>
            </a:pPr>
            <a:endParaRPr lang="en-US" dirty="0"/>
          </a:p>
          <a:p>
            <a:pPr lvl="1"/>
            <a:r>
              <a:rPr lang="en-US" dirty="0"/>
              <a:t>Establish procedures and exposure control plan.</a:t>
            </a:r>
          </a:p>
          <a:p>
            <a:pPr lvl="1"/>
            <a:r>
              <a:rPr lang="en-US" dirty="0"/>
              <a:t>Provide in-service education.</a:t>
            </a:r>
          </a:p>
          <a:p>
            <a:pPr lvl="1"/>
            <a:r>
              <a:rPr lang="en-US" dirty="0"/>
              <a:t>Have written procedures for exposures.</a:t>
            </a:r>
          </a:p>
          <a:p>
            <a:pPr lvl="1"/>
            <a:r>
              <a:rPr lang="en-US" dirty="0"/>
              <a:t>Provide proper PPE.</a:t>
            </a:r>
          </a:p>
          <a:p>
            <a:pPr lvl="1"/>
            <a:r>
              <a:rPr lang="en-US" dirty="0"/>
              <a:t>Provide HBV vaccination.</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105</a:t>
            </a:fld>
            <a:endParaRPr lang="en-US" dirty="0">
              <a:solidFill>
                <a:srgbClr val="D6BF00"/>
              </a:solidFill>
            </a:endParaRPr>
          </a:p>
        </p:txBody>
      </p:sp>
    </p:spTree>
    <p:extLst>
      <p:ext uri="{BB962C8B-B14F-4D97-AF65-F5344CB8AC3E}">
        <p14:creationId xmlns:p14="http://schemas.microsoft.com/office/powerpoint/2010/main" val="362847443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4"/>
            </a:pPr>
            <a:r>
              <a:rPr lang="en-US" dirty="0">
                <a:solidFill>
                  <a:srgbClr val="FF0000"/>
                </a:solidFill>
              </a:rPr>
              <a:t>List employer and employee responsibilities for infection prevention</a:t>
            </a:r>
          </a:p>
          <a:p>
            <a:pPr marL="457200" indent="-457200">
              <a:buFont typeface="+mj-lt"/>
              <a:buAutoNum type="arabicPeriod" startAt="14"/>
            </a:pPr>
            <a:endParaRPr lang="en-US" dirty="0">
              <a:solidFill>
                <a:srgbClr val="FF0000"/>
              </a:solidFill>
            </a:endParaRPr>
          </a:p>
          <a:p>
            <a:pPr marL="0" indent="0">
              <a:buNone/>
            </a:pPr>
            <a:r>
              <a:rPr lang="en-US" dirty="0"/>
              <a:t>The following are an employee’s responsibilities regarding infection prevention:</a:t>
            </a:r>
          </a:p>
          <a:p>
            <a:pPr marL="0" indent="0">
              <a:buNone/>
            </a:pPr>
            <a:endParaRPr lang="en-US" dirty="0"/>
          </a:p>
          <a:p>
            <a:pPr lvl="1"/>
            <a:r>
              <a:rPr lang="en-US" dirty="0"/>
              <a:t>Follow Standard Precautions.</a:t>
            </a:r>
          </a:p>
          <a:p>
            <a:pPr lvl="1"/>
            <a:r>
              <a:rPr lang="en-US" dirty="0"/>
              <a:t>Follow facility’s policies and procedures.</a:t>
            </a:r>
          </a:p>
          <a:p>
            <a:pPr lvl="1"/>
            <a:r>
              <a:rPr lang="en-US" dirty="0"/>
              <a:t>Follow care plans and assignments.</a:t>
            </a:r>
          </a:p>
          <a:p>
            <a:pPr lvl="1"/>
            <a:r>
              <a:rPr lang="en-US" dirty="0"/>
              <a:t>Use PPE.</a:t>
            </a:r>
          </a:p>
          <a:p>
            <a:pPr lvl="1"/>
            <a:r>
              <a:rPr lang="en-US" dirty="0"/>
              <a:t>Take advantage of free hepatitis B vaccine.</a:t>
            </a:r>
          </a:p>
          <a:p>
            <a:pPr lvl="1"/>
            <a:r>
              <a:rPr lang="en-US" dirty="0"/>
              <a:t>Report any exposure to infection, blood, or body fluids immediately.</a:t>
            </a:r>
          </a:p>
          <a:p>
            <a:pPr lvl="1"/>
            <a:r>
              <a:rPr lang="en-US" dirty="0"/>
              <a:t>Participate in education programs.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106</a:t>
            </a:fld>
            <a:endParaRPr lang="en-US" dirty="0">
              <a:solidFill>
                <a:srgbClr val="D6BF00"/>
              </a:solidFill>
            </a:endParaRPr>
          </a:p>
        </p:txBody>
      </p:sp>
    </p:spTree>
    <p:extLst>
      <p:ext uri="{BB962C8B-B14F-4D97-AF65-F5344CB8AC3E}">
        <p14:creationId xmlns:p14="http://schemas.microsoft.com/office/powerpoint/2010/main" val="399906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4"/>
            </a:pPr>
            <a:r>
              <a:rPr lang="en-US" dirty="0">
                <a:solidFill>
                  <a:srgbClr val="FF0000"/>
                </a:solidFill>
              </a:rPr>
              <a:t>List employer and employee responsibilities for infection prevention</a:t>
            </a:r>
          </a:p>
          <a:p>
            <a:pPr marL="0" indent="0">
              <a:buNone/>
            </a:pPr>
            <a:endParaRPr lang="en-US" dirty="0">
              <a:solidFill>
                <a:srgbClr val="FF0000"/>
              </a:solidFill>
            </a:endParaRPr>
          </a:p>
          <a:p>
            <a:pPr marL="0" indent="0">
              <a:buNone/>
            </a:pPr>
            <a:r>
              <a:rPr lang="en-US" dirty="0">
                <a:solidFill>
                  <a:srgbClr val="FF0000"/>
                </a:solidFill>
              </a:rPr>
              <a:t>Game:</a:t>
            </a:r>
          </a:p>
          <a:p>
            <a:pPr marL="0" indent="0">
              <a:buNone/>
            </a:pPr>
            <a:r>
              <a:rPr lang="en-US" dirty="0"/>
              <a:t>The class divides into two groups. The instructor names a link in the chain of infection and the groups take turns sharing one way in which that link can be broken and infection prevented. For each link, the team able to list the highest number of ways to break the link wins that point.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107</a:t>
            </a:fld>
            <a:endParaRPr lang="en-US" dirty="0">
              <a:solidFill>
                <a:srgbClr val="D6BF00"/>
              </a:solidFill>
            </a:endParaRPr>
          </a:p>
        </p:txBody>
      </p:sp>
    </p:spTree>
    <p:extLst>
      <p:ext uri="{BB962C8B-B14F-4D97-AF65-F5344CB8AC3E}">
        <p14:creationId xmlns:p14="http://schemas.microsoft.com/office/powerpoint/2010/main" val="228486087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8244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If even one link in the chain of infection is broken, the spread of infection is stopped. </a:t>
            </a:r>
          </a:p>
          <a:p>
            <a:pPr marL="0" indent="0">
              <a:buNone/>
            </a:pPr>
            <a:endParaRPr lang="en-US" dirty="0"/>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11</a:t>
            </a:fld>
            <a:endParaRPr lang="en-US" dirty="0">
              <a:solidFill>
                <a:srgbClr val="D6BF00"/>
              </a:solidFill>
            </a:endParaRPr>
          </a:p>
        </p:txBody>
      </p:sp>
    </p:spTree>
    <p:extLst>
      <p:ext uri="{BB962C8B-B14F-4D97-AF65-F5344CB8AC3E}">
        <p14:creationId xmlns:p14="http://schemas.microsoft.com/office/powerpoint/2010/main" val="304155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is an example of each link in the chain of infection? </a:t>
            </a:r>
          </a:p>
          <a:p>
            <a:pPr marL="0" indent="0">
              <a:buNone/>
            </a:pPr>
            <a:endParaRPr lang="en-US" dirty="0"/>
          </a:p>
          <a:p>
            <a:pPr marL="0" indent="0">
              <a:buNone/>
            </a:pPr>
            <a:r>
              <a:rPr lang="en-US" dirty="0"/>
              <a:t>How could each link be broken? </a:t>
            </a: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12</a:t>
            </a:fld>
            <a:endParaRPr lang="en-US" dirty="0">
              <a:solidFill>
                <a:srgbClr val="D6BF00"/>
              </a:solidFill>
            </a:endParaRPr>
          </a:p>
        </p:txBody>
      </p:sp>
    </p:spTree>
    <p:extLst>
      <p:ext uri="{BB962C8B-B14F-4D97-AF65-F5344CB8AC3E}">
        <p14:creationId xmlns:p14="http://schemas.microsoft.com/office/powerpoint/2010/main" val="1630850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a:bodyPr>
          <a:lstStyle/>
          <a:p>
            <a:pPr marL="0" indent="0">
              <a:buNone/>
            </a:pPr>
            <a:r>
              <a:rPr lang="en-US" altLang="en-US" dirty="0">
                <a:latin typeface="+mj-lt"/>
              </a:rPr>
              <a:t>Handout 5-1: Infection Prevention Definitions</a:t>
            </a:r>
          </a:p>
          <a:p>
            <a:pPr marL="0" indent="0">
              <a:buNone/>
            </a:pPr>
            <a:endParaRPr lang="en-US" altLang="en-US" dirty="0">
              <a:latin typeface="+mj-lt"/>
            </a:endParaRPr>
          </a:p>
          <a:p>
            <a:pPr marL="0" indent="0">
              <a:buNone/>
            </a:pPr>
            <a:r>
              <a:rPr lang="en-US" altLang="en-US" b="1" dirty="0">
                <a:latin typeface="+mj-lt"/>
              </a:rPr>
              <a:t>Microorganism</a:t>
            </a:r>
            <a:r>
              <a:rPr lang="en-US" altLang="en-US" dirty="0">
                <a:latin typeface="+mj-lt"/>
              </a:rPr>
              <a:t>: Microorganisms are single-celled organisms that only can be viewed with the aid of a microscope. Microorganisms can be divided into five basic categories—bacteria, viruses, fungi, protozoa, and </a:t>
            </a:r>
            <a:r>
              <a:rPr lang="en-US" altLang="en-US" dirty="0" err="1">
                <a:latin typeface="+mj-lt"/>
              </a:rPr>
              <a:t>helminthes</a:t>
            </a:r>
            <a:r>
              <a:rPr lang="en-US" altLang="en-US" dirty="0">
                <a:latin typeface="+mj-lt"/>
              </a:rPr>
              <a:t>. Most microorganisms are harmless—some are even beneficial. Others are capable of causing infection or disease. Microorganisms are often classified as either pathogenic or nonpathogenic.</a:t>
            </a:r>
          </a:p>
          <a:p>
            <a:pPr marL="0" indent="0">
              <a:buNone/>
            </a:pPr>
            <a:endParaRPr lang="en-US" altLang="en-US" dirty="0">
              <a:latin typeface="+mj-lt"/>
            </a:endParaRPr>
          </a:p>
          <a:p>
            <a:pPr marL="0" indent="0">
              <a:buNone/>
            </a:pPr>
            <a:r>
              <a:rPr lang="en-US" altLang="en-US" b="1" dirty="0">
                <a:latin typeface="+mj-lt"/>
              </a:rPr>
              <a:t>Nonpathogenic microorganism</a:t>
            </a:r>
            <a:r>
              <a:rPr lang="en-US" altLang="en-US" dirty="0">
                <a:latin typeface="+mj-lt"/>
              </a:rPr>
              <a:t>: A nonpathogenic microorganism is a type of microorganism that is incapable of causing or unable to cause infection or disease.</a:t>
            </a:r>
          </a:p>
          <a:p>
            <a:pPr marL="0" indent="0">
              <a:buNone/>
            </a:pPr>
            <a:endParaRPr lang="en-US" altLang="en-US" dirty="0">
              <a:latin typeface="+mj-lt"/>
            </a:endParaRPr>
          </a:p>
          <a:p>
            <a:pPr marL="0" indent="0">
              <a:buNone/>
            </a:pPr>
            <a:r>
              <a:rPr lang="en-US" altLang="en-US" b="1" dirty="0">
                <a:latin typeface="+mj-lt"/>
              </a:rPr>
              <a:t>Pathogenic microorganism</a:t>
            </a:r>
            <a:r>
              <a:rPr lang="en-US" altLang="en-US" dirty="0">
                <a:latin typeface="+mj-lt"/>
              </a:rPr>
              <a:t>: A pathogenic microorganism is a type of microorganism that is capable of causing infection or disease; it is also called a pathogen.</a:t>
            </a:r>
          </a:p>
          <a:p>
            <a:pPr marL="0" indent="0">
              <a:buNone/>
            </a:pPr>
            <a:endParaRPr lang="en-US" alt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fld id="{1E19C8D7-53EE-4AF8-9E87-BBF55B67A655}" type="slidenum">
              <a:rPr lang="en-US" smtClean="0"/>
              <a:pPr/>
              <a:t>13</a:t>
            </a:fld>
            <a:endParaRPr lang="en-US"/>
          </a:p>
        </p:txBody>
      </p:sp>
    </p:spTree>
    <p:extLst>
      <p:ext uri="{BB962C8B-B14F-4D97-AF65-F5344CB8AC3E}">
        <p14:creationId xmlns:p14="http://schemas.microsoft.com/office/powerpoint/2010/main" val="20038752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a:bodyPr>
          <a:lstStyle/>
          <a:p>
            <a:pPr marL="0" indent="0">
              <a:buNone/>
            </a:pPr>
            <a:r>
              <a:rPr lang="en-US" altLang="en-US" dirty="0">
                <a:latin typeface="+mj-lt"/>
              </a:rPr>
              <a:t>Handout 5-1: Infection Prevention Definitions (cont’d)</a:t>
            </a:r>
          </a:p>
          <a:p>
            <a:pPr marL="0" indent="0">
              <a:buNone/>
            </a:pPr>
            <a:endParaRPr lang="en-US" altLang="en-US" dirty="0">
              <a:latin typeface="+mj-lt"/>
            </a:endParaRPr>
          </a:p>
          <a:p>
            <a:pPr marL="0" indent="0">
              <a:buNone/>
            </a:pPr>
            <a:r>
              <a:rPr lang="en-US" altLang="en-US" b="1" dirty="0">
                <a:latin typeface="+mj-lt"/>
              </a:rPr>
              <a:t>Bacteria</a:t>
            </a:r>
            <a:r>
              <a:rPr lang="en-US" altLang="en-US" dirty="0">
                <a:latin typeface="+mj-lt"/>
              </a:rPr>
              <a:t>: Bacteria are single-celled microorganisms that lack nuclei and organized cell structures. Bacteria can exist independently (on their own) or as parasites, dependent upon a host for life. Bacteria can be found in three basic shapes—round, rod, or spiral. While some bacteria are capable of causing disease, most are non-infectious and many have critical roles in decay, fermentation, and nutrient recycling.</a:t>
            </a:r>
          </a:p>
          <a:p>
            <a:pPr marL="0" indent="0">
              <a:buNone/>
            </a:pPr>
            <a:r>
              <a:rPr lang="en-US" altLang="en-US" dirty="0">
                <a:latin typeface="+mj-lt"/>
              </a:rPr>
              <a:t>Bacteria help people digest food. Some bacteria destroy disease-causing cells, and some produce important vitamins in the gastrointestinal tract. Bacteria also play a role in food processing, such as in the production of yogurt and cheeses.</a:t>
            </a:r>
          </a:p>
          <a:p>
            <a:pPr marL="0" indent="0">
              <a:buNone/>
            </a:pPr>
            <a:r>
              <a:rPr lang="en-US" altLang="en-US" dirty="0">
                <a:latin typeface="+mj-lt"/>
              </a:rPr>
              <a:t>Pathogenic bacteria can cause cell damage or death by producing substances known as toxins. Other cell damage can occur when the host’s immune system produces substances to eliminate bacteria, and these substances damage the infected cells and adjacent cells.</a:t>
            </a:r>
          </a:p>
          <a:p>
            <a:pPr marL="0" indent="0">
              <a:buNone/>
            </a:pPr>
            <a:endParaRPr lang="en-US" alt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fld id="{1E19C8D7-53EE-4AF8-9E87-BBF55B67A655}" type="slidenum">
              <a:rPr lang="en-US" smtClean="0"/>
              <a:pPr/>
              <a:t>14</a:t>
            </a:fld>
            <a:endParaRPr lang="en-US"/>
          </a:p>
        </p:txBody>
      </p:sp>
    </p:spTree>
    <p:extLst>
      <p:ext uri="{BB962C8B-B14F-4D97-AF65-F5344CB8AC3E}">
        <p14:creationId xmlns:p14="http://schemas.microsoft.com/office/powerpoint/2010/main" val="1769180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a:bodyPr>
          <a:lstStyle/>
          <a:p>
            <a:pPr marL="0" indent="0">
              <a:buNone/>
            </a:pPr>
            <a:r>
              <a:rPr lang="en-US" altLang="en-US" dirty="0">
                <a:latin typeface="+mj-lt"/>
              </a:rPr>
              <a:t>Handout 5-1: Infection Prevention Definitions (cont’d)</a:t>
            </a:r>
          </a:p>
          <a:p>
            <a:pPr marL="0" indent="0">
              <a:buNone/>
            </a:pPr>
            <a:endParaRPr lang="en-US" altLang="en-US" dirty="0">
              <a:latin typeface="+mj-lt"/>
            </a:endParaRPr>
          </a:p>
          <a:p>
            <a:pPr marL="0" indent="0">
              <a:buNone/>
            </a:pPr>
            <a:r>
              <a:rPr lang="en-US" altLang="en-US" b="1" dirty="0">
                <a:latin typeface="+mj-lt"/>
              </a:rPr>
              <a:t>Virus</a:t>
            </a:r>
            <a:r>
              <a:rPr lang="en-US" altLang="en-US" dirty="0">
                <a:latin typeface="+mj-lt"/>
              </a:rPr>
              <a:t>: Viruses are small packages of DNA or RNA encased in protein shells that invade a cell (host cell) and incorporate themselves into the host cell’s DNA. When the infected host cell begins to produce (replicate) new viral particles, the infected cell dies. </a:t>
            </a:r>
          </a:p>
          <a:p>
            <a:pPr marL="0" indent="0">
              <a:buNone/>
            </a:pPr>
            <a:endParaRPr lang="en-US" altLang="en-US" dirty="0">
              <a:latin typeface="+mj-lt"/>
            </a:endParaRPr>
          </a:p>
          <a:p>
            <a:pPr marL="0" indent="0">
              <a:buNone/>
            </a:pPr>
            <a:r>
              <a:rPr lang="en-US" altLang="en-US" b="1" dirty="0">
                <a:latin typeface="+mj-lt"/>
              </a:rPr>
              <a:t>Fungi</a:t>
            </a:r>
            <a:r>
              <a:rPr lang="en-US" altLang="en-US" dirty="0">
                <a:latin typeface="+mj-lt"/>
              </a:rPr>
              <a:t>: Fungi are multi-celled or single-celled organisms. They can be pathogenic, causing infections in healthy persons, or opportunistic, causing infections in people with weakened immune systems. Fungi can be nonpathogenic as well, and some types of fungi are even beneficial, such as those used to make antibiotics. A few types of fungi are considered delicacies, such as truffles and edible mushrooms.</a:t>
            </a:r>
          </a:p>
          <a:p>
            <a:pPr marL="0" indent="0">
              <a:buNone/>
            </a:pPr>
            <a:r>
              <a:rPr lang="en-US" altLang="en-US" dirty="0">
                <a:latin typeface="+mj-lt"/>
              </a:rPr>
              <a:t>Yeasts and molds are examples of fungi. Fungi are the most common causes of disease in crops and plants. Fungi receive their nourishment by secreting enzymes that break down surrounding cells. When this happens on living tissue, it is irritating and uncomfortable.</a:t>
            </a:r>
          </a:p>
          <a:p>
            <a:pPr marL="0" indent="0">
              <a:buNone/>
            </a:pPr>
            <a:endParaRPr lang="en-US" alt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fld id="{1E19C8D7-53EE-4AF8-9E87-BBF55B67A655}" type="slidenum">
              <a:rPr lang="en-US" smtClean="0"/>
              <a:pPr/>
              <a:t>15</a:t>
            </a:fld>
            <a:endParaRPr lang="en-US"/>
          </a:p>
        </p:txBody>
      </p:sp>
    </p:spTree>
    <p:extLst>
      <p:ext uri="{BB962C8B-B14F-4D97-AF65-F5344CB8AC3E}">
        <p14:creationId xmlns:p14="http://schemas.microsoft.com/office/powerpoint/2010/main" val="21004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a:bodyPr>
          <a:lstStyle/>
          <a:p>
            <a:pPr marL="0" indent="0">
              <a:buNone/>
            </a:pPr>
            <a:r>
              <a:rPr lang="en-US" altLang="en-US" dirty="0">
                <a:latin typeface="+mj-lt"/>
              </a:rPr>
              <a:t>Handout 5-1: Infection Prevention Definitions (cont’d)</a:t>
            </a:r>
          </a:p>
          <a:p>
            <a:pPr marL="0" indent="0">
              <a:buNone/>
            </a:pPr>
            <a:endParaRPr lang="en-US" altLang="en-US" dirty="0">
              <a:latin typeface="+mj-lt"/>
            </a:endParaRPr>
          </a:p>
          <a:p>
            <a:pPr marL="0" indent="0">
              <a:buNone/>
            </a:pPr>
            <a:r>
              <a:rPr lang="en-US" altLang="en-US" b="1" dirty="0">
                <a:latin typeface="+mj-lt"/>
              </a:rPr>
              <a:t>Parasite</a:t>
            </a:r>
            <a:r>
              <a:rPr lang="en-US" altLang="en-US" dirty="0">
                <a:latin typeface="+mj-lt"/>
              </a:rPr>
              <a:t>: A parasite is an organism that lives on or in an organism of a different species.</a:t>
            </a:r>
          </a:p>
          <a:p>
            <a:pPr marL="0" indent="0">
              <a:buNone/>
            </a:pPr>
            <a:endParaRPr lang="en-US" altLang="en-US" dirty="0">
              <a:latin typeface="+mj-lt"/>
            </a:endParaRPr>
          </a:p>
          <a:p>
            <a:pPr marL="0" indent="0">
              <a:buNone/>
            </a:pPr>
            <a:r>
              <a:rPr lang="en-US" altLang="en-US" b="1" dirty="0">
                <a:latin typeface="+mj-lt"/>
              </a:rPr>
              <a:t>Infection</a:t>
            </a:r>
            <a:r>
              <a:rPr lang="en-US" altLang="en-US" dirty="0">
                <a:latin typeface="+mj-lt"/>
              </a:rPr>
              <a:t>: An infection occurs when microorganisms enter and multiply within the tissue of a host, causing damage to that tissue. Symptoms may be apparent, or the host may display no symptoms.</a:t>
            </a:r>
          </a:p>
          <a:p>
            <a:pPr marL="0" indent="0">
              <a:buNone/>
            </a:pPr>
            <a:endParaRPr lang="en-US" altLang="en-US" dirty="0">
              <a:latin typeface="+mj-lt"/>
            </a:endParaRPr>
          </a:p>
          <a:p>
            <a:pPr marL="0" indent="0">
              <a:buNone/>
            </a:pPr>
            <a:r>
              <a:rPr lang="en-US" altLang="en-US" b="1" dirty="0">
                <a:latin typeface="+mj-lt"/>
              </a:rPr>
              <a:t>Disease: </a:t>
            </a:r>
            <a:r>
              <a:rPr lang="en-US" altLang="en-US" dirty="0">
                <a:latin typeface="+mj-lt"/>
              </a:rPr>
              <a:t>A disease occurs when tissue that has been damaged due to the entry and multiplication of microorganisms results in clinical signs and symptoms of a recognizable process.</a:t>
            </a:r>
          </a:p>
          <a:p>
            <a:pPr marL="0" indent="0">
              <a:buNone/>
            </a:pPr>
            <a:endParaRPr lang="en-US" altLang="en-US" dirty="0">
              <a:latin typeface="+mj-lt"/>
            </a:endParaRPr>
          </a:p>
          <a:p>
            <a:pPr marL="0" indent="0">
              <a:buNone/>
            </a:pPr>
            <a:r>
              <a:rPr lang="en-US" altLang="en-US" b="1" dirty="0">
                <a:latin typeface="+mj-lt"/>
              </a:rPr>
              <a:t>Host: </a:t>
            </a:r>
            <a:r>
              <a:rPr lang="en-US" altLang="en-US" dirty="0">
                <a:latin typeface="+mj-lt"/>
              </a:rPr>
              <a:t>A host is an organism or cell on or in which a microorganism lives or feeds.</a:t>
            </a:r>
          </a:p>
          <a:p>
            <a:pPr marL="0" indent="0">
              <a:buNone/>
            </a:pPr>
            <a:endParaRPr lang="en-US" alt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fld id="{1E19C8D7-53EE-4AF8-9E87-BBF55B67A655}" type="slidenum">
              <a:rPr lang="en-US" smtClean="0"/>
              <a:pPr/>
              <a:t>16</a:t>
            </a:fld>
            <a:endParaRPr lang="en-US"/>
          </a:p>
        </p:txBody>
      </p:sp>
    </p:spTree>
    <p:extLst>
      <p:ext uri="{BB962C8B-B14F-4D97-AF65-F5344CB8AC3E}">
        <p14:creationId xmlns:p14="http://schemas.microsoft.com/office/powerpoint/2010/main" val="1734290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the elderly are at a higher risk for infection</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malnutrition</a:t>
            </a:r>
          </a:p>
          <a:p>
            <a:pPr marL="457200" lvl="1" indent="0">
              <a:buNone/>
            </a:pPr>
            <a:r>
              <a:rPr lang="en-US" dirty="0"/>
              <a:t>poor nutrition due to improper diet. </a:t>
            </a:r>
          </a:p>
          <a:p>
            <a:pPr marL="0" indent="0">
              <a:buNone/>
            </a:pPr>
            <a:r>
              <a:rPr lang="en-US" b="1" dirty="0"/>
              <a:t>dehydration</a:t>
            </a:r>
          </a:p>
          <a:p>
            <a:pPr marL="457200" lvl="1" indent="0">
              <a:buNone/>
            </a:pPr>
            <a:r>
              <a:rPr lang="en-US" dirty="0"/>
              <a:t>a serious condition resulting from inadequate fluid in the body.</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17</a:t>
            </a:fld>
            <a:endParaRPr lang="en-US" dirty="0">
              <a:solidFill>
                <a:srgbClr val="D6BF00"/>
              </a:solidFill>
            </a:endParaRPr>
          </a:p>
        </p:txBody>
      </p:sp>
    </p:spTree>
    <p:extLst>
      <p:ext uri="{BB962C8B-B14F-4D97-AF65-F5344CB8AC3E}">
        <p14:creationId xmlns:p14="http://schemas.microsoft.com/office/powerpoint/2010/main" val="1967781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the elderly are at a higher risk for infection</a:t>
            </a:r>
          </a:p>
          <a:p>
            <a:pPr marL="457200" indent="-457200">
              <a:buFont typeface="+mj-lt"/>
              <a:buAutoNum type="arabicPeriod" startAt="3"/>
            </a:pPr>
            <a:endParaRPr lang="en-US" dirty="0">
              <a:solidFill>
                <a:srgbClr val="FF0000"/>
              </a:solidFill>
            </a:endParaRPr>
          </a:p>
          <a:p>
            <a:pPr marL="0" indent="0">
              <a:buNone/>
            </a:pPr>
            <a:r>
              <a:rPr lang="en-US" dirty="0"/>
              <a:t>The following factors place the elderly at a higher risk for infection than the general public:</a:t>
            </a:r>
          </a:p>
          <a:p>
            <a:pPr marL="0" indent="0">
              <a:buNone/>
            </a:pPr>
            <a:endParaRPr lang="en-US" dirty="0"/>
          </a:p>
          <a:p>
            <a:pPr lvl="1"/>
            <a:r>
              <a:rPr lang="en-US" dirty="0"/>
              <a:t>Weakened immune systems </a:t>
            </a:r>
          </a:p>
          <a:p>
            <a:pPr lvl="1"/>
            <a:r>
              <a:rPr lang="en-US" dirty="0"/>
              <a:t>Decreased circulation </a:t>
            </a:r>
          </a:p>
          <a:p>
            <a:pPr lvl="1"/>
            <a:r>
              <a:rPr lang="en-US" dirty="0"/>
              <a:t>Slow wound healing </a:t>
            </a:r>
          </a:p>
          <a:p>
            <a:pPr lvl="1"/>
            <a:r>
              <a:rPr lang="en-US" dirty="0"/>
              <a:t>Malnutrition </a:t>
            </a:r>
          </a:p>
          <a:p>
            <a:pPr lvl="1"/>
            <a:r>
              <a:rPr lang="en-US" dirty="0"/>
              <a:t>Dehydration</a:t>
            </a:r>
          </a:p>
          <a:p>
            <a:pPr lvl="1"/>
            <a:r>
              <a:rPr lang="en-US" dirty="0"/>
              <a:t>Limited mobility</a:t>
            </a:r>
          </a:p>
          <a:p>
            <a:pPr lvl="1"/>
            <a:r>
              <a:rPr lang="en-US" dirty="0"/>
              <a:t>More frequent hospitalization </a:t>
            </a:r>
          </a:p>
          <a:p>
            <a:pPr lvl="1"/>
            <a:r>
              <a:rPr lang="en-US" dirty="0"/>
              <a:t>Difficulty swallowing </a:t>
            </a:r>
          </a:p>
          <a:p>
            <a:pPr lvl="1"/>
            <a:r>
              <a:rPr lang="en-US" dirty="0"/>
              <a:t>Incontinence </a:t>
            </a:r>
          </a:p>
          <a:p>
            <a:pPr lvl="1"/>
            <a:r>
              <a:rPr lang="en-US" dirty="0"/>
              <a:t>Feeding tubes and other tubing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18</a:t>
            </a:fld>
            <a:endParaRPr lang="en-US" dirty="0">
              <a:solidFill>
                <a:srgbClr val="D6BF00"/>
              </a:solidFill>
            </a:endParaRPr>
          </a:p>
        </p:txBody>
      </p:sp>
    </p:spTree>
    <p:extLst>
      <p:ext uri="{BB962C8B-B14F-4D97-AF65-F5344CB8AC3E}">
        <p14:creationId xmlns:p14="http://schemas.microsoft.com/office/powerpoint/2010/main" val="4190434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0" indent="0">
              <a:buNone/>
            </a:pPr>
            <a:endParaRPr lang="en-US" dirty="0">
              <a:solidFill>
                <a:srgbClr val="FF0000"/>
              </a:solidFill>
            </a:endParaRPr>
          </a:p>
          <a:p>
            <a:pPr marL="0" indent="0">
              <a:buNone/>
            </a:pPr>
            <a:r>
              <a:rPr lang="en-US" dirty="0"/>
              <a:t>Define the following terms:</a:t>
            </a:r>
          </a:p>
          <a:p>
            <a:pPr marL="0" indent="0">
              <a:buNone/>
            </a:pPr>
            <a:r>
              <a:rPr lang="en-US" dirty="0"/>
              <a:t>Occupational Safety and Health Administration (OSHA)</a:t>
            </a:r>
          </a:p>
          <a:p>
            <a:pPr marL="0" indent="0">
              <a:buNone/>
            </a:pPr>
            <a:r>
              <a:rPr lang="en-US" dirty="0"/>
              <a:t>a federal government agency that makes rules to protect workers from hazards on the job.</a:t>
            </a:r>
          </a:p>
          <a:p>
            <a:pPr marL="0" indent="0">
              <a:buNone/>
            </a:pPr>
            <a:r>
              <a:rPr lang="en-US" dirty="0"/>
              <a:t>Centers for Disease Control and Prevention (CDC)</a:t>
            </a:r>
          </a:p>
          <a:p>
            <a:pPr marL="0" indent="0">
              <a:buNone/>
            </a:pPr>
            <a:r>
              <a:rPr lang="en-US" dirty="0"/>
              <a:t>a federal government agency that issues guidelines to protect and improve the health of individuals and communities. </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19</a:t>
            </a:fld>
            <a:endParaRPr lang="en-US" dirty="0">
              <a:solidFill>
                <a:srgbClr val="D6BF00"/>
              </a:solidFill>
            </a:endParaRPr>
          </a:p>
        </p:txBody>
      </p:sp>
    </p:spTree>
    <p:extLst>
      <p:ext uri="{BB962C8B-B14F-4D97-AF65-F5344CB8AC3E}">
        <p14:creationId xmlns:p14="http://schemas.microsoft.com/office/powerpoint/2010/main" val="4274837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a:pPr>
            <a:r>
              <a:rPr lang="en-US" dirty="0">
                <a:solidFill>
                  <a:srgbClr val="FF0000"/>
                </a:solidFill>
              </a:rPr>
              <a:t>Define </a:t>
            </a:r>
            <a:r>
              <a:rPr lang="en-US" i="1" dirty="0">
                <a:solidFill>
                  <a:srgbClr val="FF0000"/>
                </a:solidFill>
              </a:rPr>
              <a:t>infection prevention </a:t>
            </a:r>
            <a:r>
              <a:rPr lang="en-US" dirty="0">
                <a:solidFill>
                  <a:srgbClr val="FF0000"/>
                </a:solidFill>
              </a:rPr>
              <a:t>and discuss types of infection</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infection prevention</a:t>
            </a:r>
          </a:p>
          <a:p>
            <a:pPr marL="457200" lvl="1" indent="0">
              <a:buNone/>
            </a:pPr>
            <a:r>
              <a:rPr lang="en-US" dirty="0"/>
              <a:t>the set of methods practiced in healthcare facilities to prevent and control the spread of disease.</a:t>
            </a:r>
          </a:p>
          <a:p>
            <a:pPr marL="0" indent="0">
              <a:buNone/>
            </a:pPr>
            <a:r>
              <a:rPr lang="en-US" b="1" dirty="0"/>
              <a:t>microorganism/microbe</a:t>
            </a:r>
          </a:p>
          <a:p>
            <a:pPr marL="0" indent="0">
              <a:buNone/>
            </a:pPr>
            <a:r>
              <a:rPr lang="en-US" dirty="0"/>
              <a:t>	a living thing or organism that is so small that it can be seen only under a microscope.</a:t>
            </a:r>
          </a:p>
          <a:p>
            <a:pPr marL="0" indent="0">
              <a:buNone/>
            </a:pPr>
            <a:r>
              <a:rPr lang="en-US" b="1" dirty="0"/>
              <a:t>infection</a:t>
            </a:r>
          </a:p>
          <a:p>
            <a:pPr marL="0" indent="0">
              <a:buNone/>
            </a:pPr>
            <a:r>
              <a:rPr lang="en-US" dirty="0"/>
              <a:t>	the state resulting from pathogens invading the body and multiplying.</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a:t>
            </a:fld>
            <a:endParaRPr lang="en-US" dirty="0">
              <a:solidFill>
                <a:srgbClr val="D6BF00"/>
              </a:solidFill>
            </a:endParaRPr>
          </a:p>
        </p:txBody>
      </p:sp>
    </p:spTree>
    <p:extLst>
      <p:ext uri="{BB962C8B-B14F-4D97-AF65-F5344CB8AC3E}">
        <p14:creationId xmlns:p14="http://schemas.microsoft.com/office/powerpoint/2010/main" val="2602320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Standard Precautions</a:t>
            </a:r>
          </a:p>
          <a:p>
            <a:pPr marL="457200" lvl="1" indent="0">
              <a:buNone/>
            </a:pPr>
            <a:r>
              <a:rPr lang="en-US" dirty="0"/>
              <a:t>a method of infection prevention in which all blood, body fluids, non-intact skin, and mucous membranes are treated as if they were infected with an infectious disease.</a:t>
            </a:r>
          </a:p>
          <a:p>
            <a:pPr marL="0" indent="0">
              <a:buNone/>
            </a:pPr>
            <a:r>
              <a:rPr lang="en-US" b="1" dirty="0"/>
              <a:t>sharps</a:t>
            </a:r>
          </a:p>
          <a:p>
            <a:pPr marL="457200" lvl="1" indent="0">
              <a:buNone/>
            </a:pPr>
            <a:r>
              <a:rPr lang="en-US" dirty="0"/>
              <a:t>needles or other sharp objects.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20</a:t>
            </a:fld>
            <a:endParaRPr lang="en-US" dirty="0">
              <a:solidFill>
                <a:srgbClr val="D6BF00"/>
              </a:solidFill>
            </a:endParaRPr>
          </a:p>
        </p:txBody>
      </p:sp>
    </p:spTree>
    <p:extLst>
      <p:ext uri="{BB962C8B-B14F-4D97-AF65-F5344CB8AC3E}">
        <p14:creationId xmlns:p14="http://schemas.microsoft.com/office/powerpoint/2010/main" val="21034880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The CDC defines body fluids as including the following substances (note that sweat is not included):</a:t>
            </a:r>
          </a:p>
          <a:p>
            <a:pPr marL="0" indent="0">
              <a:buNone/>
            </a:pPr>
            <a:endParaRPr lang="en-US" dirty="0"/>
          </a:p>
          <a:p>
            <a:pPr lvl="1"/>
            <a:r>
              <a:rPr lang="en-US" dirty="0"/>
              <a:t>Tears</a:t>
            </a:r>
          </a:p>
          <a:p>
            <a:pPr lvl="1"/>
            <a:r>
              <a:rPr lang="en-US" dirty="0"/>
              <a:t>Saliva</a:t>
            </a:r>
          </a:p>
          <a:p>
            <a:pPr lvl="1"/>
            <a:r>
              <a:rPr lang="en-US" dirty="0"/>
              <a:t>Sputum (mucus coughed up)</a:t>
            </a:r>
          </a:p>
          <a:p>
            <a:pPr lvl="1"/>
            <a:r>
              <a:rPr lang="en-US" dirty="0"/>
              <a:t>Urine</a:t>
            </a:r>
          </a:p>
          <a:p>
            <a:pPr lvl="1"/>
            <a:r>
              <a:rPr lang="en-US" dirty="0"/>
              <a:t>Feces</a:t>
            </a:r>
          </a:p>
          <a:p>
            <a:pPr lvl="1"/>
            <a:r>
              <a:rPr lang="en-US" dirty="0"/>
              <a:t>Semen</a:t>
            </a:r>
          </a:p>
          <a:p>
            <a:pPr lvl="1"/>
            <a:r>
              <a:rPr lang="en-US" dirty="0"/>
              <a:t>Vaginal secretions</a:t>
            </a:r>
          </a:p>
          <a:p>
            <a:pPr lvl="1"/>
            <a:r>
              <a:rPr lang="en-US" dirty="0"/>
              <a:t>Pus or other wound drainage</a:t>
            </a:r>
          </a:p>
          <a:p>
            <a:pPr lvl="1"/>
            <a:r>
              <a:rPr lang="en-US" dirty="0"/>
              <a:t>Vomit</a:t>
            </a:r>
          </a:p>
          <a:p>
            <a:pPr marL="0" indent="0">
              <a:buNone/>
            </a:pPr>
            <a:r>
              <a:rPr lang="en-US" dirty="0"/>
              <a:t> </a:t>
            </a: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21</a:t>
            </a:fld>
            <a:endParaRPr lang="en-US" dirty="0">
              <a:solidFill>
                <a:srgbClr val="D6BF00"/>
              </a:solidFill>
            </a:endParaRPr>
          </a:p>
        </p:txBody>
      </p:sp>
    </p:spTree>
    <p:extLst>
      <p:ext uri="{BB962C8B-B14F-4D97-AF65-F5344CB8AC3E}">
        <p14:creationId xmlns:p14="http://schemas.microsoft.com/office/powerpoint/2010/main" val="99889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Why should Standard Precautions be followed with every resident in an NA’s care?</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22</a:t>
            </a:fld>
            <a:endParaRPr lang="en-US" dirty="0">
              <a:solidFill>
                <a:srgbClr val="D6BF00"/>
              </a:solidFill>
            </a:endParaRPr>
          </a:p>
        </p:txBody>
      </p:sp>
    </p:spTree>
    <p:extLst>
      <p:ext uri="{BB962C8B-B14F-4D97-AF65-F5344CB8AC3E}">
        <p14:creationId xmlns:p14="http://schemas.microsoft.com/office/powerpoint/2010/main" val="885919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impossible to tell from looking at a person whether he or she has an infectious disease.</a:t>
            </a:r>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23</a:t>
            </a:fld>
            <a:endParaRPr lang="en-US" dirty="0">
              <a:solidFill>
                <a:srgbClr val="D6BF00"/>
              </a:solidFill>
            </a:endParaRPr>
          </a:p>
        </p:txBody>
      </p:sp>
    </p:spTree>
    <p:extLst>
      <p:ext uri="{BB962C8B-B14F-4D97-AF65-F5344CB8AC3E}">
        <p14:creationId xmlns:p14="http://schemas.microsoft.com/office/powerpoint/2010/main" val="158565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Standard Precautions include the following measures:</a:t>
            </a:r>
          </a:p>
          <a:p>
            <a:pPr marL="0" indent="0">
              <a:buNone/>
            </a:pPr>
            <a:endParaRPr lang="en-US" dirty="0"/>
          </a:p>
          <a:p>
            <a:pPr lvl="1"/>
            <a:r>
              <a:rPr lang="en-US" dirty="0"/>
              <a:t>Wash hands.</a:t>
            </a:r>
          </a:p>
          <a:p>
            <a:pPr lvl="1"/>
            <a:r>
              <a:rPr lang="en-US" dirty="0"/>
              <a:t>Wear gloves. </a:t>
            </a:r>
          </a:p>
          <a:p>
            <a:pPr lvl="1"/>
            <a:r>
              <a:rPr lang="en-US" dirty="0"/>
              <a:t>Remove gloves immediately when finished with a procedure. </a:t>
            </a:r>
          </a:p>
          <a:p>
            <a:pPr lvl="1"/>
            <a:r>
              <a:rPr lang="en-US" dirty="0"/>
              <a:t>Immediately wash skin surfaces. </a:t>
            </a:r>
          </a:p>
          <a:p>
            <a:pPr lvl="1"/>
            <a:r>
              <a:rPr lang="en-US" dirty="0"/>
              <a:t>Wear a disposable gown. </a:t>
            </a:r>
          </a:p>
          <a:p>
            <a:pPr lvl="1"/>
            <a:r>
              <a:rPr lang="en-US" dirty="0"/>
              <a:t>Wear a mask and goggles and/or face shield.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24</a:t>
            </a:fld>
            <a:endParaRPr lang="en-US" dirty="0">
              <a:solidFill>
                <a:srgbClr val="D6BF00"/>
              </a:solidFill>
            </a:endParaRPr>
          </a:p>
        </p:txBody>
      </p:sp>
    </p:spTree>
    <p:extLst>
      <p:ext uri="{BB962C8B-B14F-4D97-AF65-F5344CB8AC3E}">
        <p14:creationId xmlns:p14="http://schemas.microsoft.com/office/powerpoint/2010/main" val="6463007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Standard Precautions (cont’d):</a:t>
            </a:r>
          </a:p>
          <a:p>
            <a:pPr marL="0" indent="0">
              <a:buNone/>
            </a:pPr>
            <a:endParaRPr lang="en-US" dirty="0"/>
          </a:p>
          <a:p>
            <a:pPr lvl="1"/>
            <a:r>
              <a:rPr lang="en-US" dirty="0"/>
              <a:t>Wear gloves when handling sharp objects. </a:t>
            </a:r>
          </a:p>
          <a:p>
            <a:pPr lvl="1"/>
            <a:r>
              <a:rPr lang="en-US" dirty="0"/>
              <a:t>Never attempt to recap needles or sharps.</a:t>
            </a:r>
          </a:p>
          <a:p>
            <a:pPr lvl="1"/>
            <a:r>
              <a:rPr lang="en-US" dirty="0"/>
              <a:t>Carefully bag all contaminated supplies. </a:t>
            </a:r>
          </a:p>
          <a:p>
            <a:pPr lvl="1"/>
            <a:r>
              <a:rPr lang="en-US" dirty="0"/>
              <a:t>Clearly label body fluids being saved for a specimen. </a:t>
            </a:r>
          </a:p>
          <a:p>
            <a:pPr lvl="1"/>
            <a:r>
              <a:rPr lang="en-US" dirty="0"/>
              <a:t>Dispose of contaminated waste properly.</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25</a:t>
            </a:fld>
            <a:endParaRPr lang="en-US" dirty="0">
              <a:solidFill>
                <a:srgbClr val="D6BF00"/>
              </a:solidFill>
            </a:endParaRPr>
          </a:p>
        </p:txBody>
      </p:sp>
    </p:spTree>
    <p:extLst>
      <p:ext uri="{BB962C8B-B14F-4D97-AF65-F5344CB8AC3E}">
        <p14:creationId xmlns:p14="http://schemas.microsoft.com/office/powerpoint/2010/main" val="212478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Standard Precautions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hand hygiene</a:t>
            </a:r>
          </a:p>
          <a:p>
            <a:pPr marL="457200" lvl="1" indent="0">
              <a:buNone/>
            </a:pPr>
            <a:r>
              <a:rPr lang="en-US" dirty="0"/>
              <a:t>washing hands with either plain or antiseptic soap and water and using alcohol-based hand rubs. </a:t>
            </a:r>
          </a:p>
          <a:p>
            <a:pPr marL="0" indent="0">
              <a:buNone/>
            </a:pPr>
            <a:r>
              <a:rPr lang="en-US" b="1" dirty="0"/>
              <a:t>antimicrobial</a:t>
            </a:r>
          </a:p>
          <a:p>
            <a:pPr marL="457200" lvl="1" indent="0">
              <a:buNone/>
            </a:pPr>
            <a:r>
              <a:rPr lang="en-US" dirty="0"/>
              <a:t>an agent that destroys, resists, or prevents the development of pathogens.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26</a:t>
            </a:fld>
            <a:endParaRPr lang="en-US" dirty="0">
              <a:solidFill>
                <a:srgbClr val="D6BF00"/>
              </a:solidFill>
            </a:endParaRPr>
          </a:p>
        </p:txBody>
      </p:sp>
    </p:spTree>
    <p:extLst>
      <p:ext uri="{BB962C8B-B14F-4D97-AF65-F5344CB8AC3E}">
        <p14:creationId xmlns:p14="http://schemas.microsoft.com/office/powerpoint/2010/main" val="3622859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hand hygiene and identify when to wash hands</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very important to wash hands frequently with soap and water. NAs should not rely solely on alcohol-based rubs.</a:t>
            </a:r>
          </a:p>
          <a:p>
            <a:pPr marL="0" indent="0">
              <a:buNone/>
            </a:pPr>
            <a:endParaRPr lang="en-US" dirty="0"/>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27</a:t>
            </a:fld>
            <a:endParaRPr lang="en-US" dirty="0">
              <a:solidFill>
                <a:srgbClr val="D6BF00"/>
              </a:solidFill>
            </a:endParaRPr>
          </a:p>
        </p:txBody>
      </p:sp>
    </p:spTree>
    <p:extLst>
      <p:ext uri="{BB962C8B-B14F-4D97-AF65-F5344CB8AC3E}">
        <p14:creationId xmlns:p14="http://schemas.microsoft.com/office/powerpoint/2010/main" val="33753885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hand hygiene and identify when to wash hands</a:t>
            </a:r>
          </a:p>
          <a:p>
            <a:pPr marL="457200" indent="-457200">
              <a:buFont typeface="+mj-lt"/>
              <a:buAutoNum type="arabicPeriod" startAt="5"/>
            </a:pPr>
            <a:endParaRPr lang="en-US" dirty="0">
              <a:solidFill>
                <a:srgbClr val="FF0000"/>
              </a:solidFill>
            </a:endParaRPr>
          </a:p>
          <a:p>
            <a:pPr marL="0" indent="0">
              <a:buNone/>
            </a:pPr>
            <a:r>
              <a:rPr lang="en-US" dirty="0"/>
              <a:t>NAs should wash their hands at the following times:</a:t>
            </a:r>
          </a:p>
          <a:p>
            <a:pPr marL="0" indent="0">
              <a:buNone/>
            </a:pPr>
            <a:endParaRPr lang="en-US" dirty="0"/>
          </a:p>
          <a:p>
            <a:pPr lvl="1"/>
            <a:r>
              <a:rPr lang="en-US" dirty="0"/>
              <a:t>When first arriving at work </a:t>
            </a:r>
          </a:p>
          <a:p>
            <a:pPr lvl="1"/>
            <a:r>
              <a:rPr lang="en-US" dirty="0"/>
              <a:t>Any time they are visibly soiled</a:t>
            </a:r>
          </a:p>
          <a:p>
            <a:pPr lvl="1"/>
            <a:r>
              <a:rPr lang="en-US" dirty="0"/>
              <a:t>Before, between, and after all resident contact </a:t>
            </a:r>
          </a:p>
          <a:p>
            <a:pPr lvl="1"/>
            <a:r>
              <a:rPr lang="en-US" dirty="0"/>
              <a:t>Before putting on gloves and after removing gloves </a:t>
            </a:r>
          </a:p>
          <a:p>
            <a:pPr lvl="1"/>
            <a:r>
              <a:rPr lang="en-US" dirty="0"/>
              <a:t>After contact with body fluids, mucous membranes, non-intact skin, wound dressings </a:t>
            </a:r>
          </a:p>
          <a:p>
            <a:pPr lvl="1"/>
            <a:r>
              <a:rPr lang="en-US" dirty="0"/>
              <a:t>After handling contaminated items</a:t>
            </a:r>
          </a:p>
          <a:p>
            <a:pPr lvl="1"/>
            <a:r>
              <a:rPr lang="en-US" dirty="0"/>
              <a:t>After contact with objects in resident’s room</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28</a:t>
            </a:fld>
            <a:endParaRPr lang="en-US" dirty="0">
              <a:solidFill>
                <a:srgbClr val="D6BF00"/>
              </a:solidFill>
            </a:endParaRPr>
          </a:p>
        </p:txBody>
      </p:sp>
    </p:spTree>
    <p:extLst>
      <p:ext uri="{BB962C8B-B14F-4D97-AF65-F5344CB8AC3E}">
        <p14:creationId xmlns:p14="http://schemas.microsoft.com/office/powerpoint/2010/main" val="713320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hand hygiene and identify when to wash hands</a:t>
            </a:r>
          </a:p>
          <a:p>
            <a:pPr marL="457200" indent="-457200">
              <a:buFont typeface="+mj-lt"/>
              <a:buAutoNum type="arabicPeriod" startAt="5"/>
            </a:pPr>
            <a:endParaRPr lang="en-US" dirty="0">
              <a:solidFill>
                <a:srgbClr val="FF0000"/>
              </a:solidFill>
            </a:endParaRPr>
          </a:p>
          <a:p>
            <a:pPr marL="0" indent="0">
              <a:buNone/>
            </a:pPr>
            <a:r>
              <a:rPr lang="en-US" dirty="0"/>
              <a:t>Times to wash hands (cont’d):</a:t>
            </a:r>
          </a:p>
          <a:p>
            <a:pPr marL="0" indent="0">
              <a:buNone/>
            </a:pPr>
            <a:endParaRPr lang="en-US" dirty="0"/>
          </a:p>
          <a:p>
            <a:pPr lvl="1"/>
            <a:r>
              <a:rPr lang="en-US" dirty="0"/>
              <a:t>Before and after touching meal trays or handling food</a:t>
            </a:r>
          </a:p>
          <a:p>
            <a:pPr lvl="1"/>
            <a:r>
              <a:rPr lang="en-US" dirty="0"/>
              <a:t>Before and after assisting residents with meals</a:t>
            </a:r>
          </a:p>
          <a:p>
            <a:pPr lvl="1"/>
            <a:r>
              <a:rPr lang="en-US" dirty="0"/>
              <a:t>Before getting clean linen </a:t>
            </a:r>
          </a:p>
          <a:p>
            <a:pPr lvl="1"/>
            <a:r>
              <a:rPr lang="en-US" dirty="0"/>
              <a:t>Before and after using the toilet</a:t>
            </a:r>
          </a:p>
          <a:p>
            <a:pPr lvl="1"/>
            <a:r>
              <a:rPr lang="en-US" dirty="0"/>
              <a:t>After touching garbage or trash </a:t>
            </a:r>
          </a:p>
          <a:p>
            <a:pPr lvl="1"/>
            <a:r>
              <a:rPr lang="en-US" dirty="0"/>
              <a:t>After picking up anything from the floor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29</a:t>
            </a:fld>
            <a:endParaRPr lang="en-US" dirty="0">
              <a:solidFill>
                <a:srgbClr val="D6BF00"/>
              </a:solidFill>
            </a:endParaRPr>
          </a:p>
        </p:txBody>
      </p:sp>
    </p:spTree>
    <p:extLst>
      <p:ext uri="{BB962C8B-B14F-4D97-AF65-F5344CB8AC3E}">
        <p14:creationId xmlns:p14="http://schemas.microsoft.com/office/powerpoint/2010/main" val="1454952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a:pPr>
            <a:r>
              <a:rPr lang="en-US" dirty="0">
                <a:solidFill>
                  <a:srgbClr val="FF0000"/>
                </a:solidFill>
              </a:rPr>
              <a:t>Define </a:t>
            </a:r>
            <a:r>
              <a:rPr lang="en-US" i="1" dirty="0">
                <a:solidFill>
                  <a:srgbClr val="FF0000"/>
                </a:solidFill>
              </a:rPr>
              <a:t>infection prevention </a:t>
            </a:r>
            <a:r>
              <a:rPr lang="en-US" dirty="0">
                <a:solidFill>
                  <a:srgbClr val="FF0000"/>
                </a:solidFill>
              </a:rPr>
              <a:t>and discuss types of infection</a:t>
            </a:r>
          </a:p>
          <a:p>
            <a:pPr marL="457200" indent="-457200">
              <a:buFont typeface="+mj-lt"/>
              <a:buAutoNum type="arabicPeriod"/>
            </a:pPr>
            <a:endParaRPr lang="en-US" dirty="0">
              <a:solidFill>
                <a:srgbClr val="FF0000"/>
              </a:solidFill>
            </a:endParaRPr>
          </a:p>
          <a:p>
            <a:pPr>
              <a:buFontTx/>
              <a:buNone/>
            </a:pPr>
            <a:r>
              <a:rPr lang="en-US" altLang="en-US" dirty="0"/>
              <a:t>Define the following terms:</a:t>
            </a:r>
          </a:p>
          <a:p>
            <a:pPr>
              <a:buFontTx/>
              <a:buNone/>
            </a:pPr>
            <a:endParaRPr lang="en-US" altLang="en-US" dirty="0"/>
          </a:p>
          <a:p>
            <a:pPr>
              <a:buFontTx/>
              <a:buNone/>
            </a:pPr>
            <a:r>
              <a:rPr lang="en-US" altLang="en-US" b="1" dirty="0"/>
              <a:t>pathogens</a:t>
            </a:r>
          </a:p>
          <a:p>
            <a:pPr lvl="1">
              <a:buFontTx/>
              <a:buNone/>
            </a:pPr>
            <a:r>
              <a:rPr lang="en-US" altLang="en-US" dirty="0"/>
              <a:t>microorganisms that are capable of causing infection and disease. </a:t>
            </a:r>
          </a:p>
          <a:p>
            <a:pPr>
              <a:buFontTx/>
              <a:buNone/>
            </a:pPr>
            <a:r>
              <a:rPr lang="en-US" altLang="en-US" b="1" dirty="0"/>
              <a:t>localized infection</a:t>
            </a:r>
          </a:p>
          <a:p>
            <a:pPr lvl="1">
              <a:buFontTx/>
              <a:buNone/>
            </a:pPr>
            <a:r>
              <a:rPr lang="en-US" altLang="en-US" dirty="0"/>
              <a:t>an infection that is limited to a specific location in the body and has local symptoms.</a:t>
            </a:r>
          </a:p>
          <a:p>
            <a:pPr>
              <a:buFontTx/>
              <a:buNone/>
            </a:pPr>
            <a:r>
              <a:rPr lang="en-US" altLang="en-US" b="1" dirty="0"/>
              <a:t>systemic infection</a:t>
            </a:r>
          </a:p>
          <a:p>
            <a:pPr lvl="1">
              <a:buFontTx/>
              <a:buNone/>
            </a:pPr>
            <a:r>
              <a:rPr lang="en-US" altLang="en-US" dirty="0"/>
              <a:t>	an infection that is in the bloodstream and is spread throughout the body, causing general symptoms.</a:t>
            </a:r>
          </a:p>
          <a:p>
            <a:pPr>
              <a:buFontTx/>
              <a:buNone/>
            </a:pPr>
            <a:r>
              <a:rPr lang="en-US" altLang="en-US" b="1" dirty="0"/>
              <a:t>healthcare-associated infection (HAI)</a:t>
            </a:r>
          </a:p>
          <a:p>
            <a:pPr lvl="1">
              <a:buFontTx/>
              <a:buNone/>
            </a:pPr>
            <a:r>
              <a:rPr lang="en-US" altLang="en-US" dirty="0"/>
              <a:t>	an infection acquired in a healthcare setting during the delivery of medical care.</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a:t>
            </a:fld>
            <a:endParaRPr lang="en-US" dirty="0">
              <a:solidFill>
                <a:srgbClr val="D6BF00"/>
              </a:solidFill>
            </a:endParaRPr>
          </a:p>
        </p:txBody>
      </p:sp>
    </p:spTree>
    <p:extLst>
      <p:ext uri="{BB962C8B-B14F-4D97-AF65-F5344CB8AC3E}">
        <p14:creationId xmlns:p14="http://schemas.microsoft.com/office/powerpoint/2010/main" val="8805794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hand hygiene and identify when to wash hands</a:t>
            </a:r>
          </a:p>
          <a:p>
            <a:pPr marL="457200" indent="-457200">
              <a:buFont typeface="+mj-lt"/>
              <a:buAutoNum type="arabicPeriod" startAt="5"/>
            </a:pPr>
            <a:endParaRPr lang="en-US" dirty="0">
              <a:solidFill>
                <a:srgbClr val="FF0000"/>
              </a:solidFill>
            </a:endParaRPr>
          </a:p>
          <a:p>
            <a:pPr marL="0" indent="0">
              <a:buNone/>
            </a:pPr>
            <a:r>
              <a:rPr lang="en-US" dirty="0"/>
              <a:t>Times to wash hands (cont’d):</a:t>
            </a:r>
          </a:p>
          <a:p>
            <a:pPr marL="0" indent="0">
              <a:buNone/>
            </a:pPr>
            <a:endParaRPr lang="en-US" dirty="0"/>
          </a:p>
          <a:p>
            <a:pPr lvl="1"/>
            <a:r>
              <a:rPr lang="en-US" dirty="0"/>
              <a:t>After blowing or wiping nose or coughing or sneezing into hands </a:t>
            </a:r>
          </a:p>
          <a:p>
            <a:pPr lvl="1"/>
            <a:r>
              <a:rPr lang="en-US" dirty="0"/>
              <a:t>Before and after eating </a:t>
            </a:r>
          </a:p>
          <a:p>
            <a:pPr lvl="1"/>
            <a:r>
              <a:rPr lang="en-US" dirty="0"/>
              <a:t>After smoking </a:t>
            </a:r>
          </a:p>
          <a:p>
            <a:pPr lvl="1"/>
            <a:r>
              <a:rPr lang="en-US" dirty="0"/>
              <a:t>After touching areas on the body </a:t>
            </a:r>
          </a:p>
          <a:p>
            <a:pPr lvl="1"/>
            <a:r>
              <a:rPr lang="en-US" dirty="0"/>
              <a:t>Before and after applying makeup</a:t>
            </a:r>
          </a:p>
          <a:p>
            <a:pPr lvl="1"/>
            <a:r>
              <a:rPr lang="en-US" dirty="0"/>
              <a:t>After any contact with pets/pet care items </a:t>
            </a:r>
          </a:p>
          <a:p>
            <a:pPr lvl="1"/>
            <a:r>
              <a:rPr lang="en-US" dirty="0"/>
              <a:t>Before leaving facility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30</a:t>
            </a:fld>
            <a:endParaRPr lang="en-US" dirty="0">
              <a:solidFill>
                <a:srgbClr val="D6BF00"/>
              </a:solidFill>
            </a:endParaRPr>
          </a:p>
        </p:txBody>
      </p:sp>
    </p:spTree>
    <p:extLst>
      <p:ext uri="{BB962C8B-B14F-4D97-AF65-F5344CB8AC3E}">
        <p14:creationId xmlns:p14="http://schemas.microsoft.com/office/powerpoint/2010/main" val="1419059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hand hygiene and identify when to wash hands</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Hand-washing is the single most important thing an NA can do to prevent the spread of disease.</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31</a:t>
            </a:fld>
            <a:endParaRPr lang="en-US" dirty="0">
              <a:solidFill>
                <a:srgbClr val="D6BF00"/>
              </a:solidFill>
            </a:endParaRPr>
          </a:p>
        </p:txBody>
      </p:sp>
    </p:spTree>
    <p:extLst>
      <p:ext uri="{BB962C8B-B14F-4D97-AF65-F5344CB8AC3E}">
        <p14:creationId xmlns:p14="http://schemas.microsoft.com/office/powerpoint/2010/main" val="2609231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4" y="780226"/>
            <a:ext cx="4959162" cy="5396738"/>
          </a:xfrm>
        </p:spPr>
        <p:txBody>
          <a:bodyPr/>
          <a:lstStyle/>
          <a:p>
            <a:pPr marL="0" indent="0">
              <a:buNone/>
            </a:pPr>
            <a:r>
              <a:rPr lang="en-US" dirty="0">
                <a:solidFill>
                  <a:schemeClr val="accent5">
                    <a:lumMod val="60000"/>
                    <a:lumOff val="40000"/>
                  </a:schemeClr>
                </a:solidFill>
                <a:highlight>
                  <a:srgbClr val="000000"/>
                </a:highlight>
              </a:rPr>
              <a:t>Washing hands (hand hygiene)</a:t>
            </a:r>
          </a:p>
          <a:p>
            <a:pPr marL="0" indent="0">
              <a:buNone/>
            </a:pPr>
            <a:endParaRPr lang="en-US" dirty="0"/>
          </a:p>
          <a:p>
            <a:pPr marL="0" indent="0">
              <a:buNone/>
            </a:pPr>
            <a:endParaRPr lang="en-US" dirty="0"/>
          </a:p>
          <a:p>
            <a:pPr marL="0" indent="0">
              <a:buNone/>
            </a:pPr>
            <a:r>
              <a:rPr lang="en-US" dirty="0"/>
              <a:t>Equipment: soap, paper towels</a:t>
            </a:r>
          </a:p>
          <a:p>
            <a:pPr marL="457200" indent="-457200">
              <a:buFont typeface="+mj-lt"/>
              <a:buAutoNum type="arabicPeriod"/>
            </a:pPr>
            <a:r>
              <a:rPr lang="en-US" dirty="0"/>
              <a:t>Turn on water at sink. Keep your clothes dry, because moisture breeds bacteria. Do not let your clothing touch the outside portion of the sink or counter</a:t>
            </a:r>
          </a:p>
          <a:p>
            <a:pPr marL="457200" indent="-457200">
              <a:buFont typeface="+mj-lt"/>
              <a:buAutoNum type="arabicPeriod"/>
            </a:pPr>
            <a:r>
              <a:rPr lang="en-US" dirty="0"/>
              <a:t>Wet hands and wrists thoroughly.</a:t>
            </a:r>
          </a:p>
          <a:p>
            <a:pPr marL="457200" indent="-457200">
              <a:buFont typeface="+mj-lt"/>
              <a:buAutoNum type="arabicPeriod"/>
            </a:pPr>
            <a:r>
              <a:rPr lang="en-US" dirty="0"/>
              <a:t>Apply soap to your hands.</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32</a:t>
            </a:fld>
            <a:endParaRPr lang="en-US" dirty="0">
              <a:solidFill>
                <a:srgbClr val="D6BF00"/>
              </a:solidFill>
            </a:endParaRPr>
          </a:p>
        </p:txBody>
      </p:sp>
      <p:pic>
        <p:nvPicPr>
          <p:cNvPr id="4" name="Picture 3">
            <a:extLst>
              <a:ext uri="{FF2B5EF4-FFF2-40B4-BE49-F238E27FC236}">
                <a16:creationId xmlns:a16="http://schemas.microsoft.com/office/drawing/2014/main" id="{8D345007-87D0-43E4-91C7-6AD529B216AD}"/>
              </a:ext>
            </a:extLst>
          </p:cNvPr>
          <p:cNvPicPr>
            <a:picLocks noChangeAspect="1"/>
          </p:cNvPicPr>
          <p:nvPr/>
        </p:nvPicPr>
        <p:blipFill>
          <a:blip r:embed="rId2"/>
          <a:stretch>
            <a:fillRect/>
          </a:stretch>
        </p:blipFill>
        <p:spPr>
          <a:xfrm>
            <a:off x="6096000" y="1474839"/>
            <a:ext cx="4513006" cy="3755921"/>
          </a:xfrm>
          <a:prstGeom prst="rect">
            <a:avLst/>
          </a:prstGeom>
        </p:spPr>
      </p:pic>
    </p:spTree>
    <p:extLst>
      <p:ext uri="{BB962C8B-B14F-4D97-AF65-F5344CB8AC3E}">
        <p14:creationId xmlns:p14="http://schemas.microsoft.com/office/powerpoint/2010/main" val="4217483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4" y="780226"/>
            <a:ext cx="5106646" cy="5396738"/>
          </a:xfrm>
        </p:spPr>
        <p:txBody>
          <a:bodyPr/>
          <a:lstStyle/>
          <a:p>
            <a:pPr marL="0" indent="0">
              <a:buNone/>
            </a:pPr>
            <a:r>
              <a:rPr lang="en-US" dirty="0">
                <a:solidFill>
                  <a:schemeClr val="accent5">
                    <a:lumMod val="60000"/>
                    <a:lumOff val="40000"/>
                  </a:schemeClr>
                </a:solidFill>
                <a:highlight>
                  <a:srgbClr val="000000"/>
                </a:highlight>
              </a:rPr>
              <a:t>Washing hands (hand hygiene)</a:t>
            </a:r>
          </a:p>
          <a:p>
            <a:pPr marL="0" indent="0">
              <a:buNone/>
            </a:pPr>
            <a:endParaRPr lang="en-US" dirty="0"/>
          </a:p>
          <a:p>
            <a:pPr marL="0" indent="0">
              <a:buNone/>
            </a:pPr>
            <a:endParaRPr lang="en-US" dirty="0"/>
          </a:p>
          <a:p>
            <a:pPr marL="457200" indent="-457200">
              <a:buFont typeface="+mj-lt"/>
              <a:buAutoNum type="arabicPeriod" startAt="4"/>
            </a:pPr>
            <a:r>
              <a:rPr lang="en-US" dirty="0"/>
              <a:t>Keep your hands lower than your elbows and your fingertips down. Rub hands together and fingers between each other to create a lather. Lather all surfaces of wrists, fingers, and hands, using friction for at least 20 seconds. Friction helps clean.</a:t>
            </a:r>
          </a:p>
          <a:p>
            <a:pPr marL="457200" indent="-457200">
              <a:buFont typeface="+mj-lt"/>
              <a:buAutoNum type="arabicPeriod" startAt="4"/>
            </a:pPr>
            <a:r>
              <a:rPr lang="en-US" dirty="0"/>
              <a:t>Clean your nails by rubbing them in the palm of your other hand. </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33</a:t>
            </a:fld>
            <a:endParaRPr lang="en-US" dirty="0">
              <a:solidFill>
                <a:srgbClr val="D6BF00"/>
              </a:solidFill>
            </a:endParaRPr>
          </a:p>
        </p:txBody>
      </p:sp>
      <p:pic>
        <p:nvPicPr>
          <p:cNvPr id="5" name="Picture 4">
            <a:extLst>
              <a:ext uri="{FF2B5EF4-FFF2-40B4-BE49-F238E27FC236}">
                <a16:creationId xmlns:a16="http://schemas.microsoft.com/office/drawing/2014/main" id="{39C28B46-E11B-47F1-92A7-DBCDAC67ED0F}"/>
              </a:ext>
            </a:extLst>
          </p:cNvPr>
          <p:cNvPicPr>
            <a:picLocks noChangeAspect="1"/>
          </p:cNvPicPr>
          <p:nvPr/>
        </p:nvPicPr>
        <p:blipFill>
          <a:blip r:embed="rId2"/>
          <a:stretch>
            <a:fillRect/>
          </a:stretch>
        </p:blipFill>
        <p:spPr>
          <a:xfrm>
            <a:off x="6096000" y="1406013"/>
            <a:ext cx="4255377" cy="4178710"/>
          </a:xfrm>
          <a:prstGeom prst="rect">
            <a:avLst/>
          </a:prstGeom>
        </p:spPr>
      </p:pic>
    </p:spTree>
    <p:extLst>
      <p:ext uri="{BB962C8B-B14F-4D97-AF65-F5344CB8AC3E}">
        <p14:creationId xmlns:p14="http://schemas.microsoft.com/office/powerpoint/2010/main" val="969335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4" y="730631"/>
            <a:ext cx="4801846" cy="5396738"/>
          </a:xfrm>
        </p:spPr>
        <p:txBody>
          <a:bodyPr/>
          <a:lstStyle/>
          <a:p>
            <a:pPr marL="0" indent="0">
              <a:buNone/>
            </a:pPr>
            <a:r>
              <a:rPr lang="en-US" dirty="0">
                <a:solidFill>
                  <a:schemeClr val="accent5">
                    <a:lumMod val="60000"/>
                    <a:lumOff val="40000"/>
                  </a:schemeClr>
                </a:solidFill>
                <a:highlight>
                  <a:srgbClr val="000000"/>
                </a:highlight>
              </a:rPr>
              <a:t>Washing hands (hand hygiene)</a:t>
            </a:r>
          </a:p>
          <a:p>
            <a:pPr marL="0" indent="0">
              <a:buNone/>
            </a:pPr>
            <a:endParaRPr lang="en-US" dirty="0"/>
          </a:p>
          <a:p>
            <a:pPr marL="457200" indent="-457200">
              <a:buFont typeface="+mj-lt"/>
              <a:buAutoNum type="arabicPeriod" startAt="6"/>
            </a:pPr>
            <a:r>
              <a:rPr lang="en-US" dirty="0"/>
              <a:t>Keep your hands lower than your elbows and your fingertips down. Being careful not to touch the sink, rinse thoroughly under running water. Rinse all surfaces of your hands and wrists. Run water down from wrists to fingertips. Do not run water over unwashed arms down to clean hands.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34</a:t>
            </a:fld>
            <a:endParaRPr lang="en-US" dirty="0">
              <a:solidFill>
                <a:srgbClr val="D6BF00"/>
              </a:solidFill>
            </a:endParaRPr>
          </a:p>
        </p:txBody>
      </p:sp>
      <p:pic>
        <p:nvPicPr>
          <p:cNvPr id="6" name="Picture 5">
            <a:extLst>
              <a:ext uri="{FF2B5EF4-FFF2-40B4-BE49-F238E27FC236}">
                <a16:creationId xmlns:a16="http://schemas.microsoft.com/office/drawing/2014/main" id="{4385E246-FD1D-4D1A-A416-D3D2856C3A21}"/>
              </a:ext>
            </a:extLst>
          </p:cNvPr>
          <p:cNvPicPr>
            <a:picLocks noChangeAspect="1"/>
          </p:cNvPicPr>
          <p:nvPr/>
        </p:nvPicPr>
        <p:blipFill>
          <a:blip r:embed="rId2"/>
          <a:stretch>
            <a:fillRect/>
          </a:stretch>
        </p:blipFill>
        <p:spPr>
          <a:xfrm>
            <a:off x="5667541" y="1278194"/>
            <a:ext cx="4801846" cy="4267200"/>
          </a:xfrm>
          <a:prstGeom prst="rect">
            <a:avLst/>
          </a:prstGeom>
        </p:spPr>
      </p:pic>
    </p:spTree>
    <p:extLst>
      <p:ext uri="{BB962C8B-B14F-4D97-AF65-F5344CB8AC3E}">
        <p14:creationId xmlns:p14="http://schemas.microsoft.com/office/powerpoint/2010/main" val="1591369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3" y="780226"/>
            <a:ext cx="9491833" cy="5396738"/>
          </a:xfrm>
        </p:spPr>
        <p:txBody>
          <a:bodyPr/>
          <a:lstStyle/>
          <a:p>
            <a:pPr marL="0" indent="0">
              <a:buNone/>
            </a:pPr>
            <a:r>
              <a:rPr lang="en-US" dirty="0">
                <a:solidFill>
                  <a:schemeClr val="accent5">
                    <a:lumMod val="60000"/>
                    <a:lumOff val="40000"/>
                  </a:schemeClr>
                </a:solidFill>
                <a:highlight>
                  <a:srgbClr val="000000"/>
                </a:highlight>
              </a:rPr>
              <a:t>Washing hands (hand hygiene)</a:t>
            </a:r>
          </a:p>
          <a:p>
            <a:pPr marL="0" indent="0">
              <a:buNone/>
            </a:pPr>
            <a:endParaRPr lang="en-US" dirty="0"/>
          </a:p>
          <a:p>
            <a:pPr marL="0" indent="0">
              <a:buNone/>
            </a:pPr>
            <a:endParaRPr lang="en-US" dirty="0"/>
          </a:p>
          <a:p>
            <a:pPr marL="457200" indent="-457200">
              <a:buFont typeface="+mj-lt"/>
              <a:buAutoNum type="arabicPeriod" startAt="7"/>
            </a:pPr>
            <a:r>
              <a:rPr lang="en-US" dirty="0"/>
              <a:t>Use a clean, dry paper towel to dry all surfaces of your hands, wrists, and fingers. Do not wipe towel on unwashed forearms and then wipe clean hands. Dispose of paper towel into waste container without touching the container. If your hands touch the sink or wastebasket, start over.</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35</a:t>
            </a:fld>
            <a:endParaRPr lang="en-US" dirty="0">
              <a:solidFill>
                <a:srgbClr val="D6BF00"/>
              </a:solidFill>
            </a:endParaRPr>
          </a:p>
        </p:txBody>
      </p:sp>
    </p:spTree>
    <p:extLst>
      <p:ext uri="{BB962C8B-B14F-4D97-AF65-F5344CB8AC3E}">
        <p14:creationId xmlns:p14="http://schemas.microsoft.com/office/powerpoint/2010/main" val="381191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3" y="780226"/>
            <a:ext cx="4792013" cy="5396738"/>
          </a:xfrm>
        </p:spPr>
        <p:txBody>
          <a:bodyPr/>
          <a:lstStyle/>
          <a:p>
            <a:pPr marL="0" indent="0">
              <a:buNone/>
            </a:pPr>
            <a:r>
              <a:rPr lang="en-US" dirty="0">
                <a:solidFill>
                  <a:schemeClr val="accent5">
                    <a:lumMod val="60000"/>
                    <a:lumOff val="40000"/>
                  </a:schemeClr>
                </a:solidFill>
                <a:highlight>
                  <a:srgbClr val="000000"/>
                </a:highlight>
              </a:rPr>
              <a:t>Washing hands (hand hygiene)</a:t>
            </a:r>
          </a:p>
          <a:p>
            <a:pPr marL="0" indent="0">
              <a:buNone/>
            </a:pPr>
            <a:endParaRPr lang="en-US" dirty="0"/>
          </a:p>
          <a:p>
            <a:pPr marL="0" indent="0">
              <a:buNone/>
            </a:pPr>
            <a:endParaRPr lang="en-US" dirty="0"/>
          </a:p>
          <a:p>
            <a:pPr marL="457200" indent="-457200">
              <a:buFont typeface="+mj-lt"/>
              <a:buAutoNum type="arabicPeriod" startAt="8"/>
            </a:pPr>
            <a:r>
              <a:rPr lang="en-US" dirty="0"/>
              <a:t>Use a clean, dry paper towel to turn off the faucet. Dispose of paper towel into waste container. Do not contaminate your hands by touching the surface of the sink or faucet.</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36</a:t>
            </a:fld>
            <a:endParaRPr lang="en-US" dirty="0">
              <a:solidFill>
                <a:srgbClr val="D6BF00"/>
              </a:solidFill>
            </a:endParaRPr>
          </a:p>
        </p:txBody>
      </p:sp>
      <p:pic>
        <p:nvPicPr>
          <p:cNvPr id="5" name="Picture 4">
            <a:extLst>
              <a:ext uri="{FF2B5EF4-FFF2-40B4-BE49-F238E27FC236}">
                <a16:creationId xmlns:a16="http://schemas.microsoft.com/office/drawing/2014/main" id="{95C90AB4-159F-447C-8A5C-9FF996F3A2B6}"/>
              </a:ext>
            </a:extLst>
          </p:cNvPr>
          <p:cNvPicPr>
            <a:picLocks noChangeAspect="1"/>
          </p:cNvPicPr>
          <p:nvPr/>
        </p:nvPicPr>
        <p:blipFill>
          <a:blip r:embed="rId2"/>
          <a:stretch>
            <a:fillRect/>
          </a:stretch>
        </p:blipFill>
        <p:spPr>
          <a:xfrm>
            <a:off x="5555226" y="1219200"/>
            <a:ext cx="4686413" cy="4257368"/>
          </a:xfrm>
          <a:prstGeom prst="rect">
            <a:avLst/>
          </a:prstGeom>
        </p:spPr>
      </p:pic>
    </p:spTree>
    <p:extLst>
      <p:ext uri="{BB962C8B-B14F-4D97-AF65-F5344CB8AC3E}">
        <p14:creationId xmlns:p14="http://schemas.microsoft.com/office/powerpoint/2010/main" val="678924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a:buFontTx/>
              <a:buNone/>
            </a:pPr>
            <a:r>
              <a:rPr lang="en-US" altLang="en-US" dirty="0"/>
              <a:t>Define the following terms:</a:t>
            </a:r>
          </a:p>
          <a:p>
            <a:pPr>
              <a:buFontTx/>
              <a:buNone/>
            </a:pPr>
            <a:endParaRPr lang="en-US" altLang="en-US" dirty="0"/>
          </a:p>
          <a:p>
            <a:pPr>
              <a:buFontTx/>
              <a:buNone/>
            </a:pPr>
            <a:r>
              <a:rPr lang="en-US" altLang="en-US" b="1" dirty="0"/>
              <a:t>personal protective equipment (PPE)</a:t>
            </a:r>
          </a:p>
          <a:p>
            <a:pPr marL="457200" lvl="1" indent="0">
              <a:buNone/>
            </a:pPr>
            <a:r>
              <a:rPr lang="en-US" altLang="en-US" dirty="0"/>
              <a:t>equipment that helps protect employees from serious workplace injuries or illnesses resulting from contact with workplace hazards.</a:t>
            </a:r>
          </a:p>
          <a:p>
            <a:pPr>
              <a:buFontTx/>
              <a:buNone/>
            </a:pPr>
            <a:r>
              <a:rPr lang="en-US" altLang="en-US" b="1" dirty="0"/>
              <a:t>don</a:t>
            </a:r>
          </a:p>
          <a:p>
            <a:pPr lvl="1">
              <a:buNone/>
            </a:pPr>
            <a:r>
              <a:rPr lang="en-US" altLang="en-US" dirty="0"/>
              <a:t>to put on.</a:t>
            </a:r>
          </a:p>
          <a:p>
            <a:pPr>
              <a:buFontTx/>
              <a:buNone/>
            </a:pPr>
            <a:r>
              <a:rPr lang="en-US" altLang="en-US" b="1" dirty="0"/>
              <a:t>doff</a:t>
            </a:r>
          </a:p>
          <a:p>
            <a:pPr lvl="1">
              <a:buFontTx/>
              <a:buNone/>
            </a:pPr>
            <a:r>
              <a:rPr lang="en-US" altLang="en-US" dirty="0"/>
              <a:t>to remove.</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37</a:t>
            </a:fld>
            <a:endParaRPr lang="en-US" dirty="0">
              <a:solidFill>
                <a:srgbClr val="D6BF00"/>
              </a:solidFill>
            </a:endParaRPr>
          </a:p>
        </p:txBody>
      </p:sp>
    </p:spTree>
    <p:extLst>
      <p:ext uri="{BB962C8B-B14F-4D97-AF65-F5344CB8AC3E}">
        <p14:creationId xmlns:p14="http://schemas.microsoft.com/office/powerpoint/2010/main" val="26519503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a:buFontTx/>
              <a:buNone/>
            </a:pPr>
            <a:r>
              <a:rPr lang="en-US" altLang="en-US" dirty="0"/>
              <a:t>Define the following terms:</a:t>
            </a:r>
          </a:p>
          <a:p>
            <a:pPr>
              <a:buFontTx/>
              <a:buNone/>
            </a:pPr>
            <a:endParaRPr lang="en-US" altLang="en-US" dirty="0"/>
          </a:p>
          <a:p>
            <a:pPr>
              <a:buFontTx/>
              <a:buNone/>
            </a:pPr>
            <a:r>
              <a:rPr lang="en-US" altLang="en-US" b="1" dirty="0"/>
              <a:t>perineal care</a:t>
            </a:r>
          </a:p>
          <a:p>
            <a:pPr lvl="1">
              <a:buNone/>
            </a:pPr>
            <a:r>
              <a:rPr lang="en-US" altLang="en-US" dirty="0"/>
              <a:t>care of the genitals and anal area.</a:t>
            </a:r>
          </a:p>
          <a:p>
            <a:pPr>
              <a:buFontTx/>
              <a:buNone/>
            </a:pPr>
            <a:r>
              <a:rPr lang="en-US" altLang="en-US" b="1" dirty="0"/>
              <a:t>non-intact skin</a:t>
            </a:r>
          </a:p>
          <a:p>
            <a:pPr lvl="1">
              <a:buNone/>
            </a:pPr>
            <a:r>
              <a:rPr lang="en-US" altLang="en-US" dirty="0"/>
              <a:t>skin that is broken by abrasions, cuts, rashes, acne, pimples, lesions, surgical incisions, or boils.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38</a:t>
            </a:fld>
            <a:endParaRPr lang="en-US" dirty="0">
              <a:solidFill>
                <a:srgbClr val="D6BF00"/>
              </a:solidFill>
            </a:endParaRPr>
          </a:p>
        </p:txBody>
      </p:sp>
    </p:spTree>
    <p:extLst>
      <p:ext uri="{BB962C8B-B14F-4D97-AF65-F5344CB8AC3E}">
        <p14:creationId xmlns:p14="http://schemas.microsoft.com/office/powerpoint/2010/main" val="16412067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PPE must be worn when a caregiver might come into contact with any of the following:</a:t>
            </a:r>
          </a:p>
          <a:p>
            <a:pPr marL="0" indent="0">
              <a:buNone/>
            </a:pPr>
            <a:endParaRPr lang="en-US" dirty="0"/>
          </a:p>
          <a:p>
            <a:pPr lvl="1"/>
            <a:r>
              <a:rPr lang="en-US" dirty="0"/>
              <a:t>Body fluids</a:t>
            </a:r>
          </a:p>
          <a:p>
            <a:pPr lvl="1"/>
            <a:r>
              <a:rPr lang="en-US" dirty="0"/>
              <a:t>Mucous membranes</a:t>
            </a:r>
          </a:p>
          <a:p>
            <a:pPr lvl="1"/>
            <a:r>
              <a:rPr lang="en-US" dirty="0"/>
              <a:t>Open wounds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39</a:t>
            </a:fld>
            <a:endParaRPr lang="en-US" dirty="0">
              <a:solidFill>
                <a:srgbClr val="D6BF00"/>
              </a:solidFill>
            </a:endParaRPr>
          </a:p>
        </p:txBody>
      </p:sp>
    </p:spTree>
    <p:extLst>
      <p:ext uri="{BB962C8B-B14F-4D97-AF65-F5344CB8AC3E}">
        <p14:creationId xmlns:p14="http://schemas.microsoft.com/office/powerpoint/2010/main" val="21052819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a:pPr>
            <a:r>
              <a:rPr lang="en-US" dirty="0">
                <a:solidFill>
                  <a:srgbClr val="FF0000"/>
                </a:solidFill>
              </a:rPr>
              <a:t>Define </a:t>
            </a:r>
            <a:r>
              <a:rPr lang="en-US" i="1" dirty="0">
                <a:solidFill>
                  <a:srgbClr val="FF0000"/>
                </a:solidFill>
              </a:rPr>
              <a:t>infection prevention </a:t>
            </a:r>
            <a:r>
              <a:rPr lang="en-US" dirty="0">
                <a:solidFill>
                  <a:srgbClr val="FF0000"/>
                </a:solidFill>
              </a:rPr>
              <a:t>and discuss types of infection</a:t>
            </a:r>
          </a:p>
          <a:p>
            <a:pPr marL="457200" indent="-457200">
              <a:buFont typeface="+mj-lt"/>
              <a:buAutoNum type="arabicPeriod"/>
            </a:pPr>
            <a:endParaRPr lang="en-US" dirty="0">
              <a:solidFill>
                <a:srgbClr val="FF0000"/>
              </a:solidFill>
            </a:endParaRPr>
          </a:p>
          <a:p>
            <a:pPr marL="0" indent="0">
              <a:buNone/>
            </a:pPr>
            <a:r>
              <a:rPr lang="en-US" dirty="0"/>
              <a:t>It is important to observe and report the following signs and symptoms of localized infections:</a:t>
            </a:r>
          </a:p>
          <a:p>
            <a:pPr marL="0" indent="0">
              <a:buNone/>
            </a:pPr>
            <a:r>
              <a:rPr lang="en-US" dirty="0"/>
              <a:t> </a:t>
            </a:r>
          </a:p>
          <a:p>
            <a:pPr lvl="1"/>
            <a:r>
              <a:rPr lang="en-US" dirty="0"/>
              <a:t>Pain</a:t>
            </a:r>
          </a:p>
          <a:p>
            <a:pPr lvl="1"/>
            <a:r>
              <a:rPr lang="en-US" dirty="0"/>
              <a:t>Redness </a:t>
            </a:r>
          </a:p>
          <a:p>
            <a:pPr lvl="1"/>
            <a:r>
              <a:rPr lang="en-US" dirty="0"/>
              <a:t>Swelling</a:t>
            </a:r>
          </a:p>
          <a:p>
            <a:pPr lvl="1"/>
            <a:r>
              <a:rPr lang="en-US" dirty="0"/>
              <a:t>Pus</a:t>
            </a:r>
          </a:p>
          <a:p>
            <a:pPr lvl="1"/>
            <a:r>
              <a:rPr lang="en-US" dirty="0"/>
              <a:t>Drainage (fluid from a wound or cavity) </a:t>
            </a:r>
          </a:p>
          <a:p>
            <a:pPr lvl="1"/>
            <a:r>
              <a:rPr lang="en-US" dirty="0"/>
              <a:t>Heat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a:t>
            </a:fld>
            <a:endParaRPr lang="en-US" dirty="0">
              <a:solidFill>
                <a:srgbClr val="D6BF00"/>
              </a:solidFill>
            </a:endParaRPr>
          </a:p>
        </p:txBody>
      </p:sp>
    </p:spTree>
    <p:extLst>
      <p:ext uri="{BB962C8B-B14F-4D97-AF65-F5344CB8AC3E}">
        <p14:creationId xmlns:p14="http://schemas.microsoft.com/office/powerpoint/2010/main" val="39913518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wear gowns, masks, goggles, and face shields any time splashing or spraying of body fluids or blood could occur.</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40</a:t>
            </a:fld>
            <a:endParaRPr lang="en-US" dirty="0">
              <a:solidFill>
                <a:srgbClr val="D6BF00"/>
              </a:solidFill>
            </a:endParaRPr>
          </a:p>
        </p:txBody>
      </p:sp>
    </p:spTree>
    <p:extLst>
      <p:ext uri="{BB962C8B-B14F-4D97-AF65-F5344CB8AC3E}">
        <p14:creationId xmlns:p14="http://schemas.microsoft.com/office/powerpoint/2010/main" val="827466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NAs should remember these points about gowns:</a:t>
            </a:r>
          </a:p>
          <a:p>
            <a:pPr marL="0" indent="0">
              <a:buNone/>
            </a:pPr>
            <a:endParaRPr lang="en-US" dirty="0"/>
          </a:p>
          <a:p>
            <a:pPr lvl="1"/>
            <a:r>
              <a:rPr lang="en-US" dirty="0"/>
              <a:t>Gowns protect exposed skin.</a:t>
            </a:r>
          </a:p>
          <a:p>
            <a:pPr lvl="1"/>
            <a:r>
              <a:rPr lang="en-US" dirty="0"/>
              <a:t>They prevent soiling of clothing.</a:t>
            </a:r>
          </a:p>
          <a:p>
            <a:pPr lvl="1"/>
            <a:r>
              <a:rPr lang="en-US" dirty="0"/>
              <a:t>They should fully cover the torso, and the sleeves should fit snugly.</a:t>
            </a:r>
          </a:p>
          <a:p>
            <a:pPr lvl="1"/>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41</a:t>
            </a:fld>
            <a:endParaRPr lang="en-US" dirty="0">
              <a:solidFill>
                <a:srgbClr val="D6BF00"/>
              </a:solidFill>
            </a:endParaRPr>
          </a:p>
        </p:txBody>
      </p:sp>
    </p:spTree>
    <p:extLst>
      <p:ext uri="{BB962C8B-B14F-4D97-AF65-F5344CB8AC3E}">
        <p14:creationId xmlns:p14="http://schemas.microsoft.com/office/powerpoint/2010/main" val="13114638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5299582" cy="5396738"/>
          </a:xfrm>
        </p:spPr>
        <p:txBody>
          <a:bodyPr/>
          <a:lstStyle/>
          <a:p>
            <a:pPr marL="0" indent="0">
              <a:buNone/>
            </a:pPr>
            <a:r>
              <a:rPr lang="en-US" dirty="0">
                <a:solidFill>
                  <a:schemeClr val="accent5">
                    <a:lumMod val="60000"/>
                    <a:lumOff val="40000"/>
                  </a:schemeClr>
                </a:solidFill>
                <a:highlight>
                  <a:srgbClr val="000000"/>
                </a:highlight>
              </a:rPr>
              <a:t>Putting on(donning) and removing (doffing) gown</a:t>
            </a:r>
          </a:p>
          <a:p>
            <a:pPr marL="457200" indent="-457200">
              <a:buFont typeface="+mj-lt"/>
              <a:buAutoNum type="arabicPeriod"/>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Open the gown. Hold out in front of you and allow gown to open/unfold. Do not shake the gown or touch it to the floor. Facing the back opening of the gown, place your arms through each sleeve.</a:t>
            </a:r>
          </a:p>
          <a:p>
            <a:pPr marL="457200" indent="-457200">
              <a:buFont typeface="+mj-lt"/>
              <a:buAutoNum type="arabicPeriod"/>
            </a:pPr>
            <a:r>
              <a:rPr lang="en-US" dirty="0"/>
              <a:t>Fasten the neck opening.</a:t>
            </a:r>
          </a:p>
          <a:p>
            <a:pPr marL="457200" indent="-457200">
              <a:buFont typeface="+mj-lt"/>
              <a:buAutoNum type="arabicPeriod"/>
            </a:pPr>
            <a:r>
              <a:rPr lang="en-US" dirty="0"/>
              <a:t>Reaching behind you, pull the gown until it completely covers your clothing. Secure the gown at your waist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42</a:t>
            </a:fld>
            <a:endParaRPr lang="en-US" dirty="0">
              <a:solidFill>
                <a:srgbClr val="D6BF00"/>
              </a:solidFill>
            </a:endParaRPr>
          </a:p>
        </p:txBody>
      </p:sp>
      <p:pic>
        <p:nvPicPr>
          <p:cNvPr id="6" name="Picture 5">
            <a:extLst>
              <a:ext uri="{FF2B5EF4-FFF2-40B4-BE49-F238E27FC236}">
                <a16:creationId xmlns:a16="http://schemas.microsoft.com/office/drawing/2014/main" id="{76B8B009-AEEE-4103-8094-A00457E97045}"/>
              </a:ext>
            </a:extLst>
          </p:cNvPr>
          <p:cNvPicPr>
            <a:picLocks noChangeAspect="1"/>
          </p:cNvPicPr>
          <p:nvPr/>
        </p:nvPicPr>
        <p:blipFill>
          <a:blip r:embed="rId2"/>
          <a:stretch>
            <a:fillRect/>
          </a:stretch>
        </p:blipFill>
        <p:spPr>
          <a:xfrm>
            <a:off x="8038251" y="2866175"/>
            <a:ext cx="2792210" cy="3523793"/>
          </a:xfrm>
          <a:prstGeom prst="rect">
            <a:avLst/>
          </a:prstGeom>
        </p:spPr>
      </p:pic>
      <p:pic>
        <p:nvPicPr>
          <p:cNvPr id="4" name="Picture 3">
            <a:extLst>
              <a:ext uri="{FF2B5EF4-FFF2-40B4-BE49-F238E27FC236}">
                <a16:creationId xmlns:a16="http://schemas.microsoft.com/office/drawing/2014/main" id="{792592FA-AB27-4D66-8C6B-592B48C80556}"/>
              </a:ext>
            </a:extLst>
          </p:cNvPr>
          <p:cNvPicPr>
            <a:picLocks noChangeAspect="1"/>
          </p:cNvPicPr>
          <p:nvPr/>
        </p:nvPicPr>
        <p:blipFill>
          <a:blip r:embed="rId3"/>
          <a:stretch>
            <a:fillRect/>
          </a:stretch>
        </p:blipFill>
        <p:spPr>
          <a:xfrm>
            <a:off x="6096000" y="670648"/>
            <a:ext cx="2853175" cy="3273836"/>
          </a:xfrm>
          <a:prstGeom prst="rect">
            <a:avLst/>
          </a:prstGeom>
        </p:spPr>
      </p:pic>
    </p:spTree>
    <p:extLst>
      <p:ext uri="{BB962C8B-B14F-4D97-AF65-F5344CB8AC3E}">
        <p14:creationId xmlns:p14="http://schemas.microsoft.com/office/powerpoint/2010/main" val="29878881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28450" cy="5396738"/>
          </a:xfrm>
        </p:spPr>
        <p:txBody>
          <a:bodyPr/>
          <a:lstStyle/>
          <a:p>
            <a:pPr marL="0" indent="0">
              <a:buNone/>
            </a:pPr>
            <a:r>
              <a:rPr lang="en-US" dirty="0">
                <a:solidFill>
                  <a:schemeClr val="accent5">
                    <a:lumMod val="60000"/>
                    <a:lumOff val="40000"/>
                  </a:schemeClr>
                </a:solidFill>
                <a:highlight>
                  <a:srgbClr val="000000"/>
                </a:highlight>
              </a:rPr>
              <a:t>Putting on(donning) and removing (doffing) gown</a:t>
            </a:r>
          </a:p>
          <a:p>
            <a:pPr marL="457200" indent="-457200">
              <a:buFont typeface="+mj-lt"/>
              <a:buAutoNum type="arabicPeriod"/>
            </a:pPr>
            <a:endParaRPr lang="en-US" dirty="0"/>
          </a:p>
          <a:p>
            <a:pPr marL="457200" indent="-457200">
              <a:buFont typeface="+mj-lt"/>
              <a:buAutoNum type="arabicPeriod" startAt="5"/>
            </a:pPr>
            <a:r>
              <a:rPr lang="en-US" dirty="0"/>
              <a:t>Put on your gloves after putting on gown. The cuffs of gloves should overlap the cuffs of the gown.</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457200" indent="-457200">
              <a:buFont typeface="+mj-lt"/>
              <a:buAutoNum type="arabicPeriod" startAt="6"/>
            </a:pPr>
            <a:r>
              <a:rPr lang="en-US" dirty="0"/>
              <a:t>When removing a gown, remove and discard gloves properly (see procedure later in the chapter). Then unfasten gown at neck and waist. Remove the gown without touching the outside of the gown. Roll the dirty side in, while holding the gown away from your body. Dispose of the gown properly and wash your hands.</a:t>
            </a:r>
          </a:p>
          <a:p>
            <a:pPr marL="0" indent="0">
              <a:buNone/>
            </a:pPr>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43</a:t>
            </a:fld>
            <a:endParaRPr lang="en-US" dirty="0">
              <a:solidFill>
                <a:srgbClr val="D6BF00"/>
              </a:solidFill>
            </a:endParaRPr>
          </a:p>
        </p:txBody>
      </p:sp>
      <p:pic>
        <p:nvPicPr>
          <p:cNvPr id="5" name="Picture 4">
            <a:extLst>
              <a:ext uri="{FF2B5EF4-FFF2-40B4-BE49-F238E27FC236}">
                <a16:creationId xmlns:a16="http://schemas.microsoft.com/office/drawing/2014/main" id="{C8EB8E73-3C33-4A67-AECC-80013F0ADB43}"/>
              </a:ext>
            </a:extLst>
          </p:cNvPr>
          <p:cNvPicPr>
            <a:picLocks noChangeAspect="1"/>
          </p:cNvPicPr>
          <p:nvPr/>
        </p:nvPicPr>
        <p:blipFill>
          <a:blip r:embed="rId2"/>
          <a:stretch>
            <a:fillRect/>
          </a:stretch>
        </p:blipFill>
        <p:spPr>
          <a:xfrm>
            <a:off x="2396540" y="2153310"/>
            <a:ext cx="3810330" cy="1688738"/>
          </a:xfrm>
          <a:prstGeom prst="rect">
            <a:avLst/>
          </a:prstGeom>
        </p:spPr>
      </p:pic>
    </p:spTree>
    <p:extLst>
      <p:ext uri="{BB962C8B-B14F-4D97-AF65-F5344CB8AC3E}">
        <p14:creationId xmlns:p14="http://schemas.microsoft.com/office/powerpoint/2010/main" val="3482213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NAs should remember these points about masks and goggles:</a:t>
            </a:r>
          </a:p>
          <a:p>
            <a:pPr marL="0" indent="0">
              <a:buNone/>
            </a:pPr>
            <a:endParaRPr lang="en-US" dirty="0"/>
          </a:p>
          <a:p>
            <a:pPr lvl="1"/>
            <a:r>
              <a:rPr lang="en-US" dirty="0"/>
              <a:t>Masks can prevent inhalation of microorganisms through the nose or mouth.</a:t>
            </a:r>
          </a:p>
          <a:p>
            <a:pPr lvl="1"/>
            <a:r>
              <a:rPr lang="en-US" dirty="0"/>
              <a:t>Masks are worn when the resident has a respiratory illness.</a:t>
            </a:r>
          </a:p>
          <a:p>
            <a:pPr lvl="1"/>
            <a:r>
              <a:rPr lang="en-US" dirty="0"/>
              <a:t>Masks should fully cover the nose and mouth.</a:t>
            </a:r>
          </a:p>
          <a:p>
            <a:pPr lvl="1"/>
            <a:r>
              <a:rPr lang="en-US" dirty="0"/>
              <a:t>Masks should fit snugly over nose and mouth.</a:t>
            </a:r>
          </a:p>
          <a:p>
            <a:pPr lvl="1"/>
            <a:r>
              <a:rPr lang="en-US" dirty="0"/>
              <a:t>It is important to change masks between residents.</a:t>
            </a:r>
          </a:p>
          <a:p>
            <a:pPr lvl="1"/>
            <a:r>
              <a:rPr lang="en-US" dirty="0"/>
              <a:t>Goggles are worn with a mask when blood or body fluids may be splashed.</a:t>
            </a:r>
          </a:p>
          <a:p>
            <a:pPr lvl="1"/>
            <a:r>
              <a:rPr lang="en-US" dirty="0"/>
              <a:t>Goggles should fit snugly over eyes or eyeglasses.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44</a:t>
            </a:fld>
            <a:endParaRPr lang="en-US" dirty="0">
              <a:solidFill>
                <a:srgbClr val="D6BF00"/>
              </a:solidFill>
            </a:endParaRPr>
          </a:p>
        </p:txBody>
      </p:sp>
    </p:spTree>
    <p:extLst>
      <p:ext uri="{BB962C8B-B14F-4D97-AF65-F5344CB8AC3E}">
        <p14:creationId xmlns:p14="http://schemas.microsoft.com/office/powerpoint/2010/main" val="30666648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28450" cy="5396738"/>
          </a:xfrm>
        </p:spPr>
        <p:txBody>
          <a:bodyPr/>
          <a:lstStyle/>
          <a:p>
            <a:pPr marL="0" indent="0">
              <a:buNone/>
            </a:pPr>
            <a:r>
              <a:rPr lang="en-US" dirty="0">
                <a:solidFill>
                  <a:schemeClr val="accent5">
                    <a:lumMod val="60000"/>
                    <a:lumOff val="40000"/>
                  </a:schemeClr>
                </a:solidFill>
                <a:highlight>
                  <a:srgbClr val="000000"/>
                </a:highlight>
              </a:rPr>
              <a:t>Putting on (donning) mask and goggles</a:t>
            </a:r>
          </a:p>
          <a:p>
            <a:pPr marL="457200" indent="-457200">
              <a:buFont typeface="+mj-lt"/>
              <a:buAutoNum type="arabicPeriod"/>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Pick up the mask by the top strings or the elastic strap. Do not touch the mask where it touches your face.</a:t>
            </a:r>
          </a:p>
          <a:p>
            <a:pPr marL="457200" indent="-457200">
              <a:buFont typeface="+mj-lt"/>
              <a:buAutoNum type="arabicPeriod"/>
            </a:pPr>
            <a:r>
              <a:rPr lang="en-US" dirty="0"/>
              <a:t>Pull the elastic strap over your head, or if the mask has strings, tie top strings first, then bottom strings. Do not wear a mask hanging from only the bottom tie or straps. </a:t>
            </a:r>
          </a:p>
          <a:p>
            <a:pPr marL="457200" indent="-457200">
              <a:buFont typeface="+mj-lt"/>
              <a:buAutoNum type="arabicPeriod"/>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45</a:t>
            </a:fld>
            <a:endParaRPr lang="en-US" dirty="0">
              <a:solidFill>
                <a:srgbClr val="D6BF00"/>
              </a:solidFill>
            </a:endParaRPr>
          </a:p>
        </p:txBody>
      </p:sp>
    </p:spTree>
    <p:extLst>
      <p:ext uri="{BB962C8B-B14F-4D97-AF65-F5344CB8AC3E}">
        <p14:creationId xmlns:p14="http://schemas.microsoft.com/office/powerpoint/2010/main" val="40751355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1" y="780226"/>
            <a:ext cx="4704359" cy="5396738"/>
          </a:xfrm>
        </p:spPr>
        <p:txBody>
          <a:bodyPr/>
          <a:lstStyle/>
          <a:p>
            <a:pPr marL="0" indent="0">
              <a:buNone/>
            </a:pPr>
            <a:r>
              <a:rPr lang="en-US" dirty="0">
                <a:solidFill>
                  <a:schemeClr val="accent5">
                    <a:lumMod val="60000"/>
                    <a:lumOff val="40000"/>
                  </a:schemeClr>
                </a:solidFill>
                <a:highlight>
                  <a:srgbClr val="000000"/>
                </a:highlight>
              </a:rPr>
              <a:t>Putting on (donning) mask and goggles</a:t>
            </a:r>
          </a:p>
          <a:p>
            <a:pPr marL="457200" indent="-457200">
              <a:buFont typeface="+mj-lt"/>
              <a:buAutoNum type="arabicPeriod"/>
            </a:pPr>
            <a:endParaRPr lang="en-US" dirty="0"/>
          </a:p>
          <a:p>
            <a:pPr marL="457200" indent="-457200">
              <a:buFont typeface="+mj-lt"/>
              <a:buAutoNum type="arabicPeriod" startAt="4"/>
            </a:pPr>
            <a:r>
              <a:rPr lang="en-US" dirty="0"/>
              <a:t>Pinch the metal strip at the top of the mask (if part of the mask) tightly around your nose so that it feels snug. Fit the mask snugly around your face and below the chin.</a:t>
            </a:r>
          </a:p>
          <a:p>
            <a:pPr marL="457200" indent="-457200">
              <a:buFont typeface="+mj-lt"/>
              <a:buAutoNum type="arabicPeriod" startAt="4"/>
            </a:pPr>
            <a:r>
              <a:rPr lang="en-US" dirty="0"/>
              <a:t>Put on the goggles over your eyes or eyeglasses. Use the headband or earpieces to secure them to your head. Make sure they are on snugly.</a:t>
            </a:r>
          </a:p>
          <a:p>
            <a:pPr marL="457200" indent="-457200">
              <a:buFont typeface="+mj-lt"/>
              <a:buAutoNum type="arabicPeriod" startAt="4"/>
            </a:pPr>
            <a:r>
              <a:rPr lang="en-US" dirty="0"/>
              <a:t>Put on gloves after putting on the mask and goggles</a:t>
            </a:r>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46</a:t>
            </a:fld>
            <a:endParaRPr lang="en-US" dirty="0">
              <a:solidFill>
                <a:srgbClr val="D6BF00"/>
              </a:solidFill>
            </a:endParaRPr>
          </a:p>
        </p:txBody>
      </p:sp>
      <p:pic>
        <p:nvPicPr>
          <p:cNvPr id="4" name="Picture 3">
            <a:extLst>
              <a:ext uri="{FF2B5EF4-FFF2-40B4-BE49-F238E27FC236}">
                <a16:creationId xmlns:a16="http://schemas.microsoft.com/office/drawing/2014/main" id="{23513D97-3BEE-4FE6-A39B-2EE9EC9718D5}"/>
              </a:ext>
            </a:extLst>
          </p:cNvPr>
          <p:cNvPicPr>
            <a:picLocks noChangeAspect="1"/>
          </p:cNvPicPr>
          <p:nvPr/>
        </p:nvPicPr>
        <p:blipFill>
          <a:blip r:embed="rId2"/>
          <a:stretch>
            <a:fillRect/>
          </a:stretch>
        </p:blipFill>
        <p:spPr>
          <a:xfrm>
            <a:off x="5738466" y="2458530"/>
            <a:ext cx="4687053" cy="3565192"/>
          </a:xfrm>
          <a:prstGeom prst="rect">
            <a:avLst/>
          </a:prstGeom>
        </p:spPr>
      </p:pic>
    </p:spTree>
    <p:extLst>
      <p:ext uri="{BB962C8B-B14F-4D97-AF65-F5344CB8AC3E}">
        <p14:creationId xmlns:p14="http://schemas.microsoft.com/office/powerpoint/2010/main" val="8826514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NAs should know the following about face shields:</a:t>
            </a:r>
          </a:p>
          <a:p>
            <a:pPr marL="0" indent="0">
              <a:buNone/>
            </a:pPr>
            <a:endParaRPr lang="en-US" dirty="0"/>
          </a:p>
          <a:p>
            <a:pPr lvl="1"/>
            <a:r>
              <a:rPr lang="en-US" dirty="0"/>
              <a:t>May be used when blood or body fluids may be splashed or sprayed into the eyes or eye area</a:t>
            </a:r>
          </a:p>
          <a:p>
            <a:pPr lvl="1"/>
            <a:r>
              <a:rPr lang="en-US" dirty="0"/>
              <a:t>Can be substituted for a mask or goggles, or can be worn with a mask</a:t>
            </a:r>
          </a:p>
          <a:p>
            <a:pPr lvl="1"/>
            <a:r>
              <a:rPr lang="en-US" dirty="0"/>
              <a:t>Should cover the forehead, go below the chin, and wrap around the sides of the face</a:t>
            </a:r>
          </a:p>
          <a:p>
            <a:pPr lvl="1"/>
            <a:r>
              <a:rPr lang="en-US" dirty="0"/>
              <a:t>Headband secures it to the head</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47</a:t>
            </a:fld>
            <a:endParaRPr lang="en-US" dirty="0">
              <a:solidFill>
                <a:srgbClr val="D6BF00"/>
              </a:solidFill>
            </a:endParaRPr>
          </a:p>
        </p:txBody>
      </p:sp>
    </p:spTree>
    <p:extLst>
      <p:ext uri="{BB962C8B-B14F-4D97-AF65-F5344CB8AC3E}">
        <p14:creationId xmlns:p14="http://schemas.microsoft.com/office/powerpoint/2010/main" val="33501678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NAs should know this information about non-sterile gloves:</a:t>
            </a:r>
          </a:p>
          <a:p>
            <a:pPr marL="0" indent="0">
              <a:buNone/>
            </a:pPr>
            <a:endParaRPr lang="en-US" dirty="0"/>
          </a:p>
          <a:p>
            <a:pPr lvl="1"/>
            <a:r>
              <a:rPr lang="en-US" dirty="0"/>
              <a:t>They are used for basic care.</a:t>
            </a:r>
          </a:p>
          <a:p>
            <a:pPr lvl="1"/>
            <a:r>
              <a:rPr lang="en-US" dirty="0"/>
              <a:t>Due to allergy issues, some facilities have banned latex gloves.</a:t>
            </a:r>
          </a:p>
          <a:p>
            <a:pPr lvl="1"/>
            <a:r>
              <a:rPr lang="en-US" dirty="0"/>
              <a:t>The FDA has banned all powdered gloves due to the powder posing numerous health risks to residents and healthcare workers.</a:t>
            </a:r>
          </a:p>
          <a:p>
            <a:pPr marL="0" indent="0">
              <a:buNone/>
            </a:pPr>
            <a:r>
              <a:rPr lang="en-US" dirty="0"/>
              <a:t> </a:t>
            </a: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48</a:t>
            </a:fld>
            <a:endParaRPr lang="en-US" dirty="0">
              <a:solidFill>
                <a:srgbClr val="D6BF00"/>
              </a:solidFill>
            </a:endParaRPr>
          </a:p>
        </p:txBody>
      </p:sp>
    </p:spTree>
    <p:extLst>
      <p:ext uri="{BB962C8B-B14F-4D97-AF65-F5344CB8AC3E}">
        <p14:creationId xmlns:p14="http://schemas.microsoft.com/office/powerpoint/2010/main" val="18772602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Gloves must be worn in the following situations:</a:t>
            </a:r>
          </a:p>
          <a:p>
            <a:pPr marL="0" indent="0">
              <a:buNone/>
            </a:pPr>
            <a:endParaRPr lang="en-US" dirty="0"/>
          </a:p>
          <a:p>
            <a:pPr lvl="1"/>
            <a:r>
              <a:rPr lang="en-US" dirty="0"/>
              <a:t>If the NA might touch blood or any body fluid </a:t>
            </a:r>
          </a:p>
          <a:p>
            <a:pPr lvl="1"/>
            <a:r>
              <a:rPr lang="en-US" dirty="0"/>
              <a:t>During mouth care or care of any mucous membrane </a:t>
            </a:r>
          </a:p>
          <a:p>
            <a:pPr lvl="1"/>
            <a:r>
              <a:rPr lang="en-US" dirty="0"/>
              <a:t>During perineal care </a:t>
            </a:r>
          </a:p>
          <a:p>
            <a:pPr lvl="1"/>
            <a:r>
              <a:rPr lang="en-US" dirty="0"/>
              <a:t>When providing personal care on non-intact skin</a:t>
            </a:r>
          </a:p>
          <a:p>
            <a:pPr lvl="1"/>
            <a:r>
              <a:rPr lang="en-US" dirty="0"/>
              <a:t>When the NA has open sores or cuts on hands </a:t>
            </a:r>
          </a:p>
          <a:p>
            <a:pPr lvl="1"/>
            <a:r>
              <a:rPr lang="en-US" dirty="0"/>
              <a:t>When shaving resident </a:t>
            </a:r>
          </a:p>
          <a:p>
            <a:pPr lvl="1"/>
            <a:r>
              <a:rPr lang="en-US" dirty="0"/>
              <a:t>When disposing of soiled linens, gowns, dressings, and pads</a:t>
            </a:r>
          </a:p>
          <a:p>
            <a:pPr lvl="1"/>
            <a:r>
              <a:rPr lang="en-US" dirty="0"/>
              <a:t>When touching contaminated surfaces or equipment</a:t>
            </a: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49</a:t>
            </a:fld>
            <a:endParaRPr lang="en-US" dirty="0">
              <a:solidFill>
                <a:srgbClr val="D6BF00"/>
              </a:solidFill>
            </a:endParaRPr>
          </a:p>
        </p:txBody>
      </p:sp>
    </p:spTree>
    <p:extLst>
      <p:ext uri="{BB962C8B-B14F-4D97-AF65-F5344CB8AC3E}">
        <p14:creationId xmlns:p14="http://schemas.microsoft.com/office/powerpoint/2010/main" val="2063448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a:pPr>
            <a:r>
              <a:rPr lang="en-US" dirty="0">
                <a:solidFill>
                  <a:srgbClr val="FF0000"/>
                </a:solidFill>
              </a:rPr>
              <a:t>Define </a:t>
            </a:r>
            <a:r>
              <a:rPr lang="en-US" i="1" dirty="0">
                <a:solidFill>
                  <a:srgbClr val="FF0000"/>
                </a:solidFill>
              </a:rPr>
              <a:t>infection prevention </a:t>
            </a:r>
            <a:r>
              <a:rPr lang="en-US" dirty="0">
                <a:solidFill>
                  <a:srgbClr val="FF0000"/>
                </a:solidFill>
              </a:rPr>
              <a:t>and discuss types of infection</a:t>
            </a:r>
          </a:p>
          <a:p>
            <a:pPr marL="457200" indent="-457200">
              <a:buFont typeface="+mj-lt"/>
              <a:buAutoNum type="arabicPeriod"/>
            </a:pPr>
            <a:endParaRPr lang="en-US" dirty="0">
              <a:solidFill>
                <a:srgbClr val="FF0000"/>
              </a:solidFill>
            </a:endParaRPr>
          </a:p>
          <a:p>
            <a:pPr marL="0" indent="0">
              <a:buNone/>
            </a:pPr>
            <a:r>
              <a:rPr lang="en-US" dirty="0"/>
              <a:t>It is important to observe and report the following signs and symptoms of systemic infections:</a:t>
            </a:r>
          </a:p>
          <a:p>
            <a:pPr marL="0" indent="0">
              <a:buNone/>
            </a:pPr>
            <a:r>
              <a:rPr lang="en-US" dirty="0"/>
              <a:t> </a:t>
            </a:r>
          </a:p>
          <a:p>
            <a:pPr lvl="1"/>
            <a:r>
              <a:rPr lang="en-US" dirty="0"/>
              <a:t>Fever </a:t>
            </a:r>
          </a:p>
          <a:p>
            <a:pPr lvl="1"/>
            <a:r>
              <a:rPr lang="en-US" dirty="0"/>
              <a:t>Body aches</a:t>
            </a:r>
          </a:p>
          <a:p>
            <a:pPr lvl="1"/>
            <a:r>
              <a:rPr lang="en-US" dirty="0"/>
              <a:t>Chills </a:t>
            </a:r>
          </a:p>
          <a:p>
            <a:pPr lvl="1"/>
            <a:r>
              <a:rPr lang="en-US" dirty="0"/>
              <a:t>Nausea, vomiting</a:t>
            </a:r>
          </a:p>
          <a:p>
            <a:pPr lvl="1"/>
            <a:r>
              <a:rPr lang="en-US" dirty="0"/>
              <a:t>Weakness </a:t>
            </a:r>
          </a:p>
          <a:p>
            <a:pPr lvl="1"/>
            <a:r>
              <a:rPr lang="en-US" dirty="0"/>
              <a:t>Headache </a:t>
            </a:r>
          </a:p>
          <a:p>
            <a:pPr lvl="1"/>
            <a:r>
              <a:rPr lang="en-US" dirty="0"/>
              <a:t>Mental confusion</a:t>
            </a:r>
          </a:p>
          <a:p>
            <a:pPr lvl="1"/>
            <a:r>
              <a:rPr lang="en-US" dirty="0"/>
              <a:t>Drop in blood pressure </a:t>
            </a:r>
          </a:p>
          <a:p>
            <a:pPr lvl="1"/>
            <a:endParaRPr lang="en-US" dirty="0">
              <a:solidFill>
                <a:srgbClr val="FF0000"/>
              </a:solidFill>
            </a:endParaRPr>
          </a:p>
          <a:p>
            <a:pPr marL="457200" indent="-457200">
              <a:buFont typeface="+mj-lt"/>
              <a:buAutoNum type="arabicPeriod"/>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a:t>
            </a:fld>
            <a:endParaRPr lang="en-US" dirty="0">
              <a:solidFill>
                <a:srgbClr val="D6BF00"/>
              </a:solidFill>
            </a:endParaRPr>
          </a:p>
        </p:txBody>
      </p:sp>
    </p:spTree>
    <p:extLst>
      <p:ext uri="{BB962C8B-B14F-4D97-AF65-F5344CB8AC3E}">
        <p14:creationId xmlns:p14="http://schemas.microsoft.com/office/powerpoint/2010/main" val="9208679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Gloves must be changed in these situations:</a:t>
            </a:r>
          </a:p>
          <a:p>
            <a:pPr marL="0" indent="0">
              <a:buNone/>
            </a:pPr>
            <a:endParaRPr lang="en-US" dirty="0"/>
          </a:p>
          <a:p>
            <a:pPr lvl="1"/>
            <a:r>
              <a:rPr lang="en-US" dirty="0"/>
              <a:t>Before contact with mucous membranes or broken skin </a:t>
            </a:r>
          </a:p>
          <a:p>
            <a:pPr lvl="1"/>
            <a:r>
              <a:rPr lang="en-US" dirty="0"/>
              <a:t>If they become wet, soiled, worn, or damaged</a:t>
            </a:r>
          </a:p>
          <a:p>
            <a:pPr marL="0" indent="0">
              <a:buNone/>
            </a:pP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50</a:t>
            </a:fld>
            <a:endParaRPr lang="en-US" dirty="0">
              <a:solidFill>
                <a:srgbClr val="D6BF00"/>
              </a:solidFill>
            </a:endParaRPr>
          </a:p>
        </p:txBody>
      </p:sp>
    </p:spTree>
    <p:extLst>
      <p:ext uri="{BB962C8B-B14F-4D97-AF65-F5344CB8AC3E}">
        <p14:creationId xmlns:p14="http://schemas.microsoft.com/office/powerpoint/2010/main" val="29530809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28450" cy="5396738"/>
          </a:xfrm>
        </p:spPr>
        <p:txBody>
          <a:bodyPr/>
          <a:lstStyle/>
          <a:p>
            <a:pPr marL="0" indent="0">
              <a:buNone/>
            </a:pPr>
            <a:r>
              <a:rPr lang="en-US" dirty="0">
                <a:solidFill>
                  <a:schemeClr val="accent5">
                    <a:lumMod val="60000"/>
                    <a:lumOff val="40000"/>
                  </a:schemeClr>
                </a:solidFill>
                <a:highlight>
                  <a:srgbClr val="000000"/>
                </a:highlight>
              </a:rPr>
              <a:t>Putting on (donning) gloves</a:t>
            </a:r>
          </a:p>
          <a:p>
            <a:pPr marL="457200" indent="-457200">
              <a:buFont typeface="+mj-lt"/>
              <a:buAutoNum type="arabicPeriod"/>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If you are right-handed, slide one glove on your left hand (reverse if left-handed).</a:t>
            </a:r>
          </a:p>
          <a:p>
            <a:pPr marL="457200" indent="-457200">
              <a:buFont typeface="+mj-lt"/>
              <a:buAutoNum type="arabicPeriod"/>
            </a:pPr>
            <a:r>
              <a:rPr lang="en-US" dirty="0"/>
              <a:t>Using your gloved hand, slide the other hand into the second glove.</a:t>
            </a:r>
          </a:p>
          <a:p>
            <a:pPr marL="457200" indent="-457200">
              <a:buFont typeface="+mj-lt"/>
              <a:buAutoNum type="arabicPeriod"/>
            </a:pPr>
            <a:r>
              <a:rPr lang="en-US" dirty="0"/>
              <a:t>Interlace fingers to smooth out folds and create a comfortable fit.</a:t>
            </a:r>
          </a:p>
          <a:p>
            <a:pPr marL="457200" indent="-457200">
              <a:buFont typeface="+mj-lt"/>
              <a:buAutoNum type="arabicPeriod"/>
            </a:pPr>
            <a:r>
              <a:rPr lang="en-US" dirty="0"/>
              <a:t>Carefully look for tears, holes, or discolored spots. Replace the glove if needed.</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51</a:t>
            </a:fld>
            <a:endParaRPr lang="en-US" dirty="0">
              <a:solidFill>
                <a:srgbClr val="D6BF00"/>
              </a:solidFill>
            </a:endParaRPr>
          </a:p>
        </p:txBody>
      </p:sp>
    </p:spTree>
    <p:extLst>
      <p:ext uri="{BB962C8B-B14F-4D97-AF65-F5344CB8AC3E}">
        <p14:creationId xmlns:p14="http://schemas.microsoft.com/office/powerpoint/2010/main" val="20316453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5023536" cy="5396738"/>
          </a:xfrm>
        </p:spPr>
        <p:txBody>
          <a:bodyPr/>
          <a:lstStyle/>
          <a:p>
            <a:pPr marL="0" indent="0">
              <a:buNone/>
            </a:pPr>
            <a:r>
              <a:rPr lang="en-US" dirty="0">
                <a:solidFill>
                  <a:schemeClr val="accent5">
                    <a:lumMod val="60000"/>
                    <a:lumOff val="40000"/>
                  </a:schemeClr>
                </a:solidFill>
                <a:highlight>
                  <a:srgbClr val="000000"/>
                </a:highlight>
              </a:rPr>
              <a:t>Putting on (donning) gloves</a:t>
            </a:r>
          </a:p>
          <a:p>
            <a:pPr marL="457200" indent="-457200">
              <a:buFont typeface="+mj-lt"/>
              <a:buAutoNum type="arabicPeriod"/>
            </a:pPr>
            <a:endParaRPr lang="en-US" dirty="0"/>
          </a:p>
          <a:p>
            <a:pPr marL="457200" indent="-457200">
              <a:buFont typeface="+mj-lt"/>
              <a:buAutoNum type="arabicPeriod" startAt="6"/>
            </a:pPr>
            <a:r>
              <a:rPr lang="en-US" dirty="0"/>
              <a:t>Adjust gloves until they are pulled up over your wrist and fit correctly. If wearing a gown, pull the cuff of the gloves over the sleeves of the gown. </a:t>
            </a:r>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52</a:t>
            </a:fld>
            <a:endParaRPr lang="en-US" dirty="0">
              <a:solidFill>
                <a:srgbClr val="D6BF00"/>
              </a:solidFill>
            </a:endParaRPr>
          </a:p>
        </p:txBody>
      </p:sp>
      <p:pic>
        <p:nvPicPr>
          <p:cNvPr id="4" name="Picture 3">
            <a:extLst>
              <a:ext uri="{FF2B5EF4-FFF2-40B4-BE49-F238E27FC236}">
                <a16:creationId xmlns:a16="http://schemas.microsoft.com/office/drawing/2014/main" id="{B6A194A9-28FC-4B80-8848-329EC3A254C4}"/>
              </a:ext>
            </a:extLst>
          </p:cNvPr>
          <p:cNvPicPr>
            <a:picLocks noChangeAspect="1"/>
          </p:cNvPicPr>
          <p:nvPr/>
        </p:nvPicPr>
        <p:blipFill>
          <a:blip r:embed="rId2"/>
          <a:stretch>
            <a:fillRect/>
          </a:stretch>
        </p:blipFill>
        <p:spPr>
          <a:xfrm>
            <a:off x="4592499" y="3164634"/>
            <a:ext cx="6223586" cy="1969930"/>
          </a:xfrm>
          <a:prstGeom prst="rect">
            <a:avLst/>
          </a:prstGeom>
        </p:spPr>
      </p:pic>
    </p:spTree>
    <p:extLst>
      <p:ext uri="{BB962C8B-B14F-4D97-AF65-F5344CB8AC3E}">
        <p14:creationId xmlns:p14="http://schemas.microsoft.com/office/powerpoint/2010/main" val="1581049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Gloves should be removed</a:t>
            </a:r>
          </a:p>
          <a:p>
            <a:pPr marL="0" indent="0">
              <a:buNone/>
            </a:pPr>
            <a:endParaRPr lang="en-US" dirty="0"/>
          </a:p>
          <a:p>
            <a:pPr lvl="1"/>
            <a:r>
              <a:rPr lang="en-US" dirty="0"/>
              <a:t>After use (and then wash hands)</a:t>
            </a:r>
          </a:p>
          <a:p>
            <a:pPr lvl="1"/>
            <a:r>
              <a:rPr lang="en-US" dirty="0"/>
              <a:t>Before touching non-contaminated items or surfaces, like a doorknob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53</a:t>
            </a:fld>
            <a:endParaRPr lang="en-US" dirty="0">
              <a:solidFill>
                <a:srgbClr val="D6BF00"/>
              </a:solidFill>
            </a:endParaRPr>
          </a:p>
        </p:txBody>
      </p:sp>
    </p:spTree>
    <p:extLst>
      <p:ext uri="{BB962C8B-B14F-4D97-AF65-F5344CB8AC3E}">
        <p14:creationId xmlns:p14="http://schemas.microsoft.com/office/powerpoint/2010/main" val="17586263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5023536" cy="5396738"/>
          </a:xfrm>
        </p:spPr>
        <p:txBody>
          <a:bodyPr/>
          <a:lstStyle/>
          <a:p>
            <a:pPr marL="0" indent="0">
              <a:buNone/>
            </a:pPr>
            <a:r>
              <a:rPr lang="en-US" dirty="0">
                <a:solidFill>
                  <a:schemeClr val="accent5">
                    <a:lumMod val="60000"/>
                    <a:lumOff val="40000"/>
                  </a:schemeClr>
                </a:solidFill>
                <a:highlight>
                  <a:srgbClr val="000000"/>
                </a:highlight>
              </a:rPr>
              <a:t>Removing (doffing) gloves</a:t>
            </a:r>
          </a:p>
          <a:p>
            <a:pPr marL="0" indent="0">
              <a:buNone/>
            </a:pPr>
            <a:endParaRPr lang="en-US" dirty="0"/>
          </a:p>
          <a:p>
            <a:pPr marL="457200" indent="-457200">
              <a:buFont typeface="+mj-lt"/>
              <a:buAutoNum type="arabicPeriod"/>
            </a:pPr>
            <a:r>
              <a:rPr lang="en-US" dirty="0"/>
              <a:t>Touch only the outside of one glove. With one gloved hand, grasp the other glove at the palm and pull the glove off.</a:t>
            </a:r>
          </a:p>
          <a:p>
            <a:pPr marL="457200" indent="-457200">
              <a:buFont typeface="+mj-lt"/>
              <a:buAutoNum type="arabicPeriod"/>
            </a:pPr>
            <a:r>
              <a:rPr lang="en-US" dirty="0"/>
              <a:t>With the fingertips of your gloved hand, hold the glove you just removed. With your ungloved hand, slip two fingers underneath cuff of the remaining glove at the wrist. Do not touch any part of the outside of the glove.</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54</a:t>
            </a:fld>
            <a:endParaRPr lang="en-US" dirty="0">
              <a:solidFill>
                <a:srgbClr val="D6BF00"/>
              </a:solidFill>
            </a:endParaRPr>
          </a:p>
        </p:txBody>
      </p:sp>
      <p:pic>
        <p:nvPicPr>
          <p:cNvPr id="5" name="Picture 4">
            <a:extLst>
              <a:ext uri="{FF2B5EF4-FFF2-40B4-BE49-F238E27FC236}">
                <a16:creationId xmlns:a16="http://schemas.microsoft.com/office/drawing/2014/main" id="{4C562948-E289-41F7-9C7D-76E1DEB3DACF}"/>
              </a:ext>
            </a:extLst>
          </p:cNvPr>
          <p:cNvPicPr>
            <a:picLocks noChangeAspect="1"/>
          </p:cNvPicPr>
          <p:nvPr/>
        </p:nvPicPr>
        <p:blipFill>
          <a:blip r:embed="rId2"/>
          <a:stretch>
            <a:fillRect/>
          </a:stretch>
        </p:blipFill>
        <p:spPr>
          <a:xfrm>
            <a:off x="6652156" y="3703029"/>
            <a:ext cx="4163929" cy="2517866"/>
          </a:xfrm>
          <a:prstGeom prst="rect">
            <a:avLst/>
          </a:prstGeom>
        </p:spPr>
      </p:pic>
      <p:pic>
        <p:nvPicPr>
          <p:cNvPr id="6" name="Picture 5">
            <a:extLst>
              <a:ext uri="{FF2B5EF4-FFF2-40B4-BE49-F238E27FC236}">
                <a16:creationId xmlns:a16="http://schemas.microsoft.com/office/drawing/2014/main" id="{18BC6F1D-64D1-4114-A843-998FFC2843B0}"/>
              </a:ext>
            </a:extLst>
          </p:cNvPr>
          <p:cNvPicPr>
            <a:picLocks noChangeAspect="1"/>
          </p:cNvPicPr>
          <p:nvPr/>
        </p:nvPicPr>
        <p:blipFill>
          <a:blip r:embed="rId3"/>
          <a:stretch>
            <a:fillRect/>
          </a:stretch>
        </p:blipFill>
        <p:spPr>
          <a:xfrm>
            <a:off x="5868714" y="780226"/>
            <a:ext cx="4163929" cy="2633700"/>
          </a:xfrm>
          <a:prstGeom prst="rect">
            <a:avLst/>
          </a:prstGeom>
        </p:spPr>
      </p:pic>
    </p:spTree>
    <p:extLst>
      <p:ext uri="{BB962C8B-B14F-4D97-AF65-F5344CB8AC3E}">
        <p14:creationId xmlns:p14="http://schemas.microsoft.com/office/powerpoint/2010/main" val="25037134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71582" cy="5396738"/>
          </a:xfrm>
        </p:spPr>
        <p:txBody>
          <a:bodyPr/>
          <a:lstStyle/>
          <a:p>
            <a:pPr marL="0" indent="0">
              <a:buNone/>
            </a:pPr>
            <a:r>
              <a:rPr lang="en-US" dirty="0">
                <a:solidFill>
                  <a:schemeClr val="accent5">
                    <a:lumMod val="60000"/>
                    <a:lumOff val="40000"/>
                  </a:schemeClr>
                </a:solidFill>
                <a:highlight>
                  <a:srgbClr val="000000"/>
                </a:highlight>
              </a:rPr>
              <a:t>Removing (doffing) gloves</a:t>
            </a:r>
          </a:p>
          <a:p>
            <a:pPr marL="0" indent="0">
              <a:buNone/>
            </a:pPr>
            <a:endParaRPr lang="en-US" dirty="0"/>
          </a:p>
          <a:p>
            <a:pPr marL="457200" indent="-457200">
              <a:buFont typeface="+mj-lt"/>
              <a:buAutoNum type="arabicPeriod" startAt="3"/>
            </a:pPr>
            <a:r>
              <a:rPr lang="en-US" dirty="0"/>
              <a:t>Pull down, turning this glove inside out and over the first glove as you remove it. </a:t>
            </a:r>
          </a:p>
          <a:p>
            <a:pPr marL="457200" indent="-457200">
              <a:buFont typeface="+mj-lt"/>
              <a:buAutoNum type="arabicPeriod" startAt="3"/>
            </a:pPr>
            <a:r>
              <a:rPr lang="en-US" dirty="0"/>
              <a:t>You should now be holding one glove from its clean inner side and the other glove should be inside it. </a:t>
            </a:r>
          </a:p>
          <a:p>
            <a:pPr marL="457200" indent="-457200">
              <a:buFont typeface="+mj-lt"/>
              <a:buAutoNum type="arabicPeriod" startAt="3"/>
            </a:pPr>
            <a:r>
              <a:rPr lang="en-US" dirty="0"/>
              <a:t>Drop both gloves into the proper container without contaminating yourself.</a:t>
            </a:r>
          </a:p>
          <a:p>
            <a:pPr marL="457200" indent="-457200">
              <a:buFont typeface="+mj-lt"/>
              <a:buAutoNum type="arabicPeriod" startAt="3"/>
            </a:pPr>
            <a:r>
              <a:rPr lang="en-US" dirty="0"/>
              <a:t>Wash your hands. </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55</a:t>
            </a:fld>
            <a:endParaRPr lang="en-US" dirty="0">
              <a:solidFill>
                <a:srgbClr val="D6BF00"/>
              </a:solidFill>
            </a:endParaRPr>
          </a:p>
        </p:txBody>
      </p:sp>
    </p:spTree>
    <p:extLst>
      <p:ext uri="{BB962C8B-B14F-4D97-AF65-F5344CB8AC3E}">
        <p14:creationId xmlns:p14="http://schemas.microsoft.com/office/powerpoint/2010/main" val="25064704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the responsibility of the employer to provide appropriate PPE.</a:t>
            </a:r>
          </a:p>
          <a:p>
            <a:pPr marL="0" indent="0">
              <a:buNone/>
            </a:pPr>
            <a:endParaRPr lang="en-US" dirty="0"/>
          </a:p>
          <a:p>
            <a:pPr marL="0" indent="0">
              <a:buNone/>
            </a:pPr>
            <a:r>
              <a:rPr lang="en-US" dirty="0"/>
              <a:t>It is the responsibility of the NA to know where it is kept and how to use it.</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56</a:t>
            </a:fld>
            <a:endParaRPr lang="en-US" dirty="0">
              <a:solidFill>
                <a:srgbClr val="D6BF00"/>
              </a:solidFill>
            </a:endParaRPr>
          </a:p>
        </p:txBody>
      </p:sp>
    </p:spTree>
    <p:extLst>
      <p:ext uri="{BB962C8B-B14F-4D97-AF65-F5344CB8AC3E}">
        <p14:creationId xmlns:p14="http://schemas.microsoft.com/office/powerpoint/2010/main" val="13187604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The proper order for donning PPE is as follows:</a:t>
            </a:r>
          </a:p>
          <a:p>
            <a:pPr marL="0" indent="0">
              <a:buNone/>
            </a:pPr>
            <a:endParaRPr lang="en-US" dirty="0"/>
          </a:p>
          <a:p>
            <a:pPr lvl="1"/>
            <a:r>
              <a:rPr lang="en-US" dirty="0"/>
              <a:t>Wash hands.</a:t>
            </a:r>
          </a:p>
          <a:p>
            <a:pPr lvl="1"/>
            <a:r>
              <a:rPr lang="en-US" dirty="0"/>
              <a:t>Put on gown.</a:t>
            </a:r>
          </a:p>
          <a:p>
            <a:pPr lvl="1"/>
            <a:r>
              <a:rPr lang="en-US" dirty="0"/>
              <a:t>Put on mask.</a:t>
            </a:r>
          </a:p>
          <a:p>
            <a:pPr lvl="1"/>
            <a:r>
              <a:rPr lang="en-US" dirty="0"/>
              <a:t>Put on goggles or face shield.</a:t>
            </a:r>
          </a:p>
          <a:p>
            <a:pPr lvl="1"/>
            <a:r>
              <a:rPr lang="en-US" dirty="0"/>
              <a:t>Put on gloves.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57</a:t>
            </a:fld>
            <a:endParaRPr lang="en-US" dirty="0">
              <a:solidFill>
                <a:srgbClr val="D6BF00"/>
              </a:solidFill>
            </a:endParaRPr>
          </a:p>
        </p:txBody>
      </p:sp>
    </p:spTree>
    <p:extLst>
      <p:ext uri="{BB962C8B-B14F-4D97-AF65-F5344CB8AC3E}">
        <p14:creationId xmlns:p14="http://schemas.microsoft.com/office/powerpoint/2010/main" val="10932046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71582" cy="5396738"/>
          </a:xfrm>
        </p:spPr>
        <p:txBody>
          <a:bodyPr/>
          <a:lstStyle/>
          <a:p>
            <a:pPr marL="0" indent="0">
              <a:buNone/>
            </a:pPr>
            <a:r>
              <a:rPr lang="en-US" dirty="0">
                <a:solidFill>
                  <a:schemeClr val="accent5">
                    <a:lumMod val="60000"/>
                    <a:lumOff val="40000"/>
                  </a:schemeClr>
                </a:solidFill>
                <a:highlight>
                  <a:srgbClr val="000000"/>
                </a:highlight>
              </a:rPr>
              <a:t>Donning a full set of PPE</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Open the gown. Hold it out in front of you and allow the gown to open/unfold. Do not shake the gown to touch it to the floor. Facing the back opening of the gown, place your arms through each sleeve.</a:t>
            </a:r>
          </a:p>
          <a:p>
            <a:pPr marL="457200" indent="-457200">
              <a:buFont typeface="+mj-lt"/>
              <a:buAutoNum type="arabicPeriod"/>
            </a:pPr>
            <a:r>
              <a:rPr lang="en-US" dirty="0"/>
              <a:t>Fasten the neck opening.</a:t>
            </a:r>
          </a:p>
          <a:p>
            <a:pPr marL="457200" indent="-457200">
              <a:buFont typeface="+mj-lt"/>
              <a:buAutoNum type="arabicPeriod"/>
            </a:pPr>
            <a:r>
              <a:rPr lang="en-US" dirty="0"/>
              <a:t>Reaching behind you, pull the gown until it completely covers your clothing. Secure the gown at your waist.</a:t>
            </a:r>
          </a:p>
          <a:p>
            <a:pPr marL="457200" indent="-457200">
              <a:buFont typeface="+mj-lt"/>
              <a:buAutoNum type="arabicPeriod"/>
            </a:pPr>
            <a:r>
              <a:rPr lang="en-US" dirty="0"/>
              <a:t>Pick up the mask by the top strings or the elastic strap. Do not touch the mask where it touches your face.</a:t>
            </a:r>
          </a:p>
          <a:p>
            <a:pPr marL="457200" indent="-457200">
              <a:buFont typeface="+mj-lt"/>
              <a:buAutoNum type="arabicPeriod"/>
            </a:pPr>
            <a:r>
              <a:rPr lang="en-US" dirty="0"/>
              <a:t>Pull the elastic strap over your head, or if the mask has strings, tie top strings first, then bottom strings. Do not wear a mask hanging from only the bottom ties or straps.</a:t>
            </a:r>
          </a:p>
          <a:p>
            <a:pPr marL="457200" indent="-457200">
              <a:buFont typeface="+mj-lt"/>
              <a:buAutoNum type="arabicPeriod"/>
            </a:pPr>
            <a:r>
              <a:rPr lang="en-US" dirty="0"/>
              <a:t>Pinch the metal strip at the top of the mask (if part of the mask) tightly around your nose so that it feels snug. Fit the mask snugly around your face and below the chin.</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58</a:t>
            </a:fld>
            <a:endParaRPr lang="en-US" dirty="0">
              <a:solidFill>
                <a:srgbClr val="D6BF00"/>
              </a:solidFill>
            </a:endParaRPr>
          </a:p>
        </p:txBody>
      </p:sp>
    </p:spTree>
    <p:extLst>
      <p:ext uri="{BB962C8B-B14F-4D97-AF65-F5344CB8AC3E}">
        <p14:creationId xmlns:p14="http://schemas.microsoft.com/office/powerpoint/2010/main" val="30089591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71582" cy="5396738"/>
          </a:xfrm>
        </p:spPr>
        <p:txBody>
          <a:bodyPr/>
          <a:lstStyle/>
          <a:p>
            <a:pPr marL="0" indent="0">
              <a:buNone/>
            </a:pPr>
            <a:r>
              <a:rPr lang="en-US" dirty="0">
                <a:solidFill>
                  <a:schemeClr val="accent5">
                    <a:lumMod val="60000"/>
                    <a:lumOff val="40000"/>
                  </a:schemeClr>
                </a:solidFill>
                <a:highlight>
                  <a:srgbClr val="000000"/>
                </a:highlight>
              </a:rPr>
              <a:t>Donning a full set of PPE</a:t>
            </a:r>
          </a:p>
          <a:p>
            <a:pPr marL="0" indent="0">
              <a:buNone/>
            </a:pPr>
            <a:endParaRPr lang="en-US" dirty="0"/>
          </a:p>
          <a:p>
            <a:pPr marL="457200" indent="-457200">
              <a:buFont typeface="+mj-lt"/>
              <a:buAutoNum type="arabicPeriod" startAt="8"/>
            </a:pPr>
            <a:r>
              <a:rPr lang="en-US" dirty="0"/>
              <a:t>Put on the goggles over your eyes or eyeglasses. Use the headband or earpieces to secure them to your head. Make sure they fit snugly.</a:t>
            </a:r>
          </a:p>
          <a:p>
            <a:pPr marL="457200" indent="-457200">
              <a:buFont typeface="+mj-lt"/>
              <a:buAutoNum type="arabicPeriod" startAt="8"/>
            </a:pPr>
            <a:r>
              <a:rPr lang="en-US" dirty="0"/>
              <a:t>If you are right-handed, slide one glove on your left hand (reverse if left-handed).</a:t>
            </a:r>
          </a:p>
          <a:p>
            <a:pPr marL="457200" indent="-457200">
              <a:buFont typeface="+mj-lt"/>
              <a:buAutoNum type="arabicPeriod" startAt="8"/>
            </a:pPr>
            <a:r>
              <a:rPr lang="en-US" dirty="0"/>
              <a:t>Using your gloved hand, slide the other hand into the second glove.</a:t>
            </a:r>
          </a:p>
          <a:p>
            <a:pPr marL="457200" indent="-457200">
              <a:buFont typeface="+mj-lt"/>
              <a:buAutoNum type="arabicPeriod" startAt="8"/>
            </a:pPr>
            <a:r>
              <a:rPr lang="en-US" dirty="0"/>
              <a:t>Interlace your fingers to smooth out folds and create a comfortable fit.</a:t>
            </a:r>
          </a:p>
          <a:p>
            <a:pPr marL="457200" indent="-457200">
              <a:buFont typeface="+mj-lt"/>
              <a:buAutoNum type="arabicPeriod" startAt="8"/>
            </a:pPr>
            <a:r>
              <a:rPr lang="en-US" dirty="0"/>
              <a:t>Carefully look for tears, holes, or discolored spots. Replace the glove if needed.</a:t>
            </a:r>
          </a:p>
          <a:p>
            <a:pPr marL="457200" indent="-457200">
              <a:buFont typeface="+mj-lt"/>
              <a:buAutoNum type="arabicPeriod" startAt="8"/>
            </a:pPr>
            <a:r>
              <a:rPr lang="en-US" dirty="0"/>
              <a:t>Pull the cuff of the gloves over the sleeves of the gown.</a:t>
            </a:r>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59</a:t>
            </a:fld>
            <a:endParaRPr lang="en-US" dirty="0">
              <a:solidFill>
                <a:srgbClr val="D6BF00"/>
              </a:solidFill>
            </a:endParaRPr>
          </a:p>
        </p:txBody>
      </p:sp>
    </p:spTree>
    <p:extLst>
      <p:ext uri="{BB962C8B-B14F-4D97-AF65-F5344CB8AC3E}">
        <p14:creationId xmlns:p14="http://schemas.microsoft.com/office/powerpoint/2010/main" val="2172059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r>
              <a:rPr lang="en-US" b="1" dirty="0"/>
              <a:t>chain of infection</a:t>
            </a:r>
          </a:p>
          <a:p>
            <a:pPr marL="457200" lvl="1" indent="0">
              <a:buNone/>
            </a:pPr>
            <a:r>
              <a:rPr lang="en-US" dirty="0"/>
              <a:t>a way of describing how disease is transmitted from one human being to another.</a:t>
            </a:r>
          </a:p>
          <a:p>
            <a:pPr marL="0" indent="0">
              <a:buNone/>
            </a:pPr>
            <a:r>
              <a:rPr lang="en-US" b="1" dirty="0"/>
              <a:t>causative agent</a:t>
            </a:r>
          </a:p>
          <a:p>
            <a:pPr marL="457200" lvl="1" indent="0">
              <a:buNone/>
            </a:pPr>
            <a:r>
              <a:rPr lang="en-US" dirty="0"/>
              <a:t>a pathogenic microorganism that causes disease.</a:t>
            </a:r>
          </a:p>
          <a:p>
            <a:pPr marL="0" indent="0">
              <a:buNone/>
            </a:pPr>
            <a:r>
              <a:rPr lang="en-US" b="1" dirty="0"/>
              <a:t>reservoir</a:t>
            </a:r>
          </a:p>
          <a:p>
            <a:pPr marL="457200" lvl="1" indent="0">
              <a:buNone/>
            </a:pPr>
            <a:r>
              <a:rPr lang="en-US" dirty="0"/>
              <a:t>a place where a pathogen lives and multiplies.</a:t>
            </a:r>
          </a:p>
          <a:p>
            <a:pPr marL="0" indent="0">
              <a:buNone/>
            </a:pPr>
            <a:endParaRPr lang="en-US" dirty="0">
              <a:solidFill>
                <a:srgbClr val="FF0000"/>
              </a:solidFill>
            </a:endParaRPr>
          </a:p>
          <a:p>
            <a:pPr marL="457200" indent="-457200">
              <a:buFont typeface="+mj-lt"/>
              <a:buAutoNum type="arabicPeriod" startAt="2"/>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a:t>
            </a:fld>
            <a:endParaRPr lang="en-US" dirty="0">
              <a:solidFill>
                <a:srgbClr val="D6BF00"/>
              </a:solidFill>
            </a:endParaRPr>
          </a:p>
        </p:txBody>
      </p:sp>
    </p:spTree>
    <p:extLst>
      <p:ext uri="{BB962C8B-B14F-4D97-AF65-F5344CB8AC3E}">
        <p14:creationId xmlns:p14="http://schemas.microsoft.com/office/powerpoint/2010/main" val="2052918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Discuss the use of personal protective equipment (PPE) in facilities</a:t>
            </a:r>
          </a:p>
          <a:p>
            <a:pPr marL="457200" indent="-457200">
              <a:buFont typeface="+mj-lt"/>
              <a:buAutoNum type="arabicPeriod" startAt="6"/>
            </a:pPr>
            <a:endParaRPr lang="en-US" dirty="0">
              <a:solidFill>
                <a:srgbClr val="FF0000"/>
              </a:solidFill>
            </a:endParaRPr>
          </a:p>
          <a:p>
            <a:pPr marL="0" indent="0">
              <a:buNone/>
            </a:pPr>
            <a:r>
              <a:rPr lang="en-US" dirty="0"/>
              <a:t>The proper order for doffing PPE is as follows:</a:t>
            </a:r>
          </a:p>
          <a:p>
            <a:pPr marL="0" indent="0">
              <a:buNone/>
            </a:pPr>
            <a:endParaRPr lang="en-US" dirty="0"/>
          </a:p>
          <a:p>
            <a:pPr lvl="1"/>
            <a:r>
              <a:rPr lang="en-US" dirty="0"/>
              <a:t>Remove and discard gloves.</a:t>
            </a:r>
          </a:p>
          <a:p>
            <a:pPr lvl="1"/>
            <a:r>
              <a:rPr lang="en-US" dirty="0"/>
              <a:t>Remove goggles or face shield.</a:t>
            </a:r>
          </a:p>
          <a:p>
            <a:pPr lvl="1"/>
            <a:r>
              <a:rPr lang="en-US" dirty="0"/>
              <a:t>Remove and discard gown.</a:t>
            </a:r>
          </a:p>
          <a:p>
            <a:pPr lvl="1"/>
            <a:r>
              <a:rPr lang="en-US" dirty="0"/>
              <a:t>Remove and discard mask.</a:t>
            </a:r>
          </a:p>
          <a:p>
            <a:pPr lvl="1"/>
            <a:r>
              <a:rPr lang="en-US" dirty="0"/>
              <a:t>Wash hands.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60</a:t>
            </a:fld>
            <a:endParaRPr lang="en-US" dirty="0">
              <a:solidFill>
                <a:srgbClr val="D6BF00"/>
              </a:solidFill>
            </a:endParaRPr>
          </a:p>
        </p:txBody>
      </p:sp>
    </p:spTree>
    <p:extLst>
      <p:ext uri="{BB962C8B-B14F-4D97-AF65-F5344CB8AC3E}">
        <p14:creationId xmlns:p14="http://schemas.microsoft.com/office/powerpoint/2010/main" val="4187803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71582" cy="5396738"/>
          </a:xfrm>
        </p:spPr>
        <p:txBody>
          <a:bodyPr/>
          <a:lstStyle/>
          <a:p>
            <a:pPr marL="0" indent="0">
              <a:buNone/>
            </a:pPr>
            <a:r>
              <a:rPr lang="en-US" dirty="0">
                <a:solidFill>
                  <a:schemeClr val="accent5">
                    <a:lumMod val="60000"/>
                    <a:lumOff val="40000"/>
                  </a:schemeClr>
                </a:solidFill>
                <a:highlight>
                  <a:srgbClr val="000000"/>
                </a:highlight>
              </a:rPr>
              <a:t>Doffing a full set of PPE</a:t>
            </a:r>
          </a:p>
          <a:p>
            <a:pPr marL="0" indent="0">
              <a:buNone/>
            </a:pPr>
            <a:endParaRPr lang="en-US" dirty="0"/>
          </a:p>
          <a:p>
            <a:pPr marL="457200" indent="-457200">
              <a:buFont typeface="+mj-lt"/>
              <a:buAutoNum type="arabicPeriod"/>
            </a:pPr>
            <a:r>
              <a:rPr lang="en-US" dirty="0"/>
              <a:t>Touch only the outside of one glove. With one gloved hand, grasp the other glove at the palm and pull the glove off.</a:t>
            </a:r>
          </a:p>
          <a:p>
            <a:pPr marL="457200" indent="-457200">
              <a:buFont typeface="+mj-lt"/>
              <a:buAutoNum type="arabicPeriod"/>
            </a:pPr>
            <a:r>
              <a:rPr lang="en-US" dirty="0"/>
              <a:t>With the fingertips of your gloved hand, hold the glove you just removed. With your ungloved hand, slip two fingers underneath the cuff of the remaining glove at the wrist. Do not touch any part of the outside of the glove.</a:t>
            </a:r>
          </a:p>
          <a:p>
            <a:pPr marL="457200" indent="-457200">
              <a:buFont typeface="+mj-lt"/>
              <a:buAutoNum type="arabicPeriod"/>
            </a:pPr>
            <a:r>
              <a:rPr lang="en-US" dirty="0"/>
              <a:t>Pull down, turning this glove inside out and over the first glove as you remove it.</a:t>
            </a:r>
          </a:p>
          <a:p>
            <a:pPr marL="457200" indent="-457200">
              <a:buFont typeface="+mj-lt"/>
              <a:buAutoNum type="arabicPeriod"/>
            </a:pPr>
            <a:r>
              <a:rPr lang="en-US" dirty="0"/>
              <a:t>You should now be holding one glove from its clean inner side and the other glove should be inside it.</a:t>
            </a:r>
          </a:p>
          <a:p>
            <a:pPr marL="457200" indent="-457200">
              <a:buFont typeface="+mj-lt"/>
              <a:buAutoNum type="arabicPeriod"/>
            </a:pPr>
            <a:r>
              <a:rPr lang="en-US" dirty="0"/>
              <a:t>Drop both gloves into the proper container without contaminating yourself.</a:t>
            </a:r>
          </a:p>
          <a:p>
            <a:pPr marL="457200" indent="-457200">
              <a:buFont typeface="+mj-lt"/>
              <a:buAutoNum type="arabicPeriod"/>
            </a:pPr>
            <a:r>
              <a:rPr lang="en-US" dirty="0"/>
              <a:t>Grasp headband or earpieces of goggles with your ungloved hands.</a:t>
            </a:r>
          </a:p>
          <a:p>
            <a:pPr marL="457200" indent="-457200">
              <a:buFont typeface="+mj-lt"/>
              <a:buAutoNum type="arabicPeriod"/>
            </a:pPr>
            <a:r>
              <a:rPr lang="en-US" dirty="0"/>
              <a:t>Lift the goggles away from your face.</a:t>
            </a:r>
          </a:p>
          <a:p>
            <a:pPr marL="457200" indent="-457200">
              <a:buFont typeface="+mj-lt"/>
              <a:buAutoNum type="arabicPeriod"/>
            </a:pPr>
            <a:r>
              <a:rPr lang="en-US" dirty="0"/>
              <a:t>Put the goggles in the proper container.</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61</a:t>
            </a:fld>
            <a:endParaRPr lang="en-US" dirty="0">
              <a:solidFill>
                <a:srgbClr val="D6BF00"/>
              </a:solidFill>
            </a:endParaRPr>
          </a:p>
        </p:txBody>
      </p:sp>
    </p:spTree>
    <p:extLst>
      <p:ext uri="{BB962C8B-B14F-4D97-AF65-F5344CB8AC3E}">
        <p14:creationId xmlns:p14="http://schemas.microsoft.com/office/powerpoint/2010/main" val="30118445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DF6E12-F983-49B0-BE95-3ED979605669}"/>
              </a:ext>
            </a:extLst>
          </p:cNvPr>
          <p:cNvSpPr>
            <a:spLocks noGrp="1"/>
          </p:cNvSpPr>
          <p:nvPr>
            <p:ph idx="1"/>
          </p:nvPr>
        </p:nvSpPr>
        <p:spPr>
          <a:xfrm>
            <a:off x="635392" y="780226"/>
            <a:ext cx="9871582" cy="5396738"/>
          </a:xfrm>
        </p:spPr>
        <p:txBody>
          <a:bodyPr/>
          <a:lstStyle/>
          <a:p>
            <a:pPr marL="0" indent="0">
              <a:buNone/>
            </a:pPr>
            <a:r>
              <a:rPr lang="en-US" dirty="0">
                <a:solidFill>
                  <a:schemeClr val="accent5">
                    <a:lumMod val="60000"/>
                    <a:lumOff val="40000"/>
                  </a:schemeClr>
                </a:solidFill>
                <a:highlight>
                  <a:srgbClr val="000000"/>
                </a:highlight>
              </a:rPr>
              <a:t>Doffing a full set of PPE</a:t>
            </a:r>
          </a:p>
          <a:p>
            <a:pPr marL="0" indent="0">
              <a:buNone/>
            </a:pPr>
            <a:endParaRPr lang="en-US" dirty="0"/>
          </a:p>
          <a:p>
            <a:pPr marL="457200" indent="-457200">
              <a:buFont typeface="+mj-lt"/>
              <a:buAutoNum type="arabicPeriod" startAt="9"/>
            </a:pPr>
            <a:r>
              <a:rPr lang="en-US" dirty="0"/>
              <a:t>Unfasten the gown at the neck and waist. Remove the gown without touching the outside of the gown. Roll the dirty side in, while holding the gown away from your body. Dispose of gown properly.</a:t>
            </a:r>
          </a:p>
          <a:p>
            <a:pPr marL="457200" indent="-457200">
              <a:buFont typeface="+mj-lt"/>
              <a:buAutoNum type="arabicPeriod" startAt="9"/>
            </a:pPr>
            <a:r>
              <a:rPr lang="en-US" dirty="0"/>
              <a:t>If the mask has strings, untie the bottom strings first, then the top strings.</a:t>
            </a:r>
          </a:p>
          <a:p>
            <a:pPr marL="457200" indent="-457200">
              <a:buFont typeface="+mj-lt"/>
              <a:buAutoNum type="arabicPeriod" startAt="9"/>
            </a:pPr>
            <a:r>
              <a:rPr lang="en-US" dirty="0"/>
              <a:t>Remove the mask from your face and discard in the proper container.</a:t>
            </a:r>
          </a:p>
          <a:p>
            <a:pPr marL="457200" indent="-457200">
              <a:buFont typeface="+mj-lt"/>
              <a:buAutoNum type="arabicPeriod" startAt="9"/>
            </a:pPr>
            <a:r>
              <a:rPr lang="en-US" dirty="0"/>
              <a:t>Wash your hands. Washing hands is always the final step after removing and disposing of PPE.</a:t>
            </a:r>
          </a:p>
          <a:p>
            <a:pPr marL="0" indent="0">
              <a:buNone/>
            </a:pPr>
            <a:endParaRPr lang="en-US" dirty="0"/>
          </a:p>
        </p:txBody>
      </p:sp>
      <p:sp>
        <p:nvSpPr>
          <p:cNvPr id="3" name="Slide Number Placeholder 2">
            <a:extLst>
              <a:ext uri="{FF2B5EF4-FFF2-40B4-BE49-F238E27FC236}">
                <a16:creationId xmlns:a16="http://schemas.microsoft.com/office/drawing/2014/main" id="{53729A1D-5B38-4EAA-82AC-4DF7FEF30E80}"/>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62</a:t>
            </a:fld>
            <a:endParaRPr lang="en-US" dirty="0">
              <a:solidFill>
                <a:srgbClr val="D6BF00"/>
              </a:solidFill>
            </a:endParaRPr>
          </a:p>
        </p:txBody>
      </p:sp>
    </p:spTree>
    <p:extLst>
      <p:ext uri="{BB962C8B-B14F-4D97-AF65-F5344CB8AC3E}">
        <p14:creationId xmlns:p14="http://schemas.microsoft.com/office/powerpoint/2010/main" val="9286559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List guidelines for handling equipment and linen</a:t>
            </a:r>
          </a:p>
          <a:p>
            <a:pPr marL="457200" indent="-457200">
              <a:buFont typeface="+mj-lt"/>
              <a:buAutoNum type="arabicPeriod" startAt="7"/>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clean</a:t>
            </a:r>
          </a:p>
          <a:p>
            <a:pPr marL="457200" lvl="1" indent="0">
              <a:buNone/>
            </a:pPr>
            <a:r>
              <a:rPr lang="en-US" dirty="0"/>
              <a:t>in health care, a condition in which objects are not contaminated with pathogens. </a:t>
            </a:r>
          </a:p>
          <a:p>
            <a:pPr marL="0" indent="0">
              <a:buNone/>
            </a:pPr>
            <a:r>
              <a:rPr lang="en-US" b="1" dirty="0"/>
              <a:t>dirty</a:t>
            </a:r>
          </a:p>
          <a:p>
            <a:pPr marL="457200" lvl="1" indent="0">
              <a:buNone/>
            </a:pPr>
            <a:r>
              <a:rPr lang="en-US" dirty="0"/>
              <a:t>in health care, a condition in which objects have been contaminated with pathogens.</a:t>
            </a:r>
          </a:p>
          <a:p>
            <a:pPr marL="0" indent="0">
              <a:buNone/>
            </a:pPr>
            <a:r>
              <a:rPr lang="en-US" b="1" dirty="0"/>
              <a:t>disinfection</a:t>
            </a:r>
          </a:p>
          <a:p>
            <a:pPr marL="457200" lvl="1" indent="0">
              <a:buNone/>
            </a:pPr>
            <a:r>
              <a:rPr lang="en-US" dirty="0"/>
              <a:t>a process that destroys most, but not all, pathogens; it reduces the pathogen count to a level that is considered not infectious.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63</a:t>
            </a:fld>
            <a:endParaRPr lang="en-US" dirty="0">
              <a:solidFill>
                <a:srgbClr val="D6BF00"/>
              </a:solidFill>
            </a:endParaRPr>
          </a:p>
        </p:txBody>
      </p:sp>
    </p:spTree>
    <p:extLst>
      <p:ext uri="{BB962C8B-B14F-4D97-AF65-F5344CB8AC3E}">
        <p14:creationId xmlns:p14="http://schemas.microsoft.com/office/powerpoint/2010/main" val="22714582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List guidelines for handling equipment and linen</a:t>
            </a:r>
          </a:p>
          <a:p>
            <a:pPr marL="457200" indent="-457200">
              <a:buFont typeface="+mj-lt"/>
              <a:buAutoNum type="arabicPeriod" startAt="7"/>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sterilization</a:t>
            </a:r>
          </a:p>
          <a:p>
            <a:pPr marL="457200" lvl="1" indent="0">
              <a:buNone/>
            </a:pPr>
            <a:r>
              <a:rPr lang="en-US" dirty="0"/>
              <a:t>cleaning measure that destroys all microorganisms, including pathogens.</a:t>
            </a:r>
          </a:p>
          <a:p>
            <a:pPr marL="0" indent="0">
              <a:buNone/>
            </a:pPr>
            <a:r>
              <a:rPr lang="en-US" b="1" dirty="0"/>
              <a:t>disposable</a:t>
            </a:r>
          </a:p>
          <a:p>
            <a:pPr marL="457200" lvl="1" indent="0">
              <a:buNone/>
            </a:pPr>
            <a:r>
              <a:rPr lang="en-US" dirty="0"/>
              <a:t>to be used only once and then discarded.</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64</a:t>
            </a:fld>
            <a:endParaRPr lang="en-US" dirty="0">
              <a:solidFill>
                <a:srgbClr val="D6BF00"/>
              </a:solidFill>
            </a:endParaRPr>
          </a:p>
        </p:txBody>
      </p:sp>
    </p:spTree>
    <p:extLst>
      <p:ext uri="{BB962C8B-B14F-4D97-AF65-F5344CB8AC3E}">
        <p14:creationId xmlns:p14="http://schemas.microsoft.com/office/powerpoint/2010/main" val="35146076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List guidelines for handling equipment and linen</a:t>
            </a:r>
          </a:p>
          <a:p>
            <a:pPr marL="457200" indent="-457200">
              <a:buFont typeface="+mj-lt"/>
              <a:buAutoNum type="arabicPeriod" startAt="7"/>
            </a:pPr>
            <a:endParaRPr lang="en-US" dirty="0">
              <a:solidFill>
                <a:srgbClr val="FF0000"/>
              </a:solidFill>
            </a:endParaRPr>
          </a:p>
          <a:p>
            <a:pPr marL="0" indent="0">
              <a:buNone/>
            </a:pPr>
            <a:r>
              <a:rPr lang="en-US" dirty="0"/>
              <a:t>NAs should follow these guidelines regarding equipment, linen, and clothing:</a:t>
            </a:r>
          </a:p>
          <a:p>
            <a:pPr marL="0" indent="0">
              <a:buNone/>
            </a:pPr>
            <a:endParaRPr lang="en-US" dirty="0"/>
          </a:p>
          <a:p>
            <a:pPr lvl="1"/>
            <a:r>
              <a:rPr lang="en-US" dirty="0"/>
              <a:t>Prevent skin/mucous membrane contact. </a:t>
            </a:r>
          </a:p>
          <a:p>
            <a:pPr lvl="1"/>
            <a:r>
              <a:rPr lang="en-US" dirty="0"/>
              <a:t>Prevent contamination of clothing. </a:t>
            </a:r>
          </a:p>
          <a:p>
            <a:pPr lvl="1"/>
            <a:r>
              <a:rPr lang="en-US" dirty="0"/>
              <a:t>Prevent transfer of disease to other residents or areas. </a:t>
            </a:r>
          </a:p>
          <a:p>
            <a:pPr lvl="1"/>
            <a:r>
              <a:rPr lang="en-US" dirty="0"/>
              <a:t>Do not use reusable equipment until it has been cleaned properly. </a:t>
            </a:r>
          </a:p>
          <a:p>
            <a:pPr lvl="1"/>
            <a:r>
              <a:rPr lang="en-US" dirty="0"/>
              <a:t>Dispose of all single-use equipment properly.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65</a:t>
            </a:fld>
            <a:endParaRPr lang="en-US" dirty="0">
              <a:solidFill>
                <a:srgbClr val="D6BF00"/>
              </a:solidFill>
            </a:endParaRPr>
          </a:p>
        </p:txBody>
      </p:sp>
    </p:spTree>
    <p:extLst>
      <p:ext uri="{BB962C8B-B14F-4D97-AF65-F5344CB8AC3E}">
        <p14:creationId xmlns:p14="http://schemas.microsoft.com/office/powerpoint/2010/main" val="14493713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List guidelines for handling equipment and linen</a:t>
            </a:r>
          </a:p>
          <a:p>
            <a:pPr marL="457200" indent="-457200">
              <a:buFont typeface="+mj-lt"/>
              <a:buAutoNum type="arabicPeriod" startAt="7"/>
            </a:pPr>
            <a:endParaRPr lang="en-US" dirty="0">
              <a:solidFill>
                <a:srgbClr val="FF0000"/>
              </a:solidFill>
            </a:endParaRPr>
          </a:p>
          <a:p>
            <a:pPr marL="0" indent="0">
              <a:buNone/>
            </a:pPr>
            <a:r>
              <a:rPr lang="en-US" dirty="0"/>
              <a:t>Guidelines regarding equipment, linen, and clothing (cont’d):</a:t>
            </a:r>
          </a:p>
          <a:p>
            <a:pPr marL="0" indent="0">
              <a:buNone/>
            </a:pPr>
            <a:endParaRPr lang="en-US" dirty="0"/>
          </a:p>
          <a:p>
            <a:pPr lvl="1"/>
            <a:r>
              <a:rPr lang="en-US" dirty="0"/>
              <a:t>Clean and disinfect all environmental surfaces, beds, bedrails, bedside equipment, and all frequently touched surfaces (such as doorknobs and call lights). </a:t>
            </a:r>
          </a:p>
          <a:p>
            <a:pPr lvl="1"/>
            <a:r>
              <a:rPr lang="en-US" dirty="0"/>
              <a:t>Handle, transport, and process soiled linens and clothing in a way that prevents skin and mucous membrane exposure, contamination of clothing (hold linen away from uniform), and transfer of disease to other residents and environments.</a:t>
            </a:r>
          </a:p>
          <a:p>
            <a:pPr lvl="1"/>
            <a:r>
              <a:rPr lang="en-US" dirty="0"/>
              <a:t>Bag soiled linen at point of origin.</a:t>
            </a:r>
          </a:p>
          <a:p>
            <a:pPr lvl="1"/>
            <a:r>
              <a:rPr lang="en-US" dirty="0"/>
              <a:t>Sort soiled linen away from resident care areas.</a:t>
            </a:r>
          </a:p>
          <a:p>
            <a:pPr lvl="1"/>
            <a:r>
              <a:rPr lang="en-US" dirty="0"/>
              <a:t>Place wet linen in leakproof bags.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66</a:t>
            </a:fld>
            <a:endParaRPr lang="en-US" dirty="0">
              <a:solidFill>
                <a:srgbClr val="D6BF00"/>
              </a:solidFill>
            </a:endParaRPr>
          </a:p>
        </p:txBody>
      </p:sp>
    </p:spTree>
    <p:extLst>
      <p:ext uri="{BB962C8B-B14F-4D97-AF65-F5344CB8AC3E}">
        <p14:creationId xmlns:p14="http://schemas.microsoft.com/office/powerpoint/2010/main" val="30753854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to handle spills</a:t>
            </a:r>
          </a:p>
          <a:p>
            <a:pPr marL="457200" indent="-457200">
              <a:buFont typeface="+mj-lt"/>
              <a:buAutoNum type="arabicPeriod" startAt="8"/>
            </a:pPr>
            <a:endParaRPr lang="en-US" dirty="0">
              <a:solidFill>
                <a:srgbClr val="FF0000"/>
              </a:solidFill>
            </a:endParaRPr>
          </a:p>
          <a:p>
            <a:pPr marL="0" indent="0">
              <a:buNone/>
            </a:pPr>
            <a:r>
              <a:rPr lang="en-US" dirty="0"/>
              <a:t>NAs should follow these guidelines for cleaning spills involving blood, body fluids, or glass: </a:t>
            </a:r>
          </a:p>
          <a:p>
            <a:pPr marL="0" indent="0">
              <a:buNone/>
            </a:pPr>
            <a:endParaRPr lang="en-US" dirty="0"/>
          </a:p>
          <a:p>
            <a:pPr lvl="1"/>
            <a:r>
              <a:rPr lang="en-US" dirty="0"/>
              <a:t>Notify proper department about spill immediately if it is not the NA’s responsibility to clean up.</a:t>
            </a:r>
          </a:p>
          <a:p>
            <a:pPr lvl="1"/>
            <a:r>
              <a:rPr lang="en-US" dirty="0"/>
              <a:t>Put on gloves (possibly heavy-duty gloves, depending on the spill). </a:t>
            </a:r>
          </a:p>
          <a:p>
            <a:pPr lvl="1"/>
            <a:r>
              <a:rPr lang="en-US" dirty="0"/>
              <a:t>Use proper product to absorb spill.</a:t>
            </a:r>
          </a:p>
          <a:p>
            <a:pPr lvl="1"/>
            <a:r>
              <a:rPr lang="en-US" dirty="0"/>
              <a:t>Scoop up absorbed spill and dispose of it in designated container.</a:t>
            </a:r>
          </a:p>
          <a:p>
            <a:pPr lvl="1"/>
            <a:r>
              <a:rPr lang="en-US" dirty="0"/>
              <a:t>Apply disinfectant and allow it to stand wet for 10 minutes.</a:t>
            </a:r>
          </a:p>
          <a:p>
            <a:pPr lvl="1"/>
            <a:r>
              <a:rPr lang="en-US" dirty="0"/>
              <a:t>Use proper cleaning solution.</a:t>
            </a:r>
          </a:p>
          <a:p>
            <a:pPr lvl="1"/>
            <a:r>
              <a:rPr lang="en-US" dirty="0"/>
              <a:t>Use tools, never hands, to pick up glass. </a:t>
            </a:r>
          </a:p>
          <a:p>
            <a:pPr lvl="1"/>
            <a:r>
              <a:rPr lang="en-US" dirty="0"/>
              <a:t>Properly bag waste.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67</a:t>
            </a:fld>
            <a:endParaRPr lang="en-US" dirty="0">
              <a:solidFill>
                <a:srgbClr val="D6BF00"/>
              </a:solidFill>
            </a:endParaRPr>
          </a:p>
        </p:txBody>
      </p:sp>
    </p:spTree>
    <p:extLst>
      <p:ext uri="{BB962C8B-B14F-4D97-AF65-F5344CB8AC3E}">
        <p14:creationId xmlns:p14="http://schemas.microsoft.com/office/powerpoint/2010/main" val="1519243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Explain how to handle spills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important the absorb a spill and remove the fluid before treating the area with disinfectant. If the spilled fluid is not absorbed and removed first, it may neutralize the disinfectant on contact.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68</a:t>
            </a:fld>
            <a:endParaRPr lang="en-US" dirty="0">
              <a:solidFill>
                <a:srgbClr val="D6BF00"/>
              </a:solidFill>
            </a:endParaRPr>
          </a:p>
        </p:txBody>
      </p:sp>
    </p:spTree>
    <p:extLst>
      <p:ext uri="{BB962C8B-B14F-4D97-AF65-F5344CB8AC3E}">
        <p14:creationId xmlns:p14="http://schemas.microsoft.com/office/powerpoint/2010/main" val="5270209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Transmission-Based Precautions</a:t>
            </a:r>
          </a:p>
          <a:p>
            <a:pPr marL="457200" lvl="1" indent="0">
              <a:buNone/>
            </a:pPr>
            <a:r>
              <a:rPr lang="en-US" dirty="0"/>
              <a:t>a method of infection prevention used when caring for per- sons who are infected or may be infected with certain infectious diseases.</a:t>
            </a:r>
          </a:p>
          <a:p>
            <a:pPr marL="0" indent="0">
              <a:buNone/>
            </a:pPr>
            <a:r>
              <a:rPr lang="en-US" b="1" dirty="0"/>
              <a:t>multidrug-resistant organisms (MDROs)</a:t>
            </a:r>
          </a:p>
          <a:p>
            <a:pPr marL="457200" lvl="1" indent="0">
              <a:buNone/>
            </a:pPr>
            <a:r>
              <a:rPr lang="en-US" dirty="0"/>
              <a:t>microorganisms, mostly bacteria, that are resistant to one or more antimicrobial agents that are commonly used for treatment.</a:t>
            </a:r>
          </a:p>
          <a:p>
            <a:pPr marL="0" indent="0">
              <a:buNone/>
            </a:pPr>
            <a:r>
              <a:rPr lang="en-US" b="1" dirty="0"/>
              <a:t>isolate</a:t>
            </a:r>
          </a:p>
          <a:p>
            <a:pPr marL="457200" lvl="1" indent="0">
              <a:buNone/>
            </a:pPr>
            <a:r>
              <a:rPr lang="en-US" dirty="0"/>
              <a:t>to keep something separate, or by itself.</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69</a:t>
            </a:fld>
            <a:endParaRPr lang="en-US" dirty="0">
              <a:solidFill>
                <a:srgbClr val="D6BF00"/>
              </a:solidFill>
            </a:endParaRPr>
          </a:p>
        </p:txBody>
      </p:sp>
    </p:spTree>
    <p:extLst>
      <p:ext uri="{BB962C8B-B14F-4D97-AF65-F5344CB8AC3E}">
        <p14:creationId xmlns:p14="http://schemas.microsoft.com/office/powerpoint/2010/main" val="1895511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portal of exit</a:t>
            </a:r>
          </a:p>
          <a:p>
            <a:pPr marL="457200" lvl="1" indent="0">
              <a:buNone/>
            </a:pPr>
            <a:r>
              <a:rPr lang="en-US" dirty="0"/>
              <a:t>any body opening on an infected person that allows pathogens to leave.</a:t>
            </a:r>
          </a:p>
          <a:p>
            <a:pPr marL="0" indent="0">
              <a:buNone/>
            </a:pPr>
            <a:r>
              <a:rPr lang="en-US" b="1" dirty="0"/>
              <a:t>mode of transmission</a:t>
            </a:r>
          </a:p>
          <a:p>
            <a:pPr marL="457200" lvl="1" indent="0">
              <a:buNone/>
            </a:pPr>
            <a:r>
              <a:rPr lang="en-US" dirty="0"/>
              <a:t>the method of describing how a pathogen travels.</a:t>
            </a:r>
          </a:p>
          <a:p>
            <a:pPr marL="0" indent="0">
              <a:buNone/>
            </a:pPr>
            <a:r>
              <a:rPr lang="en-US" b="1" dirty="0"/>
              <a:t>direct contact</a:t>
            </a:r>
          </a:p>
          <a:p>
            <a:pPr marL="457200" lvl="1" indent="0">
              <a:buNone/>
            </a:pPr>
            <a:r>
              <a:rPr lang="en-US" dirty="0"/>
              <a:t>a way of transmitting pathogens through touching the infected person or his secretions.</a:t>
            </a:r>
          </a:p>
          <a:p>
            <a:pPr marL="0" indent="0">
              <a:buNone/>
            </a:pPr>
            <a:r>
              <a:rPr lang="en-US" b="1" dirty="0"/>
              <a:t>indirect contact</a:t>
            </a:r>
          </a:p>
          <a:p>
            <a:pPr marL="457200" lvl="1" indent="0">
              <a:buNone/>
            </a:pPr>
            <a:r>
              <a:rPr lang="en-US" dirty="0"/>
              <a:t>a way of transmitting pathogens from touching something contaminated by the infected person.</a:t>
            </a: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a:t>
            </a:fld>
            <a:endParaRPr lang="en-US" dirty="0">
              <a:solidFill>
                <a:srgbClr val="D6BF00"/>
              </a:solidFill>
            </a:endParaRPr>
          </a:p>
        </p:txBody>
      </p:sp>
    </p:spTree>
    <p:extLst>
      <p:ext uri="{BB962C8B-B14F-4D97-AF65-F5344CB8AC3E}">
        <p14:creationId xmlns:p14="http://schemas.microsoft.com/office/powerpoint/2010/main" val="40057361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Transmission-Based Precautions are always used in addition to Standard Precautions.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70</a:t>
            </a:fld>
            <a:endParaRPr lang="en-US" dirty="0">
              <a:solidFill>
                <a:srgbClr val="D6BF00"/>
              </a:solidFill>
            </a:endParaRPr>
          </a:p>
        </p:txBody>
      </p:sp>
    </p:spTree>
    <p:extLst>
      <p:ext uri="{BB962C8B-B14F-4D97-AF65-F5344CB8AC3E}">
        <p14:creationId xmlns:p14="http://schemas.microsoft.com/office/powerpoint/2010/main" val="3831124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A6F9F-B9F6-4AC6-954B-38F16B16EFA4}"/>
              </a:ext>
            </a:extLst>
          </p:cNvPr>
          <p:cNvSpPr>
            <a:spLocks noGrp="1"/>
          </p:cNvSpPr>
          <p:nvPr>
            <p:ph idx="1"/>
          </p:nvPr>
        </p:nvSpPr>
        <p:spPr/>
        <p:txBody>
          <a:bodyPr/>
          <a:lstStyle/>
          <a:p>
            <a:pPr marL="0" indent="0">
              <a:buNone/>
            </a:pPr>
            <a:r>
              <a:rPr lang="en-US" dirty="0"/>
              <a:t>Transparency 5-2: Airborne Diseases</a:t>
            </a:r>
          </a:p>
        </p:txBody>
      </p:sp>
      <p:sp>
        <p:nvSpPr>
          <p:cNvPr id="3" name="Slide Number Placeholder 2">
            <a:extLst>
              <a:ext uri="{FF2B5EF4-FFF2-40B4-BE49-F238E27FC236}">
                <a16:creationId xmlns:a16="http://schemas.microsoft.com/office/drawing/2014/main" id="{FBD622BD-0D97-4DA2-9364-4FAB42FF9FC3}"/>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71</a:t>
            </a:fld>
            <a:endParaRPr lang="en-US" dirty="0">
              <a:solidFill>
                <a:srgbClr val="D6BF00"/>
              </a:solidFill>
            </a:endParaRPr>
          </a:p>
        </p:txBody>
      </p:sp>
      <p:pic>
        <p:nvPicPr>
          <p:cNvPr id="4" name="Picture 3">
            <a:extLst>
              <a:ext uri="{FF2B5EF4-FFF2-40B4-BE49-F238E27FC236}">
                <a16:creationId xmlns:a16="http://schemas.microsoft.com/office/drawing/2014/main" id="{B3589F02-C84C-48E3-B9CE-1C026CDFAEF9}"/>
              </a:ext>
            </a:extLst>
          </p:cNvPr>
          <p:cNvPicPr>
            <a:picLocks noChangeAspect="1"/>
          </p:cNvPicPr>
          <p:nvPr/>
        </p:nvPicPr>
        <p:blipFill>
          <a:blip r:embed="rId2"/>
          <a:stretch>
            <a:fillRect/>
          </a:stretch>
        </p:blipFill>
        <p:spPr>
          <a:xfrm>
            <a:off x="2076354" y="1292160"/>
            <a:ext cx="7193903" cy="5169856"/>
          </a:xfrm>
          <a:prstGeom prst="rect">
            <a:avLst/>
          </a:prstGeom>
        </p:spPr>
      </p:pic>
    </p:spTree>
    <p:extLst>
      <p:ext uri="{BB962C8B-B14F-4D97-AF65-F5344CB8AC3E}">
        <p14:creationId xmlns:p14="http://schemas.microsoft.com/office/powerpoint/2010/main" val="26448815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NAs should know these facts about airborne diseases:</a:t>
            </a:r>
          </a:p>
          <a:p>
            <a:pPr marL="0" indent="0">
              <a:buNone/>
            </a:pPr>
            <a:endParaRPr lang="en-US" dirty="0"/>
          </a:p>
          <a:p>
            <a:pPr lvl="1"/>
            <a:r>
              <a:rPr lang="en-US" dirty="0"/>
              <a:t>They are spread when pathogens are transmitted through the air after being expelled.</a:t>
            </a:r>
          </a:p>
          <a:p>
            <a:pPr lvl="1"/>
            <a:r>
              <a:rPr lang="en-US" dirty="0"/>
              <a:t>The pathogens can remain floating for some time.</a:t>
            </a:r>
          </a:p>
          <a:p>
            <a:pPr lvl="1"/>
            <a:r>
              <a:rPr lang="en-US" dirty="0"/>
              <a:t>Tuberculosis (TB) is an example.</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72</a:t>
            </a:fld>
            <a:endParaRPr lang="en-US" dirty="0">
              <a:solidFill>
                <a:srgbClr val="D6BF00"/>
              </a:solidFill>
            </a:endParaRPr>
          </a:p>
        </p:txBody>
      </p:sp>
    </p:spTree>
    <p:extLst>
      <p:ext uri="{BB962C8B-B14F-4D97-AF65-F5344CB8AC3E}">
        <p14:creationId xmlns:p14="http://schemas.microsoft.com/office/powerpoint/2010/main" val="13358999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The following precautions can help prevent the spread of airborne diseases:</a:t>
            </a:r>
          </a:p>
          <a:p>
            <a:pPr marL="0" indent="0">
              <a:buNone/>
            </a:pPr>
            <a:endParaRPr lang="en-US" dirty="0"/>
          </a:p>
          <a:p>
            <a:pPr lvl="1"/>
            <a:r>
              <a:rPr lang="en-US" dirty="0"/>
              <a:t>Using a special face mask (such as N95 or HEPA)</a:t>
            </a:r>
          </a:p>
          <a:p>
            <a:pPr lvl="1"/>
            <a:r>
              <a:rPr lang="en-US" dirty="0"/>
              <a:t>Wearing a gown</a:t>
            </a:r>
          </a:p>
          <a:p>
            <a:pPr lvl="1"/>
            <a:r>
              <a:rPr lang="en-US" dirty="0"/>
              <a:t>Handwashing </a:t>
            </a:r>
          </a:p>
          <a:p>
            <a:pPr lvl="1"/>
            <a:r>
              <a:rPr lang="en-US" dirty="0"/>
              <a:t>Proper ventilation</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73</a:t>
            </a:fld>
            <a:endParaRPr lang="en-US" dirty="0">
              <a:solidFill>
                <a:srgbClr val="D6BF00"/>
              </a:solidFill>
            </a:endParaRPr>
          </a:p>
        </p:txBody>
      </p:sp>
    </p:spTree>
    <p:extLst>
      <p:ext uri="{BB962C8B-B14F-4D97-AF65-F5344CB8AC3E}">
        <p14:creationId xmlns:p14="http://schemas.microsoft.com/office/powerpoint/2010/main" val="41827685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A6F9F-B9F6-4AC6-954B-38F16B16EFA4}"/>
              </a:ext>
            </a:extLst>
          </p:cNvPr>
          <p:cNvSpPr>
            <a:spLocks noGrp="1"/>
          </p:cNvSpPr>
          <p:nvPr>
            <p:ph idx="1"/>
          </p:nvPr>
        </p:nvSpPr>
        <p:spPr/>
        <p:txBody>
          <a:bodyPr/>
          <a:lstStyle/>
          <a:p>
            <a:pPr marL="0" indent="0">
              <a:buNone/>
            </a:pPr>
            <a:r>
              <a:rPr lang="en-US" dirty="0"/>
              <a:t>Transparency 5-3: Droplet Diseases</a:t>
            </a:r>
          </a:p>
        </p:txBody>
      </p:sp>
      <p:sp>
        <p:nvSpPr>
          <p:cNvPr id="3" name="Slide Number Placeholder 2">
            <a:extLst>
              <a:ext uri="{FF2B5EF4-FFF2-40B4-BE49-F238E27FC236}">
                <a16:creationId xmlns:a16="http://schemas.microsoft.com/office/drawing/2014/main" id="{FBD622BD-0D97-4DA2-9364-4FAB42FF9FC3}"/>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74</a:t>
            </a:fld>
            <a:endParaRPr lang="en-US" dirty="0">
              <a:solidFill>
                <a:srgbClr val="D6BF00"/>
              </a:solidFill>
            </a:endParaRPr>
          </a:p>
        </p:txBody>
      </p:sp>
      <p:pic>
        <p:nvPicPr>
          <p:cNvPr id="5" name="Picture 4">
            <a:extLst>
              <a:ext uri="{FF2B5EF4-FFF2-40B4-BE49-F238E27FC236}">
                <a16:creationId xmlns:a16="http://schemas.microsoft.com/office/drawing/2014/main" id="{CE47E67E-8F7B-40F0-A7DC-CFA862D113F3}"/>
              </a:ext>
            </a:extLst>
          </p:cNvPr>
          <p:cNvPicPr>
            <a:picLocks noChangeAspect="1"/>
          </p:cNvPicPr>
          <p:nvPr/>
        </p:nvPicPr>
        <p:blipFill>
          <a:blip r:embed="rId2"/>
          <a:stretch>
            <a:fillRect/>
          </a:stretch>
        </p:blipFill>
        <p:spPr>
          <a:xfrm>
            <a:off x="2267380" y="1170563"/>
            <a:ext cx="7657240" cy="5108891"/>
          </a:xfrm>
          <a:prstGeom prst="rect">
            <a:avLst/>
          </a:prstGeom>
        </p:spPr>
      </p:pic>
    </p:spTree>
    <p:extLst>
      <p:ext uri="{BB962C8B-B14F-4D97-AF65-F5344CB8AC3E}">
        <p14:creationId xmlns:p14="http://schemas.microsoft.com/office/powerpoint/2010/main" val="9017537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NAs should know these facts about droplet diseases:</a:t>
            </a:r>
          </a:p>
          <a:p>
            <a:pPr marL="0" indent="0">
              <a:buNone/>
            </a:pPr>
            <a:endParaRPr lang="en-US" dirty="0"/>
          </a:p>
          <a:p>
            <a:pPr lvl="1"/>
            <a:r>
              <a:rPr lang="en-US" dirty="0"/>
              <a:t>They are spread when pathogens are transmitted through droplets in the air.</a:t>
            </a:r>
          </a:p>
          <a:p>
            <a:pPr lvl="1"/>
            <a:r>
              <a:rPr lang="en-US" dirty="0"/>
              <a:t>Droplets normally do not travel more than six feet.</a:t>
            </a:r>
          </a:p>
          <a:p>
            <a:pPr lvl="1"/>
            <a:r>
              <a:rPr lang="en-US" dirty="0"/>
              <a:t>Talking, coughing, sneezing, laughing, singing, and suctioning can spread droplets.</a:t>
            </a:r>
          </a:p>
          <a:p>
            <a:pPr lvl="1"/>
            <a:r>
              <a:rPr lang="en-US" dirty="0"/>
              <a:t>Influenza is an example.</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75</a:t>
            </a:fld>
            <a:endParaRPr lang="en-US" dirty="0">
              <a:solidFill>
                <a:srgbClr val="D6BF00"/>
              </a:solidFill>
            </a:endParaRPr>
          </a:p>
        </p:txBody>
      </p:sp>
    </p:spTree>
    <p:extLst>
      <p:ext uri="{BB962C8B-B14F-4D97-AF65-F5344CB8AC3E}">
        <p14:creationId xmlns:p14="http://schemas.microsoft.com/office/powerpoint/2010/main" val="40976408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The following precautions can help prevent the spread of droplet diseases:</a:t>
            </a:r>
          </a:p>
          <a:p>
            <a:pPr marL="0" indent="0">
              <a:buNone/>
            </a:pPr>
            <a:endParaRPr lang="en-US" dirty="0"/>
          </a:p>
          <a:p>
            <a:pPr lvl="1"/>
            <a:r>
              <a:rPr lang="en-US" dirty="0"/>
              <a:t>Using a face mask</a:t>
            </a:r>
          </a:p>
          <a:p>
            <a:pPr lvl="1"/>
            <a:r>
              <a:rPr lang="en-US" dirty="0"/>
              <a:t>Covering nose and mouth when sneezing or coughing</a:t>
            </a:r>
          </a:p>
          <a:p>
            <a:pPr lvl="1"/>
            <a:r>
              <a:rPr lang="en-US" dirty="0"/>
              <a:t>Handwashing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76</a:t>
            </a:fld>
            <a:endParaRPr lang="en-US" dirty="0">
              <a:solidFill>
                <a:srgbClr val="D6BF00"/>
              </a:solidFill>
            </a:endParaRPr>
          </a:p>
        </p:txBody>
      </p:sp>
    </p:spTree>
    <p:extLst>
      <p:ext uri="{BB962C8B-B14F-4D97-AF65-F5344CB8AC3E}">
        <p14:creationId xmlns:p14="http://schemas.microsoft.com/office/powerpoint/2010/main" val="20384733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The CDC recommends the following measures (part of Standard Precautions) to prevent the transmission of respiratory illnesses in healthcare settings:</a:t>
            </a:r>
          </a:p>
          <a:p>
            <a:pPr marL="0" indent="0">
              <a:buNone/>
            </a:pPr>
            <a:endParaRPr lang="en-US" dirty="0"/>
          </a:p>
          <a:p>
            <a:pPr lvl="1"/>
            <a:r>
              <a:rPr lang="en-US" dirty="0"/>
              <a:t>Alerts should be posted instructing patients and visitors to inform staff of respiratory symptoms and to practice respiratory hygiene/cough etiquette, which includes </a:t>
            </a:r>
          </a:p>
          <a:p>
            <a:pPr lvl="1"/>
            <a:r>
              <a:rPr lang="en-US" dirty="0"/>
              <a:t>Cover noses/mouths with a tissue when coughing or sneezing</a:t>
            </a:r>
          </a:p>
          <a:p>
            <a:pPr lvl="1"/>
            <a:r>
              <a:rPr lang="en-US" dirty="0"/>
              <a:t>Dispose of used tissues in nearest waste container after use</a:t>
            </a:r>
          </a:p>
          <a:p>
            <a:pPr lvl="1"/>
            <a:r>
              <a:rPr lang="en-US" dirty="0"/>
              <a:t>Wash hands after contact with respiratory secretions or contaminated objects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77</a:t>
            </a:fld>
            <a:endParaRPr lang="en-US" dirty="0">
              <a:solidFill>
                <a:srgbClr val="D6BF00"/>
              </a:solidFill>
            </a:endParaRPr>
          </a:p>
        </p:txBody>
      </p:sp>
    </p:spTree>
    <p:extLst>
      <p:ext uri="{BB962C8B-B14F-4D97-AF65-F5344CB8AC3E}">
        <p14:creationId xmlns:p14="http://schemas.microsoft.com/office/powerpoint/2010/main" val="5034348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CDC measures for respiratory etiquette (cont’d):</a:t>
            </a:r>
          </a:p>
          <a:p>
            <a:pPr marL="0" indent="0">
              <a:buNone/>
            </a:pPr>
            <a:endParaRPr lang="en-US" dirty="0"/>
          </a:p>
          <a:p>
            <a:pPr lvl="1"/>
            <a:r>
              <a:rPr lang="en-US" dirty="0"/>
              <a:t>Healthcare facilities must make these items available to staff, patients, and visitors:</a:t>
            </a:r>
          </a:p>
          <a:p>
            <a:pPr lvl="1"/>
            <a:r>
              <a:rPr lang="en-US" dirty="0"/>
              <a:t>Tissues and no-touch receptacles for disposal</a:t>
            </a:r>
          </a:p>
          <a:p>
            <a:pPr lvl="1"/>
            <a:r>
              <a:rPr lang="en-US" dirty="0"/>
              <a:t>Conveniently located hand rub dispensers and handwashing supplies</a:t>
            </a:r>
          </a:p>
          <a:p>
            <a:pPr lvl="1"/>
            <a:r>
              <a:rPr lang="en-US" dirty="0"/>
              <a:t>During times of increased respiratory infections, masks should be offered to anyone who is coughing and coughing people encouraged to sit at least three feet away from others.</a:t>
            </a:r>
          </a:p>
          <a:p>
            <a:pPr lvl="1"/>
            <a:r>
              <a:rPr lang="en-US" dirty="0"/>
              <a:t>Healthcare personnel should observe droplet precautions, in addition to Standard Precautions, when interacting with a patient with symptoms of a respiratory infection.</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78</a:t>
            </a:fld>
            <a:endParaRPr lang="en-US" dirty="0">
              <a:solidFill>
                <a:srgbClr val="D6BF00"/>
              </a:solidFill>
            </a:endParaRPr>
          </a:p>
        </p:txBody>
      </p:sp>
    </p:spTree>
    <p:extLst>
      <p:ext uri="{BB962C8B-B14F-4D97-AF65-F5344CB8AC3E}">
        <p14:creationId xmlns:p14="http://schemas.microsoft.com/office/powerpoint/2010/main" val="18964340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757174-FE4F-4674-997F-7FACD439F40B}"/>
              </a:ext>
            </a:extLst>
          </p:cNvPr>
          <p:cNvSpPr>
            <a:spLocks noGrp="1"/>
          </p:cNvSpPr>
          <p:nvPr>
            <p:ph idx="1"/>
          </p:nvPr>
        </p:nvSpPr>
        <p:spPr/>
        <p:txBody>
          <a:bodyPr/>
          <a:lstStyle/>
          <a:p>
            <a:pPr marL="0" indent="0">
              <a:buNone/>
            </a:pPr>
            <a:r>
              <a:rPr lang="en-US" dirty="0"/>
              <a:t>Transparency 5-4: Contact Diseases</a:t>
            </a:r>
          </a:p>
        </p:txBody>
      </p:sp>
      <p:sp>
        <p:nvSpPr>
          <p:cNvPr id="3" name="Slide Number Placeholder 2">
            <a:extLst>
              <a:ext uri="{FF2B5EF4-FFF2-40B4-BE49-F238E27FC236}">
                <a16:creationId xmlns:a16="http://schemas.microsoft.com/office/drawing/2014/main" id="{EB1B0445-496E-4568-9CFC-B3A815681293}"/>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79</a:t>
            </a:fld>
            <a:endParaRPr lang="en-US" dirty="0">
              <a:solidFill>
                <a:srgbClr val="D6BF00"/>
              </a:solidFill>
            </a:endParaRPr>
          </a:p>
        </p:txBody>
      </p:sp>
      <p:pic>
        <p:nvPicPr>
          <p:cNvPr id="4" name="Picture 3">
            <a:extLst>
              <a:ext uri="{FF2B5EF4-FFF2-40B4-BE49-F238E27FC236}">
                <a16:creationId xmlns:a16="http://schemas.microsoft.com/office/drawing/2014/main" id="{D597B45A-9A7A-410F-AB9D-C10FEE97DAC2}"/>
              </a:ext>
            </a:extLst>
          </p:cNvPr>
          <p:cNvPicPr>
            <a:picLocks noChangeAspect="1"/>
          </p:cNvPicPr>
          <p:nvPr/>
        </p:nvPicPr>
        <p:blipFill>
          <a:blip r:embed="rId2"/>
          <a:stretch>
            <a:fillRect/>
          </a:stretch>
        </p:blipFill>
        <p:spPr>
          <a:xfrm>
            <a:off x="2322599" y="1309695"/>
            <a:ext cx="7546801" cy="5398246"/>
          </a:xfrm>
          <a:prstGeom prst="rect">
            <a:avLst/>
          </a:prstGeom>
        </p:spPr>
      </p:pic>
    </p:spTree>
    <p:extLst>
      <p:ext uri="{BB962C8B-B14F-4D97-AF65-F5344CB8AC3E}">
        <p14:creationId xmlns:p14="http://schemas.microsoft.com/office/powerpoint/2010/main" val="3853984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portal of entry</a:t>
            </a:r>
          </a:p>
          <a:p>
            <a:pPr marL="457200" lvl="1" indent="0">
              <a:buNone/>
            </a:pPr>
            <a:r>
              <a:rPr lang="en-US" dirty="0"/>
              <a:t>any body opening on an uninfected person that allows pathogens to enter.</a:t>
            </a:r>
          </a:p>
          <a:p>
            <a:pPr marL="0" indent="0">
              <a:buNone/>
            </a:pPr>
            <a:r>
              <a:rPr lang="en-US" b="1" dirty="0"/>
              <a:t>mucous membranes</a:t>
            </a:r>
          </a:p>
          <a:p>
            <a:pPr marL="457200" lvl="1" indent="0">
              <a:buNone/>
            </a:pPr>
            <a:r>
              <a:rPr lang="en-US" dirty="0"/>
              <a:t>the membranes that line body cavities that open to the outside of the body, such as the linings of the mouth, nose, eyes, rectum, and genitals.</a:t>
            </a:r>
          </a:p>
          <a:p>
            <a:pPr marL="0" indent="0">
              <a:buNone/>
            </a:pPr>
            <a:r>
              <a:rPr lang="en-US" b="1" dirty="0"/>
              <a:t>susceptible host</a:t>
            </a:r>
          </a:p>
          <a:p>
            <a:pPr marL="457200" lvl="1" indent="0">
              <a:buNone/>
            </a:pPr>
            <a:r>
              <a:rPr lang="en-US" dirty="0"/>
              <a:t>an uninfected person who could become sick.</a:t>
            </a:r>
          </a:p>
          <a:p>
            <a:pPr marL="0" indent="0">
              <a:buNone/>
            </a:pPr>
            <a:r>
              <a:rPr lang="en-US" b="1" dirty="0"/>
              <a:t>transmission</a:t>
            </a:r>
          </a:p>
          <a:p>
            <a:pPr marL="457200" lvl="1" indent="0">
              <a:buNone/>
            </a:pPr>
            <a:r>
              <a:rPr lang="en-US" dirty="0"/>
              <a:t>passage or transfer.</a:t>
            </a:r>
          </a:p>
          <a:p>
            <a:pPr marL="0" indent="0">
              <a:buNone/>
            </a:pPr>
            <a:endParaRPr lang="en-US" dirty="0"/>
          </a:p>
          <a:p>
            <a:pPr marL="0" indent="0">
              <a:buNone/>
            </a:pPr>
            <a:endParaRPr lang="en-US" dirty="0"/>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a:t>
            </a:fld>
            <a:endParaRPr lang="en-US" dirty="0">
              <a:solidFill>
                <a:srgbClr val="D6BF00"/>
              </a:solidFill>
            </a:endParaRPr>
          </a:p>
        </p:txBody>
      </p:sp>
    </p:spTree>
    <p:extLst>
      <p:ext uri="{BB962C8B-B14F-4D97-AF65-F5344CB8AC3E}">
        <p14:creationId xmlns:p14="http://schemas.microsoft.com/office/powerpoint/2010/main" val="32322679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NAs should know these facts about contact diseases:</a:t>
            </a:r>
          </a:p>
          <a:p>
            <a:pPr marL="0" indent="0">
              <a:buNone/>
            </a:pPr>
            <a:endParaRPr lang="en-US" dirty="0"/>
          </a:p>
          <a:p>
            <a:pPr lvl="1"/>
            <a:r>
              <a:rPr lang="en-US" dirty="0"/>
              <a:t>They can be spread when an uninfected person comes into contact with the skin, wound, or infection of an infected person.</a:t>
            </a:r>
          </a:p>
          <a:p>
            <a:pPr lvl="1"/>
            <a:r>
              <a:rPr lang="en-US" dirty="0"/>
              <a:t>Contaminated items such as linens, equipment, or supplies can also cause contact diseases to spread.</a:t>
            </a:r>
          </a:p>
          <a:p>
            <a:pPr lvl="1"/>
            <a:r>
              <a:rPr lang="en-US" dirty="0"/>
              <a:t>Conjunctivitis (pink eye) and </a:t>
            </a:r>
            <a:r>
              <a:rPr lang="en-US" i="1" dirty="0"/>
              <a:t>Clostridium difficile </a:t>
            </a:r>
            <a:r>
              <a:rPr lang="en-US" dirty="0"/>
              <a:t>are examples.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80</a:t>
            </a:fld>
            <a:endParaRPr lang="en-US" dirty="0">
              <a:solidFill>
                <a:srgbClr val="D6BF00"/>
              </a:solidFill>
            </a:endParaRPr>
          </a:p>
        </p:txBody>
      </p:sp>
    </p:spTree>
    <p:extLst>
      <p:ext uri="{BB962C8B-B14F-4D97-AF65-F5344CB8AC3E}">
        <p14:creationId xmlns:p14="http://schemas.microsoft.com/office/powerpoint/2010/main" val="42129184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The following precautions can help prevent the spread of contact diseases:</a:t>
            </a:r>
          </a:p>
          <a:p>
            <a:pPr marL="0" indent="0">
              <a:buNone/>
            </a:pPr>
            <a:endParaRPr lang="en-US" dirty="0"/>
          </a:p>
          <a:p>
            <a:pPr lvl="1"/>
            <a:r>
              <a:rPr lang="en-US" dirty="0"/>
              <a:t>Using gloves and a gown</a:t>
            </a:r>
          </a:p>
          <a:p>
            <a:pPr lvl="1"/>
            <a:r>
              <a:rPr lang="en-US" dirty="0"/>
              <a:t>Resident isolation</a:t>
            </a:r>
          </a:p>
          <a:p>
            <a:pPr lvl="1"/>
            <a:r>
              <a:rPr lang="en-US" dirty="0"/>
              <a:t>Washing hands with antimicrobial soap</a:t>
            </a:r>
          </a:p>
          <a:p>
            <a:pPr lvl="1"/>
            <a:r>
              <a:rPr lang="en-US" dirty="0"/>
              <a:t>Not touching infected surfaces without gloves</a:t>
            </a:r>
          </a:p>
          <a:p>
            <a:pPr lvl="1"/>
            <a:r>
              <a:rPr lang="en-US" dirty="0"/>
              <a:t>Not touching uninfected surfaces with contaminated gloves</a:t>
            </a:r>
          </a:p>
          <a:p>
            <a:pPr marL="457200" lvl="1"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81</a:t>
            </a:fld>
            <a:endParaRPr lang="en-US" dirty="0">
              <a:solidFill>
                <a:srgbClr val="D6BF00"/>
              </a:solidFill>
            </a:endParaRPr>
          </a:p>
        </p:txBody>
      </p:sp>
    </p:spTree>
    <p:extLst>
      <p:ext uri="{BB962C8B-B14F-4D97-AF65-F5344CB8AC3E}">
        <p14:creationId xmlns:p14="http://schemas.microsoft.com/office/powerpoint/2010/main" val="11322377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When isolation precautions are required, the NA should remember these points:</a:t>
            </a:r>
          </a:p>
          <a:p>
            <a:pPr marL="0" indent="0">
              <a:buNone/>
            </a:pPr>
            <a:endParaRPr lang="en-US" dirty="0"/>
          </a:p>
          <a:p>
            <a:pPr lvl="1"/>
            <a:r>
              <a:rPr lang="en-US" dirty="0"/>
              <a:t>Transmission-Based Precautions always used in addition to Standard Precautions </a:t>
            </a:r>
          </a:p>
          <a:p>
            <a:pPr lvl="1"/>
            <a:r>
              <a:rPr lang="en-US" dirty="0"/>
              <a:t>Nurses will set up the isolation unit.</a:t>
            </a:r>
          </a:p>
          <a:p>
            <a:pPr lvl="1"/>
            <a:r>
              <a:rPr lang="en-US" dirty="0"/>
              <a:t>Use PPE as instructed. Do not wear PPE outside resident’s room, and perform hand hygiene following removal of PPE.</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82</a:t>
            </a:fld>
            <a:endParaRPr lang="en-US" dirty="0">
              <a:solidFill>
                <a:srgbClr val="D6BF00"/>
              </a:solidFill>
            </a:endParaRPr>
          </a:p>
        </p:txBody>
      </p:sp>
    </p:spTree>
    <p:extLst>
      <p:ext uri="{BB962C8B-B14F-4D97-AF65-F5344CB8AC3E}">
        <p14:creationId xmlns:p14="http://schemas.microsoft.com/office/powerpoint/2010/main" val="36618976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Explain Transmission-Based Precautions</a:t>
            </a:r>
          </a:p>
          <a:p>
            <a:pPr marL="457200" indent="-457200">
              <a:buFont typeface="+mj-lt"/>
              <a:buAutoNum type="arabicPeriod" startAt="9"/>
            </a:pPr>
            <a:endParaRPr lang="en-US" dirty="0">
              <a:solidFill>
                <a:srgbClr val="FF0000"/>
              </a:solidFill>
            </a:endParaRPr>
          </a:p>
          <a:p>
            <a:pPr marL="0" indent="0">
              <a:buNone/>
            </a:pPr>
            <a:r>
              <a:rPr lang="en-US" dirty="0"/>
              <a:t>Guidelines for isolation precautions (cont’d):</a:t>
            </a:r>
          </a:p>
          <a:p>
            <a:pPr marL="0" indent="0">
              <a:buNone/>
            </a:pPr>
            <a:endParaRPr lang="en-US" dirty="0"/>
          </a:p>
          <a:p>
            <a:pPr lvl="1"/>
            <a:r>
              <a:rPr lang="en-US" dirty="0"/>
              <a:t>Do not share equipment between residents.</a:t>
            </a:r>
          </a:p>
          <a:p>
            <a:pPr lvl="1"/>
            <a:r>
              <a:rPr lang="en-US" dirty="0"/>
              <a:t>Wear proper PPE when serving food and drink.</a:t>
            </a:r>
          </a:p>
          <a:p>
            <a:pPr lvl="1"/>
            <a:r>
              <a:rPr lang="en-US" dirty="0"/>
              <a:t>Follow Standard Precautions in dealing with body waste removal.</a:t>
            </a:r>
          </a:p>
          <a:p>
            <a:pPr lvl="1"/>
            <a:r>
              <a:rPr lang="en-US" dirty="0"/>
              <a:t>Wear proper PPE required to take specimen.</a:t>
            </a:r>
          </a:p>
          <a:p>
            <a:pPr lvl="1"/>
            <a:r>
              <a:rPr lang="en-US" dirty="0"/>
              <a:t>Reassure residents and explain why these steps are being taken.</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83</a:t>
            </a:fld>
            <a:endParaRPr lang="en-US" dirty="0">
              <a:solidFill>
                <a:srgbClr val="D6BF00"/>
              </a:solidFill>
            </a:endParaRPr>
          </a:p>
        </p:txBody>
      </p:sp>
    </p:spTree>
    <p:extLst>
      <p:ext uri="{BB962C8B-B14F-4D97-AF65-F5344CB8AC3E}">
        <p14:creationId xmlns:p14="http://schemas.microsoft.com/office/powerpoint/2010/main" val="32216390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bloodborne pathogens</a:t>
            </a:r>
          </a:p>
          <a:p>
            <a:pPr marL="457200" lvl="1" indent="0">
              <a:buNone/>
            </a:pPr>
            <a:r>
              <a:rPr lang="en-US" dirty="0"/>
              <a:t>microorganisms found in human blood, body fluid, draining wounds, and mucous membranes that can cause infection and disease in humans.</a:t>
            </a:r>
          </a:p>
          <a:p>
            <a:pPr marL="0" indent="0">
              <a:buNone/>
            </a:pPr>
            <a:r>
              <a:rPr lang="en-US" b="1" dirty="0"/>
              <a:t>human immunodeficiency virus (HIV)</a:t>
            </a:r>
          </a:p>
          <a:p>
            <a:pPr marL="457200" lvl="1" indent="0">
              <a:buNone/>
            </a:pPr>
            <a:r>
              <a:rPr lang="en-US" dirty="0"/>
              <a:t>the virus that attacks the body’s immune system and gradually disables it; eventually can cause AIDS.</a:t>
            </a:r>
          </a:p>
          <a:p>
            <a:pPr marL="0" indent="0">
              <a:buNone/>
            </a:pPr>
            <a:r>
              <a:rPr lang="en-US" b="1" dirty="0"/>
              <a:t>hepatitis</a:t>
            </a:r>
          </a:p>
          <a:p>
            <a:pPr marL="457200" lvl="1" indent="0">
              <a:buNone/>
            </a:pPr>
            <a:r>
              <a:rPr lang="en-US" dirty="0"/>
              <a:t>inflammation of the liver caused by certain viruses and other factors, such as alcohol abuse, some medications, and trauma.</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84</a:t>
            </a:fld>
            <a:endParaRPr lang="en-US" dirty="0">
              <a:solidFill>
                <a:srgbClr val="D6BF00"/>
              </a:solidFill>
            </a:endParaRPr>
          </a:p>
        </p:txBody>
      </p:sp>
    </p:spTree>
    <p:extLst>
      <p:ext uri="{BB962C8B-B14F-4D97-AF65-F5344CB8AC3E}">
        <p14:creationId xmlns:p14="http://schemas.microsoft.com/office/powerpoint/2010/main" val="6460033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jaundice</a:t>
            </a:r>
          </a:p>
          <a:p>
            <a:pPr marL="457200" lvl="1" indent="0">
              <a:buNone/>
            </a:pPr>
            <a:r>
              <a:rPr lang="en-US" dirty="0"/>
              <a:t>a condition in which the skin, whites of the eyes, and mucous membranes appear yellow.</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85</a:t>
            </a:fld>
            <a:endParaRPr lang="en-US" dirty="0">
              <a:solidFill>
                <a:srgbClr val="D6BF00"/>
              </a:solidFill>
            </a:endParaRPr>
          </a:p>
        </p:txBody>
      </p:sp>
    </p:spTree>
    <p:extLst>
      <p:ext uri="{BB962C8B-B14F-4D97-AF65-F5344CB8AC3E}">
        <p14:creationId xmlns:p14="http://schemas.microsoft.com/office/powerpoint/2010/main" val="15134235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Bloodborne diseases may be transmitted in the following ways:</a:t>
            </a:r>
          </a:p>
          <a:p>
            <a:pPr marL="0" indent="0">
              <a:buNone/>
            </a:pPr>
            <a:endParaRPr lang="en-US" dirty="0"/>
          </a:p>
          <a:p>
            <a:pPr lvl="1"/>
            <a:r>
              <a:rPr lang="en-US" dirty="0"/>
              <a:t>Infected blood </a:t>
            </a:r>
          </a:p>
          <a:p>
            <a:pPr lvl="1"/>
            <a:r>
              <a:rPr lang="en-US" dirty="0"/>
              <a:t>Infected semen or vaginal secretions contacting mucous membranes</a:t>
            </a:r>
          </a:p>
          <a:p>
            <a:pPr lvl="1"/>
            <a:r>
              <a:rPr lang="en-US" dirty="0"/>
              <a:t>Sexual contact </a:t>
            </a:r>
          </a:p>
          <a:p>
            <a:pPr lvl="1"/>
            <a:r>
              <a:rPr lang="en-US" dirty="0"/>
              <a:t>Sharing infected drug needles</a:t>
            </a:r>
          </a:p>
          <a:p>
            <a:pPr lvl="1"/>
            <a:r>
              <a:rPr lang="en-US" dirty="0"/>
              <a:t>Infected pregnant women may transmit to their babies</a:t>
            </a:r>
          </a:p>
          <a:p>
            <a:pPr lvl="1"/>
            <a:r>
              <a:rPr lang="en-US" dirty="0"/>
              <a:t>Contact with infected blood or certain other body fluids in healthcare setting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86</a:t>
            </a:fld>
            <a:endParaRPr lang="en-US" dirty="0">
              <a:solidFill>
                <a:srgbClr val="D6BF00"/>
              </a:solidFill>
            </a:endParaRPr>
          </a:p>
        </p:txBody>
      </p:sp>
    </p:spTree>
    <p:extLst>
      <p:ext uri="{BB962C8B-B14F-4D97-AF65-F5344CB8AC3E}">
        <p14:creationId xmlns:p14="http://schemas.microsoft.com/office/powerpoint/2010/main" val="386026065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safe to touch and spend time with residents who have bloodborne diseases. Residents with these illnesses need the same thoughtful, personal attention NAs give to all their residents.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87</a:t>
            </a:fld>
            <a:endParaRPr lang="en-US" dirty="0">
              <a:solidFill>
                <a:srgbClr val="D6BF00"/>
              </a:solidFill>
            </a:endParaRPr>
          </a:p>
        </p:txBody>
      </p:sp>
    </p:spTree>
    <p:extLst>
      <p:ext uri="{BB962C8B-B14F-4D97-AF65-F5344CB8AC3E}">
        <p14:creationId xmlns:p14="http://schemas.microsoft.com/office/powerpoint/2010/main" val="248227167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Two major bloodborne diseases in the U.S. are</a:t>
            </a:r>
          </a:p>
          <a:p>
            <a:pPr marL="0" indent="0">
              <a:buNone/>
            </a:pPr>
            <a:endParaRPr lang="en-US" dirty="0"/>
          </a:p>
          <a:p>
            <a:pPr lvl="1"/>
            <a:r>
              <a:rPr lang="en-US" dirty="0"/>
              <a:t>HIV/AIDS</a:t>
            </a:r>
          </a:p>
          <a:p>
            <a:pPr lvl="1"/>
            <a:r>
              <a:rPr lang="en-US" dirty="0"/>
              <a:t>Hepatitis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88</a:t>
            </a:fld>
            <a:endParaRPr lang="en-US" dirty="0">
              <a:solidFill>
                <a:srgbClr val="D6BF00"/>
              </a:solidFill>
            </a:endParaRPr>
          </a:p>
        </p:txBody>
      </p:sp>
    </p:spTree>
    <p:extLst>
      <p:ext uri="{BB962C8B-B14F-4D97-AF65-F5344CB8AC3E}">
        <p14:creationId xmlns:p14="http://schemas.microsoft.com/office/powerpoint/2010/main" val="38510115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There are three common types of hepatitis:</a:t>
            </a:r>
          </a:p>
          <a:p>
            <a:pPr marL="0" indent="0">
              <a:buNone/>
            </a:pPr>
            <a:endParaRPr lang="en-US" dirty="0"/>
          </a:p>
          <a:p>
            <a:pPr lvl="1"/>
            <a:r>
              <a:rPr lang="en-US" dirty="0"/>
              <a:t>Hepatitis A results from fecal-oral contamination.</a:t>
            </a:r>
          </a:p>
          <a:p>
            <a:pPr lvl="1"/>
            <a:r>
              <a:rPr lang="en-US" dirty="0"/>
              <a:t>Hepatitis B is transmitted through</a:t>
            </a:r>
          </a:p>
          <a:p>
            <a:pPr lvl="1"/>
            <a:r>
              <a:rPr lang="en-US" dirty="0"/>
              <a:t>Sexual contact</a:t>
            </a:r>
          </a:p>
          <a:p>
            <a:pPr lvl="1"/>
            <a:r>
              <a:rPr lang="en-US" dirty="0"/>
              <a:t>Sharing infected needles</a:t>
            </a:r>
          </a:p>
          <a:p>
            <a:pPr lvl="1"/>
            <a:r>
              <a:rPr lang="en-US" dirty="0"/>
              <a:t>From mother to baby during delivery</a:t>
            </a:r>
          </a:p>
          <a:p>
            <a:pPr lvl="1"/>
            <a:r>
              <a:rPr lang="en-US" dirty="0"/>
              <a:t>Exposure at work from accidental contact with sharps</a:t>
            </a:r>
          </a:p>
          <a:p>
            <a:pPr lvl="1"/>
            <a:r>
              <a:rPr lang="en-US" dirty="0"/>
              <a:t>Hepatitis C is transmitted through blood or body fluids.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89</a:t>
            </a:fld>
            <a:endParaRPr lang="en-US" dirty="0">
              <a:solidFill>
                <a:srgbClr val="D6BF00"/>
              </a:solidFill>
            </a:endParaRPr>
          </a:p>
        </p:txBody>
      </p:sp>
    </p:spTree>
    <p:extLst>
      <p:ext uri="{BB962C8B-B14F-4D97-AF65-F5344CB8AC3E}">
        <p14:creationId xmlns:p14="http://schemas.microsoft.com/office/powerpoint/2010/main" val="1233049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chain of infection</a:t>
            </a:r>
          </a:p>
          <a:p>
            <a:pPr marL="457200" indent="-457200">
              <a:buFont typeface="+mj-lt"/>
              <a:buAutoNum type="arabicPeriod" startAt="2"/>
            </a:pPr>
            <a:endParaRPr lang="en-US" dirty="0">
              <a:solidFill>
                <a:srgbClr val="FF0000"/>
              </a:solidFill>
            </a:endParaRPr>
          </a:p>
          <a:p>
            <a:pPr marL="0" indent="0">
              <a:buNone/>
            </a:pPr>
            <a:endParaRPr lang="en-US" dirty="0"/>
          </a:p>
          <a:p>
            <a:pPr marL="0" indent="0">
              <a:buNone/>
            </a:pPr>
            <a:r>
              <a:rPr lang="en-US" dirty="0"/>
              <a:t>Define the following terms:</a:t>
            </a:r>
          </a:p>
          <a:p>
            <a:pPr marL="0" indent="0">
              <a:buNone/>
            </a:pPr>
            <a:endParaRPr lang="en-US" dirty="0"/>
          </a:p>
          <a:p>
            <a:pPr marL="0" indent="0">
              <a:buNone/>
            </a:pPr>
            <a:r>
              <a:rPr lang="en-US" b="1" dirty="0"/>
              <a:t>infectious</a:t>
            </a:r>
          </a:p>
          <a:p>
            <a:pPr marL="457200" lvl="1" indent="0">
              <a:buNone/>
            </a:pPr>
            <a:r>
              <a:rPr lang="en-US" dirty="0"/>
              <a:t>contagious.</a:t>
            </a:r>
          </a:p>
          <a:p>
            <a:pPr marL="0" indent="0">
              <a:buNone/>
            </a:pPr>
            <a:r>
              <a:rPr lang="en-US" b="1" dirty="0"/>
              <a:t>medical asepsis</a:t>
            </a:r>
          </a:p>
          <a:p>
            <a:pPr marL="457200" lvl="1" indent="0">
              <a:buNone/>
            </a:pPr>
            <a:r>
              <a:rPr lang="en-US" dirty="0"/>
              <a:t>measures used to reduce and prevent the spread of pathogens.</a:t>
            </a:r>
          </a:p>
          <a:p>
            <a:pPr marL="0" indent="0">
              <a:buNone/>
            </a:pPr>
            <a:r>
              <a:rPr lang="en-US" b="1" dirty="0"/>
              <a:t>surgical asepsis</a:t>
            </a:r>
          </a:p>
          <a:p>
            <a:pPr marL="457200" lvl="1" indent="0">
              <a:buNone/>
            </a:pPr>
            <a:r>
              <a:rPr lang="en-US" dirty="0"/>
              <a:t>the state of being free of all microorganisms; also called sterile technique.</a:t>
            </a:r>
          </a:p>
          <a:p>
            <a:pPr marL="0" indent="0">
              <a:buNone/>
            </a:pPr>
            <a:endParaRPr lang="en-US" dirty="0"/>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a:t>
            </a:fld>
            <a:endParaRPr lang="en-US" dirty="0">
              <a:solidFill>
                <a:srgbClr val="D6BF00"/>
              </a:solidFill>
            </a:endParaRPr>
          </a:p>
        </p:txBody>
      </p:sp>
    </p:spTree>
    <p:extLst>
      <p:ext uri="{BB962C8B-B14F-4D97-AF65-F5344CB8AC3E}">
        <p14:creationId xmlns:p14="http://schemas.microsoft.com/office/powerpoint/2010/main" val="248361334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Hepatitis B may cause few symptoms or may become a severe infection. It can cause the following symptoms and complications:</a:t>
            </a:r>
          </a:p>
          <a:p>
            <a:pPr marL="0" indent="0">
              <a:buNone/>
            </a:pPr>
            <a:endParaRPr lang="en-US" dirty="0"/>
          </a:p>
          <a:p>
            <a:pPr lvl="1"/>
            <a:r>
              <a:rPr lang="en-US" dirty="0"/>
              <a:t>Loss of appetite</a:t>
            </a:r>
          </a:p>
          <a:p>
            <a:pPr lvl="1"/>
            <a:r>
              <a:rPr lang="en-US" dirty="0"/>
              <a:t>Diarrhea and vomiting</a:t>
            </a:r>
          </a:p>
          <a:p>
            <a:pPr lvl="1"/>
            <a:r>
              <a:rPr lang="en-US" dirty="0"/>
              <a:t>Fatigue</a:t>
            </a:r>
          </a:p>
          <a:p>
            <a:pPr lvl="1"/>
            <a:r>
              <a:rPr lang="en-US" dirty="0"/>
              <a:t>Jaundice</a:t>
            </a:r>
          </a:p>
          <a:p>
            <a:pPr lvl="1"/>
            <a:r>
              <a:rPr lang="en-US" dirty="0"/>
              <a:t>Pain in muscles, joints, and stomach</a:t>
            </a:r>
          </a:p>
          <a:p>
            <a:pPr lvl="1"/>
            <a:r>
              <a:rPr lang="en-US" dirty="0"/>
              <a:t>Liver damage (cirrhosis)</a:t>
            </a:r>
          </a:p>
          <a:p>
            <a:pPr lvl="1"/>
            <a:r>
              <a:rPr lang="en-US" dirty="0"/>
              <a:t>Liver cancer</a:t>
            </a:r>
          </a:p>
          <a:p>
            <a:pPr lvl="1"/>
            <a:r>
              <a:rPr lang="en-US" dirty="0"/>
              <a:t>Death</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90</a:t>
            </a:fld>
            <a:endParaRPr lang="en-US" dirty="0">
              <a:solidFill>
                <a:srgbClr val="D6BF00"/>
              </a:solidFill>
            </a:endParaRPr>
          </a:p>
        </p:txBody>
      </p:sp>
    </p:spTree>
    <p:extLst>
      <p:ext uri="{BB962C8B-B14F-4D97-AF65-F5344CB8AC3E}">
        <p14:creationId xmlns:p14="http://schemas.microsoft.com/office/powerpoint/2010/main" val="15466095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Define </a:t>
            </a:r>
            <a:r>
              <a:rPr lang="en-US" i="1" dirty="0">
                <a:solidFill>
                  <a:srgbClr val="FF0000"/>
                </a:solidFill>
              </a:rPr>
              <a:t>bloodborne pathogens </a:t>
            </a:r>
            <a:r>
              <a:rPr lang="en-US" dirty="0">
                <a:solidFill>
                  <a:srgbClr val="FF0000"/>
                </a:solidFill>
              </a:rPr>
              <a:t>and describe two major bloodborne diseases</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Hepatitis B (HBV) is a serious threat to healthcare workers. Employers must offer NAs a free vaccine to protect them from hepatitis B. Employees should take the vaccine when it is offered.</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91</a:t>
            </a:fld>
            <a:endParaRPr lang="en-US" dirty="0">
              <a:solidFill>
                <a:srgbClr val="D6BF00"/>
              </a:solidFill>
            </a:endParaRPr>
          </a:p>
        </p:txBody>
      </p:sp>
    </p:spTree>
    <p:extLst>
      <p:ext uri="{BB962C8B-B14F-4D97-AF65-F5344CB8AC3E}">
        <p14:creationId xmlns:p14="http://schemas.microsoft.com/office/powerpoint/2010/main" val="189874233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Explain OSHA’s Bloodborne Pathogens Standard</a:t>
            </a:r>
          </a:p>
          <a:p>
            <a:pPr marL="457200" indent="-457200">
              <a:buFont typeface="+mj-lt"/>
              <a:buAutoNum type="arabicPeriod" startAt="11"/>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dirty="0"/>
              <a:t>Bloodborne Pathogens Standard</a:t>
            </a:r>
          </a:p>
          <a:p>
            <a:pPr marL="0" indent="0">
              <a:buNone/>
            </a:pPr>
            <a:r>
              <a:rPr lang="en-US" dirty="0"/>
              <a:t>federal law that requires that healthcare facilities protect employees from bloodborne health hazards.</a:t>
            </a:r>
          </a:p>
          <a:p>
            <a:pPr marL="0" indent="0">
              <a:buNone/>
            </a:pPr>
            <a:r>
              <a:rPr lang="en-US" dirty="0"/>
              <a:t>exposure control plan</a:t>
            </a:r>
          </a:p>
          <a:p>
            <a:pPr marL="0" indent="0">
              <a:buNone/>
            </a:pPr>
            <a:r>
              <a:rPr lang="en-US" dirty="0"/>
              <a:t>plan designed to eliminate or reduce employee exposure to infectious material.</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92</a:t>
            </a:fld>
            <a:endParaRPr lang="en-US" dirty="0">
              <a:solidFill>
                <a:srgbClr val="D6BF00"/>
              </a:solidFill>
            </a:endParaRPr>
          </a:p>
        </p:txBody>
      </p:sp>
    </p:spTree>
    <p:extLst>
      <p:ext uri="{BB962C8B-B14F-4D97-AF65-F5344CB8AC3E}">
        <p14:creationId xmlns:p14="http://schemas.microsoft.com/office/powerpoint/2010/main" val="37248377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Explain OSHA’s Bloodborne Pathogens Standard</a:t>
            </a:r>
          </a:p>
          <a:p>
            <a:pPr marL="457200" indent="-457200">
              <a:buFont typeface="+mj-lt"/>
              <a:buAutoNum type="arabicPeriod" startAt="11"/>
            </a:pPr>
            <a:endParaRPr lang="en-US" dirty="0">
              <a:solidFill>
                <a:srgbClr val="FF0000"/>
              </a:solidFill>
            </a:endParaRPr>
          </a:p>
          <a:p>
            <a:pPr marL="0" indent="0">
              <a:buNone/>
            </a:pPr>
            <a:r>
              <a:rPr lang="en-US" dirty="0"/>
              <a:t>The Bloodborne Pathogens Standard designates the following as a significant exposure:</a:t>
            </a:r>
          </a:p>
          <a:p>
            <a:pPr marL="0" indent="0">
              <a:buNone/>
            </a:pPr>
            <a:r>
              <a:rPr lang="en-US" dirty="0"/>
              <a:t> </a:t>
            </a:r>
          </a:p>
          <a:p>
            <a:pPr lvl="1"/>
            <a:r>
              <a:rPr lang="en-US" dirty="0"/>
              <a:t>Needle stick </a:t>
            </a:r>
          </a:p>
          <a:p>
            <a:pPr lvl="1"/>
            <a:r>
              <a:rPr lang="en-US" dirty="0"/>
              <a:t>Mucous membrane contact </a:t>
            </a:r>
          </a:p>
          <a:p>
            <a:pPr lvl="1"/>
            <a:r>
              <a:rPr lang="en-US" dirty="0"/>
              <a:t>Cut from an object containing potentially infectious body fluid </a:t>
            </a:r>
          </a:p>
          <a:p>
            <a:pPr lvl="1"/>
            <a:r>
              <a:rPr lang="en-US" dirty="0"/>
              <a:t>Having nonintact skin</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93</a:t>
            </a:fld>
            <a:endParaRPr lang="en-US" dirty="0">
              <a:solidFill>
                <a:srgbClr val="D6BF00"/>
              </a:solidFill>
            </a:endParaRPr>
          </a:p>
        </p:txBody>
      </p:sp>
    </p:spTree>
    <p:extLst>
      <p:ext uri="{BB962C8B-B14F-4D97-AF65-F5344CB8AC3E}">
        <p14:creationId xmlns:p14="http://schemas.microsoft.com/office/powerpoint/2010/main" val="259314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Explain OSHA’s Bloodborne Pathogens Standard</a:t>
            </a:r>
          </a:p>
          <a:p>
            <a:pPr marL="457200" indent="-457200">
              <a:buFont typeface="+mj-lt"/>
              <a:buAutoNum type="arabicPeriod" startAt="11"/>
            </a:pPr>
            <a:endParaRPr lang="en-US" dirty="0">
              <a:solidFill>
                <a:srgbClr val="FF0000"/>
              </a:solidFill>
            </a:endParaRPr>
          </a:p>
          <a:p>
            <a:pPr marL="0" indent="0">
              <a:buNone/>
            </a:pPr>
            <a:r>
              <a:rPr lang="en-US" dirty="0"/>
              <a:t>Employers must take the following steps to protect employees from bloodborne pathogens:</a:t>
            </a:r>
          </a:p>
          <a:p>
            <a:pPr marL="0" indent="0">
              <a:buNone/>
            </a:pPr>
            <a:endParaRPr lang="en-US" dirty="0"/>
          </a:p>
          <a:p>
            <a:pPr lvl="1"/>
            <a:r>
              <a:rPr lang="en-US" dirty="0"/>
              <a:t>Maintain a written exposure control plan </a:t>
            </a:r>
          </a:p>
          <a:p>
            <a:pPr lvl="1"/>
            <a:r>
              <a:rPr lang="en-US" dirty="0"/>
              <a:t>Provide proper PPE </a:t>
            </a:r>
          </a:p>
          <a:p>
            <a:pPr lvl="1"/>
            <a:r>
              <a:rPr lang="en-US" dirty="0"/>
              <a:t>Provide biohazard containers for disposal of sharps and other infected waste </a:t>
            </a:r>
          </a:p>
          <a:p>
            <a:pPr lvl="1"/>
            <a:r>
              <a:rPr lang="en-US" dirty="0"/>
              <a:t>Offer free hepatitis B vaccine to employees</a:t>
            </a:r>
          </a:p>
          <a:p>
            <a:pPr lvl="1"/>
            <a:r>
              <a:rPr lang="en-US" dirty="0"/>
              <a:t>Affix warning labels to waste containers, refrigerators, and freezers that contain potentially infectious material</a:t>
            </a:r>
          </a:p>
          <a:p>
            <a:pPr lvl="1"/>
            <a:r>
              <a:rPr lang="en-US" dirty="0"/>
              <a:t>Keep a log of injuries from contaminated sharps</a:t>
            </a:r>
          </a:p>
          <a:p>
            <a:pPr lvl="1"/>
            <a:r>
              <a:rPr lang="en-US" dirty="0"/>
              <a:t>Provide in-service training on the Bloodborne Pathogens Standard</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94</a:t>
            </a:fld>
            <a:endParaRPr lang="en-US" dirty="0">
              <a:solidFill>
                <a:srgbClr val="D6BF00"/>
              </a:solidFill>
            </a:endParaRPr>
          </a:p>
        </p:txBody>
      </p:sp>
    </p:spTree>
    <p:extLst>
      <p:ext uri="{BB962C8B-B14F-4D97-AF65-F5344CB8AC3E}">
        <p14:creationId xmlns:p14="http://schemas.microsoft.com/office/powerpoint/2010/main" val="40157627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Define </a:t>
            </a:r>
            <a:r>
              <a:rPr lang="en-US" i="1" dirty="0">
                <a:solidFill>
                  <a:srgbClr val="FF0000"/>
                </a:solidFill>
              </a:rPr>
              <a:t>tuberculosis </a:t>
            </a:r>
            <a:r>
              <a:rPr lang="en-US" dirty="0">
                <a:solidFill>
                  <a:srgbClr val="FF0000"/>
                </a:solidFill>
              </a:rPr>
              <a:t>and list infection prevention guidelines</a:t>
            </a:r>
          </a:p>
          <a:p>
            <a:pPr marL="457200" indent="-457200">
              <a:buFont typeface="+mj-lt"/>
              <a:buAutoNum type="arabicPeriod" startAt="1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tuberculosis (TB)</a:t>
            </a:r>
          </a:p>
          <a:p>
            <a:pPr marL="457200" lvl="1" indent="0">
              <a:buNone/>
            </a:pPr>
            <a:r>
              <a:rPr lang="en-US" dirty="0"/>
              <a:t>a highly contagious lung disease that causes fatigue, loss of appetite, slight fever, prolonged coughing, and shortness of breath.</a:t>
            </a:r>
          </a:p>
          <a:p>
            <a:pPr marL="0" indent="0">
              <a:buNone/>
            </a:pPr>
            <a:r>
              <a:rPr lang="en-US" b="1" dirty="0"/>
              <a:t>latent TB infection (LTBI)</a:t>
            </a:r>
          </a:p>
          <a:p>
            <a:pPr marL="457200" lvl="1" indent="0">
              <a:buNone/>
            </a:pPr>
            <a:r>
              <a:rPr lang="en-US" dirty="0"/>
              <a:t>type of tuberculosis in which the person carries the disease but does not show symptoms and cannot infect others. </a:t>
            </a:r>
          </a:p>
          <a:p>
            <a:pPr marL="0" indent="0">
              <a:buNone/>
            </a:pPr>
            <a:r>
              <a:rPr lang="en-US" b="1" dirty="0"/>
              <a:t>TB disease</a:t>
            </a:r>
          </a:p>
          <a:p>
            <a:pPr marL="457200" lvl="1" indent="0">
              <a:buNone/>
            </a:pPr>
            <a:r>
              <a:rPr lang="en-US" dirty="0"/>
              <a:t>type of tuberculosis in which the person shows symptoms of the disease and can spread it to others.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95</a:t>
            </a:fld>
            <a:endParaRPr lang="en-US" dirty="0">
              <a:solidFill>
                <a:srgbClr val="D6BF00"/>
              </a:solidFill>
            </a:endParaRPr>
          </a:p>
        </p:txBody>
      </p:sp>
    </p:spTree>
    <p:extLst>
      <p:ext uri="{BB962C8B-B14F-4D97-AF65-F5344CB8AC3E}">
        <p14:creationId xmlns:p14="http://schemas.microsoft.com/office/powerpoint/2010/main" val="10038050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Define </a:t>
            </a:r>
            <a:r>
              <a:rPr lang="en-US" i="1" dirty="0">
                <a:solidFill>
                  <a:srgbClr val="FF0000"/>
                </a:solidFill>
              </a:rPr>
              <a:t>tuberculosis </a:t>
            </a:r>
            <a:r>
              <a:rPr lang="en-US" dirty="0">
                <a:solidFill>
                  <a:srgbClr val="FF0000"/>
                </a:solidFill>
              </a:rPr>
              <a:t>and list infection prevention guidelines</a:t>
            </a:r>
          </a:p>
          <a:p>
            <a:pPr marL="457200" indent="-457200">
              <a:buFont typeface="+mj-lt"/>
              <a:buAutoNum type="arabicPeriod" startAt="1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multidrug-resistant TB(MDR-TB)</a:t>
            </a:r>
          </a:p>
          <a:p>
            <a:pPr marL="457200" lvl="1" indent="0">
              <a:buNone/>
            </a:pPr>
            <a:r>
              <a:rPr lang="en-US" dirty="0"/>
              <a:t>type of tuberculosis that is caused by an organism that is resistant to medication that is used to treat TB.</a:t>
            </a:r>
          </a:p>
          <a:p>
            <a:pPr marL="0" indent="0">
              <a:buNone/>
            </a:pPr>
            <a:r>
              <a:rPr lang="en-US" b="1" dirty="0"/>
              <a:t>resistant</a:t>
            </a:r>
          </a:p>
          <a:p>
            <a:pPr marL="457200" lvl="1" indent="0">
              <a:buNone/>
            </a:pPr>
            <a:r>
              <a:rPr lang="en-US" dirty="0"/>
              <a:t>a state in which drugs no longer work to kill specific bacteria.</a:t>
            </a:r>
          </a:p>
          <a:p>
            <a:pPr marL="0" indent="0">
              <a:buNone/>
            </a:pPr>
            <a:r>
              <a:rPr lang="en-US" b="1" dirty="0"/>
              <a:t>phlegm</a:t>
            </a:r>
          </a:p>
          <a:p>
            <a:pPr marL="457200" lvl="1" indent="0">
              <a:buNone/>
            </a:pPr>
            <a:r>
              <a:rPr lang="en-US" dirty="0"/>
              <a:t>thick mucus from the respiratory passage. </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96</a:t>
            </a:fld>
            <a:endParaRPr lang="en-US" dirty="0">
              <a:solidFill>
                <a:srgbClr val="D6BF00"/>
              </a:solidFill>
            </a:endParaRPr>
          </a:p>
        </p:txBody>
      </p:sp>
    </p:spTree>
    <p:extLst>
      <p:ext uri="{BB962C8B-B14F-4D97-AF65-F5344CB8AC3E}">
        <p14:creationId xmlns:p14="http://schemas.microsoft.com/office/powerpoint/2010/main" val="34730360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Define </a:t>
            </a:r>
            <a:r>
              <a:rPr lang="en-US" i="1" dirty="0">
                <a:solidFill>
                  <a:srgbClr val="FF0000"/>
                </a:solidFill>
              </a:rPr>
              <a:t>tuberculosis </a:t>
            </a:r>
            <a:r>
              <a:rPr lang="en-US" dirty="0">
                <a:solidFill>
                  <a:srgbClr val="FF0000"/>
                </a:solidFill>
              </a:rPr>
              <a:t>and list infection prevention guidelines</a:t>
            </a:r>
          </a:p>
          <a:p>
            <a:pPr marL="457200" indent="-457200">
              <a:buFont typeface="+mj-lt"/>
              <a:buAutoNum type="arabicPeriod" startAt="12"/>
            </a:pPr>
            <a:endParaRPr lang="en-US" dirty="0">
              <a:solidFill>
                <a:srgbClr val="FF0000"/>
              </a:solidFill>
            </a:endParaRPr>
          </a:p>
          <a:p>
            <a:pPr marL="0" indent="0">
              <a:buNone/>
            </a:pPr>
            <a:r>
              <a:rPr lang="en-US" dirty="0"/>
              <a:t>NAs should be familiar with these signs and symptoms of TB disease:</a:t>
            </a:r>
          </a:p>
          <a:p>
            <a:pPr marL="0" indent="0">
              <a:buNone/>
            </a:pPr>
            <a:endParaRPr lang="en-US" dirty="0"/>
          </a:p>
          <a:p>
            <a:pPr lvl="1"/>
            <a:r>
              <a:rPr lang="en-US" dirty="0"/>
              <a:t>Fatigue</a:t>
            </a:r>
          </a:p>
          <a:p>
            <a:pPr lvl="1"/>
            <a:r>
              <a:rPr lang="en-US" dirty="0"/>
              <a:t>Loss of appetite</a:t>
            </a:r>
          </a:p>
          <a:p>
            <a:pPr lvl="1"/>
            <a:r>
              <a:rPr lang="en-US" dirty="0"/>
              <a:t>Weight loss</a:t>
            </a:r>
          </a:p>
          <a:p>
            <a:pPr lvl="1"/>
            <a:r>
              <a:rPr lang="en-US" dirty="0"/>
              <a:t>Slight fever and chills</a:t>
            </a:r>
          </a:p>
          <a:p>
            <a:pPr lvl="1"/>
            <a:r>
              <a:rPr lang="en-US" dirty="0"/>
              <a:t>Night sweats</a:t>
            </a:r>
          </a:p>
          <a:p>
            <a:pPr lvl="1"/>
            <a:r>
              <a:rPr lang="en-US" dirty="0"/>
              <a:t>Prolonged coughing</a:t>
            </a:r>
          </a:p>
          <a:p>
            <a:pPr lvl="1"/>
            <a:r>
              <a:rPr lang="en-US" dirty="0"/>
              <a:t>Coughing up blood</a:t>
            </a:r>
          </a:p>
          <a:p>
            <a:pPr lvl="1"/>
            <a:r>
              <a:rPr lang="en-US" dirty="0"/>
              <a:t>Chest pain</a:t>
            </a:r>
          </a:p>
          <a:p>
            <a:pPr lvl="1"/>
            <a:r>
              <a:rPr lang="en-US" dirty="0"/>
              <a:t>Shortness of breath</a:t>
            </a:r>
          </a:p>
          <a:p>
            <a:pPr lvl="1"/>
            <a:r>
              <a:rPr lang="en-US" dirty="0"/>
              <a:t>Trouble breathing</a:t>
            </a:r>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97</a:t>
            </a:fld>
            <a:endParaRPr lang="en-US" dirty="0">
              <a:solidFill>
                <a:srgbClr val="D6BF00"/>
              </a:solidFill>
            </a:endParaRPr>
          </a:p>
        </p:txBody>
      </p:sp>
    </p:spTree>
    <p:extLst>
      <p:ext uri="{BB962C8B-B14F-4D97-AF65-F5344CB8AC3E}">
        <p14:creationId xmlns:p14="http://schemas.microsoft.com/office/powerpoint/2010/main" val="8342003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Define </a:t>
            </a:r>
            <a:r>
              <a:rPr lang="en-US" i="1" dirty="0">
                <a:solidFill>
                  <a:srgbClr val="FF0000"/>
                </a:solidFill>
              </a:rPr>
              <a:t>tuberculosis </a:t>
            </a:r>
            <a:r>
              <a:rPr lang="en-US" dirty="0">
                <a:solidFill>
                  <a:srgbClr val="FF0000"/>
                </a:solidFill>
              </a:rPr>
              <a:t>and list infection prevention guidelines</a:t>
            </a:r>
          </a:p>
          <a:p>
            <a:pPr marL="457200" indent="-457200">
              <a:buFont typeface="+mj-lt"/>
              <a:buAutoNum type="arabicPeriod" startAt="12"/>
            </a:pPr>
            <a:endParaRPr lang="en-US" dirty="0">
              <a:solidFill>
                <a:srgbClr val="FF0000"/>
              </a:solidFill>
            </a:endParaRPr>
          </a:p>
          <a:p>
            <a:pPr marL="0" indent="0">
              <a:buNone/>
            </a:pPr>
            <a:r>
              <a:rPr lang="en-US" dirty="0"/>
              <a:t>When caring for residents with tuberculosis, NAs should follow these guidelines:</a:t>
            </a:r>
          </a:p>
          <a:p>
            <a:pPr marL="0" indent="0">
              <a:buNone/>
            </a:pPr>
            <a:endParaRPr lang="en-US" dirty="0"/>
          </a:p>
          <a:p>
            <a:pPr lvl="1"/>
            <a:r>
              <a:rPr lang="en-US" dirty="0"/>
              <a:t>Follow Standard Precautions and Airborne Precautions. </a:t>
            </a:r>
          </a:p>
          <a:p>
            <a:pPr lvl="1"/>
            <a:r>
              <a:rPr lang="en-US" dirty="0"/>
              <a:t>Wear PPE as instructed.</a:t>
            </a:r>
          </a:p>
          <a:p>
            <a:pPr lvl="1"/>
            <a:r>
              <a:rPr lang="en-US" dirty="0"/>
              <a:t>Handle sputum or phlegm carefully. </a:t>
            </a:r>
          </a:p>
          <a:p>
            <a:pPr lvl="1"/>
            <a:r>
              <a:rPr lang="en-US" dirty="0"/>
              <a:t>Keep doors to airborne infection isolation rooms (AIIR) closed except when entering/exiting.</a:t>
            </a:r>
          </a:p>
          <a:p>
            <a:pPr lvl="1"/>
            <a:r>
              <a:rPr lang="en-US" dirty="0"/>
              <a:t>If resident is in AIIR isolation room, open and close door slowly. </a:t>
            </a:r>
          </a:p>
          <a:p>
            <a:pPr lvl="1"/>
            <a:r>
              <a:rPr lang="en-US" dirty="0"/>
              <a:t>Follow isolation procedures if directed. </a:t>
            </a:r>
          </a:p>
          <a:p>
            <a:pPr lvl="1"/>
            <a:r>
              <a:rPr lang="en-US" dirty="0"/>
              <a:t>Help resident remember to take all medications.</a:t>
            </a:r>
          </a:p>
          <a:p>
            <a:pPr marL="0" indent="0">
              <a:buNone/>
            </a:pPr>
            <a:endParaRPr lang="en-US"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98</a:t>
            </a:fld>
            <a:endParaRPr lang="en-US" dirty="0">
              <a:solidFill>
                <a:srgbClr val="D6BF00"/>
              </a:solidFill>
            </a:endParaRPr>
          </a:p>
        </p:txBody>
      </p:sp>
    </p:spTree>
    <p:extLst>
      <p:ext uri="{BB962C8B-B14F-4D97-AF65-F5344CB8AC3E}">
        <p14:creationId xmlns:p14="http://schemas.microsoft.com/office/powerpoint/2010/main" val="380915214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12F4402-1862-4F7C-AC3D-E7E262173502}"/>
              </a:ext>
            </a:extLst>
          </p:cNvPr>
          <p:cNvSpPr>
            <a:spLocks noGrp="1"/>
          </p:cNvSpPr>
          <p:nvPr>
            <p:ph idx="1"/>
          </p:nvPr>
        </p:nvSpPr>
        <p:spPr>
          <a:xfrm>
            <a:off x="635393" y="780226"/>
            <a:ext cx="10234377" cy="5396738"/>
          </a:xfrm>
        </p:spPr>
        <p:txBody>
          <a:bodyPr/>
          <a:lstStyle/>
          <a:p>
            <a:pPr marL="457200" indent="-457200">
              <a:buFont typeface="+mj-lt"/>
              <a:buAutoNum type="arabicPeriod" startAt="13"/>
            </a:pPr>
            <a:r>
              <a:rPr lang="en-US" dirty="0">
                <a:solidFill>
                  <a:srgbClr val="FF0000"/>
                </a:solidFill>
              </a:rPr>
              <a:t>Discuss MRSA, VRE, and </a:t>
            </a:r>
            <a:r>
              <a:rPr lang="en-US" i="1" dirty="0">
                <a:solidFill>
                  <a:srgbClr val="FF0000"/>
                </a:solidFill>
              </a:rPr>
              <a:t>C. difficile</a:t>
            </a:r>
          </a:p>
          <a:p>
            <a:pPr marL="457200" indent="-457200">
              <a:buFont typeface="+mj-lt"/>
              <a:buAutoNum type="arabicPeriod" startAt="13"/>
            </a:pPr>
            <a:endParaRPr lang="en-US" i="1" dirty="0">
              <a:solidFill>
                <a:srgbClr val="FF0000"/>
              </a:solidFill>
            </a:endParaRPr>
          </a:p>
          <a:p>
            <a:pPr marL="0" indent="0">
              <a:buNone/>
            </a:pPr>
            <a:r>
              <a:rPr lang="en-US" i="1" dirty="0"/>
              <a:t>Define the following terms:</a:t>
            </a:r>
          </a:p>
          <a:p>
            <a:pPr marL="0" indent="0">
              <a:buNone/>
            </a:pPr>
            <a:endParaRPr lang="en-US" i="1" dirty="0"/>
          </a:p>
          <a:p>
            <a:pPr marL="0" indent="0">
              <a:buNone/>
            </a:pPr>
            <a:r>
              <a:rPr lang="en-US" b="1" dirty="0"/>
              <a:t>MRSA</a:t>
            </a:r>
            <a:r>
              <a:rPr lang="en-US" b="1" i="1" dirty="0"/>
              <a:t> (</a:t>
            </a:r>
            <a:r>
              <a:rPr lang="en-US" b="1" dirty="0"/>
              <a:t>methicillin-resistant</a:t>
            </a:r>
            <a:r>
              <a:rPr lang="en-US" b="1" i="1" dirty="0"/>
              <a:t> Staphylococcus aureus)</a:t>
            </a:r>
          </a:p>
          <a:p>
            <a:pPr marL="457200" lvl="1" indent="0">
              <a:buNone/>
            </a:pPr>
            <a:r>
              <a:rPr lang="en-US" dirty="0"/>
              <a:t>bacteria (staphylococcus aureus) that have developed resistance to the antibiotic methicillin.</a:t>
            </a:r>
          </a:p>
          <a:p>
            <a:pPr marL="0" indent="0">
              <a:buNone/>
            </a:pPr>
            <a:r>
              <a:rPr lang="en-US" b="1" dirty="0"/>
              <a:t>Vancomycin-resistant enterococcus (VRE)</a:t>
            </a:r>
          </a:p>
          <a:p>
            <a:pPr marL="457200" lvl="1" indent="0">
              <a:buNone/>
            </a:pPr>
            <a:r>
              <a:rPr lang="en-US" dirty="0"/>
              <a:t>bacteria (enterococci) that have developed resistance to the antibiotic vancomycin</a:t>
            </a:r>
            <a:r>
              <a:rPr lang="en-US" i="1" dirty="0"/>
              <a:t>.</a:t>
            </a:r>
          </a:p>
          <a:p>
            <a:pPr marL="0" indent="0">
              <a:buNone/>
            </a:pPr>
            <a:r>
              <a:rPr lang="en-US" b="1" i="1" dirty="0"/>
              <a:t>Clostridium difficile (C. diff, C. difficile)</a:t>
            </a:r>
          </a:p>
          <a:p>
            <a:pPr marL="457200" lvl="1" indent="0">
              <a:buNone/>
            </a:pPr>
            <a:r>
              <a:rPr lang="en-US" dirty="0"/>
              <a:t>a bacterium that is spread by spores in feces that are difficult to kill; it causes symptoms such as diarrhea and nausea and can lead to serious inflammation of the colon (colitis).</a:t>
            </a:r>
          </a:p>
          <a:p>
            <a:pPr marL="0" indent="0">
              <a:buNone/>
            </a:pPr>
            <a:endParaRPr lang="en-US" i="1" dirty="0"/>
          </a:p>
        </p:txBody>
      </p:sp>
      <p:sp>
        <p:nvSpPr>
          <p:cNvPr id="3" name="Slide Number Placeholder 2">
            <a:extLst>
              <a:ext uri="{FF2B5EF4-FFF2-40B4-BE49-F238E27FC236}">
                <a16:creationId xmlns:a16="http://schemas.microsoft.com/office/drawing/2014/main" id="{9DA14811-294D-4D73-B1A8-ED70C30356AD}"/>
              </a:ext>
            </a:extLst>
          </p:cNvPr>
          <p:cNvSpPr>
            <a:spLocks noGrp="1"/>
          </p:cNvSpPr>
          <p:nvPr>
            <p:ph type="sldNum" sz="quarter" idx="12"/>
          </p:nvPr>
        </p:nvSpPr>
        <p:spPr/>
        <p:txBody>
          <a:bodyPr/>
          <a:lstStyle/>
          <a:p>
            <a:pPr defTabSz="457200"/>
            <a:fld id="{1E19C8D7-53EE-4AF8-9E87-BBF55B67A655}" type="slidenum">
              <a:rPr lang="en-US" smtClean="0">
                <a:solidFill>
                  <a:srgbClr val="D6BF00"/>
                </a:solidFill>
              </a:rPr>
              <a:pPr defTabSz="457200"/>
              <a:t>99</a:t>
            </a:fld>
            <a:endParaRPr lang="en-US" dirty="0">
              <a:solidFill>
                <a:srgbClr val="D6BF00"/>
              </a:solidFill>
            </a:endParaRPr>
          </a:p>
        </p:txBody>
      </p:sp>
    </p:spTree>
    <p:extLst>
      <p:ext uri="{BB962C8B-B14F-4D97-AF65-F5344CB8AC3E}">
        <p14:creationId xmlns:p14="http://schemas.microsoft.com/office/powerpoint/2010/main" val="4001210588"/>
      </p:ext>
    </p:extLst>
  </p:cSld>
  <p:clrMapOvr>
    <a:masterClrMapping/>
  </p:clrMapOvr>
</p:sld>
</file>

<file path=ppt/theme/theme1.xml><?xml version="1.0" encoding="utf-8"?>
<a:theme xmlns:a="http://schemas.openxmlformats.org/drawingml/2006/main" name="2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712</TotalTime>
  <Words>6339</Words>
  <Application>Microsoft Office PowerPoint</Application>
  <PresentationFormat>Widescreen</PresentationFormat>
  <Paragraphs>942</Paragraphs>
  <Slides>108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108</vt:i4>
      </vt:variant>
    </vt:vector>
  </HeadingPairs>
  <TitlesOfParts>
    <vt:vector size="111" baseType="lpstr">
      <vt:lpstr>Arial</vt:lpstr>
      <vt:lpstr>Scala Sans</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35</cp:revision>
  <dcterms:created xsi:type="dcterms:W3CDTF">2018-11-05T16:03:56Z</dcterms:created>
  <dcterms:modified xsi:type="dcterms:W3CDTF">2019-05-13T15:40:12Z</dcterms:modified>
</cp:coreProperties>
</file>