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556" r:id="rId3"/>
    <p:sldId id="550" r:id="rId4"/>
    <p:sldId id="536" r:id="rId5"/>
    <p:sldId id="555" r:id="rId6"/>
    <p:sldId id="552" r:id="rId7"/>
    <p:sldId id="553" r:id="rId8"/>
    <p:sldId id="554" r:id="rId9"/>
    <p:sldId id="537" r:id="rId10"/>
    <p:sldId id="557" r:id="rId11"/>
    <p:sldId id="558" r:id="rId12"/>
    <p:sldId id="538" r:id="rId13"/>
    <p:sldId id="559" r:id="rId14"/>
    <p:sldId id="560" r:id="rId15"/>
    <p:sldId id="539" r:id="rId16"/>
    <p:sldId id="561" r:id="rId17"/>
    <p:sldId id="562" r:id="rId18"/>
    <p:sldId id="564" r:id="rId19"/>
    <p:sldId id="565" r:id="rId20"/>
    <p:sldId id="563" r:id="rId21"/>
    <p:sldId id="540" r:id="rId22"/>
    <p:sldId id="566" r:id="rId23"/>
    <p:sldId id="542" r:id="rId24"/>
    <p:sldId id="568" r:id="rId25"/>
    <p:sldId id="567" r:id="rId26"/>
    <p:sldId id="543" r:id="rId27"/>
    <p:sldId id="570" r:id="rId28"/>
    <p:sldId id="583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622" r:id="rId44"/>
    <p:sldId id="286" r:id="rId45"/>
    <p:sldId id="287" r:id="rId46"/>
    <p:sldId id="288" r:id="rId47"/>
    <p:sldId id="289" r:id="rId48"/>
    <p:sldId id="623" r:id="rId49"/>
    <p:sldId id="624" r:id="rId50"/>
    <p:sldId id="290" r:id="rId51"/>
    <p:sldId id="625" r:id="rId52"/>
    <p:sldId id="291" r:id="rId53"/>
    <p:sldId id="544" r:id="rId54"/>
    <p:sldId id="546" r:id="rId55"/>
    <p:sldId id="584" r:id="rId56"/>
    <p:sldId id="585" r:id="rId57"/>
    <p:sldId id="586" r:id="rId58"/>
    <p:sldId id="587" r:id="rId59"/>
    <p:sldId id="549" r:id="rId60"/>
    <p:sldId id="596" r:id="rId61"/>
    <p:sldId id="594" r:id="rId62"/>
    <p:sldId id="595" r:id="rId63"/>
    <p:sldId id="535" r:id="rId64"/>
    <p:sldId id="593" r:id="rId65"/>
    <p:sldId id="547" r:id="rId66"/>
    <p:sldId id="598" r:id="rId67"/>
    <p:sldId id="599" r:id="rId68"/>
    <p:sldId id="548" r:id="rId69"/>
    <p:sldId id="600" r:id="rId70"/>
    <p:sldId id="601" r:id="rId71"/>
    <p:sldId id="545" r:id="rId72"/>
    <p:sldId id="541" r:id="rId73"/>
    <p:sldId id="621" r:id="rId74"/>
    <p:sldId id="620" r:id="rId75"/>
    <p:sldId id="602" r:id="rId76"/>
    <p:sldId id="604" r:id="rId77"/>
    <p:sldId id="605" r:id="rId78"/>
    <p:sldId id="613" r:id="rId79"/>
    <p:sldId id="611" r:id="rId80"/>
    <p:sldId id="612" r:id="rId81"/>
    <p:sldId id="617" r:id="rId82"/>
    <p:sldId id="608" r:id="rId83"/>
    <p:sldId id="616" r:id="rId84"/>
    <p:sldId id="610" r:id="rId85"/>
    <p:sldId id="615" r:id="rId86"/>
    <p:sldId id="609" r:id="rId87"/>
    <p:sldId id="619" r:id="rId88"/>
    <p:sldId id="618" r:id="rId89"/>
    <p:sldId id="603" r:id="rId90"/>
    <p:sldId id="607" r:id="rId9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84" autoAdjust="0"/>
    <p:restoredTop sz="94660"/>
  </p:normalViewPr>
  <p:slideViewPr>
    <p:cSldViewPr snapToGrid="0">
      <p:cViewPr varScale="1">
        <p:scale>
          <a:sx n="57" d="100"/>
          <a:sy n="57" d="100"/>
        </p:scale>
        <p:origin x="2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75C2F09-6D1A-4A21-97DF-F888DD13FD39}"/>
              </a:ext>
            </a:extLst>
          </p:cNvPr>
          <p:cNvSpPr txBox="1"/>
          <p:nvPr userDrawn="1"/>
        </p:nvSpPr>
        <p:spPr>
          <a:xfrm>
            <a:off x="1142997" y="539293"/>
            <a:ext cx="1816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EBFBB-1425-4277-8500-4300AD017EDA}"/>
              </a:ext>
            </a:extLst>
          </p:cNvPr>
          <p:cNvSpPr txBox="1"/>
          <p:nvPr userDrawn="1"/>
        </p:nvSpPr>
        <p:spPr>
          <a:xfrm>
            <a:off x="1150229" y="2062987"/>
            <a:ext cx="8717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Communication and Cultural Diversity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1325043" y="4825851"/>
            <a:ext cx="1236907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7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2pPr>
            <a:lvl3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3pPr>
            <a:lvl4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F5F491-9531-4861-B658-DB5FE7E2FEAE}"/>
              </a:ext>
            </a:extLst>
          </p:cNvPr>
          <p:cNvSpPr/>
          <p:nvPr userDrawn="1"/>
        </p:nvSpPr>
        <p:spPr>
          <a:xfrm>
            <a:off x="11328400" y="0"/>
            <a:ext cx="863600" cy="16065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cala Sans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8F0E1-C264-477A-8C68-5954EE75A404}"/>
              </a:ext>
            </a:extLst>
          </p:cNvPr>
          <p:cNvSpPr txBox="1"/>
          <p:nvPr userDrawn="1"/>
        </p:nvSpPr>
        <p:spPr>
          <a:xfrm>
            <a:off x="11506200" y="1752600"/>
            <a:ext cx="369332" cy="332105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Communication and Cultural Diversity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CA6800-7865-48FF-933D-2164FAE0ACC9}"/>
              </a:ext>
            </a:extLst>
          </p:cNvPr>
          <p:cNvSpPr txBox="1"/>
          <p:nvPr userDrawn="1"/>
        </p:nvSpPr>
        <p:spPr>
          <a:xfrm>
            <a:off x="11506197" y="101143"/>
            <a:ext cx="1816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/>
                <a:ea typeface="+mn-ea"/>
                <a:cs typeface="+mn-cs"/>
              </a:rPr>
              <a:t>4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C658E-B179-4C5F-B3AF-13638309A3D4}"/>
              </a:ext>
            </a:extLst>
          </p:cNvPr>
          <p:cNvCxnSpPr>
            <a:cxnSpLocks/>
          </p:cNvCxnSpPr>
          <p:nvPr userDrawn="1"/>
        </p:nvCxnSpPr>
        <p:spPr>
          <a:xfrm flipH="1">
            <a:off x="745067" y="6629400"/>
            <a:ext cx="10007600" cy="0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C71CCBE0-D1B9-42FA-8DAC-87EEE4FE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9454"/>
            <a:ext cx="2743200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defTabSz="457200"/>
            <a:fld id="{3BC1E1F3-686D-4F52-826D-70A4F80E72A5}" type="datetime1">
              <a:rPr lang="en-US" smtClean="0"/>
              <a:pPr defTabSz="457200"/>
              <a:t>5/13/2019</a:t>
            </a:fld>
            <a:endParaRPr lang="en-US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33E0703D-A83A-40F4-A8D2-8D56B297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279454"/>
            <a:ext cx="4993783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defTabSz="457200"/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E03F057-80E6-4933-B039-F692BF84B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18452" y="6279454"/>
            <a:ext cx="1297633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  <a:latin typeface="+mn-lt"/>
              </a:defRPr>
            </a:lvl1pPr>
          </a:lstStyle>
          <a:p>
            <a:pPr defTabSz="457200"/>
            <a:fld id="{1E19C8D7-53EE-4AF8-9E87-BBF55B67A655}" type="slidenum">
              <a:rPr lang="en-US" smtClean="0"/>
              <a:pPr defTabSz="457200"/>
              <a:t>‹#›</a:t>
            </a:fld>
            <a:endParaRPr lang="en-US" dirty="0"/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A0274B49-780C-479A-B0DB-0F3EABBF8D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41641" y="5924550"/>
            <a:ext cx="719715" cy="7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1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4798611" y="2338649"/>
            <a:ext cx="2539591" cy="263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74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defTabSz="457200"/>
            <a:fld id="{63182F9F-E9DB-44F9-8F4D-A11E49818C55}" type="datetime1">
              <a:rPr lang="en-US" smtClean="0">
                <a:solidFill>
                  <a:prstClr val="black"/>
                </a:solidFill>
              </a:rPr>
              <a:pPr defTabSz="457200"/>
              <a:t>5/13/2019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defTabSz="457200"/>
            <a:fld id="{1E19C8D7-53EE-4AF8-9E87-BBF55B67A65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93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Define </a:t>
            </a:r>
            <a:r>
              <a:rPr lang="en-US" i="1" dirty="0">
                <a:solidFill>
                  <a:srgbClr val="FF0000"/>
                </a:solidFill>
              </a:rPr>
              <a:t>communication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communication</a:t>
            </a:r>
          </a:p>
          <a:p>
            <a:pPr marL="457200" lvl="1" indent="0">
              <a:buNone/>
            </a:pPr>
            <a:r>
              <a:rPr lang="en-US" dirty="0"/>
              <a:t>the process of exchanging information with others by sending and receiving messages.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156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might culture influence or affect communication between an NA and a resident?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10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92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Cultural background can affect all of these communication issues: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Distance/personal space </a:t>
            </a:r>
          </a:p>
          <a:p>
            <a:pPr lvl="1"/>
            <a:r>
              <a:rPr lang="en-US" dirty="0"/>
              <a:t>Touch </a:t>
            </a:r>
          </a:p>
          <a:p>
            <a:pPr lvl="1"/>
            <a:r>
              <a:rPr lang="en-US" dirty="0"/>
              <a:t>Eye contact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11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29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899" y="912444"/>
            <a:ext cx="10234377" cy="5396738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</a:rPr>
              <a:t>Identify barriers to communication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clichés</a:t>
            </a:r>
          </a:p>
          <a:p>
            <a:pPr marL="457200" lvl="1" indent="0">
              <a:buNone/>
            </a:pPr>
            <a:r>
              <a:rPr lang="en-US" dirty="0"/>
              <a:t>phrases that are used over and over again and do not really mean anything.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12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733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4-3: Barriers to Communication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8D7-53EE-4AF8-9E87-BBF55B67A655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CF5504-B049-46F2-BFD3-C19D702BB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154" y="1466294"/>
            <a:ext cx="9612589" cy="481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96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899" y="912444"/>
            <a:ext cx="10234377" cy="5396738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</a:rPr>
              <a:t>Identify barriers to communication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are some examples of slang expressions?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Are residents and NAs likely to have the same understanding of slang?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14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687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List ways to make communication accurate and explain how to develop effective interpersonal relationships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These techniques can help an NA communicate clearly and effectively: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Be a good listener. </a:t>
            </a:r>
          </a:p>
          <a:p>
            <a:pPr lvl="1"/>
            <a:r>
              <a:rPr lang="en-US" dirty="0"/>
              <a:t>Provide feedback. </a:t>
            </a:r>
          </a:p>
          <a:p>
            <a:pPr lvl="1"/>
            <a:r>
              <a:rPr lang="en-US" dirty="0"/>
              <a:t>Bring up topics of concern. </a:t>
            </a:r>
          </a:p>
          <a:p>
            <a:pPr lvl="1"/>
            <a:r>
              <a:rPr lang="en-US" dirty="0"/>
              <a:t>Allow pauses. </a:t>
            </a:r>
          </a:p>
          <a:p>
            <a:pPr lvl="1"/>
            <a:r>
              <a:rPr lang="en-US" dirty="0"/>
              <a:t>Tune in to other cultures.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15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91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List ways to make communication accurate and explain how to develop effective interpersonal relationships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Techniques to help an NA communicate clearly and effectively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Accept residents’ religion or lack of religion. </a:t>
            </a:r>
          </a:p>
          <a:p>
            <a:pPr lvl="1"/>
            <a:r>
              <a:rPr lang="en-US" dirty="0"/>
              <a:t>Understand the importance of touch. </a:t>
            </a:r>
          </a:p>
          <a:p>
            <a:pPr lvl="1"/>
            <a:r>
              <a:rPr lang="en-US" dirty="0"/>
              <a:t>Ask for more information. </a:t>
            </a:r>
          </a:p>
          <a:p>
            <a:pPr lvl="1"/>
            <a:r>
              <a:rPr lang="en-US" dirty="0"/>
              <a:t>Make sure communication aids are clean and working.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642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List ways to make communication accurate and explain how to develop effective interpersonal relationships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Providing excellent care requires good communication and also requires that NAs build effective relationships with residents, family members, and the care team.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499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List ways to make communication accurate and explain how to develop effective interpersonal relationships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tips are helpful in building positive relationships: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Avoid changing the subject.</a:t>
            </a:r>
          </a:p>
          <a:p>
            <a:pPr lvl="1"/>
            <a:r>
              <a:rPr lang="en-US" dirty="0"/>
              <a:t>Do not ignore requests.</a:t>
            </a:r>
          </a:p>
          <a:p>
            <a:pPr lvl="1"/>
            <a:r>
              <a:rPr lang="en-US" dirty="0"/>
              <a:t>Do not talk down to people.</a:t>
            </a:r>
          </a:p>
          <a:p>
            <a:pPr lvl="1"/>
            <a:r>
              <a:rPr lang="en-US" dirty="0"/>
              <a:t>Sit or stand near the resident.</a:t>
            </a:r>
          </a:p>
          <a:p>
            <a:pPr lvl="1"/>
            <a:r>
              <a:rPr lang="en-US" dirty="0"/>
              <a:t>Lean forward to show you are interested.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18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92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List ways to make communication accurate and explain how to develop effective interpersonal relationships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Tips for building positive relationships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Talk directly to the resident you are assisting.</a:t>
            </a:r>
          </a:p>
          <a:p>
            <a:pPr lvl="1"/>
            <a:r>
              <a:rPr lang="en-US" dirty="0"/>
              <a:t>Approach the resident to show interest in what the resident has to say.</a:t>
            </a:r>
          </a:p>
          <a:p>
            <a:pPr lvl="1"/>
            <a:r>
              <a:rPr lang="en-US" dirty="0"/>
              <a:t>Be empathetic.</a:t>
            </a:r>
          </a:p>
          <a:p>
            <a:pPr lvl="1"/>
            <a:r>
              <a:rPr lang="en-US" dirty="0"/>
              <a:t>Have time for residents’ families and friends.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19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56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4-1: Communication Process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8D7-53EE-4AF8-9E87-BBF55B67A655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EBED4A-EB87-44B5-BA9E-4E3475AFB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51" y="1604514"/>
            <a:ext cx="9510622" cy="380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72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</a:rPr>
              <a:t>List ways to make communication accurate and explain how to develop effective interpersonal relationships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Discussion activity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Imagine a day or a lifetime without communication. How might that make you feel?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of a situation in which you wasted time and effort because of miscommunication. How could that have been avoided?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Describe a situation in which effective communication resulted in a positive outcome for you.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20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272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Explain the difference between facts and opinions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are some examples of facts? Examples of opinions?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do you tell the difference between them?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21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558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</a:rPr>
              <a:t>Explain the difference between facts and opinions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Understanding the difference between facts and opinions will help an NA communicate her observations of residents in a more professional way.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22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12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>
                <a:solidFill>
                  <a:srgbClr val="FF0000"/>
                </a:solidFill>
              </a:rPr>
              <a:t>Explain objective and subjective information and describe how to observe and report accurately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objective information</a:t>
            </a:r>
          </a:p>
          <a:p>
            <a:pPr marL="457200" lvl="1" indent="0">
              <a:buNone/>
            </a:pPr>
            <a:r>
              <a:rPr lang="en-US" dirty="0"/>
              <a:t>information based on what a person sees, hears, touches, or smells; also called signs.</a:t>
            </a:r>
          </a:p>
          <a:p>
            <a:pPr marL="0" indent="0">
              <a:buNone/>
            </a:pPr>
            <a:r>
              <a:rPr lang="en-US" b="1" dirty="0"/>
              <a:t>subjective information</a:t>
            </a:r>
          </a:p>
          <a:p>
            <a:pPr marL="457200" lvl="1" indent="0">
              <a:buNone/>
            </a:pPr>
            <a:r>
              <a:rPr lang="en-US" dirty="0"/>
              <a:t>information that a person cannot or did not observe, but is based on something reported to the person that may or may not be true; also called symptoms.</a:t>
            </a:r>
          </a:p>
          <a:p>
            <a:pPr marL="0" indent="0">
              <a:buNone/>
            </a:pPr>
            <a:r>
              <a:rPr lang="en-US" b="1" dirty="0"/>
              <a:t>incontinence</a:t>
            </a:r>
          </a:p>
          <a:p>
            <a:pPr marL="457200" lvl="1" indent="0">
              <a:buNone/>
            </a:pPr>
            <a:r>
              <a:rPr lang="en-US" dirty="0"/>
              <a:t>the inability to control the bladder or bowels.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23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719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4-4: Using Your Senses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8D7-53EE-4AF8-9E87-BBF55B67A655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4284F0-AA88-4DCA-9F51-5D2BBDD50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158" y="1136506"/>
            <a:ext cx="6039854" cy="542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71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>
                <a:solidFill>
                  <a:srgbClr val="FF0000"/>
                </a:solidFill>
              </a:rPr>
              <a:t>Explain objective and subjective information and describe how to observe and report accurately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are some specific observations an NA might make using each of the senses shown on the transparency (smell, sight, hearing, touch)?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25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096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>
                <a:solidFill>
                  <a:srgbClr val="FF0000"/>
                </a:solidFill>
              </a:rPr>
              <a:t>Explain how to communicate with other team members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NAs should keep the following in mind when communicating with their fellow team members: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Keep the nurse informed of all important issues during the shift.</a:t>
            </a:r>
          </a:p>
          <a:p>
            <a:pPr lvl="1"/>
            <a:r>
              <a:rPr lang="en-US" dirty="0"/>
              <a:t>Communicate with other care team members as needed to provide quality care.</a:t>
            </a:r>
          </a:p>
          <a:p>
            <a:pPr lvl="1"/>
            <a:r>
              <a:rPr lang="en-US" dirty="0"/>
              <a:t>Always respect residents’ privacy when communicating with other care team members.</a:t>
            </a:r>
          </a:p>
          <a:p>
            <a:pPr lvl="1"/>
            <a:r>
              <a:rPr lang="en-US" dirty="0"/>
              <a:t>Be careful with communication—do not share information about diagnoses/condition changes.</a:t>
            </a:r>
          </a:p>
          <a:p>
            <a:pPr lvl="1"/>
            <a:r>
              <a:rPr lang="en-US" dirty="0"/>
              <a:t>When in doubt about what you can or should communicate, ask the nurse.</a:t>
            </a:r>
          </a:p>
          <a:p>
            <a:pPr lvl="1"/>
            <a:r>
              <a:rPr lang="en-US" dirty="0"/>
              <a:t>Use the chain of command to voice complaints.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95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8"/>
            </a:pPr>
            <a:r>
              <a:rPr lang="en-US" dirty="0">
                <a:solidFill>
                  <a:srgbClr val="FF0000"/>
                </a:solidFill>
              </a:rPr>
              <a:t>Explain how to communicate with other team members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cyanotic</a:t>
            </a:r>
          </a:p>
          <a:p>
            <a:pPr marL="457200" lvl="1" indent="0">
              <a:buNone/>
            </a:pPr>
            <a:r>
              <a:rPr lang="en-US" dirty="0"/>
              <a:t>skin that is blue or gray.</a:t>
            </a:r>
          </a:p>
          <a:p>
            <a:pPr marL="0" indent="0">
              <a:buNone/>
            </a:pPr>
            <a:r>
              <a:rPr lang="en-US" b="1" dirty="0"/>
              <a:t>root</a:t>
            </a:r>
          </a:p>
          <a:p>
            <a:pPr marL="457200" lvl="1" indent="0">
              <a:buNone/>
            </a:pPr>
            <a:r>
              <a:rPr lang="en-US" dirty="0"/>
              <a:t>part of a word that contains its basic meaning or definition.</a:t>
            </a:r>
          </a:p>
          <a:p>
            <a:pPr marL="0" indent="0">
              <a:buNone/>
            </a:pPr>
            <a:r>
              <a:rPr lang="en-US" b="1" dirty="0"/>
              <a:t>prefix</a:t>
            </a:r>
          </a:p>
          <a:p>
            <a:pPr marL="457200" lvl="1" indent="0">
              <a:buNone/>
            </a:pPr>
            <a:r>
              <a:rPr lang="en-US" dirty="0"/>
              <a:t>the word part that precedes the root to help form a new word.</a:t>
            </a:r>
          </a:p>
          <a:p>
            <a:pPr marL="0" indent="0">
              <a:buNone/>
            </a:pPr>
            <a:r>
              <a:rPr lang="en-US" b="1" dirty="0"/>
              <a:t>suffix</a:t>
            </a:r>
          </a:p>
          <a:p>
            <a:pPr marL="457200" lvl="1" indent="0">
              <a:buNone/>
            </a:pPr>
            <a:r>
              <a:rPr lang="en-US" dirty="0"/>
              <a:t>the word part added to the end of a root that helps form a new word.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27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4792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28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before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AAROM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active-assistive range of motion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abd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abdomen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ABR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absolute bedrest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ac, a.c.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before meals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AD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Alzheimer’s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ADC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AIDS dementia complex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ad lib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as desired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ADLs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activities of daily living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adm.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admission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AED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automated external defibrillator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AHA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American Heart Association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AIDS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acquired immune deficiency syndrome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AIIR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airborne infection isolation room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AKA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above-knee amputation, also known as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am, AM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morning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AMA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against medical advice, American Medical Association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amb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ambulate, ambulatory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AMD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age-related macular degeneration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amt.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amount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ANS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autonomic nervous system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ant.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anterior</a:t>
            </a:r>
          </a:p>
          <a:p>
            <a:pPr marL="1257300" lvl="1" indent="-1257300">
              <a:buNone/>
            </a:pPr>
            <a:r>
              <a:rPr lang="en-US" altLang="en-US" sz="2000" b="1" baseline="30000" dirty="0" err="1">
                <a:solidFill>
                  <a:prstClr val="black"/>
                </a:solidFill>
                <a:latin typeface="Scala Sans"/>
              </a:rPr>
              <a:t>a.p.</a:t>
            </a: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/AP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apical pulse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approx.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approximately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AROM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active range of motion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ASAP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as soon as possible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assist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assistance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as </a:t>
            </a:r>
            <a:r>
              <a:rPr lang="en-US" altLang="en-US" sz="2000" b="1" baseline="30000" dirty="0" err="1">
                <a:solidFill>
                  <a:prstClr val="black"/>
                </a:solidFill>
                <a:latin typeface="Scala Sans"/>
              </a:rPr>
              <a:t>tol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as tolerated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A, T, D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admission, transfer, and discharge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ax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axillary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BID, b.i.d.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	two times a day</a:t>
            </a:r>
          </a:p>
        </p:txBody>
      </p:sp>
    </p:spTree>
    <p:extLst>
      <p:ext uri="{BB962C8B-B14F-4D97-AF65-F5344CB8AC3E}">
        <p14:creationId xmlns:p14="http://schemas.microsoft.com/office/powerpoint/2010/main" val="2369552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29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BKA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below-knee amputation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bld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blood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BLS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basic life support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bowel movement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BP, B/P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blood pressure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BPH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benign prostatic hypertrophy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BPM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beats per minute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BR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bedrest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BRP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bathroom privileges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BSC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bedside commode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BSE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breast self-examination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centigrade, Celsius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with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Ca/CA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calcium, cancer, carcinoma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CAD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coronary artery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cal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calorie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cath.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catheter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CBC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complete blood count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CBI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continuous bladder irrigation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CBR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complete bedrest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CCMS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clean-catch midstream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CDC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Centers for Disease Control and Prevention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CDE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certified diabetes educator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C. diff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Clostridium difficile 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CEP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competency evaluation (testing) programs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CEU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continuing education unit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CHD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coronary heart disease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CHF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congestive heart failure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chol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cholesterol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ck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check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cl liq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clear liquid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cm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centimeter</a:t>
            </a:r>
          </a:p>
        </p:txBody>
      </p:sp>
    </p:spTree>
    <p:extLst>
      <p:ext uri="{BB962C8B-B14F-4D97-AF65-F5344CB8AC3E}">
        <p14:creationId xmlns:p14="http://schemas.microsoft.com/office/powerpoint/2010/main" val="3230236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Define </a:t>
            </a:r>
            <a:r>
              <a:rPr lang="en-US" i="1" dirty="0">
                <a:solidFill>
                  <a:srgbClr val="FF0000"/>
                </a:solidFill>
              </a:rPr>
              <a:t>communication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 these points about the communication process: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r>
              <a:rPr lang="en-US" dirty="0"/>
              <a:t>All three steps (sender sends message, receiver receives message, and receiver provides feedback) must occur before the process is complete.</a:t>
            </a:r>
          </a:p>
          <a:p>
            <a:pPr lvl="1"/>
            <a:r>
              <a:rPr lang="en-US" dirty="0"/>
              <a:t>During a conversation the process is repeated over and over.</a:t>
            </a:r>
          </a:p>
          <a:p>
            <a:pPr lvl="1"/>
            <a:r>
              <a:rPr lang="en-US" dirty="0"/>
              <a:t>Effective communication is a critical part of an NA’s job.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3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471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30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CMS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Centers for Medicare and Medicaid Services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CNA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certified nursing assistant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CNP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certified nurse practitioner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CNS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central nervous system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c/o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complains of, in care of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CO2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carbon dioxide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COLD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chronic obstructive lung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COPD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chronic obstructive pulmonary </a:t>
            </a: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CP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cerebral palsy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CPM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continuous passive motion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CPR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cardiopulmonary resuscitation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CRF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chronic renal failure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C.S.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Central Supply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CSF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cerebrospinal fluid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CVA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 	cerebrovascular accident, stroke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CVP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 	central venous pressure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CVS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cardiovascular system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CXR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chest X-ray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DAT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diet as tolerated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DJD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degenerative joint disease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DKA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diabetic ketoacidosis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DM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diabetes mellitus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DNR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do not resuscitate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DO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doctor of osteopathy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DOA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dead on arrival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DOB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date of birth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DON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director of nursing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Dr.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doctor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DRG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diagnostic related group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drsg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dressing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DVT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deep vein thrombosis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Dx/dx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diagnosis</a:t>
            </a:r>
          </a:p>
        </p:txBody>
      </p:sp>
    </p:spTree>
    <p:extLst>
      <p:ext uri="{BB962C8B-B14F-4D97-AF65-F5344CB8AC3E}">
        <p14:creationId xmlns:p14="http://schemas.microsoft.com/office/powerpoint/2010/main" val="36831630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31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ECG, EKG      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electrocardiogram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ED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emergency department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EENT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eye, ear, nose, and throat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e.g.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for example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EMS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emergency medical services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ER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emergency room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ESRD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end-stage renal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et al.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and other things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ETOH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alcohol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exam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examination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Fahrenheit, female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FBS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fasting blood sugar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FDA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Food and Drug Administration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Fe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iron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FF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force fluids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FH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family history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fld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fluid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FS 	fingerstick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FSBS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fingerstick blood sugar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ft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foot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F/U, f/u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follow-up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FUO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fever of unknown origin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FWB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full weight-bearing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fx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fracture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FYI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for your information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gram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GAD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generalized anxiety disorder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gal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gallon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GB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gallbladder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GERD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gastroesophageal reflux disease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geri chair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geriatric chair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GI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gastrointestinal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GP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general practitioner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GSW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gunshot wound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GTT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glucose tolerance test</a:t>
            </a:r>
          </a:p>
        </p:txBody>
      </p:sp>
    </p:spTree>
    <p:extLst>
      <p:ext uri="{BB962C8B-B14F-4D97-AF65-F5344CB8AC3E}">
        <p14:creationId xmlns:p14="http://schemas.microsoft.com/office/powerpoint/2010/main" val="31449937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32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GU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genitourinary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GYN/gyn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gynecology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h, hr, hr.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hour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H20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water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H202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hydrogen peroxide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H/A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headache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HAART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highly active antiretroviral therapy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H&amp;P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history and physical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HAV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hepatitis A virus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HBV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hepatitis B virus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HCV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hepatitis C virus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HDV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hepatitis D virus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HEV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hepatitis E virus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Hg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mercury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HHA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home health aide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Hi-cal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high calorie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HIPAA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Health Insurance Portability and Accountability Act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HIV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human immunodeficiency virus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HMO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health maintenance organization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HOB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head of bed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HOH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hard of hearing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HPV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human papillomavirus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HS/hs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hours of sleep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ht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height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HTN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hypertension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H.U.C.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Health Unit Coordinator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Hx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history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hyper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above normal, too fast, rapid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hypo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low, less than normal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I&amp;D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incision and drainage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I&amp;O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intake and output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IBD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irritable bowel disease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IBS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irritable bowel syndrome</a:t>
            </a:r>
          </a:p>
        </p:txBody>
      </p:sp>
    </p:spTree>
    <p:extLst>
      <p:ext uri="{BB962C8B-B14F-4D97-AF65-F5344CB8AC3E}">
        <p14:creationId xmlns:p14="http://schemas.microsoft.com/office/powerpoint/2010/main" val="158185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33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ICU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intensive care unit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ID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identification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i.e.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that is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IICU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intermediate intensive care unit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IM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intramuscular</a:t>
            </a: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in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inch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inc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incontinent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inf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inferior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IQ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intelligence quotient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irr., irrig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irrigation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isol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isolation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I.V., IV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intravenous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K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potassium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kg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kilogram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KS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Kaposi’s sarcoma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l, L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liter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L, lt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left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lab 	laboratory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lb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pound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LBP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low back pain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LE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lower extremity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lg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large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liq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liquid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LLE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left lower extremity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LLQ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left lower quadrant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LOC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level of consciousness, level of care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Low-cal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low-calorie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Low-fat/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low-fat, low-calorie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Low-cal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Low-Na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low-sodium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LPN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Licensed Practical Nurse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LTC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long-term care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LTCF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long-term care facility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LUQ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left upper quadrant</a:t>
            </a:r>
          </a:p>
        </p:txBody>
      </p:sp>
    </p:spTree>
    <p:extLst>
      <p:ext uri="{BB962C8B-B14F-4D97-AF65-F5344CB8AC3E}">
        <p14:creationId xmlns:p14="http://schemas.microsoft.com/office/powerpoint/2010/main" val="39686773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34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LVN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Licensed Vocational Nurse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M.D.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medical doctor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MD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muscular dystrophy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MDROs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multidrug-resistant organisms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MDR-TB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multidrug-resistant tuberculosis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MDS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minimum data set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meds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medications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med-surg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medical-surgical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mg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milligram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MI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myocardial infarction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min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minute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mL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milliliter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millimeter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mm Hg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millimeters of mercury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MO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microorganism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mod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moderate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MRI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magnetic resonance imaging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MRSA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methicillin-resistant Staphylococcus aureus 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multiple sclerosis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MSDs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musculoskeletal disorders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MSW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medical social worker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MUFA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monounsaturated fat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MVA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motor vehicle accident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sodium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N/A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not applicable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nursing assistant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NaCl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sodium chloride (table salt)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NAS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no added salt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NATCEP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Nurse Aide Training and </a:t>
            </a:r>
            <a:br>
              <a:rPr lang="en-US" altLang="en-US" sz="2000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Competency Evaluation Program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N/C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no complaints, no call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NCS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no concentrated sweets</a:t>
            </a:r>
          </a:p>
        </p:txBody>
      </p:sp>
    </p:spTree>
    <p:extLst>
      <p:ext uri="{BB962C8B-B14F-4D97-AF65-F5344CB8AC3E}">
        <p14:creationId xmlns:p14="http://schemas.microsoft.com/office/powerpoint/2010/main" val="18371432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35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neg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negative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NF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nursing facility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NG, ng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nasogastric</a:t>
            </a: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NIBP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non-invasive blood pressure monitoring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NKA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no known allergies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NKDA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no known drug allergies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no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number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noc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night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NPO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nothing by mouth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NVD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nausea, vomiting, and diarrhea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NWB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non-weight-bearing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O2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oxygen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O&amp;P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ova and parasites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OB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obstetrics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ob/gyn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obstetrics and gynecology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OBRA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Omnibus Budget Reconciliation Act 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occ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occasionally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OCD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obsessive-compulsive disorder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overdose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O.D.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right eye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OG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orogastric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OOB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out of bed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OPD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outpatient department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O.R.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operating room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ord.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orderly, ordered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ORIF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open reduction, internal fixation 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ortho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orthopedics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mouth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O.S.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left eye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OSHA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Occupational Safety and Health Administration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OT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occupational therapist, occupational therapy</a:t>
            </a:r>
          </a:p>
        </p:txBody>
      </p:sp>
    </p:spTree>
    <p:extLst>
      <p:ext uri="{BB962C8B-B14F-4D97-AF65-F5344CB8AC3E}">
        <p14:creationId xmlns:p14="http://schemas.microsoft.com/office/powerpoint/2010/main" val="850392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36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OTC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over-the-counter (medication</a:t>
            </a: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)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O.U.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both eyes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oz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ounce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after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P.A.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physician’s assistant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PAD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peripheral artery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pc, p.c.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after meals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PCA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patient-controlled anesthesia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PDR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Physician’s Desk Reference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pulmonary embolism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Peds/peds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pediatrics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PEG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percutaneous endoscopic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gastrostomy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peri care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perineal care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per os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by mouth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PET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	positron emission tomography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pH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parts hydrogen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PH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past history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PHI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protected health information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phy. ex.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physical exam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PID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pelvic inflammatory disease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PM/pm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afternoon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PMH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past medical history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PNS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peripheral nervous system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PO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by mouth (per os)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pos.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positive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post op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after surgery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PPD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purified protein derivative (test for tuberculosis)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PPE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personal protective equipment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pre op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before surgery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prep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preparation</a:t>
            </a:r>
          </a:p>
        </p:txBody>
      </p:sp>
    </p:spTree>
    <p:extLst>
      <p:ext uri="{BB962C8B-B14F-4D97-AF65-F5344CB8AC3E}">
        <p14:creationId xmlns:p14="http://schemas.microsoft.com/office/powerpoint/2010/main" val="37137312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37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p.r.n., prn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when necessary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prog.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Progress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PROM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passive range of motion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Pt/pt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patient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pt.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pint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PT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physical therapist, physical therapy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PTH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parathyroid hormone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PTSD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posttraumatic stress disorder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PUFA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polyunsaturated fat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PVD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peripheral vascular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PWB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partial weight-bearing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every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q2h, q3h,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every two hours,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q4h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every three hours, </a:t>
            </a:r>
            <a:br>
              <a:rPr lang="en-US" altLang="en-US" b="1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every four hours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quality assurance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qam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every morning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Q&amp;A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questions and answers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qd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every day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qh, qhr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every hour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qhs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every night at bedtime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q.o.d.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every other day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qt.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quart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quad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quadrant, quadriplegic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respirations, rectal 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R, rt.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right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rheumatoid arthritis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RBC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red blood cell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RDT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registered dietician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reg.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regular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rehab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rehabilitation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REM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rapid eye movement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req.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requisition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res.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resident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resp.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respiration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RF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restrict fluids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RLE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right lower extremity</a:t>
            </a:r>
          </a:p>
        </p:txBody>
      </p:sp>
    </p:spTree>
    <p:extLst>
      <p:ext uri="{BB962C8B-B14F-4D97-AF65-F5344CB8AC3E}">
        <p14:creationId xmlns:p14="http://schemas.microsoft.com/office/powerpoint/2010/main" val="3999546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38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RLQ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right lower quadrant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RN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registered nurse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RNA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restorative nursing assistant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R/O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rule out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ROM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range of motion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RR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respiratory rate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RT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respiratory therapy/therapist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RUE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right upper extremity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RUQ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right upper quadrant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Rx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prescription, treatment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without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S&amp;A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sugar and acetone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S&amp;S, S/S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signs and symptoms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s.c.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subcutaneously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SCA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sudden cardiac arrest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SCDs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sequential compression devices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SDS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safety data sheet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SIDS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sudden infant death syndrome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sl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sublingually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SLE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systemic lupus erythematosus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SLP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speech-language pathologist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sm.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small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SNAFU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situation normal, all fouled up (slang)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SNF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skilled nursing facility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SNS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somatic nervous system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SOB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shortness of breath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SP, 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Std prec 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Standard Precautions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S.P.D.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Supply, Processing, and Distribution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spec.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specimen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one half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SSE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soapsuds enema</a:t>
            </a:r>
          </a:p>
        </p:txBody>
      </p:sp>
    </p:spTree>
    <p:extLst>
      <p:ext uri="{BB962C8B-B14F-4D97-AF65-F5344CB8AC3E}">
        <p14:creationId xmlns:p14="http://schemas.microsoft.com/office/powerpoint/2010/main" val="4147812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39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ST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standard, speech therapy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staph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staphylococcus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STAT/stat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immediately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STDs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sexually transmitted diseases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STIs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sexually transmitted infections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strep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streptococcus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supp.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suppository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surg.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surgery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T., temp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temperature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TB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tuberculosis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tbsp.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tablespoon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T, C, DB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turn, cough, and deep breathe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THR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total hip replacement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TIA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transient ischemic attack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t.i.d., tid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three times a day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TKR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total knee replacement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6BE31C3-968C-4A16-90EE-D8DB05818668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TLC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tender loving care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TPN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total parenteral nutrition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T.P.R.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temperature, pulse, and respiration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trach.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tracheostomy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tsp.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teaspoon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TWE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tap water enema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Tx, tx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traction, treatment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U/A, u/a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urinalysis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UE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upper extremity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UGI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upper gastrointestinal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UNK, unk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unknown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URI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upper respiratory infection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US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ultrasound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USDA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United States Department of Agriculture</a:t>
            </a:r>
          </a:p>
          <a:p>
            <a:pPr marL="1257300" lvl="1" indent="-1257300">
              <a:buNone/>
            </a:pPr>
            <a:r>
              <a:rPr lang="en-US" altLang="en-US" sz="2000" b="1" baseline="30000" dirty="0">
                <a:solidFill>
                  <a:prstClr val="black"/>
                </a:solidFill>
                <a:latin typeface="Scala Sans"/>
              </a:rPr>
              <a:t>UTI	</a:t>
            </a:r>
            <a:r>
              <a:rPr lang="en-US" altLang="en-US" sz="2000" baseline="30000" dirty="0">
                <a:solidFill>
                  <a:prstClr val="black"/>
                </a:solidFill>
                <a:latin typeface="Scala Sans"/>
              </a:rPr>
              <a:t>urinary tract infection</a:t>
            </a:r>
          </a:p>
        </p:txBody>
      </p:sp>
    </p:spTree>
    <p:extLst>
      <p:ext uri="{BB962C8B-B14F-4D97-AF65-F5344CB8AC3E}">
        <p14:creationId xmlns:p14="http://schemas.microsoft.com/office/powerpoint/2010/main" val="2213247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</a:p>
          <a:p>
            <a:pPr marL="457200" indent="-457200">
              <a:buFont typeface="+mj-lt"/>
              <a:buAutoNum type="arabicPeriod" startAt="2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verbal communication</a:t>
            </a:r>
          </a:p>
          <a:p>
            <a:pPr marL="457200" lvl="1" indent="0">
              <a:buNone/>
            </a:pPr>
            <a:r>
              <a:rPr lang="en-US" dirty="0"/>
              <a:t>communication involving the use of spoken or written words or sounds. </a:t>
            </a:r>
          </a:p>
          <a:p>
            <a:pPr marL="0" indent="0">
              <a:buNone/>
            </a:pPr>
            <a:r>
              <a:rPr lang="en-US" b="1" dirty="0"/>
              <a:t>nonverbal communication</a:t>
            </a:r>
          </a:p>
          <a:p>
            <a:pPr marL="457200" lvl="1" indent="0">
              <a:buNone/>
            </a:pPr>
            <a:r>
              <a:rPr lang="en-US" dirty="0"/>
              <a:t>communication without using words.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4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512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2-1: Abbreviations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40</a:t>
            </a:fld>
            <a:endParaRPr lang="en-US" dirty="0">
              <a:latin typeface="Scala San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EC5410-7922-4CEB-ACFD-8BCD656DDD6F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vag.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vaginal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VAP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ventilator-acquired pneumonia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VD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venereal disease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VRE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vancomycin-resistant enterococcus 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VS, vs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vital signs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W/A, WA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while awake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WBC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white blood cell/count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w/c, W/C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wheelchair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WNL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within normal limits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wt.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weight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yr.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year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="1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3875154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41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Prefixes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a, an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without, not, lack of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analgesic = without pain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ante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before, in front of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antepartum = before delivery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bi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two, twice, double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bifocal = two lenses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brady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slow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bradycardia = slow pulse, heartbeat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contra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against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contraceptive = prevents pregnancy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dis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apart, free from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disinfected = free from microorganisms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dys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bad, painful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dysuria = painful urination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endo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inner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endoscope = instrument for examining the inside of an organ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epi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on, upon, over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epidermis = outer layer of skin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erythro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red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erythrocyte = red blood cell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ex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out, away from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exhale = to breathe out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hemi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half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hemisphere = one of two parts of the brain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hyper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too much, high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hypertension = high blood pressure</a:t>
            </a: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8118884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42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Prefixes 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hypo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below, under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hypotension = low blood pressure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inter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between, within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interdisciplinary = between disciplines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leuk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white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leukocyte = white blood cell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mal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bad, illness, disorder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malformed = badly made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micro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small </a:t>
            </a:r>
            <a:b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</a:b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microscopic = too small for the eye to see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olig: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small, scant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oliguria = small amount of urine</a:t>
            </a:r>
          </a:p>
          <a:p>
            <a:pPr marL="1257300" lvl="1" indent="-1257300"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patho: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disease, suffering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pathology = study of disease</a:t>
            </a:r>
          </a:p>
          <a:p>
            <a:pPr marL="1257300" lvl="1" indent="-1257300"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per: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by, through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perforate = to make a hole through</a:t>
            </a:r>
          </a:p>
          <a:p>
            <a:pPr marL="1257300" lvl="1" indent="-1257300"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peri: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around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pericardium = sac around the heart</a:t>
            </a:r>
          </a:p>
          <a:p>
            <a:pPr marL="1257300" lvl="1" indent="-1257300"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poly: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many, much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polyuria = much urine</a:t>
            </a:r>
          </a:p>
          <a:p>
            <a:pPr marL="1257300" lvl="1" indent="-1257300">
              <a:buNone/>
            </a:pPr>
            <a:r>
              <a:rPr lang="en-US" altLang="en-US" b="1" baseline="30000" dirty="0">
                <a:solidFill>
                  <a:prstClr val="black"/>
                </a:solidFill>
                <a:latin typeface="Scala Sans"/>
              </a:rPr>
              <a:t>post: 	</a:t>
            </a: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after, behind </a:t>
            </a:r>
            <a:br>
              <a:rPr lang="en-US" altLang="en-US" baseline="30000" dirty="0">
                <a:solidFill>
                  <a:prstClr val="black"/>
                </a:solidFill>
                <a:latin typeface="Scala Sans"/>
              </a:rPr>
            </a:br>
            <a:r>
              <a:rPr lang="en-US" altLang="en-US" baseline="30000" dirty="0">
                <a:solidFill>
                  <a:prstClr val="black"/>
                </a:solidFill>
                <a:latin typeface="Scala Sans"/>
              </a:rPr>
              <a:t>postmortem = period after death</a:t>
            </a:r>
          </a:p>
        </p:txBody>
      </p:sp>
    </p:spTree>
    <p:extLst>
      <p:ext uri="{BB962C8B-B14F-4D97-AF65-F5344CB8AC3E}">
        <p14:creationId xmlns:p14="http://schemas.microsoft.com/office/powerpoint/2010/main" val="7363597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43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altLang="en-US" sz="2400" b="1" i="1" baseline="30000" dirty="0"/>
              <a:t>Prefixes (cont’d) 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/>
              <a:t>pre</a:t>
            </a:r>
            <a:r>
              <a:rPr lang="en-US" altLang="en-US" sz="2400" baseline="30000" dirty="0"/>
              <a:t>: before, in front of </a:t>
            </a:r>
            <a:br>
              <a:rPr lang="en-US" altLang="en-US" sz="2400" baseline="30000" dirty="0"/>
            </a:br>
            <a:r>
              <a:rPr lang="en-US" altLang="en-US" sz="2400" baseline="30000" dirty="0"/>
              <a:t>prenatal = period before birth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/>
              <a:t>sub</a:t>
            </a:r>
            <a:r>
              <a:rPr lang="en-US" altLang="en-US" sz="2400" baseline="30000" dirty="0"/>
              <a:t>: under, beneath</a:t>
            </a:r>
            <a:br>
              <a:rPr lang="en-US" altLang="en-US" sz="2400" baseline="30000" dirty="0"/>
            </a:br>
            <a:r>
              <a:rPr lang="en-US" altLang="en-US" sz="2400" baseline="30000" dirty="0"/>
              <a:t>subcutaneous = beneath the skin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/>
              <a:t>supra</a:t>
            </a:r>
            <a:r>
              <a:rPr lang="en-US" altLang="en-US" sz="2400" baseline="30000" dirty="0"/>
              <a:t>: above, over</a:t>
            </a:r>
            <a:br>
              <a:rPr lang="en-US" altLang="en-US" sz="2400" baseline="30000" dirty="0"/>
            </a:br>
            <a:r>
              <a:rPr lang="en-US" altLang="en-US" sz="2400" baseline="30000" dirty="0" err="1"/>
              <a:t>suprapelvic</a:t>
            </a:r>
            <a:r>
              <a:rPr lang="en-US" altLang="en-US" sz="2400" baseline="30000" dirty="0"/>
              <a:t> = located above the pelvis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 err="1"/>
              <a:t>tachy</a:t>
            </a:r>
            <a:r>
              <a:rPr lang="en-US" altLang="en-US" sz="2400" baseline="30000" dirty="0"/>
              <a:t>: swift, fast, rapid</a:t>
            </a:r>
            <a:br>
              <a:rPr lang="en-US" altLang="en-US" sz="2400" baseline="30000" dirty="0"/>
            </a:br>
            <a:r>
              <a:rPr lang="en-US" altLang="en-US" sz="2400" baseline="30000" dirty="0"/>
              <a:t>tachycardia = rapid heartbeat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57300" lvl="1" indent="-1257300"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2234601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44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Roots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abdomin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abdomen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abdominal = pertaining to the abdomen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aden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gland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adenitis = inflammation of a gland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angi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vessel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angioplasty = surgical repair of a vessel using a balloon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arterio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artery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arteriosclerosis = hardening of artery walls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arthr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joint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arthrotomy = cut into a joint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 err="1">
                <a:latin typeface="+mj-lt"/>
              </a:rPr>
              <a:t>brachi</a:t>
            </a:r>
            <a:r>
              <a:rPr lang="en-US" altLang="en-US" sz="2400" b="1" baseline="30000" dirty="0">
                <a:latin typeface="+mj-lt"/>
              </a:rPr>
              <a:t>(o)</a:t>
            </a:r>
            <a:r>
              <a:rPr lang="en-US" altLang="en-US" sz="2400" baseline="30000" dirty="0">
                <a:latin typeface="+mj-lt"/>
              </a:rPr>
              <a:t>: arm 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aseline="30000" dirty="0">
                <a:latin typeface="+mj-lt"/>
              </a:rPr>
              <a:t>brachial = pertaining to the arm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>
                <a:latin typeface="+mj-lt"/>
              </a:rPr>
              <a:t>bronchi, </a:t>
            </a:r>
            <a:r>
              <a:rPr lang="en-US" altLang="en-US" sz="2400" b="1" baseline="30000" dirty="0" err="1">
                <a:latin typeface="+mj-lt"/>
              </a:rPr>
              <a:t>bronch</a:t>
            </a:r>
            <a:r>
              <a:rPr lang="en-US" altLang="en-US" sz="2400" b="1" baseline="30000" dirty="0">
                <a:latin typeface="+mj-lt"/>
              </a:rPr>
              <a:t>(o)</a:t>
            </a:r>
            <a:r>
              <a:rPr lang="en-US" altLang="en-US" sz="2400" baseline="30000" dirty="0">
                <a:latin typeface="+mj-lt"/>
              </a:rPr>
              <a:t>: bronchus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aseline="30000" dirty="0">
                <a:latin typeface="+mj-lt"/>
              </a:rPr>
              <a:t>bronchopneumonia = inflammation of lungs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>
                <a:latin typeface="+mj-lt"/>
              </a:rPr>
              <a:t>card, </a:t>
            </a:r>
            <a:r>
              <a:rPr lang="en-US" altLang="en-US" sz="2400" b="1" baseline="30000" dirty="0" err="1">
                <a:latin typeface="+mj-lt"/>
              </a:rPr>
              <a:t>cardi</a:t>
            </a:r>
            <a:r>
              <a:rPr lang="en-US" altLang="en-US" sz="2400" b="1" baseline="30000" dirty="0">
                <a:latin typeface="+mj-lt"/>
              </a:rPr>
              <a:t>(o)</a:t>
            </a:r>
            <a:r>
              <a:rPr lang="en-US" altLang="en-US" sz="2400" baseline="30000" dirty="0">
                <a:latin typeface="+mj-lt"/>
              </a:rPr>
              <a:t>: heart 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aseline="30000" dirty="0">
                <a:latin typeface="+mj-lt"/>
              </a:rPr>
              <a:t>cardiology = study of the heart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 err="1">
                <a:latin typeface="+mj-lt"/>
              </a:rPr>
              <a:t>cephal</a:t>
            </a:r>
            <a:r>
              <a:rPr lang="en-US" altLang="en-US" sz="2400" b="1" baseline="30000" dirty="0">
                <a:latin typeface="+mj-lt"/>
              </a:rPr>
              <a:t>(o)</a:t>
            </a:r>
            <a:r>
              <a:rPr lang="en-US" altLang="en-US" sz="2400" baseline="30000" dirty="0">
                <a:latin typeface="+mj-lt"/>
              </a:rPr>
              <a:t>: head 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aseline="30000" dirty="0">
                <a:latin typeface="+mj-lt"/>
              </a:rPr>
              <a:t>cephalalgia = headache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="1" baseline="30000" dirty="0" err="1">
                <a:latin typeface="+mj-lt"/>
              </a:rPr>
              <a:t>cerebr</a:t>
            </a:r>
            <a:r>
              <a:rPr lang="en-US" altLang="en-US" sz="2400" b="1" baseline="30000" dirty="0">
                <a:latin typeface="+mj-lt"/>
              </a:rPr>
              <a:t>(o)</a:t>
            </a:r>
            <a:r>
              <a:rPr lang="en-US" altLang="en-US" sz="2400" baseline="30000" dirty="0">
                <a:latin typeface="+mj-lt"/>
              </a:rPr>
              <a:t>: cerebrum </a:t>
            </a:r>
          </a:p>
          <a:p>
            <a:pPr marL="0" indent="0">
              <a:spcBef>
                <a:spcPts val="1200"/>
              </a:spcBef>
              <a:buFontTx/>
              <a:buNone/>
            </a:pPr>
            <a:r>
              <a:rPr lang="en-US" altLang="en-US" sz="2400" baseline="30000" dirty="0">
                <a:latin typeface="+mj-lt"/>
              </a:rPr>
              <a:t>cerebrospinal = pertaining to the brain and spinal cord</a:t>
            </a: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8501632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45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Roots 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chole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, 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chol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bile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cholecystitis = inflammation of the gall bladder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colo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colon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colonoscopy = examination of the large intestine or colon with a scope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cost(o)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rib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costochondral = pertaining to a rib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crani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skull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craniotomy = cutting into the skull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cyan(o)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blue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cyanosis = blue, gray, or purple tinge to the skin due to lack of oxygen in the blood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cyst(o)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bladder, cyst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cystitis = inflammation of the bladder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derm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,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derma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skin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dermatitis = inflammation of the skin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duoden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duodenum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duodenal = pertaining to the duodenum, the first part of the small intestine</a:t>
            </a: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  <a:p>
            <a:pPr marL="1257300" lvl="1" indent="-1257300">
              <a:buNone/>
            </a:pPr>
            <a:endParaRPr lang="en-US" altLang="en-US" sz="2000" b="1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6987273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46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Roots 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encephal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brain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encephalitis = inflammation of the brain</a:t>
            </a:r>
            <a:endParaRPr lang="en-US" altLang="en-US" sz="2400" b="1" kern="0" baseline="30000" dirty="0">
              <a:solidFill>
                <a:srgbClr val="000000"/>
              </a:solidFill>
              <a:latin typeface="+mj-lt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gaster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(o),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gastro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stomach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gastritis = inflammation of the stomach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geron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aged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gerontology = study of the aged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gluco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sweet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glucometer = device used to measure blood glucose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glyco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,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glyc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sweet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glycosuria = glucose (sugar) in the urine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gyneco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,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gyno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woman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gynecology = study of diseases of the female reproductive organs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hema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, 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hemato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, 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hemo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blood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hematuria = blood in the urine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hepato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liver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hepatomegaly = enlargement of the liver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hyster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uterus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hysterectomy = surgical removal of the uterus</a:t>
            </a: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8228842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47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Roots 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ile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(o), 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ili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ileum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 err="1">
                <a:solidFill>
                  <a:srgbClr val="000000"/>
                </a:solidFill>
                <a:latin typeface="+mj-lt"/>
              </a:rPr>
              <a:t>ileorrhaphy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= surgical repair of the ileum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laryng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larynx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laryngectomy = excision of the larynx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lymph(o):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lymph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lymphocyte = type of white blood cell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mamm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(o):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breast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mammogram = x-ray of the breast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mast(o)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breast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mastectomy = excision of the breast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melan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black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melanoma = mole or tumor, may be cancerous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mening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meninges; membranes covering the spinal cord and brain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meningitis = inflammation of the membranes of the spinal cord or brain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necro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death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necrotic = dead tissue</a:t>
            </a:r>
            <a:endParaRPr lang="en-US" altLang="en-US" sz="2400" baseline="30000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08888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48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Roots 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nephr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kidney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nephrectomy = removal of a kidney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neur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nerve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neuritis = inflammation of a nerve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onc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tumor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oncology = study of tumors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ophthalm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(o):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eye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ophthalmologist = eye doctor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oste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bone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osteoarthritis = disease of the joints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ot(o)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ear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otology = science of the ear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pharyng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pharynx pharyngitis = inflammation of the throat, sore throat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phleb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vein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phlebitis = inflammation of a vein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pneo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/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pnea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breathing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tachypnea = rapid breathing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pneum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air, gas, respiration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pneumonia = inflammation of the lung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pod(o):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foot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podiatrist = foot doctor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endParaRPr lang="en-US" altLang="en-US" sz="2400" baseline="30000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27156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49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Roots 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proct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anus, rectum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proctology = study of the rectum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pulm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lung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pulmonary = relating to the lungs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splen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spleen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splenomegaly = enlarged spleen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stomat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mouth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stomatitis = inflammation of mouth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therm</a:t>
            </a: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hot, heat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 err="1">
                <a:solidFill>
                  <a:srgbClr val="000000"/>
                </a:solidFill>
                <a:latin typeface="+mj-lt"/>
              </a:rPr>
              <a:t>thermoplegia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 = heatstroke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b="1" kern="0" baseline="30000" dirty="0" err="1">
                <a:solidFill>
                  <a:srgbClr val="000000"/>
                </a:solidFill>
                <a:latin typeface="+mj-lt"/>
              </a:rPr>
              <a:t>thorac</a:t>
            </a:r>
            <a:r>
              <a:rPr 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: chest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thoracotomy = incision into chest wall</a:t>
            </a:r>
            <a:endParaRPr lang="en-US" sz="2400" b="1" kern="0" baseline="30000" dirty="0">
              <a:solidFill>
                <a:srgbClr val="000000"/>
              </a:solidFill>
              <a:latin typeface="+mj-lt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b="1" kern="0" baseline="30000" dirty="0" err="1">
                <a:solidFill>
                  <a:srgbClr val="000000"/>
                </a:solidFill>
                <a:latin typeface="+mj-lt"/>
              </a:rPr>
              <a:t>thromb</a:t>
            </a:r>
            <a:r>
              <a:rPr 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: blood clot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thrombus = blood clot blocking a vessel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b="1" kern="0" baseline="30000" dirty="0">
                <a:solidFill>
                  <a:srgbClr val="000000"/>
                </a:solidFill>
                <a:latin typeface="+mj-lt"/>
              </a:rPr>
              <a:t>toxic(o), tox(o)</a:t>
            </a: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: poison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toxicology = study of poisons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b="1" kern="0" baseline="30000" dirty="0" err="1">
                <a:solidFill>
                  <a:srgbClr val="000000"/>
                </a:solidFill>
                <a:latin typeface="+mj-lt"/>
              </a:rPr>
              <a:t>trache</a:t>
            </a:r>
            <a:r>
              <a:rPr lang="en-US" sz="2400" b="1" kern="0" baseline="30000" dirty="0">
                <a:solidFill>
                  <a:srgbClr val="000000"/>
                </a:solidFill>
                <a:latin typeface="+mj-lt"/>
              </a:rPr>
              <a:t>(o):</a:t>
            </a: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 trachea, windpipe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tracheostomy = incision to make an artificial airway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b="1" kern="0" baseline="30000" dirty="0" err="1">
                <a:solidFill>
                  <a:srgbClr val="000000"/>
                </a:solidFill>
                <a:latin typeface="+mj-lt"/>
              </a:rPr>
              <a:t>urethr</a:t>
            </a:r>
            <a:r>
              <a:rPr lang="en-US" sz="2400" b="1" kern="0" baseline="30000" dirty="0">
                <a:solidFill>
                  <a:srgbClr val="000000"/>
                </a:solidFill>
                <a:latin typeface="+mj-lt"/>
              </a:rPr>
              <a:t>(o)</a:t>
            </a: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: urethra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en-US" sz="2400" kern="0" baseline="30000" dirty="0">
                <a:solidFill>
                  <a:srgbClr val="000000"/>
                </a:solidFill>
                <a:latin typeface="+mj-lt"/>
              </a:rPr>
              <a:t>urethritis = inflammation of urethra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endParaRPr lang="en-US" altLang="en-US" sz="2400" baseline="30000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1642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4-2: Body Language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8D7-53EE-4AF8-9E87-BBF55B67A65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1755A7-1ABD-4AA5-8E64-610A921AC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885" y="1759787"/>
            <a:ext cx="8618601" cy="421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868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50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Suffixes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cyte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cell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leukocyte = white blood cell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ectomy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excision, removal of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splenectomy = removal of spleen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-emesis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vomiting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hyperemesis = excessive vomiting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emia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blood condition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anemia = lack of red blood cells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-ism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a condition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hyperthyroidism = condition caused by an excessive production of thyroid hormones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sz="2400" baseline="30000" dirty="0">
              <a:solidFill>
                <a:prstClr val="black"/>
              </a:solidFill>
              <a:latin typeface="+mj-lt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-itis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inflammation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stomatitis = inflammation of the mouth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-logy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study of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hematology = study of the blood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megaly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enlargement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splenomegaly = enlarged spleen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oma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tumor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melanoma = mole or tumor, may be cancerous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osis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condition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halitosis = bad breath</a:t>
            </a:r>
            <a:endParaRPr lang="en-US" altLang="en-US" sz="2400" baseline="30000" dirty="0">
              <a:solidFill>
                <a:prstClr val="black"/>
              </a:solidFill>
              <a:latin typeface="+mj-lt"/>
            </a:endParaRP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2334472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51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2000544" y="1425683"/>
            <a:ext cx="3940910" cy="57061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Suffixes</a:t>
            </a:r>
            <a:r>
              <a:rPr lang="en-US" altLang="en-US" sz="2400" b="1" i="1" kern="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 -ostomy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creation of an opening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ileostomy = creation of an opening into the ileum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otomy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cut into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laparotomy = cutting into the abdomen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pathy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disease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myopathy = disease of the muscle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penia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lack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leukopenia = a lack of white blood cells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sz="2400" baseline="30000" dirty="0">
              <a:solidFill>
                <a:prstClr val="black"/>
              </a:solidFill>
              <a:latin typeface="+mj-lt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2EA6476-C576-4BBC-B39D-137929C15319}"/>
              </a:ext>
            </a:extLst>
          </p:cNvPr>
          <p:cNvSpPr txBox="1">
            <a:spLocks/>
          </p:cNvSpPr>
          <p:nvPr/>
        </p:nvSpPr>
        <p:spPr>
          <a:xfrm>
            <a:off x="6047704" y="1425682"/>
            <a:ext cx="3849059" cy="57546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phagia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to eat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dysphagia = difficulty swallowing</a:t>
            </a:r>
            <a:endParaRPr lang="en-US" altLang="en-US" sz="2400" b="1" kern="0" baseline="30000" dirty="0">
              <a:solidFill>
                <a:srgbClr val="000000"/>
              </a:solidFill>
              <a:latin typeface="+mj-lt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phasia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speaking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aphasia = absence of speaking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-phobia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exaggerated fear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acrophobia = fear of high places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plasty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surgical repair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angioplasty = surgical repair of a vessel using a balloon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plegia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paralysis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paraplegia = paralysis of lower portion of the body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rrhage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excessive flow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hemorrhage = excessive flow of blood</a:t>
            </a:r>
          </a:p>
          <a:p>
            <a:pPr marL="1257300" lvl="1" indent="-1257300">
              <a:buNone/>
            </a:pPr>
            <a:endParaRPr lang="en-US" altLang="en-US" sz="2000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9633770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Handout 2-3: Prefixes, Roots, Suffixes</a:t>
            </a: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latin typeface="Scala Sans"/>
              </a:rPr>
              <a:pPr defTabSz="457200"/>
              <a:t>52</a:t>
            </a:fld>
            <a:endParaRPr lang="en-US" dirty="0">
              <a:latin typeface="Scala Sans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EA3D2C-A26A-4C6B-967F-70406058FD01}"/>
              </a:ext>
            </a:extLst>
          </p:cNvPr>
          <p:cNvSpPr txBox="1">
            <a:spLocks/>
          </p:cNvSpPr>
          <p:nvPr/>
        </p:nvSpPr>
        <p:spPr>
          <a:xfrm>
            <a:off x="1163782" y="1555668"/>
            <a:ext cx="4777672" cy="5576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Suffixes</a:t>
            </a:r>
            <a:r>
              <a:rPr lang="en-US" altLang="en-US" sz="2400" b="1" i="1" kern="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sz="2400" b="1" i="1" kern="0" baseline="30000" dirty="0">
                <a:solidFill>
                  <a:srgbClr val="000000"/>
                </a:solidFill>
                <a:latin typeface="+mj-lt"/>
              </a:rPr>
              <a:t>(cont’d)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scopy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examination using a scope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colonoscopy = examination of the large intestine or colon with a scope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stomy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creation of an opening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colostomy = opening into the colon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tomy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incision, cutting into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thoracotomy = incision into chest wall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b="1" kern="0" baseline="30000" dirty="0">
                <a:solidFill>
                  <a:srgbClr val="000000"/>
                </a:solidFill>
                <a:latin typeface="+mj-lt"/>
              </a:rPr>
              <a:t>-</a:t>
            </a:r>
            <a:r>
              <a:rPr lang="en-US" altLang="en-US" sz="2400" b="1" kern="0" baseline="30000" dirty="0" err="1">
                <a:solidFill>
                  <a:srgbClr val="000000"/>
                </a:solidFill>
                <a:latin typeface="+mj-lt"/>
              </a:rPr>
              <a:t>uria</a:t>
            </a: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: condition of the urine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None/>
            </a:pPr>
            <a:r>
              <a:rPr lang="en-US" altLang="en-US" sz="2400" kern="0" baseline="30000" dirty="0">
                <a:solidFill>
                  <a:srgbClr val="000000"/>
                </a:solidFill>
                <a:latin typeface="+mj-lt"/>
              </a:rPr>
              <a:t>dysuria = painful urination</a:t>
            </a: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  <a:p>
            <a:pPr marL="1028700" lvl="1" indent="-1028700">
              <a:spcBef>
                <a:spcPts val="500"/>
              </a:spcBef>
              <a:spcAft>
                <a:spcPts val="0"/>
              </a:spcAft>
              <a:buNone/>
            </a:pPr>
            <a:endParaRPr lang="en-US" altLang="en-US" baseline="30000" dirty="0">
              <a:solidFill>
                <a:prstClr val="black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7976619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9"/>
            </a:pPr>
            <a:r>
              <a:rPr lang="en-US" dirty="0">
                <a:solidFill>
                  <a:srgbClr val="FF0000"/>
                </a:solidFill>
              </a:rPr>
              <a:t>Describe basic medical terminology and abbreviations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Game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small groups, make flash cards for an assigned list of medical abbreviations. Write the abbreviation on one side and the meaning on the other.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Show the flash cards to the class, one by one, and the student who answers correctly first receives a point. Alternate between showing abbreviations and meanings.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53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3265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Explain how to give and receive an accurate report of a resident’s status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All of the following occurrences should be reported immediately: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Falls </a:t>
            </a:r>
          </a:p>
          <a:p>
            <a:pPr lvl="1"/>
            <a:r>
              <a:rPr lang="en-US" dirty="0"/>
              <a:t>Chest pain </a:t>
            </a:r>
          </a:p>
          <a:p>
            <a:pPr lvl="1"/>
            <a:r>
              <a:rPr lang="en-US" dirty="0"/>
              <a:t>Severe headache </a:t>
            </a:r>
          </a:p>
          <a:p>
            <a:pPr lvl="1"/>
            <a:r>
              <a:rPr lang="en-US" dirty="0"/>
              <a:t>Difficulty breathing </a:t>
            </a:r>
          </a:p>
          <a:p>
            <a:pPr lvl="1"/>
            <a:r>
              <a:rPr lang="en-US" dirty="0"/>
              <a:t>Abnormal pulse, respiration, or blood pressure </a:t>
            </a:r>
          </a:p>
          <a:p>
            <a:pPr lvl="1"/>
            <a:r>
              <a:rPr lang="en-US" dirty="0"/>
              <a:t>Change in mental status </a:t>
            </a:r>
          </a:p>
          <a:p>
            <a:pPr lvl="1"/>
            <a:r>
              <a:rPr lang="en-US" dirty="0"/>
              <a:t>Sudden weakness or loss of mobility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54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8192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Explain how to give and receive an accurate report of a resident’s status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Occurrences to report immediately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High fever </a:t>
            </a:r>
          </a:p>
          <a:p>
            <a:pPr lvl="1"/>
            <a:r>
              <a:rPr lang="en-US" dirty="0"/>
              <a:t>Loss of or change in consciousness </a:t>
            </a:r>
          </a:p>
          <a:p>
            <a:pPr lvl="1"/>
            <a:r>
              <a:rPr lang="en-US" dirty="0"/>
              <a:t>Bleeding </a:t>
            </a:r>
          </a:p>
          <a:p>
            <a:pPr lvl="1"/>
            <a:r>
              <a:rPr lang="en-US" dirty="0"/>
              <a:t>Change in condition </a:t>
            </a:r>
          </a:p>
          <a:p>
            <a:pPr lvl="1"/>
            <a:r>
              <a:rPr lang="en-US" dirty="0"/>
              <a:t>Bruises, abrasions, or other signs of abuse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55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364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Explain how to give and receive an accurate report of a resident’s status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An NA must use facts, not opinions, in making oral reports.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03255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Explain how to give and receive an accurate report of a resident’s status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this question: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Why should an NA make written notes about oral reports given to a supervisor?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9486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>
                <a:solidFill>
                  <a:srgbClr val="FF0000"/>
                </a:solidFill>
              </a:rPr>
              <a:t>Explain how to give and receive an accurate report of a resident’s status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An NA should document the following about an oral report: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When </a:t>
            </a:r>
          </a:p>
          <a:p>
            <a:pPr lvl="1"/>
            <a:r>
              <a:rPr lang="en-US" dirty="0"/>
              <a:t>Why </a:t>
            </a:r>
          </a:p>
          <a:p>
            <a:pPr lvl="1"/>
            <a:r>
              <a:rPr lang="en-US" dirty="0"/>
              <a:t>About what </a:t>
            </a:r>
          </a:p>
          <a:p>
            <a:pPr lvl="1"/>
            <a:r>
              <a:rPr lang="en-US" dirty="0"/>
              <a:t>To whom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58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8627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1"/>
            </a:pPr>
            <a:r>
              <a:rPr lang="en-US" dirty="0">
                <a:solidFill>
                  <a:srgbClr val="FF0000"/>
                </a:solidFill>
              </a:rPr>
              <a:t>Explain documentation and describe related terms and forms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 medical chart is a legal record of a resident’s care. It includes the following information: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Admission sheet</a:t>
            </a:r>
          </a:p>
          <a:p>
            <a:pPr lvl="1"/>
            <a:r>
              <a:rPr lang="en-US" dirty="0"/>
              <a:t>Resident’s medical history </a:t>
            </a:r>
          </a:p>
          <a:p>
            <a:pPr lvl="1"/>
            <a:r>
              <a:rPr lang="en-US" dirty="0"/>
              <a:t>Doctor’s orders </a:t>
            </a:r>
          </a:p>
          <a:p>
            <a:pPr lvl="1"/>
            <a:r>
              <a:rPr lang="en-US" dirty="0"/>
              <a:t>Progress notes </a:t>
            </a:r>
          </a:p>
          <a:p>
            <a:pPr lvl="1"/>
            <a:r>
              <a:rPr lang="en-US" dirty="0"/>
              <a:t>Lab/test results </a:t>
            </a:r>
          </a:p>
          <a:p>
            <a:pPr lvl="1"/>
            <a:r>
              <a:rPr lang="en-US" dirty="0"/>
              <a:t>Graphic sheet</a:t>
            </a:r>
          </a:p>
          <a:p>
            <a:pPr lvl="1"/>
            <a:r>
              <a:rPr lang="en-US" dirty="0"/>
              <a:t>Nurse’s notes</a:t>
            </a:r>
          </a:p>
          <a:p>
            <a:pPr lvl="1"/>
            <a:r>
              <a:rPr lang="en-US" dirty="0"/>
              <a:t>Flow sheet/ADL sheet (see Figure 4-9, p. 45 of text)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59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15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these questions: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Are there ever conflicts between what a person is communicating verbally and nonverbally?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can an NA use observation as a form of nonverbal communication with a resident?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2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1"/>
            </a:pPr>
            <a:r>
              <a:rPr lang="en-US" dirty="0">
                <a:solidFill>
                  <a:srgbClr val="FF0000"/>
                </a:solidFill>
              </a:rPr>
              <a:t>Explain documentation and describe related terms and forms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Current documentation is very important for many reasons: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Guarantees clear and complete communication </a:t>
            </a:r>
          </a:p>
          <a:p>
            <a:pPr lvl="1"/>
            <a:r>
              <a:rPr lang="en-US" dirty="0"/>
              <a:t>Provides legal record of treatment </a:t>
            </a:r>
          </a:p>
          <a:p>
            <a:pPr lvl="1"/>
            <a:r>
              <a:rPr lang="en-US" dirty="0"/>
              <a:t>Protects NA and employer </a:t>
            </a:r>
          </a:p>
          <a:p>
            <a:pPr lvl="1"/>
            <a:r>
              <a:rPr lang="en-US" dirty="0"/>
              <a:t>Provides up-to-date record of resident’s status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60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8151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1"/>
            </a:pPr>
            <a:r>
              <a:rPr lang="en-US" dirty="0">
                <a:solidFill>
                  <a:srgbClr val="FF0000"/>
                </a:solidFill>
              </a:rPr>
              <a:t>Explain documentation and describe related terms and forms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NAs should always follow these guidelines for documentation: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Document care immediately after it is given. </a:t>
            </a:r>
          </a:p>
          <a:p>
            <a:pPr lvl="1"/>
            <a:r>
              <a:rPr lang="en-US" dirty="0"/>
              <a:t>Think before writing. Be brief and clear. </a:t>
            </a:r>
          </a:p>
          <a:p>
            <a:pPr lvl="1"/>
            <a:r>
              <a:rPr lang="en-US" dirty="0"/>
              <a:t>Use facts, not opinions. </a:t>
            </a:r>
          </a:p>
          <a:p>
            <a:pPr lvl="1"/>
            <a:r>
              <a:rPr lang="en-US" dirty="0"/>
              <a:t>Write neatly with black ink. </a:t>
            </a:r>
          </a:p>
          <a:p>
            <a:pPr lvl="1"/>
            <a:r>
              <a:rPr lang="en-US" dirty="0"/>
              <a:t>Correct errors properly (see Figure 4-10, p. 45 of text). </a:t>
            </a:r>
          </a:p>
          <a:p>
            <a:pPr lvl="1"/>
            <a:r>
              <a:rPr lang="en-US" dirty="0"/>
              <a:t>Sign full name and title. </a:t>
            </a:r>
          </a:p>
          <a:p>
            <a:pPr lvl="1"/>
            <a:r>
              <a:rPr lang="en-US" dirty="0"/>
              <a:t>Document per care plan.</a:t>
            </a:r>
          </a:p>
          <a:p>
            <a:pPr lvl="1"/>
            <a:r>
              <a:rPr lang="en-US" dirty="0"/>
              <a:t>Documentation may be done by code. Follow facility training on proper procedures.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61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75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1"/>
            </a:pPr>
            <a:r>
              <a:rPr lang="en-US" dirty="0">
                <a:solidFill>
                  <a:srgbClr val="FF0000"/>
                </a:solidFill>
              </a:rPr>
              <a:t>Explain documentation and describe related terms and forms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If something is not documented, legally speaking it was not done. It is very important for NAs to document carefully, and immediately after care is given.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62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814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4-5: 24-Hour Clock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9C8D7-53EE-4AF8-9E87-BBF55B67A655}" type="slidenum">
              <a:rPr lang="en-US" smtClean="0"/>
              <a:pPr/>
              <a:t>63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30B639-3807-4599-98DA-8A71E44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670" y="1621212"/>
            <a:ext cx="4462659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1625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1"/>
            </a:pPr>
            <a:r>
              <a:rPr lang="en-US" dirty="0">
                <a:solidFill>
                  <a:srgbClr val="FF0000"/>
                </a:solidFill>
              </a:rPr>
              <a:t>Explain documentation and describe related terms and forms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These guidelines are helpful when converting regular time to military time: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To change the regular hours between 1:00 p.m. to 11:59 p.m. to military time, add 12 to the regular time.</a:t>
            </a:r>
          </a:p>
          <a:p>
            <a:pPr lvl="1"/>
            <a:r>
              <a:rPr lang="en-US" dirty="0"/>
              <a:t>Minutes and seconds do not change.</a:t>
            </a:r>
          </a:p>
          <a:p>
            <a:pPr lvl="1"/>
            <a:r>
              <a:rPr lang="en-US" dirty="0"/>
              <a:t>Midnight may be written as 0000 or 2400; NAs should follow facility policy.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64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507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>
                <a:solidFill>
                  <a:srgbClr val="FF0000"/>
                </a:solidFill>
              </a:rPr>
              <a:t>Describe incident reporting and recording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incident</a:t>
            </a:r>
          </a:p>
          <a:p>
            <a:pPr marL="457200" lvl="1" indent="0">
              <a:buNone/>
            </a:pPr>
            <a:r>
              <a:rPr lang="en-US" dirty="0"/>
              <a:t>an accident, problem, or unexpected event during the course of care that is not part of the normal routine in a healthcare facility.</a:t>
            </a:r>
          </a:p>
          <a:p>
            <a:pPr marL="0" indent="0">
              <a:buNone/>
            </a:pPr>
            <a:r>
              <a:rPr lang="en-US" b="1" dirty="0"/>
              <a:t>sentinel event</a:t>
            </a:r>
          </a:p>
          <a:p>
            <a:pPr marL="457200" lvl="1" indent="0">
              <a:buNone/>
            </a:pPr>
            <a:r>
              <a:rPr lang="en-US" dirty="0"/>
              <a:t>an unexpected occurrence that results in grave physical or psychological injury or death.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65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1166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>
                <a:solidFill>
                  <a:srgbClr val="FF0000"/>
                </a:solidFill>
              </a:rPr>
              <a:t>Describe incident reporting and recording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events are considered incidents: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lvl="1"/>
            <a:r>
              <a:rPr lang="en-US" dirty="0"/>
              <a:t>Falls</a:t>
            </a:r>
          </a:p>
          <a:p>
            <a:pPr lvl="1"/>
            <a:r>
              <a:rPr lang="en-US" dirty="0"/>
              <a:t>NA or resident breaks or damages something</a:t>
            </a:r>
          </a:p>
          <a:p>
            <a:pPr lvl="1"/>
            <a:r>
              <a:rPr lang="en-US" dirty="0"/>
              <a:t>Mistakes in care </a:t>
            </a:r>
          </a:p>
          <a:p>
            <a:pPr lvl="1"/>
            <a:r>
              <a:rPr lang="en-US" dirty="0"/>
              <a:t>Requests outside scope of practice</a:t>
            </a:r>
          </a:p>
          <a:p>
            <a:pPr lvl="1"/>
            <a:r>
              <a:rPr lang="en-US" dirty="0"/>
              <a:t>Sexual advances or remarks </a:t>
            </a:r>
          </a:p>
          <a:p>
            <a:pPr lvl="1"/>
            <a:r>
              <a:rPr lang="en-US" dirty="0"/>
              <a:t>Unsafe or uncomfortable situations </a:t>
            </a:r>
          </a:p>
          <a:p>
            <a:pPr lvl="1"/>
            <a:r>
              <a:rPr lang="en-US" dirty="0"/>
              <a:t>NA is injured on the job</a:t>
            </a:r>
          </a:p>
          <a:p>
            <a:pPr lvl="1"/>
            <a:r>
              <a:rPr lang="en-US" dirty="0"/>
              <a:t>Blood or body fluids exposure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43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2"/>
            </a:pPr>
            <a:r>
              <a:rPr lang="en-US" dirty="0">
                <a:solidFill>
                  <a:srgbClr val="FF0000"/>
                </a:solidFill>
              </a:rPr>
              <a:t>Describe incident reporting and recording</a:t>
            </a:r>
          </a:p>
          <a:p>
            <a:pPr marL="457200" indent="-457200">
              <a:buFont typeface="+mj-lt"/>
              <a:buAutoNum type="arabicPeriod" startAt="12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NAs must follow these guidelines for incident reporting: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Tell what happened. </a:t>
            </a:r>
          </a:p>
          <a:p>
            <a:pPr lvl="1"/>
            <a:r>
              <a:rPr lang="en-US" dirty="0"/>
              <a:t>Describe the person’s reaction to the incident. </a:t>
            </a:r>
          </a:p>
          <a:p>
            <a:pPr lvl="1"/>
            <a:r>
              <a:rPr lang="en-US" dirty="0"/>
              <a:t>State facts only. </a:t>
            </a:r>
          </a:p>
          <a:p>
            <a:pPr lvl="1"/>
            <a:r>
              <a:rPr lang="en-US" dirty="0"/>
              <a:t>Do not write about anything in the incident report on the medical record. </a:t>
            </a:r>
          </a:p>
          <a:p>
            <a:pPr lvl="1"/>
            <a:r>
              <a:rPr lang="en-US" dirty="0"/>
              <a:t>Describe action taken to give care.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49723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3"/>
            </a:pPr>
            <a:r>
              <a:rPr lang="en-US" dirty="0">
                <a:solidFill>
                  <a:srgbClr val="FF0000"/>
                </a:solidFill>
              </a:rPr>
              <a:t>Demonstrate effective communication on the telephone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Effective telephone communication involves the following steps: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Identify yourself politely before asking to speak to someone.</a:t>
            </a:r>
          </a:p>
          <a:p>
            <a:pPr lvl="1"/>
            <a:r>
              <a:rPr lang="en-US" dirty="0"/>
              <a:t>Ask for the person with whom you need to speak.</a:t>
            </a:r>
          </a:p>
          <a:p>
            <a:pPr lvl="1"/>
            <a:r>
              <a:rPr lang="en-US" dirty="0"/>
              <a:t>State the reason for your call.</a:t>
            </a:r>
          </a:p>
          <a:p>
            <a:pPr lvl="1"/>
            <a:r>
              <a:rPr lang="en-US" dirty="0"/>
              <a:t>Leave a brief message if the person you are calling is not available.</a:t>
            </a:r>
          </a:p>
          <a:p>
            <a:pPr lvl="1"/>
            <a:r>
              <a:rPr lang="en-US" dirty="0"/>
              <a:t>Thank the person who takes the message for you.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68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893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3"/>
            </a:pPr>
            <a:r>
              <a:rPr lang="en-US" dirty="0">
                <a:solidFill>
                  <a:srgbClr val="FF0000"/>
                </a:solidFill>
              </a:rPr>
              <a:t>Demonstrate effective communication on the telephone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steps are important when answering the telephone: 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Identify the facility’s name, your name, and your position. </a:t>
            </a:r>
          </a:p>
          <a:p>
            <a:pPr lvl="1"/>
            <a:r>
              <a:rPr lang="en-US" dirty="0"/>
              <a:t>Place caller on hold if necessary. </a:t>
            </a:r>
          </a:p>
          <a:p>
            <a:pPr lvl="1"/>
            <a:r>
              <a:rPr lang="en-US" dirty="0"/>
              <a:t>Write down messages. Ask for correct spelling of names. Get a number. </a:t>
            </a:r>
          </a:p>
          <a:p>
            <a:pPr lvl="1"/>
            <a:r>
              <a:rPr lang="en-US" dirty="0"/>
              <a:t>Say, “Thank you,” and “Goodbye.”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69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732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Critical thinking activity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As a group, brainstorm some specific goals that may be met using communication (e.g. getting a drink of water; informing your supervisor of a problem with a resident; learning what a resident likes or does not like to eat).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pairs, take turns using verbal and nonverbal communication, as appropriate, to accomplish these goals.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7111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3"/>
            </a:pPr>
            <a:r>
              <a:rPr lang="en-US" dirty="0">
                <a:solidFill>
                  <a:srgbClr val="FF0000"/>
                </a:solidFill>
              </a:rPr>
              <a:t>Demonstrate effective communication on the telephone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NAs should never give out information about staff or residents over the phone.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70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61597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4"/>
            </a:pPr>
            <a:r>
              <a:rPr lang="en-US" dirty="0">
                <a:solidFill>
                  <a:srgbClr val="FF0000"/>
                </a:solidFill>
              </a:rPr>
              <a:t>Explain the resident call system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An NA must always answer call lights, no matter what. Call lights must be left within residents’ reach and answered promptly every time the resident pushes the button. If the resident has a stronger hand, the light should be in reach of that hand specifically. It is also important to be sure the resident understands how to use the call light.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71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6187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impairment</a:t>
            </a:r>
          </a:p>
          <a:p>
            <a:pPr marL="457200" lvl="1" indent="0">
              <a:buNone/>
            </a:pPr>
            <a:r>
              <a:rPr lang="en-US" dirty="0"/>
              <a:t>a loss of function or ability.</a:t>
            </a:r>
          </a:p>
          <a:p>
            <a:pPr marL="0" indent="0">
              <a:buNone/>
            </a:pPr>
            <a:r>
              <a:rPr lang="en-US" b="1" dirty="0"/>
              <a:t>farsightedness</a:t>
            </a:r>
          </a:p>
          <a:p>
            <a:pPr marL="457200" lvl="1" indent="0">
              <a:buNone/>
            </a:pPr>
            <a:r>
              <a:rPr lang="en-US" dirty="0"/>
              <a:t>the ability to see objects in the distance better than objects nearby; also called hyperopia.</a:t>
            </a:r>
          </a:p>
          <a:p>
            <a:pPr marL="0" indent="0">
              <a:buNone/>
            </a:pPr>
            <a:r>
              <a:rPr lang="en-US" b="1" dirty="0"/>
              <a:t>nearsightedness</a:t>
            </a:r>
          </a:p>
          <a:p>
            <a:pPr marL="457200" lvl="1" indent="0">
              <a:buNone/>
            </a:pPr>
            <a:r>
              <a:rPr lang="en-US" dirty="0"/>
              <a:t>the ability to see things near but not far; also called myopia.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72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3014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cerebrovascular accident (CVA)</a:t>
            </a:r>
          </a:p>
          <a:p>
            <a:pPr marL="457200" lvl="1" indent="0">
              <a:buNone/>
            </a:pPr>
            <a:r>
              <a:rPr lang="en-US" dirty="0"/>
              <a:t>a condition that occurs when blood supply to a part of the brain is blocked or a blood vessel leaks or ruptures within the brain; also called stroke.</a:t>
            </a:r>
          </a:p>
          <a:p>
            <a:pPr marL="0" indent="0">
              <a:buNone/>
            </a:pPr>
            <a:r>
              <a:rPr lang="en-US" b="1" dirty="0"/>
              <a:t>hemiplegia</a:t>
            </a:r>
          </a:p>
          <a:p>
            <a:pPr marL="457200" lvl="1" indent="0">
              <a:buNone/>
            </a:pPr>
            <a:r>
              <a:rPr lang="en-US" dirty="0"/>
              <a:t>paralysis on one side of the body.</a:t>
            </a:r>
          </a:p>
          <a:p>
            <a:pPr marL="0" indent="0">
              <a:buNone/>
            </a:pPr>
            <a:r>
              <a:rPr lang="en-US" b="1" dirty="0"/>
              <a:t>hemiparesis</a:t>
            </a:r>
          </a:p>
          <a:p>
            <a:pPr marL="457200" lvl="1" indent="0">
              <a:buNone/>
            </a:pPr>
            <a:r>
              <a:rPr lang="en-US" dirty="0"/>
              <a:t>weakness on one side of the body.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73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995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expressive aphasia</a:t>
            </a:r>
          </a:p>
          <a:p>
            <a:pPr marL="457200" lvl="1" indent="0">
              <a:buNone/>
            </a:pPr>
            <a:r>
              <a:rPr lang="en-US" dirty="0"/>
              <a:t>difficulty communicating thoughts through speech or writing.</a:t>
            </a:r>
          </a:p>
          <a:p>
            <a:pPr marL="0" indent="0">
              <a:buNone/>
            </a:pPr>
            <a:r>
              <a:rPr lang="en-US" b="1" dirty="0"/>
              <a:t>receptive aphasia</a:t>
            </a:r>
          </a:p>
          <a:p>
            <a:pPr marL="457200" lvl="1" indent="0">
              <a:buNone/>
            </a:pPr>
            <a:r>
              <a:rPr lang="en-US" dirty="0"/>
              <a:t>difficulty understanding spoken or written words.</a:t>
            </a:r>
          </a:p>
          <a:p>
            <a:pPr marL="0" indent="0">
              <a:buNone/>
            </a:pPr>
            <a:r>
              <a:rPr lang="en-US" b="1" dirty="0"/>
              <a:t>emotional lability</a:t>
            </a:r>
          </a:p>
          <a:p>
            <a:pPr marL="457200" lvl="1" indent="0">
              <a:buNone/>
            </a:pPr>
            <a:r>
              <a:rPr lang="en-US" dirty="0"/>
              <a:t>inappropriate or unprovoked emotional responses, including laughing, crying, and anger.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74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240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dysphagia</a:t>
            </a:r>
          </a:p>
          <a:p>
            <a:pPr marL="457200" lvl="1" indent="0">
              <a:buNone/>
            </a:pPr>
            <a:r>
              <a:rPr lang="en-US" dirty="0"/>
              <a:t>difficulty swallowing.</a:t>
            </a:r>
          </a:p>
          <a:p>
            <a:pPr marL="0" indent="0">
              <a:buNone/>
            </a:pPr>
            <a:r>
              <a:rPr lang="en-US" b="1" dirty="0"/>
              <a:t>combative</a:t>
            </a:r>
          </a:p>
          <a:p>
            <a:pPr marL="457200" lvl="1" indent="0">
              <a:buNone/>
            </a:pPr>
            <a:r>
              <a:rPr lang="en-US" dirty="0"/>
              <a:t>violent or hostile.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75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3697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guidelines are important when communicating with residents with hearing impairment: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Make sure hearing aid is on and working. Clean hearing aid as instructed.</a:t>
            </a:r>
          </a:p>
          <a:p>
            <a:pPr lvl="1"/>
            <a:r>
              <a:rPr lang="en-US" dirty="0"/>
              <a:t>Reduce or remove background noise. </a:t>
            </a:r>
          </a:p>
          <a:p>
            <a:pPr lvl="1"/>
            <a:r>
              <a:rPr lang="en-US" dirty="0"/>
              <a:t>Get residents’ attention before speaking. </a:t>
            </a:r>
          </a:p>
          <a:p>
            <a:pPr lvl="1"/>
            <a:r>
              <a:rPr lang="en-US" dirty="0"/>
              <a:t>Speak clearly, slowly, and in good lighting. </a:t>
            </a:r>
          </a:p>
          <a:p>
            <a:pPr lvl="1"/>
            <a:r>
              <a:rPr lang="en-US" dirty="0"/>
              <a:t>Do not shout or mouth words in an exaggerated way. </a:t>
            </a:r>
          </a:p>
          <a:p>
            <a:pPr lvl="1"/>
            <a:r>
              <a:rPr lang="en-US" dirty="0"/>
              <a:t>Lower pitch of voice. </a:t>
            </a:r>
          </a:p>
          <a:p>
            <a:pPr lvl="1"/>
            <a:r>
              <a:rPr lang="en-US" dirty="0"/>
              <a:t>Do not chew gum or eat while speaking, and keep hands away from face.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292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Guidelines for communicating with residents with hearing impairment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Speak and stand on side with better hearing. </a:t>
            </a:r>
          </a:p>
          <a:p>
            <a:pPr lvl="1"/>
            <a:r>
              <a:rPr lang="en-US" dirty="0"/>
              <a:t>Use short sentences and simple words. </a:t>
            </a:r>
          </a:p>
          <a:p>
            <a:pPr lvl="1"/>
            <a:r>
              <a:rPr lang="en-US" dirty="0"/>
              <a:t>Repeat what was said using different words if necessary. </a:t>
            </a:r>
          </a:p>
          <a:p>
            <a:pPr lvl="1"/>
            <a:r>
              <a:rPr lang="en-US" dirty="0"/>
              <a:t>Use picture cards or notepads. </a:t>
            </a:r>
          </a:p>
          <a:p>
            <a:pPr lvl="1"/>
            <a:r>
              <a:rPr lang="en-US" dirty="0"/>
              <a:t>Be patient and empathetic.</a:t>
            </a:r>
          </a:p>
          <a:p>
            <a:pPr lvl="1"/>
            <a:r>
              <a:rPr lang="en-US" dirty="0"/>
              <a:t>Ask resident to repeat what was said when necessary. Observe lips, facial expressions, and body language.</a:t>
            </a:r>
          </a:p>
          <a:p>
            <a:pPr lvl="1"/>
            <a:r>
              <a:rPr lang="en-US" dirty="0"/>
              <a:t>Be understanding and supportive.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64106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guidelines are important when communicating with residents with vision impairment: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Encourage use of eyeglasses or contact lenses if worn. </a:t>
            </a:r>
          </a:p>
          <a:p>
            <a:pPr lvl="1"/>
            <a:r>
              <a:rPr lang="en-US" dirty="0"/>
              <a:t>Make sure eyeglasses or lenses are clean and in good condition. If resident is able, leave contact lens care to him.</a:t>
            </a:r>
          </a:p>
          <a:p>
            <a:pPr lvl="1"/>
            <a:r>
              <a:rPr lang="en-US" dirty="0"/>
              <a:t>Identify self when entering room. </a:t>
            </a:r>
          </a:p>
          <a:p>
            <a:pPr lvl="1"/>
            <a:r>
              <a:rPr lang="en-US" dirty="0"/>
              <a:t>Make sure there is proper lighting. Face resident when speaking.</a:t>
            </a:r>
          </a:p>
          <a:p>
            <a:pPr lvl="1"/>
            <a:r>
              <a:rPr lang="en-US" dirty="0"/>
              <a:t>Orient residents to new areas. </a:t>
            </a:r>
          </a:p>
          <a:p>
            <a:pPr lvl="1"/>
            <a:r>
              <a:rPr lang="en-US" dirty="0"/>
              <a:t>Tell resident what you are doing. Talk directly to resident. </a:t>
            </a:r>
          </a:p>
          <a:p>
            <a:pPr lvl="1"/>
            <a:r>
              <a:rPr lang="en-US" dirty="0"/>
              <a:t>Use imaginary clock as a guide.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78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43027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Guidelines for communicating with residents with vision impairment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Do not move items. Put anything you move back where it was found.</a:t>
            </a:r>
          </a:p>
          <a:p>
            <a:pPr lvl="1"/>
            <a:r>
              <a:rPr lang="en-US" dirty="0"/>
              <a:t>Tell resident where the call light is.</a:t>
            </a:r>
          </a:p>
          <a:p>
            <a:pPr lvl="1"/>
            <a:r>
              <a:rPr lang="en-US" dirty="0"/>
              <a:t>Leave door completely open or closed.</a:t>
            </a:r>
          </a:p>
          <a:p>
            <a:pPr lvl="1"/>
            <a:r>
              <a:rPr lang="en-US" dirty="0"/>
              <a:t>When assisting resident with walking, walk slightly ahead, letting resident grasp your arm.</a:t>
            </a:r>
          </a:p>
          <a:p>
            <a:pPr lvl="1"/>
            <a:r>
              <a:rPr lang="en-US" dirty="0"/>
              <a:t>Give assistance with cutting food and opening containers as needed.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79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517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Role play activity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pairs, role-play a situation in which the verbal and non-verbal message is different.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After completing this role play, share with the class how the situation made you feel.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9734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Guidelines for communicating with residents with vision impairment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Use large clocks or clocks that chime. </a:t>
            </a:r>
          </a:p>
          <a:p>
            <a:pPr lvl="1"/>
            <a:r>
              <a:rPr lang="en-US" dirty="0"/>
              <a:t>Offer large-print books, audio books, digital books, and Braille books if necessary. </a:t>
            </a:r>
          </a:p>
          <a:p>
            <a:pPr lvl="1"/>
            <a:r>
              <a:rPr lang="en-US" dirty="0"/>
              <a:t>Do not play with guide dogs.</a:t>
            </a:r>
          </a:p>
          <a:p>
            <a:pPr lvl="1"/>
            <a:r>
              <a:rPr lang="en-US" dirty="0"/>
              <a:t>Encourage use of other senses.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80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19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guidelines are important when communicating with residents who have experienced CVA/stroke: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Keep questions and directions simple. </a:t>
            </a:r>
          </a:p>
          <a:p>
            <a:pPr lvl="1"/>
            <a:r>
              <a:rPr lang="en-US" dirty="0"/>
              <a:t>Phrase questions that can be answered with a “yes” or “no.” </a:t>
            </a:r>
          </a:p>
          <a:p>
            <a:pPr lvl="1"/>
            <a:r>
              <a:rPr lang="en-US" dirty="0"/>
              <a:t>Agree on signals. </a:t>
            </a:r>
          </a:p>
          <a:p>
            <a:pPr lvl="1"/>
            <a:r>
              <a:rPr lang="en-US" dirty="0"/>
              <a:t>Give residents plenty of time to respond.</a:t>
            </a:r>
          </a:p>
          <a:p>
            <a:pPr lvl="1"/>
            <a:r>
              <a:rPr lang="en-US" dirty="0"/>
              <a:t>Use a pencil and paper if possible.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81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7331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Guidelines for communicating with residents who have experienced CVA/stroke (cont’d):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Use terms weaker or involved to refer to affected side. </a:t>
            </a:r>
          </a:p>
          <a:p>
            <a:pPr lvl="1"/>
            <a:r>
              <a:rPr lang="en-US" dirty="0"/>
              <a:t>Keep call light within reach.</a:t>
            </a:r>
          </a:p>
          <a:p>
            <a:pPr lvl="1"/>
            <a:r>
              <a:rPr lang="en-US" dirty="0"/>
              <a:t>Use both verbal and nonverbal communication.</a:t>
            </a:r>
          </a:p>
          <a:p>
            <a:pPr lvl="1"/>
            <a:r>
              <a:rPr lang="en-US" dirty="0"/>
              <a:t>Use communication boards or special cards.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82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78898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Even if residents are not able to speak, it is important that care team members not talk about them as if they are not there.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83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97185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guidelines are important when communicating with residents who are demonstrating combative behavior: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Block blows or step out of way. </a:t>
            </a:r>
          </a:p>
          <a:p>
            <a:pPr lvl="1"/>
            <a:r>
              <a:rPr lang="en-US" dirty="0"/>
              <a:t>Allow the resident time to calm down before the next interaction. </a:t>
            </a:r>
          </a:p>
          <a:p>
            <a:pPr lvl="1"/>
            <a:r>
              <a:rPr lang="en-US" dirty="0"/>
              <a:t>Ensure resident is safe and give him space.</a:t>
            </a:r>
          </a:p>
          <a:p>
            <a:pPr lvl="1"/>
            <a:r>
              <a:rPr lang="en-US" dirty="0"/>
              <a:t>Remain calm. Lower tone of voice. </a:t>
            </a:r>
          </a:p>
          <a:p>
            <a:pPr lvl="1"/>
            <a:r>
              <a:rPr lang="en-US" dirty="0"/>
              <a:t>Be flexible and patient. </a:t>
            </a:r>
          </a:p>
          <a:p>
            <a:pPr lvl="1"/>
            <a:r>
              <a:rPr lang="en-US" dirty="0"/>
              <a:t>Stay neutral. Do not respond to verbal attacks or argue. </a:t>
            </a:r>
          </a:p>
          <a:p>
            <a:pPr lvl="1"/>
            <a:r>
              <a:rPr lang="en-US" dirty="0"/>
              <a:t>Do not use gestures that could frighten or startle resident. </a:t>
            </a:r>
          </a:p>
          <a:p>
            <a:pPr lvl="1"/>
            <a:r>
              <a:rPr lang="en-US" dirty="0"/>
              <a:t>Be reassuring and supportive. </a:t>
            </a:r>
          </a:p>
          <a:p>
            <a:pPr lvl="1"/>
            <a:r>
              <a:rPr lang="en-US" dirty="0"/>
              <a:t>Consider what provoked the resident.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84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29778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guidelines are important when communicating with residents who are demonstrating angry behavior: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Stay calm. Do not respond to verbal attacks or argue. </a:t>
            </a:r>
          </a:p>
          <a:p>
            <a:pPr lvl="1"/>
            <a:r>
              <a:rPr lang="en-US" dirty="0"/>
              <a:t>Empathize. </a:t>
            </a:r>
          </a:p>
          <a:p>
            <a:pPr lvl="1"/>
            <a:r>
              <a:rPr lang="en-US" dirty="0"/>
              <a:t>Try to find out cause. </a:t>
            </a:r>
          </a:p>
          <a:p>
            <a:pPr lvl="1"/>
            <a:r>
              <a:rPr lang="en-US" dirty="0"/>
              <a:t>Be respectful. Explain what you are going to do. </a:t>
            </a:r>
          </a:p>
          <a:p>
            <a:pPr lvl="1"/>
            <a:r>
              <a:rPr lang="en-US" dirty="0"/>
              <a:t>Answer call lights promptly. </a:t>
            </a:r>
          </a:p>
          <a:p>
            <a:pPr lvl="1"/>
            <a:r>
              <a:rPr lang="en-US" dirty="0"/>
              <a:t>Stay at a safe distance.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85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0637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is a difference between assertive and aggressive behavior. A person is behaving assertively when he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Expresses thoughts, feelings, and beliefs in a direct and honest way.</a:t>
            </a:r>
          </a:p>
          <a:p>
            <a:pPr lvl="1"/>
            <a:r>
              <a:rPr lang="en-US" dirty="0"/>
              <a:t>Respects his own needs and feelings and those of other people.</a:t>
            </a:r>
          </a:p>
          <a:p>
            <a:pPr lvl="1"/>
            <a:r>
              <a:rPr lang="en-US" dirty="0"/>
              <a:t>A person is behaving aggressively when he</a:t>
            </a:r>
          </a:p>
          <a:p>
            <a:pPr lvl="1"/>
            <a:r>
              <a:rPr lang="en-US" dirty="0"/>
              <a:t>Expresses thoughts, feelings, and beliefs in ways that humiliate, disgrace, or overpower the other person.</a:t>
            </a:r>
          </a:p>
          <a:p>
            <a:pPr lvl="1"/>
            <a:r>
              <a:rPr lang="en-US" dirty="0"/>
              <a:t>Shows little or no respect for the needs or feelings of others.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86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4085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NAs should report aggressive behavior from residents.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87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34786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following guidelines are important when communicating with residents who are demonstrating inappropriate behavior: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Try a light approach, like “I’m sorry, but I’m not allowed to do that.”</a:t>
            </a:r>
          </a:p>
          <a:p>
            <a:pPr lvl="1"/>
            <a:r>
              <a:rPr lang="en-US" dirty="0"/>
              <a:t>Address behavior directly, with “That makes me uncomfortable.” If resident persists, call nurse immediately.</a:t>
            </a:r>
          </a:p>
          <a:p>
            <a:pPr lvl="1"/>
            <a:r>
              <a:rPr lang="en-US" dirty="0"/>
              <a:t>Respond to personal questions by saying “I can’t talk about my personal life on the job.”</a:t>
            </a:r>
          </a:p>
          <a:p>
            <a:pPr lvl="1"/>
            <a:r>
              <a:rPr lang="en-US" dirty="0"/>
              <a:t>Firmly refuse gifts, tips, and favors.</a:t>
            </a:r>
          </a:p>
          <a:p>
            <a:pPr lvl="1"/>
            <a:r>
              <a:rPr lang="en-US" dirty="0"/>
              <a:t>Be professional and do not overreact if you encounter resident in any embarrassing situation.</a:t>
            </a:r>
          </a:p>
          <a:p>
            <a:pPr lvl="1"/>
            <a:r>
              <a:rPr lang="en-US" dirty="0"/>
              <a:t>Try distraction, or take resident to private area.</a:t>
            </a:r>
          </a:p>
          <a:p>
            <a:pPr lvl="1"/>
            <a:r>
              <a:rPr lang="en-US" dirty="0"/>
              <a:t>Always report inappropriate behavior to the nurse.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88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92125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An NA must never hit a resident, no matter how the resident behaves. Hitting is considered abuse and may result in termination and/or legal action.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89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100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</a:rPr>
              <a:t>Describe ways different cultures communicate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cultural diversity</a:t>
            </a:r>
          </a:p>
          <a:p>
            <a:pPr marL="457200" lvl="1" indent="0">
              <a:buNone/>
            </a:pPr>
            <a:r>
              <a:rPr lang="en-US" dirty="0"/>
              <a:t>the different groups of people with varied backgrounds and experiences who live together in the world. </a:t>
            </a:r>
          </a:p>
          <a:p>
            <a:pPr marL="0" indent="0">
              <a:buNone/>
            </a:pPr>
            <a:r>
              <a:rPr lang="en-US" b="1" dirty="0"/>
              <a:t>bias</a:t>
            </a:r>
          </a:p>
          <a:p>
            <a:pPr marL="457200" lvl="1" indent="0">
              <a:buNone/>
            </a:pPr>
            <a:r>
              <a:rPr lang="en-US" dirty="0"/>
              <a:t>prejudice.</a:t>
            </a:r>
          </a:p>
          <a:p>
            <a:pPr marL="0" indent="0">
              <a:buNone/>
            </a:pPr>
            <a:r>
              <a:rPr lang="en-US" b="1" dirty="0"/>
              <a:t>culture</a:t>
            </a:r>
          </a:p>
          <a:p>
            <a:pPr marL="457200" lvl="1" indent="0">
              <a:buNone/>
            </a:pPr>
            <a:r>
              <a:rPr lang="en-US" dirty="0"/>
              <a:t>a system of learned beliefs and behaviors that is practiced by a group of people and is often passed on from one generation to the next.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9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38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4525D3-5412-4AB7-8E6E-D8C657E48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15"/>
            </a:pPr>
            <a:r>
              <a:rPr lang="en-US" dirty="0">
                <a:solidFill>
                  <a:srgbClr val="FF0000"/>
                </a:solidFill>
              </a:rPr>
              <a:t>List guidelines for communicating with residents with special needs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Role play activity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pairs, role-play the following situations, remembering what you have learned about communication in this chapter.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 resident does not speak any English, but the NA wants to gain his trust.</a:t>
            </a:r>
          </a:p>
          <a:p>
            <a:pPr lvl="1"/>
            <a:r>
              <a:rPr lang="en-US" dirty="0"/>
              <a:t>A resident falls in the shower and complains of pain in her left hip.</a:t>
            </a:r>
          </a:p>
          <a:p>
            <a:pPr lvl="1"/>
            <a:r>
              <a:rPr lang="en-US" dirty="0"/>
              <a:t>The nurse asks the NA to report a resident’s skin condition. What senses does the NA use to observe the skin?</a:t>
            </a:r>
          </a:p>
          <a:p>
            <a:pPr lvl="1"/>
            <a:r>
              <a:rPr lang="en-US" dirty="0"/>
              <a:t>A resident becomes combative as the NA is trying to help her dress.</a:t>
            </a:r>
          </a:p>
          <a:p>
            <a:pPr lvl="1"/>
            <a:r>
              <a:rPr lang="en-US" dirty="0"/>
              <a:t>A resident reacts angrily to the NA because she does not like her dinner.</a:t>
            </a:r>
          </a:p>
          <a:p>
            <a:pPr lvl="1"/>
            <a:r>
              <a:rPr lang="en-US" dirty="0"/>
              <a:t>A resident asks the NA inappropriately personal questions.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4601E0-79F7-402A-8F78-17CA06CF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 smtClean="0">
                <a:solidFill>
                  <a:srgbClr val="0091B9"/>
                </a:solidFill>
              </a:rPr>
              <a:pPr defTabSz="457200"/>
              <a:t>90</a:t>
            </a:fld>
            <a:endParaRPr lang="en-US" dirty="0">
              <a:solidFill>
                <a:srgbClr val="0091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0207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C76"/>
      </a:accent1>
      <a:accent2>
        <a:srgbClr val="B37924"/>
      </a:accent2>
      <a:accent3>
        <a:srgbClr val="E3567D"/>
      </a:accent3>
      <a:accent4>
        <a:srgbClr val="0091B9"/>
      </a:accent4>
      <a:accent5>
        <a:srgbClr val="D6BF00"/>
      </a:accent5>
      <a:accent6>
        <a:srgbClr val="934C93"/>
      </a:accent6>
      <a:hlink>
        <a:srgbClr val="0563C1"/>
      </a:hlink>
      <a:folHlink>
        <a:srgbClr val="954F72"/>
      </a:folHlink>
    </a:clrScheme>
    <a:fontScheme name="Susan Hedman - Hartman Publishing">
      <a:majorFont>
        <a:latin typeface="Scala Sans"/>
        <a:ea typeface=""/>
        <a:cs typeface=""/>
      </a:majorFont>
      <a:minorFont>
        <a:latin typeface="Scala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</TotalTime>
  <Words>4678</Words>
  <Application>Microsoft Office PowerPoint</Application>
  <PresentationFormat>Widescreen</PresentationFormat>
  <Paragraphs>1220</Paragraphs>
  <Slides>90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3" baseType="lpstr">
      <vt:lpstr>Arial</vt:lpstr>
      <vt:lpstr>Scala Sans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Editorial</dc:creator>
  <cp:lastModifiedBy>Angela Storey</cp:lastModifiedBy>
  <cp:revision>26</cp:revision>
  <dcterms:created xsi:type="dcterms:W3CDTF">2018-10-23T20:39:22Z</dcterms:created>
  <dcterms:modified xsi:type="dcterms:W3CDTF">2019-05-13T15:19:26Z</dcterms:modified>
</cp:coreProperties>
</file>