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35" r:id="rId2"/>
    <p:sldId id="258" r:id="rId3"/>
    <p:sldId id="273" r:id="rId4"/>
    <p:sldId id="278" r:id="rId5"/>
    <p:sldId id="277" r:id="rId6"/>
    <p:sldId id="276" r:id="rId7"/>
    <p:sldId id="275" r:id="rId8"/>
    <p:sldId id="281" r:id="rId9"/>
    <p:sldId id="279" r:id="rId10"/>
    <p:sldId id="280" r:id="rId11"/>
    <p:sldId id="282" r:id="rId12"/>
    <p:sldId id="272" r:id="rId13"/>
    <p:sldId id="260" r:id="rId14"/>
    <p:sldId id="283" r:id="rId15"/>
    <p:sldId id="284" r:id="rId16"/>
    <p:sldId id="285" r:id="rId17"/>
    <p:sldId id="263" r:id="rId18"/>
    <p:sldId id="286" r:id="rId19"/>
    <p:sldId id="293" r:id="rId20"/>
    <p:sldId id="292" r:id="rId21"/>
    <p:sldId id="291" r:id="rId22"/>
    <p:sldId id="290" r:id="rId23"/>
    <p:sldId id="289" r:id="rId24"/>
    <p:sldId id="288" r:id="rId25"/>
    <p:sldId id="287" r:id="rId26"/>
    <p:sldId id="295" r:id="rId27"/>
    <p:sldId id="294" r:id="rId28"/>
    <p:sldId id="296" r:id="rId29"/>
    <p:sldId id="269" r:id="rId30"/>
    <p:sldId id="297" r:id="rId31"/>
    <p:sldId id="299" r:id="rId32"/>
    <p:sldId id="298" r:id="rId33"/>
    <p:sldId id="270" r:id="rId34"/>
    <p:sldId id="306" r:id="rId35"/>
    <p:sldId id="305" r:id="rId36"/>
    <p:sldId id="304" r:id="rId37"/>
    <p:sldId id="303" r:id="rId38"/>
    <p:sldId id="302" r:id="rId39"/>
    <p:sldId id="301" r:id="rId40"/>
    <p:sldId id="300" r:id="rId41"/>
    <p:sldId id="271" r:id="rId42"/>
    <p:sldId id="307" r:id="rId43"/>
    <p:sldId id="268" r:id="rId44"/>
    <p:sldId id="308" r:id="rId45"/>
    <p:sldId id="311" r:id="rId46"/>
    <p:sldId id="310" r:id="rId47"/>
    <p:sldId id="267" r:id="rId48"/>
    <p:sldId id="313" r:id="rId49"/>
    <p:sldId id="266" r:id="rId50"/>
    <p:sldId id="323" r:id="rId51"/>
    <p:sldId id="322" r:id="rId52"/>
    <p:sldId id="321" r:id="rId53"/>
    <p:sldId id="320" r:id="rId54"/>
    <p:sldId id="319" r:id="rId55"/>
    <p:sldId id="318" r:id="rId56"/>
    <p:sldId id="317" r:id="rId57"/>
    <p:sldId id="316" r:id="rId58"/>
    <p:sldId id="315" r:id="rId59"/>
    <p:sldId id="314" r:id="rId60"/>
    <p:sldId id="324" r:id="rId61"/>
    <p:sldId id="325" r:id="rId62"/>
    <p:sldId id="264" r:id="rId63"/>
    <p:sldId id="331" r:id="rId64"/>
    <p:sldId id="330" r:id="rId65"/>
    <p:sldId id="329" r:id="rId66"/>
    <p:sldId id="328" r:id="rId67"/>
    <p:sldId id="327" r:id="rId68"/>
    <p:sldId id="334" r:id="rId69"/>
    <p:sldId id="265" r:id="rId70"/>
    <p:sldId id="262" r:id="rId71"/>
    <p:sldId id="259" r:id="rId7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6"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8</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132343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Human Needs and Human Development</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3935517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Human Needs and Human Development</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8</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p:spPr>
        <p:txBody>
          <a:bodyPr/>
          <a:lstStyle>
            <a:lvl1pPr>
              <a:defRPr>
                <a:solidFill>
                  <a:sysClr val="windowText" lastClr="000000"/>
                </a:solidFill>
                <a:latin typeface="+mn-lt"/>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3BC1E1F3-686D-4F52-826D-70A4F80E72A5}" type="datetime1">
              <a:rPr kumimoji="0" lang="en-US" sz="1200" b="0" i="0" u="none" strike="noStrike" kern="1200" cap="none" spc="0" normalizeH="0" baseline="0" noProof="0" smtClean="0">
                <a:ln>
                  <a:noFill/>
                </a:ln>
                <a:solidFill>
                  <a:sysClr val="windowText" lastClr="000000"/>
                </a:solidFill>
                <a:effectLst/>
                <a:uLnTx/>
                <a:uFillTx/>
                <a:latin typeface="Scala Sans"/>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sysClr val="windowText" lastClr="000000"/>
              </a:solidFill>
              <a:effectLst/>
              <a:uLnTx/>
              <a:uFillTx/>
              <a:latin typeface="Scala Sans"/>
              <a:ea typeface="+mn-ea"/>
              <a:cs typeface="+mn-cs"/>
            </a:endParaRPr>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2"/>
                </a:solidFill>
                <a:latin typeface="+mn-lt"/>
              </a:defRPr>
            </a:lvl1pPr>
          </a:lstStyle>
          <a:p>
            <a:pPr defTabSz="457200"/>
            <a:fld id="{1E19C8D7-53EE-4AF8-9E87-BBF55B67A655}" type="slidenum">
              <a:rPr lang="en-US" smtClean="0"/>
              <a:pPr defTabSz="457200"/>
              <a:t>‹#›</a:t>
            </a:fld>
            <a:endParaRPr lang="en-US" dirty="0"/>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1809894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2"/>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4161370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63182F9F-E9DB-44F9-8F4D-A11E49818C55}" type="datetime1">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5/13/2019</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1E19C8D7-53EE-4AF8-9E87-BBF55B67A655}" type="slidenum">
              <a:rPr kumimoji="0" lang="en-US" sz="1200" b="0" i="0" u="none" strike="noStrike" kern="1200" cap="none" spc="0" normalizeH="0" baseline="0" noProof="0" smtClean="0">
                <a:ln>
                  <a:noFill/>
                </a:ln>
                <a:solidFill>
                  <a:prstClr val="black"/>
                </a:solidFill>
                <a:effectLst/>
                <a:uLnTx/>
                <a:uFillTx/>
                <a:latin typeface="Scala Sans" panose="02000503060000020003" pitchFamily="2"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endParaRPr>
          </a:p>
        </p:txBody>
      </p:sp>
    </p:spTree>
    <p:extLst>
      <p:ext uri="{BB962C8B-B14F-4D97-AF65-F5344CB8AC3E}">
        <p14:creationId xmlns:p14="http://schemas.microsoft.com/office/powerpoint/2010/main" val="12230929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892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basic human needs</a:t>
            </a:r>
          </a:p>
          <a:p>
            <a:pPr marL="457200" indent="-457200">
              <a:buFont typeface="+mj-lt"/>
              <a:buAutoNum type="arabicPeriod"/>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Which of the needs in Maslow’s Hierarchy are physical? Which are psychosocial?</a:t>
            </a:r>
          </a:p>
          <a:p>
            <a:pPr marL="0" indent="0">
              <a:buNone/>
            </a:pPr>
            <a:endParaRPr lang="en-US" dirty="0"/>
          </a:p>
          <a:p>
            <a:pPr marL="0" indent="0">
              <a:buNone/>
            </a:pPr>
            <a:r>
              <a:rPr lang="en-US" dirty="0"/>
              <a:t>Is one need dependent on the others?</a:t>
            </a:r>
          </a:p>
          <a:p>
            <a:pPr marL="0" indent="0">
              <a:buNone/>
            </a:pPr>
            <a:endParaRPr lang="en-US" dirty="0"/>
          </a:p>
          <a:p>
            <a:pPr marL="0" indent="0">
              <a:buNone/>
            </a:pPr>
            <a:r>
              <a:rPr lang="en-US" dirty="0"/>
              <a:t>Are any needs more important than the others?</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10</a:t>
            </a:fld>
            <a:endParaRPr lang="en-US" dirty="0"/>
          </a:p>
        </p:txBody>
      </p:sp>
    </p:spTree>
    <p:extLst>
      <p:ext uri="{BB962C8B-B14F-4D97-AF65-F5344CB8AC3E}">
        <p14:creationId xmlns:p14="http://schemas.microsoft.com/office/powerpoint/2010/main" val="3050605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C549CC-2C37-4423-98DB-ABE3DAF870E8}"/>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Define </a:t>
            </a:r>
            <a:r>
              <a:rPr lang="en-US" i="1" dirty="0">
                <a:solidFill>
                  <a:srgbClr val="FF0000"/>
                </a:solidFill>
              </a:rPr>
              <a:t>holistic care </a:t>
            </a:r>
            <a:r>
              <a:rPr lang="en-US" dirty="0">
                <a:solidFill>
                  <a:srgbClr val="FF0000"/>
                </a:solidFill>
              </a:rPr>
              <a:t>and explain its importance in health care</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holistic care</a:t>
            </a:r>
          </a:p>
          <a:p>
            <a:pPr marL="457200" lvl="1" indent="0">
              <a:buNone/>
            </a:pPr>
            <a:r>
              <a:rPr lang="en-US" dirty="0"/>
              <a:t>a type of care that involves caring for the whole person—the mind as well as the body.</a:t>
            </a:r>
          </a:p>
          <a:p>
            <a:pPr marL="0" indent="0">
              <a:buNone/>
            </a:pPr>
            <a:endParaRPr lang="en-US" dirty="0"/>
          </a:p>
        </p:txBody>
      </p:sp>
      <p:sp>
        <p:nvSpPr>
          <p:cNvPr id="3" name="Slide Number Placeholder 2">
            <a:extLst>
              <a:ext uri="{FF2B5EF4-FFF2-40B4-BE49-F238E27FC236}">
                <a16:creationId xmlns:a16="http://schemas.microsoft.com/office/drawing/2014/main" id="{28F572C8-2738-40FD-B11F-6851DAF4F738}"/>
              </a:ext>
            </a:extLst>
          </p:cNvPr>
          <p:cNvSpPr>
            <a:spLocks noGrp="1"/>
          </p:cNvSpPr>
          <p:nvPr>
            <p:ph type="sldNum" sz="quarter" idx="12"/>
          </p:nvPr>
        </p:nvSpPr>
        <p:spPr/>
        <p:txBody>
          <a:bodyPr/>
          <a:lstStyle/>
          <a:p>
            <a:pPr defTabSz="457200"/>
            <a:fld id="{1E19C8D7-53EE-4AF8-9E87-BBF55B67A655}" type="slidenum">
              <a:rPr lang="en-US" smtClean="0"/>
              <a:pPr defTabSz="457200"/>
              <a:t>11</a:t>
            </a:fld>
            <a:endParaRPr lang="en-US" dirty="0"/>
          </a:p>
        </p:txBody>
      </p:sp>
    </p:spTree>
    <p:extLst>
      <p:ext uri="{BB962C8B-B14F-4D97-AF65-F5344CB8AC3E}">
        <p14:creationId xmlns:p14="http://schemas.microsoft.com/office/powerpoint/2010/main" val="14462605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C549CC-2C37-4423-98DB-ABE3DAF870E8}"/>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Define </a:t>
            </a:r>
            <a:r>
              <a:rPr lang="en-US" i="1" dirty="0">
                <a:solidFill>
                  <a:srgbClr val="FF0000"/>
                </a:solidFill>
              </a:rPr>
              <a:t>holistic care </a:t>
            </a:r>
            <a:r>
              <a:rPr lang="en-US" dirty="0">
                <a:solidFill>
                  <a:srgbClr val="FF0000"/>
                </a:solidFill>
              </a:rPr>
              <a:t>and explain its importance in health care</a:t>
            </a:r>
          </a:p>
          <a:p>
            <a:pPr marL="457200" indent="-457200">
              <a:buFont typeface="+mj-lt"/>
              <a:buAutoNum type="arabicPeriod" startAt="2"/>
            </a:pPr>
            <a:endParaRPr lang="en-US" dirty="0"/>
          </a:p>
          <a:p>
            <a:pPr marL="0" indent="0">
              <a:buNone/>
            </a:pPr>
            <a:r>
              <a:rPr lang="en-US" dirty="0"/>
              <a:t>Think about this question:</a:t>
            </a:r>
          </a:p>
          <a:p>
            <a:pPr marL="0" indent="0">
              <a:buNone/>
            </a:pPr>
            <a:endParaRPr lang="en-US" dirty="0"/>
          </a:p>
          <a:p>
            <a:pPr marL="0" indent="0">
              <a:buNone/>
            </a:pPr>
            <a:r>
              <a:rPr lang="en-US" dirty="0"/>
              <a:t>How does the term holistic apply to caregiving and what does it mean for an NA to care for the whole person?</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28F572C8-2738-40FD-B11F-6851DAF4F738}"/>
              </a:ext>
            </a:extLst>
          </p:cNvPr>
          <p:cNvSpPr>
            <a:spLocks noGrp="1"/>
          </p:cNvSpPr>
          <p:nvPr>
            <p:ph type="sldNum" sz="quarter" idx="12"/>
          </p:nvPr>
        </p:nvSpPr>
        <p:spPr/>
        <p:txBody>
          <a:bodyPr/>
          <a:lstStyle/>
          <a:p>
            <a:pPr defTabSz="457200"/>
            <a:fld id="{1E19C8D7-53EE-4AF8-9E87-BBF55B67A655}" type="slidenum">
              <a:rPr lang="en-US" smtClean="0"/>
              <a:pPr defTabSz="457200"/>
              <a:t>12</a:t>
            </a:fld>
            <a:endParaRPr lang="en-US" dirty="0"/>
          </a:p>
        </p:txBody>
      </p:sp>
    </p:spTree>
    <p:extLst>
      <p:ext uri="{BB962C8B-B14F-4D97-AF65-F5344CB8AC3E}">
        <p14:creationId xmlns:p14="http://schemas.microsoft.com/office/powerpoint/2010/main" val="960740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why independence and self-care are important</a:t>
            </a:r>
          </a:p>
          <a:p>
            <a:pPr marL="457200" indent="-457200">
              <a:buFont typeface="+mj-lt"/>
              <a:buAutoNum type="arabicPeriod" startAt="3"/>
            </a:pPr>
            <a:endParaRPr lang="en-US" dirty="0">
              <a:solidFill>
                <a:srgbClr val="FF0000"/>
              </a:solidFill>
            </a:endParaRPr>
          </a:p>
          <a:p>
            <a:pPr marL="0" indent="0">
              <a:buNone/>
            </a:pPr>
            <a:r>
              <a:rPr lang="en-US" dirty="0"/>
              <a:t>Residents in a long-term care facility may be experiencing any or all of these losses: </a:t>
            </a:r>
          </a:p>
          <a:p>
            <a:pPr marL="0" indent="0">
              <a:buNone/>
            </a:pPr>
            <a:endParaRPr lang="en-US" dirty="0"/>
          </a:p>
          <a:p>
            <a:pPr lvl="1"/>
            <a:r>
              <a:rPr lang="en-US" dirty="0"/>
              <a:t>Loss of spouse, family, or friends </a:t>
            </a:r>
          </a:p>
          <a:p>
            <a:pPr lvl="1"/>
            <a:r>
              <a:rPr lang="en-US" dirty="0"/>
              <a:t>Loss of workplace and its relationships</a:t>
            </a:r>
          </a:p>
          <a:p>
            <a:pPr lvl="1"/>
            <a:r>
              <a:rPr lang="en-US" dirty="0"/>
              <a:t>Loss of ability to go to favorite places </a:t>
            </a:r>
          </a:p>
          <a:p>
            <a:pPr lvl="1"/>
            <a:r>
              <a:rPr lang="en-US" dirty="0"/>
              <a:t>Loss of ability to attend services and meetings at faith communities </a:t>
            </a:r>
          </a:p>
          <a:p>
            <a:pPr lvl="1"/>
            <a:r>
              <a:rPr lang="en-US" dirty="0"/>
              <a:t>Loss of home and personal possessions </a:t>
            </a:r>
          </a:p>
          <a:p>
            <a:pPr lvl="1"/>
            <a:r>
              <a:rPr lang="en-US" dirty="0"/>
              <a:t>Loss of health and ability to care for themselves </a:t>
            </a:r>
          </a:p>
          <a:p>
            <a:pPr lvl="1"/>
            <a:r>
              <a:rPr lang="en-US" dirty="0"/>
              <a:t>Loss of ability to move freely </a:t>
            </a:r>
          </a:p>
          <a:p>
            <a:pPr lvl="1"/>
            <a:r>
              <a:rPr lang="en-US" dirty="0"/>
              <a:t>Loss of pets </a:t>
            </a:r>
          </a:p>
          <a:p>
            <a:pPr lvl="1"/>
            <a:r>
              <a:rPr lang="en-US" dirty="0"/>
              <a:t>LGBTQ residents may fear the loss of a comfortable and accepting environment</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13</a:t>
            </a:fld>
            <a:endParaRPr lang="en-US" dirty="0"/>
          </a:p>
        </p:txBody>
      </p:sp>
    </p:spTree>
    <p:extLst>
      <p:ext uri="{BB962C8B-B14F-4D97-AF65-F5344CB8AC3E}">
        <p14:creationId xmlns:p14="http://schemas.microsoft.com/office/powerpoint/2010/main" val="27816787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why independence and self-care are important</a:t>
            </a:r>
          </a:p>
          <a:p>
            <a:pPr marL="457200" indent="-457200">
              <a:buFont typeface="+mj-lt"/>
              <a:buAutoNum type="arabicPeriod" startAt="3"/>
            </a:pPr>
            <a:endParaRPr lang="en-US" dirty="0">
              <a:solidFill>
                <a:srgbClr val="FF0000"/>
              </a:solidFill>
            </a:endParaRPr>
          </a:p>
          <a:p>
            <a:pPr marL="0" indent="0">
              <a:buNone/>
            </a:pPr>
            <a:r>
              <a:rPr lang="en-US" dirty="0"/>
              <a:t>Loss of independence may cause the following difficulties for residents: </a:t>
            </a:r>
          </a:p>
          <a:p>
            <a:pPr marL="0" indent="0">
              <a:buNone/>
            </a:pPr>
            <a:endParaRPr lang="en-US" dirty="0"/>
          </a:p>
          <a:p>
            <a:pPr lvl="1"/>
            <a:r>
              <a:rPr lang="en-US" dirty="0"/>
              <a:t>Poor self-image </a:t>
            </a:r>
          </a:p>
          <a:p>
            <a:pPr lvl="1"/>
            <a:r>
              <a:rPr lang="en-US" dirty="0"/>
              <a:t>Anger </a:t>
            </a:r>
          </a:p>
          <a:p>
            <a:pPr lvl="1"/>
            <a:r>
              <a:rPr lang="en-US" dirty="0"/>
              <a:t>Feelings of helplessness, sadness, and hopelessness </a:t>
            </a:r>
          </a:p>
          <a:p>
            <a:pPr lvl="1"/>
            <a:r>
              <a:rPr lang="en-US" dirty="0"/>
              <a:t>Feelings of uselessness </a:t>
            </a:r>
          </a:p>
          <a:p>
            <a:pPr lvl="1"/>
            <a:r>
              <a:rPr lang="en-US" dirty="0"/>
              <a:t>Increased dependence  </a:t>
            </a:r>
          </a:p>
          <a:p>
            <a:pPr lvl="1"/>
            <a:r>
              <a:rPr lang="en-US" dirty="0"/>
              <a:t>Depression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14</a:t>
            </a:fld>
            <a:endParaRPr lang="en-US" dirty="0"/>
          </a:p>
        </p:txBody>
      </p:sp>
    </p:spTree>
    <p:extLst>
      <p:ext uri="{BB962C8B-B14F-4D97-AF65-F5344CB8AC3E}">
        <p14:creationId xmlns:p14="http://schemas.microsoft.com/office/powerpoint/2010/main" val="28139217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why independence and self-care are important</a:t>
            </a:r>
          </a:p>
          <a:p>
            <a:pPr marL="457200" indent="-457200">
              <a:buFont typeface="+mj-lt"/>
              <a:buAutoNum type="arabicPeriod" startAt="3"/>
            </a:pPr>
            <a:endParaRPr lang="en-US" dirty="0">
              <a:solidFill>
                <a:srgbClr val="FF0000"/>
              </a:solidFill>
            </a:endParaRPr>
          </a:p>
          <a:p>
            <a:pPr marL="0" indent="0">
              <a:buNone/>
            </a:pPr>
            <a:r>
              <a:rPr lang="en-US" dirty="0"/>
              <a:t>NAs can assist residents by promoting independence in these ways: </a:t>
            </a:r>
          </a:p>
          <a:p>
            <a:pPr marL="0" indent="0">
              <a:buNone/>
            </a:pPr>
            <a:endParaRPr lang="en-US" dirty="0"/>
          </a:p>
          <a:p>
            <a:pPr lvl="1"/>
            <a:r>
              <a:rPr lang="en-US" dirty="0"/>
              <a:t>Encourage residents to do as much as possible for themselves, no matter how long it takes. </a:t>
            </a:r>
          </a:p>
          <a:p>
            <a:pPr lvl="1"/>
            <a:r>
              <a:rPr lang="en-US" dirty="0"/>
              <a:t>Be patient. </a:t>
            </a:r>
          </a:p>
          <a:p>
            <a:pPr lvl="1"/>
            <a:r>
              <a:rPr lang="en-US" dirty="0"/>
              <a:t>Allow residents to make choices.</a:t>
            </a:r>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15</a:t>
            </a:fld>
            <a:endParaRPr lang="en-US" dirty="0"/>
          </a:p>
        </p:txBody>
      </p:sp>
    </p:spTree>
    <p:extLst>
      <p:ext uri="{BB962C8B-B14F-4D97-AF65-F5344CB8AC3E}">
        <p14:creationId xmlns:p14="http://schemas.microsoft.com/office/powerpoint/2010/main" val="4158726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Explain why independence and self-care are important</a:t>
            </a:r>
          </a:p>
          <a:p>
            <a:pPr marL="457200" indent="-457200">
              <a:buFont typeface="+mj-lt"/>
              <a:buAutoNum type="arabicPeriod" startAt="3"/>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NAs must never treat residents like children. They must respect the fact that residents can make their own choices, and always encourage self-care.</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16</a:t>
            </a:fld>
            <a:endParaRPr lang="en-US" dirty="0"/>
          </a:p>
        </p:txBody>
      </p:sp>
    </p:spTree>
    <p:extLst>
      <p:ext uri="{BB962C8B-B14F-4D97-AF65-F5344CB8AC3E}">
        <p14:creationId xmlns:p14="http://schemas.microsoft.com/office/powerpoint/2010/main" val="573397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sexual orientation and gender identity and explain ways to accommodate sexual needs</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masturbation</a:t>
            </a:r>
          </a:p>
          <a:p>
            <a:pPr marL="457200" lvl="1" indent="0">
              <a:buNone/>
            </a:pPr>
            <a:r>
              <a:rPr lang="en-US" dirty="0"/>
              <a:t>to touch or rub sexual organs in order to give oneself or another person sexual pleasure. </a:t>
            </a:r>
          </a:p>
          <a:p>
            <a:pPr marL="0" indent="0">
              <a:buNone/>
            </a:pPr>
            <a:r>
              <a:rPr lang="en-US" b="1" dirty="0"/>
              <a:t>sexual orientation</a:t>
            </a:r>
          </a:p>
          <a:p>
            <a:pPr marL="457200" lvl="1" indent="0">
              <a:buNone/>
            </a:pPr>
            <a:r>
              <a:rPr lang="en-US" dirty="0"/>
              <a:t>a person’s physical, emotional, and/or romantic attraction to another person. </a:t>
            </a:r>
          </a:p>
          <a:p>
            <a:pPr marL="0" indent="0">
              <a:buNone/>
            </a:pPr>
            <a:r>
              <a:rPr lang="en-US" b="1" dirty="0"/>
              <a:t>gender identity</a:t>
            </a:r>
          </a:p>
          <a:p>
            <a:pPr marL="457200" lvl="1" indent="0">
              <a:buNone/>
            </a:pPr>
            <a:r>
              <a:rPr lang="en-US" dirty="0"/>
              <a:t>a deeply felt sense of one’s gender. </a:t>
            </a:r>
          </a:p>
          <a:p>
            <a:pPr marL="0" indent="0">
              <a:buNone/>
            </a:pPr>
            <a:r>
              <a:rPr lang="en-US" b="1" dirty="0"/>
              <a:t>bisexual, bi</a:t>
            </a:r>
          </a:p>
          <a:p>
            <a:pPr marL="457200" lvl="1" indent="0">
              <a:buNone/>
            </a:pPr>
            <a:r>
              <a:rPr lang="en-US" dirty="0"/>
              <a:t>a person who is sexually attracted to both men and women.</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17</a:t>
            </a:fld>
            <a:endParaRPr lang="en-US" dirty="0"/>
          </a:p>
        </p:txBody>
      </p:sp>
    </p:spTree>
    <p:extLst>
      <p:ext uri="{BB962C8B-B14F-4D97-AF65-F5344CB8AC3E}">
        <p14:creationId xmlns:p14="http://schemas.microsoft.com/office/powerpoint/2010/main" val="12494471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sexual orientation and gender identity and explain ways to accommodate sexual needs</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cisgender</a:t>
            </a:r>
          </a:p>
          <a:p>
            <a:pPr marL="457200" lvl="1" indent="0">
              <a:buNone/>
            </a:pPr>
            <a:r>
              <a:rPr lang="en-US" dirty="0"/>
              <a:t>a person whose gender identity matches his or her birth sex (sex assigned at birth due to anatomy).</a:t>
            </a:r>
          </a:p>
          <a:p>
            <a:pPr marL="0" indent="0">
              <a:buNone/>
            </a:pPr>
            <a:r>
              <a:rPr lang="en-US" b="1" dirty="0"/>
              <a:t>coming out</a:t>
            </a:r>
          </a:p>
          <a:p>
            <a:pPr marL="457200" lvl="1" indent="0">
              <a:buNone/>
            </a:pPr>
            <a:r>
              <a:rPr lang="en-US" dirty="0"/>
              <a:t>a continual process of revealing one’s sexual orientation or gender identity to others.</a:t>
            </a:r>
          </a:p>
          <a:p>
            <a:pPr marL="0" indent="0">
              <a:buNone/>
            </a:pPr>
            <a:r>
              <a:rPr lang="en-US" b="1" dirty="0"/>
              <a:t>cross-dresser</a:t>
            </a:r>
          </a:p>
          <a:p>
            <a:pPr marL="457200" lvl="1" indent="0">
              <a:buNone/>
            </a:pPr>
            <a:r>
              <a:rPr lang="en-US" dirty="0"/>
              <a:t>typically a heterosexual man who sometimes wears clothing and other items associated with women.</a:t>
            </a:r>
          </a:p>
          <a:p>
            <a:pPr marL="0" indent="0">
              <a:buNone/>
            </a:pPr>
            <a:r>
              <a:rPr lang="en-US" b="1" dirty="0"/>
              <a:t>gay</a:t>
            </a:r>
          </a:p>
          <a:p>
            <a:pPr marL="457200" lvl="1" indent="0">
              <a:buNone/>
            </a:pPr>
            <a:r>
              <a:rPr lang="en-US" dirty="0"/>
              <a:t>a person whose physical, emotional, and/or romantic attraction is for people of the same sex.</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18</a:t>
            </a:fld>
            <a:endParaRPr lang="en-US" dirty="0"/>
          </a:p>
        </p:txBody>
      </p:sp>
    </p:spTree>
    <p:extLst>
      <p:ext uri="{BB962C8B-B14F-4D97-AF65-F5344CB8AC3E}">
        <p14:creationId xmlns:p14="http://schemas.microsoft.com/office/powerpoint/2010/main" val="21074672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sexual orientation and gender identity and explain ways to accommodate sexual needs</a:t>
            </a:r>
          </a:p>
          <a:p>
            <a:pPr marL="457200" indent="-457200">
              <a:buFont typeface="+mj-lt"/>
              <a:buAutoNum type="arabicPeriod" startAt="4"/>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heterosexual</a:t>
            </a:r>
          </a:p>
          <a:p>
            <a:pPr marL="457200" lvl="1" indent="0">
              <a:buNone/>
            </a:pPr>
            <a:r>
              <a:rPr lang="en-US" dirty="0"/>
              <a:t>a person whose physical, emotional, and/or romantic attraction is for people of the opposite sex; also known as straight.</a:t>
            </a:r>
          </a:p>
          <a:p>
            <a:pPr marL="0" indent="0">
              <a:buNone/>
            </a:pPr>
            <a:r>
              <a:rPr lang="en-US" b="1" dirty="0"/>
              <a:t>lesbian</a:t>
            </a:r>
          </a:p>
          <a:p>
            <a:pPr marL="457200" lvl="1" indent="0">
              <a:buNone/>
            </a:pPr>
            <a:r>
              <a:rPr lang="en-US" dirty="0"/>
              <a:t>a woman whose physical, emotional, and/or romantic attraction is for other women.</a:t>
            </a:r>
          </a:p>
          <a:p>
            <a:pPr marL="0" indent="0">
              <a:buNone/>
            </a:pPr>
            <a:r>
              <a:rPr lang="en-US" b="1" dirty="0"/>
              <a:t>LGBT</a:t>
            </a:r>
          </a:p>
          <a:p>
            <a:pPr marL="457200" lvl="1" indent="0">
              <a:buNone/>
            </a:pPr>
            <a:r>
              <a:rPr lang="en-US" dirty="0"/>
              <a:t>acronym for lesbian, gay, bisexual, and transgender.</a:t>
            </a:r>
          </a:p>
          <a:p>
            <a:pPr marL="0" indent="0">
              <a:buNone/>
            </a:pPr>
            <a:r>
              <a:rPr lang="en-US" b="1" dirty="0"/>
              <a:t>LGBTQ</a:t>
            </a:r>
          </a:p>
          <a:p>
            <a:pPr marL="457200" lvl="1" indent="0">
              <a:buNone/>
            </a:pPr>
            <a:r>
              <a:rPr lang="en-US" dirty="0"/>
              <a:t>acronym for lesbian, gay, bisexual, transgender, and queer.</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19</a:t>
            </a:fld>
            <a:endParaRPr lang="en-US" dirty="0"/>
          </a:p>
        </p:txBody>
      </p:sp>
    </p:spTree>
    <p:extLst>
      <p:ext uri="{BB962C8B-B14F-4D97-AF65-F5344CB8AC3E}">
        <p14:creationId xmlns:p14="http://schemas.microsoft.com/office/powerpoint/2010/main" val="1184882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basic human needs</a:t>
            </a:r>
          </a:p>
          <a:p>
            <a:pPr marL="457200" indent="-457200">
              <a:buFont typeface="+mj-lt"/>
              <a:buAutoNum type="arabicPeriod"/>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psychosocial needs</a:t>
            </a:r>
          </a:p>
          <a:p>
            <a:pPr marL="457200" lvl="1" indent="0">
              <a:buNone/>
            </a:pPr>
            <a:r>
              <a:rPr lang="en-US" dirty="0"/>
              <a:t>needs that involve social interaction, emotions, intellect, and spirituality.</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2</a:t>
            </a:fld>
            <a:endParaRPr lang="en-US" dirty="0"/>
          </a:p>
        </p:txBody>
      </p:sp>
    </p:spTree>
    <p:extLst>
      <p:ext uri="{BB962C8B-B14F-4D97-AF65-F5344CB8AC3E}">
        <p14:creationId xmlns:p14="http://schemas.microsoft.com/office/powerpoint/2010/main" val="21499218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sexual orientation and gender identity and explain ways to accommodate sexual needs</a:t>
            </a:r>
          </a:p>
          <a:p>
            <a:pPr marL="0" indent="0">
              <a:buNone/>
            </a:pPr>
            <a:endParaRPr lang="en-US" dirty="0">
              <a:solidFill>
                <a:srgbClr val="FF0000"/>
              </a:solidFill>
            </a:endParaRPr>
          </a:p>
          <a:p>
            <a:pPr marL="0" indent="0">
              <a:buNone/>
            </a:pPr>
            <a:r>
              <a:rPr lang="en-US" dirty="0"/>
              <a:t>Define the following terms:</a:t>
            </a:r>
            <a:br>
              <a:rPr lang="en-US" dirty="0"/>
            </a:br>
            <a:endParaRPr lang="en-US" dirty="0"/>
          </a:p>
          <a:p>
            <a:pPr marL="0" indent="0">
              <a:buNone/>
            </a:pPr>
            <a:r>
              <a:rPr lang="en-US" b="1" dirty="0"/>
              <a:t>queer</a:t>
            </a:r>
          </a:p>
          <a:p>
            <a:pPr marL="457200" lvl="1" indent="0">
              <a:buNone/>
            </a:pPr>
            <a:r>
              <a:rPr lang="en-US" dirty="0"/>
              <a:t>a term used by some people, who may feel that terms such as lesbian and gay are too limiting, to describe sexual orientation that is not exclusively heterosexual.</a:t>
            </a:r>
          </a:p>
          <a:p>
            <a:pPr marL="0" indent="0">
              <a:buNone/>
            </a:pPr>
            <a:r>
              <a:rPr lang="en-US" b="1" dirty="0"/>
              <a:t>transgender</a:t>
            </a:r>
          </a:p>
          <a:p>
            <a:pPr marL="457200" lvl="1" indent="0">
              <a:buNone/>
            </a:pPr>
            <a:r>
              <a:rPr lang="en-US" dirty="0"/>
              <a:t>a person whose gender identity conflicts with his or her birth sex (sex assigned at birth due to anatomy).</a:t>
            </a:r>
          </a:p>
          <a:p>
            <a:pPr marL="0" indent="0">
              <a:buNone/>
            </a:pPr>
            <a:r>
              <a:rPr lang="en-US" b="1" dirty="0"/>
              <a:t>transition</a:t>
            </a:r>
          </a:p>
          <a:p>
            <a:pPr marL="457200" lvl="1" indent="0">
              <a:buNone/>
            </a:pPr>
            <a:r>
              <a:rPr lang="en-US" dirty="0"/>
              <a:t>the process of changing genders, which can include legal procedures, medical measures, telling others, and using new pronouns.</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20</a:t>
            </a:fld>
            <a:endParaRPr lang="en-US" dirty="0"/>
          </a:p>
        </p:txBody>
      </p:sp>
    </p:spTree>
    <p:extLst>
      <p:ext uri="{BB962C8B-B14F-4D97-AF65-F5344CB8AC3E}">
        <p14:creationId xmlns:p14="http://schemas.microsoft.com/office/powerpoint/2010/main" val="237339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sexual orientation and gender identity and explain ways to accommodate sexual needs</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No matter what an NA’s feelings about LGBTQ people may be, they must respect all residents and their choices.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21</a:t>
            </a:fld>
            <a:endParaRPr lang="en-US" dirty="0"/>
          </a:p>
        </p:txBody>
      </p:sp>
    </p:spTree>
    <p:extLst>
      <p:ext uri="{BB962C8B-B14F-4D97-AF65-F5344CB8AC3E}">
        <p14:creationId xmlns:p14="http://schemas.microsoft.com/office/powerpoint/2010/main" val="22885976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sexual orientation and gender identity and explain ways to accommodate sexual needs</a:t>
            </a:r>
          </a:p>
          <a:p>
            <a:pPr marL="457200" indent="-457200">
              <a:buFont typeface="+mj-lt"/>
              <a:buAutoNum type="arabicPeriod" startAt="4"/>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How can an NA respect residents’ sexual identities? </a:t>
            </a:r>
          </a:p>
          <a:p>
            <a:pPr marL="0" indent="0">
              <a:buNone/>
            </a:pPr>
            <a:endParaRPr lang="en-US" dirty="0"/>
          </a:p>
          <a:p>
            <a:pPr marL="0" indent="0">
              <a:buNone/>
            </a:pPr>
            <a:r>
              <a:rPr lang="en-US" dirty="0"/>
              <a:t>Why is this important? </a:t>
            </a:r>
          </a:p>
          <a:p>
            <a:pPr marL="0" indent="0">
              <a:buNone/>
            </a:pPr>
            <a:endParaRPr lang="en-US" dirty="0"/>
          </a:p>
          <a:p>
            <a:pPr marL="0" indent="0">
              <a:buNone/>
            </a:pPr>
            <a:r>
              <a:rPr lang="en-US" dirty="0"/>
              <a:t>Is it respectful to assume that every resident is heterosexual?</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22</a:t>
            </a:fld>
            <a:endParaRPr lang="en-US" dirty="0"/>
          </a:p>
        </p:txBody>
      </p:sp>
    </p:spTree>
    <p:extLst>
      <p:ext uri="{BB962C8B-B14F-4D97-AF65-F5344CB8AC3E}">
        <p14:creationId xmlns:p14="http://schemas.microsoft.com/office/powerpoint/2010/main" val="14032033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sexual orientation and gender identity and explain ways to accommodate sexual needs</a:t>
            </a:r>
          </a:p>
          <a:p>
            <a:pPr marL="457200" indent="-457200">
              <a:buFont typeface="+mj-lt"/>
              <a:buAutoNum type="arabicPeriod" startAt="4"/>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Respect and privacy are very important when encountering any sexual situation.</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23</a:t>
            </a:fld>
            <a:endParaRPr lang="en-US" dirty="0"/>
          </a:p>
        </p:txBody>
      </p:sp>
    </p:spTree>
    <p:extLst>
      <p:ext uri="{BB962C8B-B14F-4D97-AF65-F5344CB8AC3E}">
        <p14:creationId xmlns:p14="http://schemas.microsoft.com/office/powerpoint/2010/main" val="5330497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sexual orientation and gender identity and explain ways to accommodate sexual needs</a:t>
            </a:r>
          </a:p>
          <a:p>
            <a:pPr marL="457200" indent="-457200">
              <a:buFont typeface="+mj-lt"/>
              <a:buAutoNum type="arabicPeriod" startAt="4"/>
            </a:pPr>
            <a:endParaRPr lang="en-US" dirty="0">
              <a:solidFill>
                <a:srgbClr val="FF0000"/>
              </a:solidFill>
            </a:endParaRPr>
          </a:p>
          <a:p>
            <a:pPr marL="0" indent="0">
              <a:buNone/>
            </a:pPr>
            <a:r>
              <a:rPr lang="en-US" dirty="0"/>
              <a:t>NAs must respect residents’ sexual needs and identities, remembering these points:</a:t>
            </a:r>
          </a:p>
          <a:p>
            <a:pPr marL="0" indent="0">
              <a:buNone/>
            </a:pPr>
            <a:endParaRPr lang="en-US" dirty="0"/>
          </a:p>
          <a:p>
            <a:pPr lvl="1"/>
            <a:r>
              <a:rPr lang="en-US" dirty="0"/>
              <a:t>People continue to have sexual needs throughout their lives. Sexual desire may not be lessened by a disability, although the ability to meet sexual needs may be limited. </a:t>
            </a:r>
          </a:p>
          <a:p>
            <a:pPr lvl="1"/>
            <a:r>
              <a:rPr lang="en-US" dirty="0"/>
              <a:t>Residents are allowed to meet their sexual needs however they choose. </a:t>
            </a:r>
          </a:p>
          <a:p>
            <a:pPr lvl="1"/>
            <a:r>
              <a:rPr lang="en-US" dirty="0"/>
              <a:t>Always knock and wait for a response before entering residents’ rooms. </a:t>
            </a:r>
          </a:p>
          <a:p>
            <a:pPr lvl="1"/>
            <a:r>
              <a:rPr lang="en-US" dirty="0"/>
              <a:t>Provide privacy if you encounter a sexual situation between consenting adults.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24</a:t>
            </a:fld>
            <a:endParaRPr lang="en-US" dirty="0"/>
          </a:p>
        </p:txBody>
      </p:sp>
    </p:spTree>
    <p:extLst>
      <p:ext uri="{BB962C8B-B14F-4D97-AF65-F5344CB8AC3E}">
        <p14:creationId xmlns:p14="http://schemas.microsoft.com/office/powerpoint/2010/main" val="42220627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sexual orientation and gender identity and explain ways to accommodate sexual needs</a:t>
            </a:r>
          </a:p>
          <a:p>
            <a:pPr marL="457200" indent="-457200">
              <a:buFont typeface="+mj-lt"/>
              <a:buAutoNum type="arabicPeriod" startAt="4"/>
            </a:pPr>
            <a:endParaRPr lang="en-US" dirty="0">
              <a:solidFill>
                <a:srgbClr val="FF0000"/>
              </a:solidFill>
            </a:endParaRPr>
          </a:p>
          <a:p>
            <a:pPr marL="0" indent="0">
              <a:buNone/>
            </a:pPr>
            <a:r>
              <a:rPr lang="en-US" dirty="0"/>
              <a:t>Respecting residents’ sexual needs and identities (cont’d):</a:t>
            </a:r>
          </a:p>
          <a:p>
            <a:pPr marL="0" indent="0">
              <a:buNone/>
            </a:pPr>
            <a:endParaRPr lang="en-US" dirty="0"/>
          </a:p>
          <a:p>
            <a:pPr lvl="1"/>
            <a:r>
              <a:rPr lang="en-US" dirty="0"/>
              <a:t>Be open and nonjudgmental.</a:t>
            </a:r>
          </a:p>
          <a:p>
            <a:pPr lvl="1"/>
            <a:r>
              <a:rPr lang="en-US" dirty="0"/>
              <a:t>Ask transgender residents which pronouns they would like you to use and use them. Always use a transgender person’s chosen name.</a:t>
            </a:r>
          </a:p>
          <a:p>
            <a:pPr lvl="1"/>
            <a:r>
              <a:rPr lang="en-US" dirty="0"/>
              <a:t>Honor “Do Not Disturb” signs.</a:t>
            </a:r>
          </a:p>
          <a:p>
            <a:pPr lvl="1"/>
            <a:r>
              <a:rPr lang="en-US" dirty="0"/>
              <a:t>Do not treat any expression of sexuality as disgusting or cute.</a:t>
            </a:r>
          </a:p>
          <a:p>
            <a:pPr lvl="1"/>
            <a:r>
              <a:rPr lang="en-US" dirty="0"/>
              <a:t>If you see sexual abuse happening, remove the resident from the situation and report to the nurse immediately.</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25</a:t>
            </a:fld>
            <a:endParaRPr lang="en-US" dirty="0"/>
          </a:p>
        </p:txBody>
      </p:sp>
    </p:spTree>
    <p:extLst>
      <p:ext uri="{BB962C8B-B14F-4D97-AF65-F5344CB8AC3E}">
        <p14:creationId xmlns:p14="http://schemas.microsoft.com/office/powerpoint/2010/main" val="42040236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D12DDDB-5BC7-4F87-B7CD-ED31B70BCF2C}"/>
              </a:ext>
            </a:extLst>
          </p:cNvPr>
          <p:cNvSpPr>
            <a:spLocks noGrp="1"/>
          </p:cNvSpPr>
          <p:nvPr>
            <p:ph idx="1"/>
          </p:nvPr>
        </p:nvSpPr>
        <p:spPr>
          <a:xfrm>
            <a:off x="684032" y="730631"/>
            <a:ext cx="10234377" cy="5396738"/>
          </a:xfrm>
        </p:spPr>
        <p:txBody>
          <a:bodyPr/>
          <a:lstStyle/>
          <a:p>
            <a:pPr marL="0" indent="0">
              <a:buNone/>
            </a:pPr>
            <a:r>
              <a:rPr lang="en-US" dirty="0"/>
              <a:t>Transparency 8-2: Myths about Older Adults and Sexuality</a:t>
            </a:r>
          </a:p>
          <a:p>
            <a:pPr marL="0" indent="0">
              <a:buNone/>
            </a:pPr>
            <a:endParaRPr lang="en-US" dirty="0"/>
          </a:p>
          <a:p>
            <a:pPr marL="0" indent="0">
              <a:buNone/>
            </a:pPr>
            <a:r>
              <a:rPr lang="en-US" dirty="0"/>
              <a:t>Older men are not capable of having sexual relations.</a:t>
            </a:r>
          </a:p>
          <a:p>
            <a:pPr marL="0" indent="0">
              <a:buNone/>
            </a:pPr>
            <a:endParaRPr lang="en-US" dirty="0"/>
          </a:p>
          <a:p>
            <a:pPr marL="0" indent="0">
              <a:buNone/>
            </a:pPr>
            <a:r>
              <a:rPr lang="en-US" dirty="0"/>
              <a:t>After menopause, older women are not interested in sexual relations.</a:t>
            </a:r>
          </a:p>
          <a:p>
            <a:pPr marL="0" indent="0">
              <a:buNone/>
            </a:pPr>
            <a:endParaRPr lang="en-US" dirty="0"/>
          </a:p>
          <a:p>
            <a:pPr marL="0" indent="0">
              <a:buNone/>
            </a:pPr>
            <a:r>
              <a:rPr lang="en-US" dirty="0"/>
              <a:t>Any expression of sexuality by older people is either disgusting or cute.</a:t>
            </a:r>
          </a:p>
          <a:p>
            <a:pPr marL="0" indent="0">
              <a:buNone/>
            </a:pPr>
            <a:endParaRPr lang="en-US" dirty="0"/>
          </a:p>
        </p:txBody>
      </p:sp>
      <p:sp>
        <p:nvSpPr>
          <p:cNvPr id="3" name="Slide Number Placeholder 2">
            <a:extLst>
              <a:ext uri="{FF2B5EF4-FFF2-40B4-BE49-F238E27FC236}">
                <a16:creationId xmlns:a16="http://schemas.microsoft.com/office/drawing/2014/main" id="{24B24189-074A-40DC-8EA9-5D9453A7EE47}"/>
              </a:ext>
            </a:extLst>
          </p:cNvPr>
          <p:cNvSpPr>
            <a:spLocks noGrp="1"/>
          </p:cNvSpPr>
          <p:nvPr>
            <p:ph type="sldNum" sz="quarter" idx="12"/>
          </p:nvPr>
        </p:nvSpPr>
        <p:spPr/>
        <p:txBody>
          <a:bodyPr/>
          <a:lstStyle/>
          <a:p>
            <a:pPr defTabSz="457200"/>
            <a:fld id="{1E19C8D7-53EE-4AF8-9E87-BBF55B67A655}" type="slidenum">
              <a:rPr lang="en-US" smtClean="0"/>
              <a:pPr defTabSz="457200"/>
              <a:t>26</a:t>
            </a:fld>
            <a:endParaRPr lang="en-US" dirty="0"/>
          </a:p>
        </p:txBody>
      </p:sp>
      <p:pic>
        <p:nvPicPr>
          <p:cNvPr id="4" name="Picture 3">
            <a:extLst>
              <a:ext uri="{FF2B5EF4-FFF2-40B4-BE49-F238E27FC236}">
                <a16:creationId xmlns:a16="http://schemas.microsoft.com/office/drawing/2014/main" id="{11BCF710-CB36-479E-81AE-E01D07B6DDCE}"/>
              </a:ext>
            </a:extLst>
          </p:cNvPr>
          <p:cNvPicPr>
            <a:picLocks noChangeAspect="1"/>
          </p:cNvPicPr>
          <p:nvPr/>
        </p:nvPicPr>
        <p:blipFill>
          <a:blip r:embed="rId2"/>
          <a:stretch>
            <a:fillRect/>
          </a:stretch>
        </p:blipFill>
        <p:spPr>
          <a:xfrm>
            <a:off x="3317325" y="3183718"/>
            <a:ext cx="3373091" cy="3336664"/>
          </a:xfrm>
          <a:prstGeom prst="rect">
            <a:avLst/>
          </a:prstGeom>
        </p:spPr>
      </p:pic>
    </p:spTree>
    <p:extLst>
      <p:ext uri="{BB962C8B-B14F-4D97-AF65-F5344CB8AC3E}">
        <p14:creationId xmlns:p14="http://schemas.microsoft.com/office/powerpoint/2010/main" val="16939448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4"/>
            </a:pPr>
            <a:r>
              <a:rPr lang="en-US" dirty="0">
                <a:solidFill>
                  <a:srgbClr val="FF0000"/>
                </a:solidFill>
              </a:rPr>
              <a:t>Describe sexual orientation and gender identity and explain ways to accommodate sexual needs</a:t>
            </a:r>
          </a:p>
          <a:p>
            <a:pPr marL="457200" indent="-457200">
              <a:buFont typeface="+mj-lt"/>
              <a:buAutoNum type="arabicPeriod" startAt="4"/>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Can you think of examples of these myths in the media and popular culture? </a:t>
            </a:r>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27</a:t>
            </a:fld>
            <a:endParaRPr lang="en-US" dirty="0"/>
          </a:p>
        </p:txBody>
      </p:sp>
    </p:spTree>
    <p:extLst>
      <p:ext uri="{BB962C8B-B14F-4D97-AF65-F5344CB8AC3E}">
        <p14:creationId xmlns:p14="http://schemas.microsoft.com/office/powerpoint/2010/main" val="999893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AD5816-DF27-41B6-B242-AF1FBDD44735}"/>
              </a:ext>
            </a:extLst>
          </p:cNvPr>
          <p:cNvSpPr>
            <a:spLocks noGrp="1"/>
          </p:cNvSpPr>
          <p:nvPr>
            <p:ph idx="1"/>
          </p:nvPr>
        </p:nvSpPr>
        <p:spPr/>
        <p:txBody>
          <a:bodyPr/>
          <a:lstStyle/>
          <a:p>
            <a:pPr marL="0" indent="0">
              <a:buNone/>
            </a:pPr>
            <a:r>
              <a:rPr lang="en-US" dirty="0">
                <a:solidFill>
                  <a:srgbClr val="FF0000"/>
                </a:solidFill>
              </a:rPr>
              <a:t>Group Discussion</a:t>
            </a:r>
          </a:p>
          <a:p>
            <a:pPr marL="0" indent="0">
              <a:buNone/>
            </a:pPr>
            <a:endParaRPr lang="en-US" dirty="0">
              <a:solidFill>
                <a:srgbClr val="FF0000"/>
              </a:solidFill>
            </a:endParaRPr>
          </a:p>
          <a:p>
            <a:pPr marL="0" indent="0">
              <a:buNone/>
            </a:pPr>
            <a:r>
              <a:rPr lang="en-US" dirty="0"/>
              <a:t>Consider how cartoons, greeting cards, and other pop culture representations depict sexuality and aging. </a:t>
            </a:r>
          </a:p>
          <a:p>
            <a:pPr marL="0" indent="0">
              <a:buNone/>
            </a:pPr>
            <a:endParaRPr lang="en-US" dirty="0"/>
          </a:p>
          <a:p>
            <a:pPr marL="0" indent="0">
              <a:buNone/>
            </a:pPr>
            <a:r>
              <a:rPr lang="en-US" dirty="0"/>
              <a:t>In your experience, do these cards or cartoons suggest or say</a:t>
            </a:r>
          </a:p>
          <a:p>
            <a:pPr marL="0" indent="0">
              <a:buNone/>
            </a:pPr>
            <a:endParaRPr lang="en-US" dirty="0"/>
          </a:p>
          <a:p>
            <a:r>
              <a:rPr lang="en-US" dirty="0"/>
              <a:t>That older people are unattractive?</a:t>
            </a:r>
          </a:p>
          <a:p>
            <a:r>
              <a:rPr lang="en-US" dirty="0"/>
              <a:t>That older people are not capable of having sex?</a:t>
            </a:r>
          </a:p>
          <a:p>
            <a:r>
              <a:rPr lang="en-US" dirty="0"/>
              <a:t>That as you age, you will be unable to continue to have a love life as you know it now?</a:t>
            </a:r>
          </a:p>
          <a:p>
            <a:r>
              <a:rPr lang="en-US" dirty="0"/>
              <a:t>Something else?</a:t>
            </a:r>
          </a:p>
          <a:p>
            <a:pPr marL="0" indent="0">
              <a:buNone/>
            </a:pPr>
            <a:endParaRPr lang="en-US" dirty="0"/>
          </a:p>
        </p:txBody>
      </p:sp>
      <p:sp>
        <p:nvSpPr>
          <p:cNvPr id="3" name="Slide Number Placeholder 2">
            <a:extLst>
              <a:ext uri="{FF2B5EF4-FFF2-40B4-BE49-F238E27FC236}">
                <a16:creationId xmlns:a16="http://schemas.microsoft.com/office/drawing/2014/main" id="{797898C9-AFA7-448A-A715-27DCAB3B6565}"/>
              </a:ext>
            </a:extLst>
          </p:cNvPr>
          <p:cNvSpPr>
            <a:spLocks noGrp="1"/>
          </p:cNvSpPr>
          <p:nvPr>
            <p:ph type="sldNum" sz="quarter" idx="12"/>
          </p:nvPr>
        </p:nvSpPr>
        <p:spPr/>
        <p:txBody>
          <a:bodyPr/>
          <a:lstStyle/>
          <a:p>
            <a:pPr defTabSz="457200"/>
            <a:fld id="{1E19C8D7-53EE-4AF8-9E87-BBF55B67A655}" type="slidenum">
              <a:rPr lang="en-US" smtClean="0"/>
              <a:pPr defTabSz="457200"/>
              <a:t>28</a:t>
            </a:fld>
            <a:endParaRPr lang="en-US" dirty="0"/>
          </a:p>
        </p:txBody>
      </p:sp>
    </p:spTree>
    <p:extLst>
      <p:ext uri="{BB962C8B-B14F-4D97-AF65-F5344CB8AC3E}">
        <p14:creationId xmlns:p14="http://schemas.microsoft.com/office/powerpoint/2010/main" val="13173586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Identify ways to help residents meet their spiritual needs</a:t>
            </a:r>
          </a:p>
          <a:p>
            <a:pPr marL="457200" indent="-457200">
              <a:buFont typeface="+mj-lt"/>
              <a:buAutoNum type="arabicPeriod" startAt="5"/>
            </a:pPr>
            <a:endParaRPr lang="en-US" dirty="0">
              <a:solidFill>
                <a:srgbClr val="FF0000"/>
              </a:solidFill>
            </a:endParaRPr>
          </a:p>
          <a:p>
            <a:pPr marL="0" indent="0">
              <a:buNone/>
            </a:pPr>
            <a:r>
              <a:rPr lang="en-US" dirty="0"/>
              <a:t>Define the following term:</a:t>
            </a:r>
          </a:p>
          <a:p>
            <a:pPr marL="0" indent="0">
              <a:buNone/>
            </a:pPr>
            <a:r>
              <a:rPr lang="en-US" b="1" dirty="0"/>
              <a:t>spiritual</a:t>
            </a:r>
          </a:p>
          <a:p>
            <a:pPr marL="457200" lvl="1" indent="0">
              <a:buNone/>
            </a:pPr>
            <a:r>
              <a:rPr lang="en-US" dirty="0"/>
              <a:t>of, or relating to, the spirit or soul.</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29</a:t>
            </a:fld>
            <a:endParaRPr lang="en-US" dirty="0"/>
          </a:p>
        </p:txBody>
      </p:sp>
    </p:spTree>
    <p:extLst>
      <p:ext uri="{BB962C8B-B14F-4D97-AF65-F5344CB8AC3E}">
        <p14:creationId xmlns:p14="http://schemas.microsoft.com/office/powerpoint/2010/main" val="274337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basic human needs</a:t>
            </a:r>
          </a:p>
          <a:p>
            <a:pPr marL="457200" indent="-457200">
              <a:buFont typeface="+mj-lt"/>
              <a:buAutoNum type="arabicPeriod"/>
            </a:pPr>
            <a:endParaRPr lang="en-US" dirty="0">
              <a:solidFill>
                <a:srgbClr val="FF0000"/>
              </a:solidFill>
            </a:endParaRPr>
          </a:p>
          <a:p>
            <a:pPr marL="0" indent="0">
              <a:buNone/>
            </a:pPr>
            <a:r>
              <a:rPr lang="en-US" dirty="0"/>
              <a:t>Human beings have the following basic physical needs: </a:t>
            </a:r>
          </a:p>
          <a:p>
            <a:pPr marL="0" indent="0">
              <a:buNone/>
            </a:pPr>
            <a:endParaRPr lang="en-US" dirty="0"/>
          </a:p>
          <a:p>
            <a:pPr lvl="1"/>
            <a:r>
              <a:rPr lang="en-US" dirty="0"/>
              <a:t>Food and water </a:t>
            </a:r>
          </a:p>
          <a:p>
            <a:pPr lvl="1"/>
            <a:r>
              <a:rPr lang="en-US" dirty="0"/>
              <a:t>Protection and shelter </a:t>
            </a:r>
          </a:p>
          <a:p>
            <a:pPr lvl="1"/>
            <a:r>
              <a:rPr lang="en-US" dirty="0"/>
              <a:t>Activity </a:t>
            </a:r>
          </a:p>
          <a:p>
            <a:pPr lvl="1"/>
            <a:r>
              <a:rPr lang="en-US" dirty="0"/>
              <a:t>Sleep and rest </a:t>
            </a:r>
          </a:p>
          <a:p>
            <a:pPr lvl="1"/>
            <a:r>
              <a:rPr lang="en-US" dirty="0"/>
              <a:t>Comfort, freedom from pain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3</a:t>
            </a:fld>
            <a:endParaRPr lang="en-US" dirty="0"/>
          </a:p>
        </p:txBody>
      </p:sp>
    </p:spTree>
    <p:extLst>
      <p:ext uri="{BB962C8B-B14F-4D97-AF65-F5344CB8AC3E}">
        <p14:creationId xmlns:p14="http://schemas.microsoft.com/office/powerpoint/2010/main" val="11014573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Identify ways to help residents meet their spiritual needs</a:t>
            </a:r>
          </a:p>
          <a:p>
            <a:pPr marL="457200" indent="-457200">
              <a:buFont typeface="+mj-lt"/>
              <a:buAutoNum type="arabicPeriod" startAt="5"/>
            </a:pPr>
            <a:endParaRPr lang="en-US" dirty="0">
              <a:solidFill>
                <a:srgbClr val="FF0000"/>
              </a:solidFill>
            </a:endParaRPr>
          </a:p>
          <a:p>
            <a:pPr marL="0" indent="0">
              <a:buNone/>
            </a:pPr>
            <a:r>
              <a:rPr lang="en-US" dirty="0"/>
              <a:t>NAs can help residents meet their spiritual needs in these ways:</a:t>
            </a:r>
          </a:p>
          <a:p>
            <a:pPr marL="0" indent="0">
              <a:buNone/>
            </a:pPr>
            <a:endParaRPr lang="en-US" dirty="0"/>
          </a:p>
          <a:p>
            <a:pPr lvl="1"/>
            <a:r>
              <a:rPr lang="en-US" dirty="0"/>
              <a:t>Learn about their religion. </a:t>
            </a:r>
          </a:p>
          <a:p>
            <a:pPr lvl="1"/>
            <a:r>
              <a:rPr lang="en-US" dirty="0"/>
              <a:t>Respect residents’ decisions to participate in, or refrain from, food-related rituals. Accommodate practices such as dietary restrictions (never make judgments). </a:t>
            </a:r>
          </a:p>
          <a:p>
            <a:pPr lvl="1"/>
            <a:r>
              <a:rPr lang="en-US" dirty="0"/>
              <a:t>Encourage participation in religious services for residents who are religious. </a:t>
            </a:r>
          </a:p>
          <a:p>
            <a:pPr lvl="1"/>
            <a:r>
              <a:rPr lang="en-US" dirty="0"/>
              <a:t>Respect all religious items. </a:t>
            </a:r>
          </a:p>
          <a:p>
            <a:pPr lvl="1"/>
            <a:r>
              <a:rPr lang="en-US" dirty="0"/>
              <a:t>Report requests to see clergy to nurse or social worker. </a:t>
            </a:r>
          </a:p>
          <a:p>
            <a:pPr lvl="1"/>
            <a:r>
              <a:rPr lang="en-US" dirty="0"/>
              <a:t>Get to know resident’s spiritual leader/clergy. </a:t>
            </a:r>
          </a:p>
          <a:p>
            <a:pPr lvl="1"/>
            <a:r>
              <a:rPr lang="en-US" dirty="0"/>
              <a:t>Allow privacy for clergy visits. </a:t>
            </a:r>
          </a:p>
          <a:p>
            <a:pPr lvl="1"/>
            <a:r>
              <a:rPr lang="en-US" dirty="0"/>
              <a:t>If asked, read religious materials aloud. </a:t>
            </a:r>
          </a:p>
          <a:p>
            <a:pPr lvl="1"/>
            <a:r>
              <a:rPr lang="en-US" dirty="0"/>
              <a:t>Refer resident to spiritual resources if requested. </a:t>
            </a:r>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30</a:t>
            </a:fld>
            <a:endParaRPr lang="en-US" dirty="0"/>
          </a:p>
        </p:txBody>
      </p:sp>
    </p:spTree>
    <p:extLst>
      <p:ext uri="{BB962C8B-B14F-4D97-AF65-F5344CB8AC3E}">
        <p14:creationId xmlns:p14="http://schemas.microsoft.com/office/powerpoint/2010/main" val="27123069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C8487D9-35C3-4487-8DC4-1CDD2098EBF8}"/>
              </a:ext>
            </a:extLst>
          </p:cNvPr>
          <p:cNvSpPr>
            <a:spLocks noGrp="1"/>
          </p:cNvSpPr>
          <p:nvPr>
            <p:ph idx="1"/>
          </p:nvPr>
        </p:nvSpPr>
        <p:spPr/>
        <p:txBody>
          <a:bodyPr/>
          <a:lstStyle/>
          <a:p>
            <a:pPr marL="0" indent="0">
              <a:buNone/>
            </a:pPr>
            <a:r>
              <a:rPr lang="en-US" dirty="0"/>
              <a:t>Transparency 8-3: Not Permitted</a:t>
            </a:r>
          </a:p>
          <a:p>
            <a:pPr marL="0" indent="0">
              <a:buNone/>
            </a:pPr>
            <a:endParaRPr lang="en-US" dirty="0"/>
          </a:p>
          <a:p>
            <a:pPr marL="0" indent="0">
              <a:buNone/>
            </a:pPr>
            <a:r>
              <a:rPr lang="en-US" dirty="0"/>
              <a:t>Nursing assistants should never: </a:t>
            </a:r>
          </a:p>
          <a:p>
            <a:pPr marL="0" indent="0">
              <a:buNone/>
            </a:pPr>
            <a:endParaRPr lang="en-US" dirty="0"/>
          </a:p>
          <a:p>
            <a:pPr lvl="1"/>
            <a:r>
              <a:rPr lang="en-US" dirty="0"/>
              <a:t>Try to change someone’s religion </a:t>
            </a:r>
          </a:p>
          <a:p>
            <a:pPr lvl="1"/>
            <a:r>
              <a:rPr lang="en-US" dirty="0"/>
              <a:t>Tell residents their belief or religion is wrong </a:t>
            </a:r>
          </a:p>
          <a:p>
            <a:pPr lvl="1"/>
            <a:r>
              <a:rPr lang="en-US" dirty="0"/>
              <a:t>Express judgments about a religious group </a:t>
            </a:r>
          </a:p>
          <a:p>
            <a:pPr lvl="1"/>
            <a:r>
              <a:rPr lang="en-US" dirty="0"/>
              <a:t>Insist that residents join religious activities </a:t>
            </a:r>
          </a:p>
          <a:p>
            <a:pPr lvl="1"/>
            <a:r>
              <a:rPr lang="en-US" dirty="0"/>
              <a:t>Interfere with religious practices</a:t>
            </a:r>
          </a:p>
          <a:p>
            <a:pPr marL="0" indent="0">
              <a:buNone/>
            </a:pPr>
            <a:endParaRPr lang="en-US" dirty="0"/>
          </a:p>
        </p:txBody>
      </p:sp>
      <p:sp>
        <p:nvSpPr>
          <p:cNvPr id="3" name="Slide Number Placeholder 2">
            <a:extLst>
              <a:ext uri="{FF2B5EF4-FFF2-40B4-BE49-F238E27FC236}">
                <a16:creationId xmlns:a16="http://schemas.microsoft.com/office/drawing/2014/main" id="{0B5DAEE2-FDB9-4CD2-B24F-400C275F83EB}"/>
              </a:ext>
            </a:extLst>
          </p:cNvPr>
          <p:cNvSpPr>
            <a:spLocks noGrp="1"/>
          </p:cNvSpPr>
          <p:nvPr>
            <p:ph type="sldNum" sz="quarter" idx="12"/>
          </p:nvPr>
        </p:nvSpPr>
        <p:spPr/>
        <p:txBody>
          <a:bodyPr/>
          <a:lstStyle/>
          <a:p>
            <a:pPr defTabSz="457200"/>
            <a:fld id="{1E19C8D7-53EE-4AF8-9E87-BBF55B67A655}" type="slidenum">
              <a:rPr lang="en-US" smtClean="0"/>
              <a:pPr defTabSz="457200"/>
              <a:t>31</a:t>
            </a:fld>
            <a:endParaRPr lang="en-US" dirty="0"/>
          </a:p>
        </p:txBody>
      </p:sp>
    </p:spTree>
    <p:extLst>
      <p:ext uri="{BB962C8B-B14F-4D97-AF65-F5344CB8AC3E}">
        <p14:creationId xmlns:p14="http://schemas.microsoft.com/office/powerpoint/2010/main" val="10206715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5"/>
            </a:pPr>
            <a:r>
              <a:rPr lang="en-US" dirty="0">
                <a:solidFill>
                  <a:srgbClr val="FF0000"/>
                </a:solidFill>
              </a:rPr>
              <a:t>Identify ways to help residents meet their spiritual needs</a:t>
            </a:r>
          </a:p>
          <a:p>
            <a:pPr marL="457200" indent="-457200">
              <a:buFont typeface="+mj-lt"/>
              <a:buAutoNum type="arabicPeriod" startAt="5"/>
            </a:pPr>
            <a:endParaRPr lang="en-US" dirty="0">
              <a:solidFill>
                <a:srgbClr val="FF0000"/>
              </a:solidFill>
            </a:endParaRPr>
          </a:p>
          <a:p>
            <a:pPr marL="0" indent="0">
              <a:buNone/>
            </a:pPr>
            <a:r>
              <a:rPr lang="en-US" dirty="0"/>
              <a:t>Think about these questions:</a:t>
            </a:r>
          </a:p>
          <a:p>
            <a:pPr marL="0" indent="0">
              <a:buNone/>
            </a:pPr>
            <a:endParaRPr lang="en-US" dirty="0"/>
          </a:p>
          <a:p>
            <a:pPr lvl="1"/>
            <a:r>
              <a:rPr lang="en-US" dirty="0"/>
              <a:t>Why should an NA not be judgmental about other people’s beliefs? </a:t>
            </a:r>
          </a:p>
          <a:p>
            <a:pPr lvl="1"/>
            <a:r>
              <a:rPr lang="en-US" dirty="0"/>
              <a:t>Why should an NA not impose his beliefs on residents? </a:t>
            </a:r>
          </a:p>
          <a:p>
            <a:pPr lvl="1"/>
            <a:r>
              <a:rPr lang="en-US" dirty="0"/>
              <a:t>Would an NA’s political ideas be appropriate topics of conversation with residents or their families? </a:t>
            </a:r>
          </a:p>
          <a:p>
            <a:pPr lvl="1"/>
            <a:r>
              <a:rPr lang="en-US" dirty="0"/>
              <a:t>What are some appropriate topics of conversation with residents and their families?</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32</a:t>
            </a:fld>
            <a:endParaRPr lang="en-US" dirty="0"/>
          </a:p>
        </p:txBody>
      </p:sp>
    </p:spTree>
    <p:extLst>
      <p:ext uri="{BB962C8B-B14F-4D97-AF65-F5344CB8AC3E}">
        <p14:creationId xmlns:p14="http://schemas.microsoft.com/office/powerpoint/2010/main" val="249881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ways to accommodate cultural and religious differences</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reincarnation</a:t>
            </a:r>
          </a:p>
          <a:p>
            <a:pPr marL="457200" lvl="1" indent="0">
              <a:buNone/>
            </a:pPr>
            <a:r>
              <a:rPr lang="en-US" dirty="0"/>
              <a:t>a belief that some part of a living being survives death to be reborn in a new body.</a:t>
            </a:r>
          </a:p>
          <a:p>
            <a:pPr marL="0" indent="0">
              <a:buNone/>
            </a:pPr>
            <a:r>
              <a:rPr lang="en-US" b="1" dirty="0"/>
              <a:t>karma</a:t>
            </a:r>
          </a:p>
          <a:p>
            <a:pPr marL="457200" lvl="1" indent="0">
              <a:buNone/>
            </a:pPr>
            <a:r>
              <a:rPr lang="en-US" dirty="0"/>
              <a:t>the belief that all past and present deeds affect one’s future and future lives.</a:t>
            </a:r>
          </a:p>
          <a:p>
            <a:pPr marL="0" indent="0">
              <a:buNone/>
            </a:pPr>
            <a:r>
              <a:rPr lang="en-US" b="1" dirty="0"/>
              <a:t>yarmulke</a:t>
            </a:r>
          </a:p>
          <a:p>
            <a:pPr marL="457200" lvl="1" indent="0">
              <a:buNone/>
            </a:pPr>
            <a:r>
              <a:rPr lang="en-US" dirty="0"/>
              <a:t>a small skullcap worn by Jewish men as a sign of their faith.</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33</a:t>
            </a:fld>
            <a:endParaRPr lang="en-US" dirty="0"/>
          </a:p>
        </p:txBody>
      </p:sp>
    </p:spTree>
    <p:extLst>
      <p:ext uri="{BB962C8B-B14F-4D97-AF65-F5344CB8AC3E}">
        <p14:creationId xmlns:p14="http://schemas.microsoft.com/office/powerpoint/2010/main" val="39968820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ways to accommodate cultural and religious differences</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dietary restrictions</a:t>
            </a:r>
          </a:p>
          <a:p>
            <a:pPr marL="457200" lvl="1" indent="0">
              <a:buNone/>
            </a:pPr>
            <a:r>
              <a:rPr lang="en-US" dirty="0"/>
              <a:t>rules about what and when individuals can eat.</a:t>
            </a:r>
          </a:p>
          <a:p>
            <a:pPr marL="0" indent="0">
              <a:buNone/>
            </a:pPr>
            <a:r>
              <a:rPr lang="en-US" b="1" dirty="0"/>
              <a:t>fasting</a:t>
            </a:r>
          </a:p>
          <a:p>
            <a:pPr marL="457200" lvl="1" indent="0">
              <a:buNone/>
            </a:pPr>
            <a:r>
              <a:rPr lang="en-US" dirty="0"/>
              <a:t>not eating food or eating very little food. </a:t>
            </a:r>
          </a:p>
          <a:p>
            <a:pPr marL="0" indent="0">
              <a:buNone/>
            </a:pPr>
            <a:r>
              <a:rPr lang="en-US" b="1" dirty="0"/>
              <a:t>vegetarians</a:t>
            </a:r>
          </a:p>
          <a:p>
            <a:pPr marL="457200" lvl="1" indent="0">
              <a:buNone/>
            </a:pPr>
            <a:r>
              <a:rPr lang="en-US" dirty="0"/>
              <a:t>people who do not eat meat, fish, or poultry and may or may not eat eggs and dairy products.</a:t>
            </a:r>
          </a:p>
          <a:p>
            <a:pPr marL="0" indent="0">
              <a:buNone/>
            </a:pPr>
            <a:r>
              <a:rPr lang="en-US" b="1" dirty="0"/>
              <a:t>vegans</a:t>
            </a:r>
          </a:p>
          <a:p>
            <a:pPr marL="457200" lvl="1" indent="0">
              <a:buNone/>
            </a:pPr>
            <a:r>
              <a:rPr lang="en-US" dirty="0"/>
              <a:t>vegetarians who do not eat any animal products, including milk, cheese, other dairy items, or eggs; vegans may also choose to not use or wear any animal products.</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34</a:t>
            </a:fld>
            <a:endParaRPr lang="en-US" dirty="0"/>
          </a:p>
        </p:txBody>
      </p:sp>
    </p:spTree>
    <p:extLst>
      <p:ext uri="{BB962C8B-B14F-4D97-AF65-F5344CB8AC3E}">
        <p14:creationId xmlns:p14="http://schemas.microsoft.com/office/powerpoint/2010/main" val="25824831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ways to accommodate cultural and religious differences</a:t>
            </a:r>
          </a:p>
          <a:p>
            <a:pPr marL="457200" indent="-457200">
              <a:buFont typeface="+mj-lt"/>
              <a:buAutoNum type="arabicPeriod" startAt="6"/>
            </a:pPr>
            <a:endParaRPr lang="en-US" dirty="0">
              <a:solidFill>
                <a:srgbClr val="FF0000"/>
              </a:solidFill>
            </a:endParaRPr>
          </a:p>
          <a:p>
            <a:pPr marL="0" indent="0">
              <a:buNone/>
            </a:pPr>
            <a:r>
              <a:rPr lang="en-US" dirty="0"/>
              <a:t>The following are common religions and belief systems, and may be practiced by residents:</a:t>
            </a:r>
          </a:p>
          <a:p>
            <a:pPr marL="0" indent="0">
              <a:buNone/>
            </a:pPr>
            <a:endParaRPr lang="en-US" dirty="0"/>
          </a:p>
          <a:p>
            <a:pPr lvl="1"/>
            <a:r>
              <a:rPr lang="en-US" dirty="0"/>
              <a:t>Buddhism</a:t>
            </a:r>
          </a:p>
          <a:p>
            <a:pPr lvl="1"/>
            <a:r>
              <a:rPr lang="en-US" dirty="0"/>
              <a:t>Christianity</a:t>
            </a:r>
          </a:p>
          <a:p>
            <a:pPr lvl="1"/>
            <a:r>
              <a:rPr lang="en-US" dirty="0"/>
              <a:t>Hinduism</a:t>
            </a:r>
          </a:p>
          <a:p>
            <a:pPr lvl="1"/>
            <a:r>
              <a:rPr lang="en-US" dirty="0"/>
              <a:t>Islam</a:t>
            </a:r>
          </a:p>
          <a:p>
            <a:pPr lvl="1"/>
            <a:r>
              <a:rPr lang="en-US" dirty="0"/>
              <a:t>Judaism</a:t>
            </a:r>
          </a:p>
          <a:p>
            <a:pPr lvl="1"/>
            <a:r>
              <a:rPr lang="en-US" dirty="0"/>
              <a:t>Spirituality</a:t>
            </a:r>
          </a:p>
          <a:p>
            <a:pPr lvl="1"/>
            <a:r>
              <a:rPr lang="en-US" dirty="0"/>
              <a:t>Native American spiritual traditions</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35</a:t>
            </a:fld>
            <a:endParaRPr lang="en-US" dirty="0"/>
          </a:p>
        </p:txBody>
      </p:sp>
    </p:spTree>
    <p:extLst>
      <p:ext uri="{BB962C8B-B14F-4D97-AF65-F5344CB8AC3E}">
        <p14:creationId xmlns:p14="http://schemas.microsoft.com/office/powerpoint/2010/main" val="12400234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ways to accommodate cultural and religious differences</a:t>
            </a:r>
          </a:p>
          <a:p>
            <a:pPr marL="457200" indent="-457200">
              <a:buFont typeface="+mj-lt"/>
              <a:buAutoNum type="arabicPeriod" startAt="6"/>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Do you practice any of the religions/beliefs listed on the previous slide? </a:t>
            </a:r>
          </a:p>
          <a:p>
            <a:pPr marL="0" indent="0">
              <a:buNone/>
            </a:pPr>
            <a:endParaRPr lang="en-US" dirty="0"/>
          </a:p>
          <a:p>
            <a:pPr marL="0" indent="0">
              <a:buNone/>
            </a:pPr>
            <a:r>
              <a:rPr lang="en-US" dirty="0"/>
              <a:t>If an NA and a resident do not share the same religious or cultural beliefs, how might this affect their relationship?</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36</a:t>
            </a:fld>
            <a:endParaRPr lang="en-US" dirty="0"/>
          </a:p>
        </p:txBody>
      </p:sp>
    </p:spTree>
    <p:extLst>
      <p:ext uri="{BB962C8B-B14F-4D97-AF65-F5344CB8AC3E}">
        <p14:creationId xmlns:p14="http://schemas.microsoft.com/office/powerpoint/2010/main" val="34067293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ways to accommodate cultural and religious differences</a:t>
            </a:r>
          </a:p>
          <a:p>
            <a:pPr marL="457200" indent="-457200">
              <a:buFont typeface="+mj-lt"/>
              <a:buAutoNum type="arabicPeriod" startAt="6"/>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How might cultural and religious practices relate to residents’ diets?</a:t>
            </a:r>
          </a:p>
          <a:p>
            <a:pPr marL="0" indent="0">
              <a:buNone/>
            </a:pPr>
            <a:endParaRPr lang="en-US" dirty="0"/>
          </a:p>
          <a:p>
            <a:pPr marL="0" indent="0">
              <a:buNone/>
            </a:pPr>
            <a:r>
              <a:rPr lang="en-US" dirty="0"/>
              <a:t>Do you have any dietary practices that relate to your faith or culture?</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37</a:t>
            </a:fld>
            <a:endParaRPr lang="en-US" dirty="0"/>
          </a:p>
        </p:txBody>
      </p:sp>
    </p:spTree>
    <p:extLst>
      <p:ext uri="{BB962C8B-B14F-4D97-AF65-F5344CB8AC3E}">
        <p14:creationId xmlns:p14="http://schemas.microsoft.com/office/powerpoint/2010/main" val="32836760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ways to accommodate cultural and religious differences</a:t>
            </a:r>
          </a:p>
          <a:p>
            <a:pPr marL="457200" indent="-457200">
              <a:buFont typeface="+mj-lt"/>
              <a:buAutoNum type="arabicPeriod" startAt="6"/>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agnostics</a:t>
            </a:r>
          </a:p>
          <a:p>
            <a:pPr marL="457200" lvl="1" indent="0">
              <a:buNone/>
            </a:pPr>
            <a:r>
              <a:rPr lang="en-US" dirty="0"/>
              <a:t>people who believe that they do not know or cannot know if God exists.</a:t>
            </a:r>
          </a:p>
          <a:p>
            <a:pPr marL="0" indent="0">
              <a:buNone/>
            </a:pPr>
            <a:r>
              <a:rPr lang="en-US" b="1" dirty="0"/>
              <a:t>atheists</a:t>
            </a:r>
          </a:p>
          <a:p>
            <a:pPr marL="457200" lvl="1" indent="0">
              <a:buNone/>
            </a:pPr>
            <a:r>
              <a:rPr lang="en-US" dirty="0"/>
              <a:t>people who believe that there is no God.</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38</a:t>
            </a:fld>
            <a:endParaRPr lang="en-US" dirty="0"/>
          </a:p>
        </p:txBody>
      </p:sp>
    </p:spTree>
    <p:extLst>
      <p:ext uri="{BB962C8B-B14F-4D97-AF65-F5344CB8AC3E}">
        <p14:creationId xmlns:p14="http://schemas.microsoft.com/office/powerpoint/2010/main" val="34810732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ways to accommodate cultural and religious differences</a:t>
            </a:r>
          </a:p>
          <a:p>
            <a:pPr marL="457200" indent="-457200">
              <a:buFont typeface="+mj-lt"/>
              <a:buAutoNum type="arabicPeriod" startAt="6"/>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Identification as agnostic or atheist may be as meaningful to a person as religious beliefs are to those who hold them. It is important to accept and respect, not judge, residents’ personal beliefs.</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39</a:t>
            </a:fld>
            <a:endParaRPr lang="en-US" dirty="0"/>
          </a:p>
        </p:txBody>
      </p:sp>
    </p:spTree>
    <p:extLst>
      <p:ext uri="{BB962C8B-B14F-4D97-AF65-F5344CB8AC3E}">
        <p14:creationId xmlns:p14="http://schemas.microsoft.com/office/powerpoint/2010/main" val="2880984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basic human needs</a:t>
            </a:r>
          </a:p>
          <a:p>
            <a:pPr marL="457200" indent="-457200">
              <a:buFont typeface="+mj-lt"/>
              <a:buAutoNum type="arabicPeriod"/>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Which NA tasks address residents’ physical needs?</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4</a:t>
            </a:fld>
            <a:endParaRPr lang="en-US" dirty="0"/>
          </a:p>
        </p:txBody>
      </p:sp>
    </p:spTree>
    <p:extLst>
      <p:ext uri="{BB962C8B-B14F-4D97-AF65-F5344CB8AC3E}">
        <p14:creationId xmlns:p14="http://schemas.microsoft.com/office/powerpoint/2010/main" val="15947675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6"/>
            </a:pPr>
            <a:r>
              <a:rPr lang="en-US" dirty="0">
                <a:solidFill>
                  <a:srgbClr val="FF0000"/>
                </a:solidFill>
              </a:rPr>
              <a:t>Identify ways to accommodate cultural and religious differences</a:t>
            </a:r>
          </a:p>
          <a:p>
            <a:pPr marL="457200" indent="-457200">
              <a:buFont typeface="+mj-lt"/>
              <a:buAutoNum type="arabicPeriod" startAt="6"/>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What does it mean to accept and respect the beliefs of a person who does not share your personal beliefs? </a:t>
            </a:r>
          </a:p>
          <a:p>
            <a:pPr marL="0" indent="0">
              <a:buNone/>
            </a:pPr>
            <a:endParaRPr lang="en-US" dirty="0"/>
          </a:p>
          <a:p>
            <a:pPr marL="0" indent="0">
              <a:buNone/>
            </a:pPr>
            <a:r>
              <a:rPr lang="en-US" dirty="0"/>
              <a:t>Does it mean that you must come to share their beliefs? </a:t>
            </a:r>
          </a:p>
          <a:p>
            <a:pPr marL="0" indent="0">
              <a:buNone/>
            </a:pPr>
            <a:br>
              <a:rPr lang="en-US" dirty="0"/>
            </a:br>
            <a:r>
              <a:rPr lang="en-US" dirty="0"/>
              <a:t>Does it mean that your beliefs are not as important?</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40</a:t>
            </a:fld>
            <a:endParaRPr lang="en-US" dirty="0"/>
          </a:p>
        </p:txBody>
      </p:sp>
    </p:spTree>
    <p:extLst>
      <p:ext uri="{BB962C8B-B14F-4D97-AF65-F5344CB8AC3E}">
        <p14:creationId xmlns:p14="http://schemas.microsoft.com/office/powerpoint/2010/main" val="40751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the need for activity</a:t>
            </a:r>
          </a:p>
          <a:p>
            <a:pPr marL="457200" indent="-457200">
              <a:buFont typeface="+mj-lt"/>
              <a:buAutoNum type="arabicPeriod" startAt="7"/>
            </a:pPr>
            <a:endParaRPr lang="en-US" dirty="0">
              <a:solidFill>
                <a:srgbClr val="FF0000"/>
              </a:solidFill>
            </a:endParaRPr>
          </a:p>
          <a:p>
            <a:pPr marL="0" indent="0">
              <a:buNone/>
            </a:pPr>
            <a:r>
              <a:rPr lang="en-US" dirty="0"/>
              <a:t>The following are positive effects of physical activity:</a:t>
            </a:r>
          </a:p>
          <a:p>
            <a:pPr marL="0" indent="0">
              <a:buNone/>
            </a:pPr>
            <a:endParaRPr lang="en-US" dirty="0"/>
          </a:p>
          <a:p>
            <a:pPr lvl="1"/>
            <a:r>
              <a:rPr lang="en-US" dirty="0"/>
              <a:t>Lessens risk of illnesses </a:t>
            </a:r>
          </a:p>
          <a:p>
            <a:pPr lvl="1"/>
            <a:r>
              <a:rPr lang="en-US" dirty="0"/>
              <a:t>Relieves symptoms of anxiety and depression </a:t>
            </a:r>
          </a:p>
          <a:p>
            <a:pPr lvl="1"/>
            <a:r>
              <a:rPr lang="en-US" dirty="0"/>
              <a:t>Improves mood and concentration </a:t>
            </a:r>
          </a:p>
          <a:p>
            <a:pPr lvl="1"/>
            <a:r>
              <a:rPr lang="en-US" dirty="0"/>
              <a:t>Improves body function </a:t>
            </a:r>
          </a:p>
          <a:p>
            <a:pPr lvl="1"/>
            <a:r>
              <a:rPr lang="en-US" dirty="0"/>
              <a:t>Lowers risk of falls </a:t>
            </a:r>
          </a:p>
          <a:p>
            <a:pPr lvl="1"/>
            <a:r>
              <a:rPr lang="en-US" dirty="0"/>
              <a:t>Improves sleep  </a:t>
            </a:r>
          </a:p>
          <a:p>
            <a:pPr lvl="1"/>
            <a:r>
              <a:rPr lang="en-US" dirty="0"/>
              <a:t>Improves ability to cope with stress </a:t>
            </a:r>
          </a:p>
          <a:p>
            <a:pPr lvl="1"/>
            <a:r>
              <a:rPr lang="en-US" dirty="0"/>
              <a:t>Increases energy </a:t>
            </a:r>
          </a:p>
          <a:p>
            <a:pPr lvl="1"/>
            <a:r>
              <a:rPr lang="en-US" dirty="0"/>
              <a:t>Increases appetite</a:t>
            </a:r>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41</a:t>
            </a:fld>
            <a:endParaRPr lang="en-US" dirty="0"/>
          </a:p>
        </p:txBody>
      </p:sp>
    </p:spTree>
    <p:extLst>
      <p:ext uri="{BB962C8B-B14F-4D97-AF65-F5344CB8AC3E}">
        <p14:creationId xmlns:p14="http://schemas.microsoft.com/office/powerpoint/2010/main" val="6416010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7"/>
            </a:pPr>
            <a:r>
              <a:rPr lang="en-US" dirty="0">
                <a:solidFill>
                  <a:srgbClr val="FF0000"/>
                </a:solidFill>
              </a:rPr>
              <a:t>Describe the need for activity</a:t>
            </a:r>
          </a:p>
          <a:p>
            <a:pPr marL="457200" indent="-457200">
              <a:buFont typeface="+mj-lt"/>
              <a:buAutoNum type="arabicPeriod" startAt="7"/>
            </a:pPr>
            <a:endParaRPr lang="en-US" dirty="0">
              <a:solidFill>
                <a:srgbClr val="FF0000"/>
              </a:solidFill>
            </a:endParaRPr>
          </a:p>
          <a:p>
            <a:pPr marL="0" indent="0">
              <a:buNone/>
            </a:pPr>
            <a:r>
              <a:rPr lang="en-US" dirty="0"/>
              <a:t>Inactivity may cause the following problems:</a:t>
            </a:r>
          </a:p>
          <a:p>
            <a:pPr marL="0" indent="0">
              <a:buNone/>
            </a:pPr>
            <a:endParaRPr lang="en-US" dirty="0"/>
          </a:p>
          <a:p>
            <a:pPr lvl="1"/>
            <a:r>
              <a:rPr lang="en-US" dirty="0"/>
              <a:t>Loss of self-esteem </a:t>
            </a:r>
          </a:p>
          <a:p>
            <a:pPr lvl="1"/>
            <a:r>
              <a:rPr lang="en-US" dirty="0"/>
              <a:t>Depression </a:t>
            </a:r>
          </a:p>
          <a:p>
            <a:pPr lvl="1"/>
            <a:r>
              <a:rPr lang="en-US" dirty="0"/>
              <a:t>Anxiety </a:t>
            </a:r>
          </a:p>
          <a:p>
            <a:pPr lvl="1"/>
            <a:r>
              <a:rPr lang="en-US" dirty="0"/>
              <a:t>Boredom </a:t>
            </a:r>
          </a:p>
          <a:p>
            <a:pPr lvl="1"/>
            <a:r>
              <a:rPr lang="en-US" dirty="0"/>
              <a:t>Pneumonia </a:t>
            </a:r>
          </a:p>
          <a:p>
            <a:pPr lvl="1"/>
            <a:r>
              <a:rPr lang="en-US" dirty="0"/>
              <a:t>Urinary tract infection </a:t>
            </a:r>
          </a:p>
          <a:p>
            <a:pPr lvl="1"/>
            <a:r>
              <a:rPr lang="en-US" dirty="0"/>
              <a:t>Skin breakdown and pressure injuries</a:t>
            </a:r>
          </a:p>
          <a:p>
            <a:pPr lvl="1"/>
            <a:r>
              <a:rPr lang="en-US" dirty="0"/>
              <a:t>Constipation </a:t>
            </a:r>
          </a:p>
          <a:p>
            <a:pPr lvl="1"/>
            <a:r>
              <a:rPr lang="en-US" dirty="0"/>
              <a:t>Blood clots </a:t>
            </a:r>
          </a:p>
          <a:p>
            <a:pPr lvl="1"/>
            <a:r>
              <a:rPr lang="en-US" dirty="0"/>
              <a:t>Dulling of senses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42</a:t>
            </a:fld>
            <a:endParaRPr lang="en-US" dirty="0"/>
          </a:p>
        </p:txBody>
      </p:sp>
    </p:spTree>
    <p:extLst>
      <p:ext uri="{BB962C8B-B14F-4D97-AF65-F5344CB8AC3E}">
        <p14:creationId xmlns:p14="http://schemas.microsoft.com/office/powerpoint/2010/main" val="28398768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Discuss family roles and their significance in health care</a:t>
            </a:r>
          </a:p>
          <a:p>
            <a:pPr marL="457200" indent="-457200">
              <a:buFont typeface="+mj-lt"/>
              <a:buAutoNum type="arabicPeriod" startAt="8"/>
            </a:pPr>
            <a:endParaRPr lang="en-US" dirty="0">
              <a:solidFill>
                <a:srgbClr val="FF0000"/>
              </a:solidFill>
            </a:endParaRPr>
          </a:p>
          <a:p>
            <a:pPr marL="0" indent="0">
              <a:buNone/>
            </a:pPr>
            <a:r>
              <a:rPr lang="en-US" dirty="0"/>
              <a:t>NAs may encounter residents and family members from any of the following family types:</a:t>
            </a:r>
          </a:p>
          <a:p>
            <a:pPr marL="0" indent="0">
              <a:buNone/>
            </a:pPr>
            <a:endParaRPr lang="en-US" dirty="0"/>
          </a:p>
          <a:p>
            <a:pPr lvl="1"/>
            <a:r>
              <a:rPr lang="en-US" dirty="0"/>
              <a:t>Nuclear families </a:t>
            </a:r>
          </a:p>
          <a:p>
            <a:pPr lvl="1"/>
            <a:r>
              <a:rPr lang="en-US" dirty="0"/>
              <a:t>Single-parent families </a:t>
            </a:r>
          </a:p>
          <a:p>
            <a:pPr lvl="1"/>
            <a:r>
              <a:rPr lang="en-US" dirty="0"/>
              <a:t>Married or committed couples of the same sex or opposite sex </a:t>
            </a:r>
          </a:p>
          <a:p>
            <a:pPr lvl="1"/>
            <a:r>
              <a:rPr lang="en-US" dirty="0"/>
              <a:t>Extended families </a:t>
            </a:r>
          </a:p>
          <a:p>
            <a:pPr lvl="1"/>
            <a:r>
              <a:rPr lang="en-US" dirty="0"/>
              <a:t>Blended families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43</a:t>
            </a:fld>
            <a:endParaRPr lang="en-US" dirty="0"/>
          </a:p>
        </p:txBody>
      </p:sp>
    </p:spTree>
    <p:extLst>
      <p:ext uri="{BB962C8B-B14F-4D97-AF65-F5344CB8AC3E}">
        <p14:creationId xmlns:p14="http://schemas.microsoft.com/office/powerpoint/2010/main" val="14389747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Discuss family roles and their significance in health care</a:t>
            </a:r>
          </a:p>
          <a:p>
            <a:pPr marL="457200" indent="-457200">
              <a:buFont typeface="+mj-lt"/>
              <a:buAutoNum type="arabicPeriod" startAt="8"/>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A resident must never be denied the right to have the people he loves around him. Families of all descriptions make residents’ lives more meaningful and caregivers should always make residents’ families feel welcome.</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44</a:t>
            </a:fld>
            <a:endParaRPr lang="en-US" dirty="0"/>
          </a:p>
        </p:txBody>
      </p:sp>
    </p:spTree>
    <p:extLst>
      <p:ext uri="{BB962C8B-B14F-4D97-AF65-F5344CB8AC3E}">
        <p14:creationId xmlns:p14="http://schemas.microsoft.com/office/powerpoint/2010/main" val="12417628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Discuss family roles and their significance in health care</a:t>
            </a:r>
          </a:p>
          <a:p>
            <a:pPr marL="457200" indent="-457200">
              <a:buFont typeface="+mj-lt"/>
              <a:buAutoNum type="arabicPeriod" startAt="8"/>
            </a:pPr>
            <a:endParaRPr lang="en-US" dirty="0">
              <a:solidFill>
                <a:srgbClr val="FF0000"/>
              </a:solidFill>
            </a:endParaRPr>
          </a:p>
          <a:p>
            <a:pPr marL="0" indent="0">
              <a:buNone/>
            </a:pPr>
            <a:r>
              <a:rPr lang="en-US" dirty="0"/>
              <a:t>Residents’ families may perform these functions in the care of the residents:</a:t>
            </a:r>
          </a:p>
          <a:p>
            <a:pPr marL="0" indent="0">
              <a:buNone/>
            </a:pPr>
            <a:endParaRPr lang="en-US" dirty="0"/>
          </a:p>
          <a:p>
            <a:pPr lvl="1"/>
            <a:r>
              <a:rPr lang="en-US" dirty="0"/>
              <a:t>Helping to make care decisions </a:t>
            </a:r>
          </a:p>
          <a:p>
            <a:pPr lvl="1"/>
            <a:r>
              <a:rPr lang="en-US" dirty="0"/>
              <a:t>Communicating with care team </a:t>
            </a:r>
          </a:p>
          <a:p>
            <a:pPr lvl="1"/>
            <a:r>
              <a:rPr lang="en-US" dirty="0"/>
              <a:t>Giving support and encouragement </a:t>
            </a:r>
          </a:p>
          <a:p>
            <a:pPr lvl="1"/>
            <a:r>
              <a:rPr lang="en-US" dirty="0"/>
              <a:t>Connecting to outside world </a:t>
            </a:r>
          </a:p>
          <a:p>
            <a:pPr lvl="1"/>
            <a:r>
              <a:rPr lang="en-US" dirty="0"/>
              <a:t>Offering assurance to dying residents</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45</a:t>
            </a:fld>
            <a:endParaRPr lang="en-US" dirty="0"/>
          </a:p>
        </p:txBody>
      </p:sp>
    </p:spTree>
    <p:extLst>
      <p:ext uri="{BB962C8B-B14F-4D97-AF65-F5344CB8AC3E}">
        <p14:creationId xmlns:p14="http://schemas.microsoft.com/office/powerpoint/2010/main" val="3159882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8"/>
            </a:pPr>
            <a:r>
              <a:rPr lang="en-US" dirty="0">
                <a:solidFill>
                  <a:srgbClr val="FF0000"/>
                </a:solidFill>
              </a:rPr>
              <a:t>Discuss family roles and their significance in health care</a:t>
            </a:r>
          </a:p>
          <a:p>
            <a:pPr marL="457200" indent="-457200">
              <a:buFont typeface="+mj-lt"/>
              <a:buAutoNum type="arabicPeriod" startAt="8"/>
            </a:pPr>
            <a:endParaRPr lang="en-US" dirty="0">
              <a:solidFill>
                <a:srgbClr val="FF0000"/>
              </a:solidFill>
            </a:endParaRPr>
          </a:p>
          <a:p>
            <a:pPr marL="0" indent="0">
              <a:buNone/>
            </a:pPr>
            <a:r>
              <a:rPr lang="en-US" dirty="0"/>
              <a:t>Families of residents are likely experiencing significant and challenging adjustments, including the following:</a:t>
            </a:r>
          </a:p>
          <a:p>
            <a:pPr marL="0" indent="0">
              <a:buNone/>
            </a:pPr>
            <a:endParaRPr lang="en-US" dirty="0"/>
          </a:p>
          <a:p>
            <a:pPr lvl="1"/>
            <a:r>
              <a:rPr lang="en-US" dirty="0"/>
              <a:t>Accepting the resident’s illness/disability and its consequences</a:t>
            </a:r>
          </a:p>
          <a:p>
            <a:pPr lvl="1"/>
            <a:r>
              <a:rPr lang="en-US" dirty="0"/>
              <a:t>Finding money to pay for hospitalization, long-term care, or home care</a:t>
            </a:r>
          </a:p>
          <a:p>
            <a:pPr lvl="1"/>
            <a:r>
              <a:rPr lang="en-US" dirty="0"/>
              <a:t>Dealing with paperwork</a:t>
            </a:r>
          </a:p>
          <a:p>
            <a:pPr lvl="1"/>
            <a:r>
              <a:rPr lang="en-US" dirty="0"/>
              <a:t>Taking care of tasks residents cannot handle</a:t>
            </a:r>
          </a:p>
          <a:p>
            <a:pPr lvl="1"/>
            <a:r>
              <a:rPr lang="en-US" dirty="0"/>
              <a:t>Understanding medical information and making difficult care decisions</a:t>
            </a:r>
          </a:p>
          <a:p>
            <a:pPr lvl="1"/>
            <a:r>
              <a:rPr lang="en-US" dirty="0"/>
              <a:t>Caring for children while also caring for an elderly loved one</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46</a:t>
            </a:fld>
            <a:endParaRPr lang="en-US" dirty="0"/>
          </a:p>
        </p:txBody>
      </p:sp>
    </p:spTree>
    <p:extLst>
      <p:ext uri="{BB962C8B-B14F-4D97-AF65-F5344CB8AC3E}">
        <p14:creationId xmlns:p14="http://schemas.microsoft.com/office/powerpoint/2010/main" val="10807802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ways to respond to emotional needs or residents and their families</a:t>
            </a:r>
          </a:p>
          <a:p>
            <a:pPr marL="457200" indent="-457200">
              <a:buFont typeface="+mj-lt"/>
              <a:buAutoNum type="arabicPeriod" startAt="9"/>
            </a:pPr>
            <a:endParaRPr lang="en-US" dirty="0">
              <a:solidFill>
                <a:srgbClr val="FF0000"/>
              </a:solidFill>
            </a:endParaRPr>
          </a:p>
          <a:p>
            <a:pPr marL="0" indent="0">
              <a:buNone/>
            </a:pPr>
            <a:r>
              <a:rPr lang="en-US" dirty="0"/>
              <a:t>NAs should remember the following three ways to respond to residents and families: </a:t>
            </a:r>
          </a:p>
          <a:p>
            <a:pPr marL="0" indent="0">
              <a:buNone/>
            </a:pPr>
            <a:endParaRPr lang="en-US" dirty="0"/>
          </a:p>
          <a:p>
            <a:pPr lvl="1"/>
            <a:r>
              <a:rPr lang="en-US" dirty="0"/>
              <a:t>Listen </a:t>
            </a:r>
          </a:p>
          <a:p>
            <a:pPr lvl="1"/>
            <a:r>
              <a:rPr lang="en-US" dirty="0"/>
              <a:t>Offer support and encouragement </a:t>
            </a:r>
          </a:p>
          <a:p>
            <a:pPr lvl="1"/>
            <a:r>
              <a:rPr lang="en-US" dirty="0"/>
              <a:t>Refer the problem to a social worker or your supervisor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47</a:t>
            </a:fld>
            <a:endParaRPr lang="en-US" dirty="0"/>
          </a:p>
        </p:txBody>
      </p:sp>
    </p:spTree>
    <p:extLst>
      <p:ext uri="{BB962C8B-B14F-4D97-AF65-F5344CB8AC3E}">
        <p14:creationId xmlns:p14="http://schemas.microsoft.com/office/powerpoint/2010/main" val="5843656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9"/>
            </a:pPr>
            <a:r>
              <a:rPr lang="en-US" dirty="0">
                <a:solidFill>
                  <a:srgbClr val="FF0000"/>
                </a:solidFill>
              </a:rPr>
              <a:t>List ways to respond to emotional needs or residents and their families</a:t>
            </a:r>
          </a:p>
          <a:p>
            <a:pPr marL="457200" indent="-457200">
              <a:buFont typeface="+mj-lt"/>
              <a:buAutoNum type="arabicPeriod" startAt="9"/>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What are clichés? Give some examples. </a:t>
            </a:r>
          </a:p>
          <a:p>
            <a:pPr marL="0" indent="0">
              <a:buNone/>
            </a:pPr>
            <a:endParaRPr lang="en-US" dirty="0"/>
          </a:p>
          <a:p>
            <a:pPr marL="0" indent="0">
              <a:buNone/>
            </a:pPr>
            <a:r>
              <a:rPr lang="en-US" dirty="0"/>
              <a:t>What should the NA say to the resident when there is a need to refer him or her to the nurse? </a:t>
            </a:r>
          </a:p>
          <a:p>
            <a:pPr marL="0" indent="0">
              <a:buNone/>
            </a:pPr>
            <a:endParaRPr lang="en-US" dirty="0"/>
          </a:p>
          <a:p>
            <a:pPr marL="0" indent="0">
              <a:buNone/>
            </a:pPr>
            <a:r>
              <a:rPr lang="en-US" dirty="0"/>
              <a:t>What are some examples of encouraging remarks NAs can offer to residents? How about to families?</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48</a:t>
            </a:fld>
            <a:endParaRPr lang="en-US" dirty="0"/>
          </a:p>
        </p:txBody>
      </p:sp>
    </p:spTree>
    <p:extLst>
      <p:ext uri="{BB962C8B-B14F-4D97-AF65-F5344CB8AC3E}">
        <p14:creationId xmlns:p14="http://schemas.microsoft.com/office/powerpoint/2010/main" val="33424273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NAs should be familiar with the following information regarding infancy (birth to 12 months):</a:t>
            </a:r>
          </a:p>
          <a:p>
            <a:pPr marL="0" indent="0">
              <a:buNone/>
            </a:pPr>
            <a:endParaRPr lang="en-US" dirty="0"/>
          </a:p>
          <a:p>
            <a:pPr lvl="1"/>
            <a:r>
              <a:rPr lang="en-US" dirty="0"/>
              <a:t>Period of rapid growth and development </a:t>
            </a:r>
          </a:p>
          <a:p>
            <a:pPr lvl="1"/>
            <a:r>
              <a:rPr lang="en-US" dirty="0"/>
              <a:t>Development is from head down </a:t>
            </a:r>
          </a:p>
          <a:p>
            <a:pPr lvl="1"/>
            <a:r>
              <a:rPr lang="en-US" dirty="0"/>
              <a:t>Common disorders include the following:</a:t>
            </a:r>
          </a:p>
          <a:p>
            <a:pPr lvl="1"/>
            <a:r>
              <a:rPr lang="en-US" dirty="0"/>
              <a:t>Prematurity</a:t>
            </a:r>
          </a:p>
          <a:p>
            <a:pPr lvl="1"/>
            <a:r>
              <a:rPr lang="en-US" dirty="0"/>
              <a:t>Low birth weight</a:t>
            </a:r>
          </a:p>
          <a:p>
            <a:pPr lvl="1"/>
            <a:r>
              <a:rPr lang="en-US" dirty="0"/>
              <a:t>Birth defects</a:t>
            </a:r>
          </a:p>
          <a:p>
            <a:pPr lvl="1"/>
            <a:r>
              <a:rPr lang="en-US" dirty="0"/>
              <a:t>Viral or bacterial infections</a:t>
            </a:r>
          </a:p>
          <a:p>
            <a:pPr lvl="1"/>
            <a:r>
              <a:rPr lang="en-US" dirty="0"/>
              <a:t>Sudden infant death syndrome (SIDS)</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49</a:t>
            </a:fld>
            <a:endParaRPr lang="en-US" dirty="0"/>
          </a:p>
        </p:txBody>
      </p:sp>
    </p:spTree>
    <p:extLst>
      <p:ext uri="{BB962C8B-B14F-4D97-AF65-F5344CB8AC3E}">
        <p14:creationId xmlns:p14="http://schemas.microsoft.com/office/powerpoint/2010/main" val="3502740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basic human needs</a:t>
            </a:r>
          </a:p>
          <a:p>
            <a:pPr marL="457200" indent="-457200">
              <a:buFont typeface="+mj-lt"/>
              <a:buAutoNum type="arabicPeriod"/>
            </a:pPr>
            <a:endParaRPr lang="en-US" dirty="0">
              <a:solidFill>
                <a:srgbClr val="FF0000"/>
              </a:solidFill>
            </a:endParaRPr>
          </a:p>
          <a:p>
            <a:pPr marL="0" indent="0">
              <a:buNone/>
            </a:pPr>
            <a:r>
              <a:rPr lang="en-US" dirty="0"/>
              <a:t>Human beings have the following psychosocial needs:</a:t>
            </a:r>
          </a:p>
          <a:p>
            <a:pPr marL="0" indent="0">
              <a:buNone/>
            </a:pPr>
            <a:r>
              <a:rPr lang="en-US" dirty="0"/>
              <a:t> </a:t>
            </a:r>
          </a:p>
          <a:p>
            <a:pPr lvl="1"/>
            <a:r>
              <a:rPr lang="en-US" dirty="0"/>
              <a:t>Love and affection </a:t>
            </a:r>
          </a:p>
          <a:p>
            <a:pPr lvl="1"/>
            <a:r>
              <a:rPr lang="en-US" dirty="0"/>
              <a:t>Acceptance by others </a:t>
            </a:r>
          </a:p>
          <a:p>
            <a:pPr lvl="1"/>
            <a:r>
              <a:rPr lang="en-US" dirty="0"/>
              <a:t>Safety and security </a:t>
            </a:r>
          </a:p>
          <a:p>
            <a:pPr lvl="1"/>
            <a:r>
              <a:rPr lang="en-US" dirty="0"/>
              <a:t>Self-reliance and independence in daily living </a:t>
            </a:r>
          </a:p>
          <a:p>
            <a:pPr lvl="1"/>
            <a:r>
              <a:rPr lang="en-US" dirty="0"/>
              <a:t>Contact with other people </a:t>
            </a:r>
          </a:p>
          <a:p>
            <a:pPr lvl="1"/>
            <a:r>
              <a:rPr lang="en-US" dirty="0"/>
              <a:t>Success and self-esteem</a:t>
            </a:r>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5</a:t>
            </a:fld>
            <a:endParaRPr lang="en-US" dirty="0"/>
          </a:p>
        </p:txBody>
      </p:sp>
    </p:spTree>
    <p:extLst>
      <p:ext uri="{BB962C8B-B14F-4D97-AF65-F5344CB8AC3E}">
        <p14:creationId xmlns:p14="http://schemas.microsoft.com/office/powerpoint/2010/main" val="8151618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NAs should be familiar with the following information regarding toddlerhood (ages 1 - 3):</a:t>
            </a:r>
          </a:p>
          <a:p>
            <a:pPr marL="0" indent="0">
              <a:buNone/>
            </a:pPr>
            <a:endParaRPr lang="en-US" dirty="0"/>
          </a:p>
          <a:p>
            <a:pPr lvl="1"/>
            <a:r>
              <a:rPr lang="en-US" dirty="0"/>
              <a:t>Formerly dependent, now gaining independence and body control </a:t>
            </a:r>
          </a:p>
          <a:p>
            <a:pPr lvl="1"/>
            <a:r>
              <a:rPr lang="en-US" dirty="0"/>
              <a:t>Learn to speak, gain coordination and bladder and bowel control </a:t>
            </a:r>
          </a:p>
          <a:p>
            <a:pPr lvl="1"/>
            <a:r>
              <a:rPr lang="en-US" dirty="0"/>
              <a:t>May have tantrums or whine to get their way</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50</a:t>
            </a:fld>
            <a:endParaRPr lang="en-US" dirty="0"/>
          </a:p>
        </p:txBody>
      </p:sp>
    </p:spTree>
    <p:extLst>
      <p:ext uri="{BB962C8B-B14F-4D97-AF65-F5344CB8AC3E}">
        <p14:creationId xmlns:p14="http://schemas.microsoft.com/office/powerpoint/2010/main" val="24776438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NAs should be familiar with the following information regarding the preschool years (ages 3 - 6):</a:t>
            </a:r>
          </a:p>
          <a:p>
            <a:pPr marL="0" indent="0">
              <a:buNone/>
            </a:pPr>
            <a:endParaRPr lang="en-US" dirty="0"/>
          </a:p>
          <a:p>
            <a:pPr lvl="1"/>
            <a:r>
              <a:rPr lang="en-US" dirty="0"/>
              <a:t>More social relationships </a:t>
            </a:r>
          </a:p>
          <a:p>
            <a:pPr lvl="1"/>
            <a:r>
              <a:rPr lang="en-US" dirty="0"/>
              <a:t>Play cooperatively and learn language </a:t>
            </a:r>
          </a:p>
          <a:p>
            <a:pPr lvl="1"/>
            <a:r>
              <a:rPr lang="en-US" dirty="0"/>
              <a:t>Learn right from wrong</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51</a:t>
            </a:fld>
            <a:endParaRPr lang="en-US" dirty="0"/>
          </a:p>
        </p:txBody>
      </p:sp>
    </p:spTree>
    <p:extLst>
      <p:ext uri="{BB962C8B-B14F-4D97-AF65-F5344CB8AC3E}">
        <p14:creationId xmlns:p14="http://schemas.microsoft.com/office/powerpoint/2010/main" val="42001203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NAs should be familiar with the following information regarding the school-age years (ages 6 - 10):</a:t>
            </a:r>
          </a:p>
          <a:p>
            <a:pPr marL="0" indent="0">
              <a:buNone/>
            </a:pPr>
            <a:endParaRPr lang="en-US" dirty="0"/>
          </a:p>
          <a:p>
            <a:pPr lvl="1"/>
            <a:r>
              <a:rPr lang="en-US" dirty="0"/>
              <a:t>Strong focus on cognitive development (thinking and learning) </a:t>
            </a:r>
          </a:p>
          <a:p>
            <a:pPr lvl="1"/>
            <a:r>
              <a:rPr lang="en-US" dirty="0"/>
              <a:t>Learn to get along with others in peer group </a:t>
            </a:r>
          </a:p>
          <a:p>
            <a:pPr lvl="1"/>
            <a:r>
              <a:rPr lang="en-US" dirty="0"/>
              <a:t>Develop a conscience and self-esteem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52</a:t>
            </a:fld>
            <a:endParaRPr lang="en-US" dirty="0"/>
          </a:p>
        </p:txBody>
      </p:sp>
    </p:spTree>
    <p:extLst>
      <p:ext uri="{BB962C8B-B14F-4D97-AF65-F5344CB8AC3E}">
        <p14:creationId xmlns:p14="http://schemas.microsoft.com/office/powerpoint/2010/main" val="10625343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Common disorders of childhood (toddlerhood through school age) include the following:</a:t>
            </a:r>
          </a:p>
          <a:p>
            <a:pPr marL="0" indent="0">
              <a:buNone/>
            </a:pPr>
            <a:endParaRPr lang="en-US" dirty="0"/>
          </a:p>
          <a:p>
            <a:pPr lvl="1"/>
            <a:r>
              <a:rPr lang="en-US" dirty="0"/>
              <a:t>Chickenpox</a:t>
            </a:r>
          </a:p>
          <a:p>
            <a:pPr lvl="1"/>
            <a:r>
              <a:rPr lang="en-US" dirty="0"/>
              <a:t>Viral or bacterial infections</a:t>
            </a:r>
          </a:p>
          <a:p>
            <a:pPr lvl="1"/>
            <a:r>
              <a:rPr lang="en-US" dirty="0"/>
              <a:t>Leukemia</a:t>
            </a:r>
          </a:p>
          <a:p>
            <a:pPr lvl="1"/>
            <a:r>
              <a:rPr lang="en-US" dirty="0"/>
              <a:t>Vaccine-preventable illnesses (no longer common in developed countries):</a:t>
            </a:r>
          </a:p>
          <a:p>
            <a:pPr lvl="2"/>
            <a:r>
              <a:rPr lang="en-US" dirty="0"/>
              <a:t>Measles</a:t>
            </a:r>
          </a:p>
          <a:p>
            <a:pPr lvl="2"/>
            <a:r>
              <a:rPr lang="en-US" dirty="0"/>
              <a:t>Mumps</a:t>
            </a:r>
          </a:p>
          <a:p>
            <a:pPr lvl="2"/>
            <a:r>
              <a:rPr lang="en-US" dirty="0"/>
              <a:t>Rubella</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53</a:t>
            </a:fld>
            <a:endParaRPr lang="en-US" dirty="0"/>
          </a:p>
        </p:txBody>
      </p:sp>
    </p:spTree>
    <p:extLst>
      <p:ext uri="{BB962C8B-B14F-4D97-AF65-F5344CB8AC3E}">
        <p14:creationId xmlns:p14="http://schemas.microsoft.com/office/powerpoint/2010/main" val="34604497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Common disorders of childhood (cont’d):</a:t>
            </a:r>
          </a:p>
          <a:p>
            <a:pPr marL="0" indent="0">
              <a:buNone/>
            </a:pPr>
            <a:endParaRPr lang="en-US" dirty="0"/>
          </a:p>
          <a:p>
            <a:pPr lvl="1"/>
            <a:r>
              <a:rPr lang="en-US" dirty="0"/>
              <a:t>Vaccine-preventable illnesses (cont’d):</a:t>
            </a:r>
          </a:p>
          <a:p>
            <a:pPr lvl="2"/>
            <a:r>
              <a:rPr lang="en-US" dirty="0"/>
              <a:t>Diphtheria</a:t>
            </a:r>
          </a:p>
          <a:p>
            <a:pPr lvl="2"/>
            <a:r>
              <a:rPr lang="en-US" dirty="0"/>
              <a:t>Smallpox</a:t>
            </a:r>
          </a:p>
          <a:p>
            <a:pPr lvl="2"/>
            <a:r>
              <a:rPr lang="en-US" dirty="0"/>
              <a:t>Whooping cough</a:t>
            </a:r>
          </a:p>
          <a:p>
            <a:pPr lvl="2"/>
            <a:r>
              <a:rPr lang="en-US" dirty="0"/>
              <a:t>Polio</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54</a:t>
            </a:fld>
            <a:endParaRPr lang="en-US" dirty="0"/>
          </a:p>
        </p:txBody>
      </p:sp>
    </p:spTree>
    <p:extLst>
      <p:ext uri="{BB962C8B-B14F-4D97-AF65-F5344CB8AC3E}">
        <p14:creationId xmlns:p14="http://schemas.microsoft.com/office/powerpoint/2010/main" val="20114176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Children may also suffer physical, emotional, or sexual abuse, or neglect. </a:t>
            </a:r>
          </a:p>
          <a:p>
            <a:pPr marL="0" indent="0">
              <a:buNone/>
            </a:pPr>
            <a:endParaRPr lang="en-US" dirty="0"/>
          </a:p>
          <a:p>
            <a:pPr lvl="1"/>
            <a:r>
              <a:rPr lang="en-US" dirty="0"/>
              <a:t>Physical abuse includes hitting, kicking burning, or intentionally causing injury to a child.</a:t>
            </a:r>
          </a:p>
          <a:p>
            <a:pPr lvl="1"/>
            <a:r>
              <a:rPr lang="en-US" dirty="0"/>
              <a:t>Psychological abuse includes withholding affection, constantly criticizing, or ridiculing a child.</a:t>
            </a:r>
          </a:p>
          <a:p>
            <a:pPr lvl="1"/>
            <a:r>
              <a:rPr lang="en-US" dirty="0"/>
              <a:t>Sexual abuse includes engaging in or allowing another person to engage in a sexual act with a child.</a:t>
            </a:r>
          </a:p>
          <a:p>
            <a:pPr lvl="1"/>
            <a:r>
              <a:rPr lang="en-US" dirty="0"/>
              <a:t>Abuse also includes allowing children to use drugs or alcohol, leaving children alone, or exposing them to danger.</a:t>
            </a:r>
          </a:p>
          <a:p>
            <a:pPr lvl="1"/>
            <a:r>
              <a:rPr lang="en-US" dirty="0"/>
              <a:t>Child neglect includes not providing adequate food, clothing or support.</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55</a:t>
            </a:fld>
            <a:endParaRPr lang="en-US" dirty="0"/>
          </a:p>
        </p:txBody>
      </p:sp>
    </p:spTree>
    <p:extLst>
      <p:ext uri="{BB962C8B-B14F-4D97-AF65-F5344CB8AC3E}">
        <p14:creationId xmlns:p14="http://schemas.microsoft.com/office/powerpoint/2010/main" val="21486440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NAs should be familiar with the following information regarding the preadolescent years (ages 10 - 13):</a:t>
            </a:r>
          </a:p>
          <a:p>
            <a:pPr marL="0" indent="0">
              <a:buNone/>
            </a:pPr>
            <a:endParaRPr lang="en-US" dirty="0"/>
          </a:p>
          <a:p>
            <a:pPr lvl="1"/>
            <a:r>
              <a:rPr lang="en-US" dirty="0"/>
              <a:t>Growing sense of self-identity</a:t>
            </a:r>
          </a:p>
          <a:p>
            <a:pPr lvl="1"/>
            <a:r>
              <a:rPr lang="en-US" dirty="0"/>
              <a:t>Strongly identify with peers</a:t>
            </a:r>
          </a:p>
          <a:p>
            <a:pPr lvl="1"/>
            <a:r>
              <a:rPr lang="en-US" dirty="0"/>
              <a:t>Relatively calm period</a:t>
            </a:r>
          </a:p>
          <a:p>
            <a:pPr lvl="1"/>
            <a:r>
              <a:rPr lang="en-US" dirty="0"/>
              <a:t>Imaginary fears give way to fears based in real world</a:t>
            </a:r>
          </a:p>
          <a:p>
            <a:pPr lvl="1"/>
            <a:r>
              <a:rPr lang="en-US" dirty="0"/>
              <a:t>Girls may reach puberty</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56</a:t>
            </a:fld>
            <a:endParaRPr lang="en-US" dirty="0"/>
          </a:p>
        </p:txBody>
      </p:sp>
    </p:spTree>
    <p:extLst>
      <p:ext uri="{BB962C8B-B14F-4D97-AF65-F5344CB8AC3E}">
        <p14:creationId xmlns:p14="http://schemas.microsoft.com/office/powerpoint/2010/main" val="13960182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NAs should be familiar with the following information regarding the adolescent years (ages 13 - 19):</a:t>
            </a:r>
          </a:p>
          <a:p>
            <a:pPr marL="0" indent="0">
              <a:buNone/>
            </a:pPr>
            <a:endParaRPr lang="en-US" dirty="0"/>
          </a:p>
          <a:p>
            <a:pPr lvl="1"/>
            <a:r>
              <a:rPr lang="en-US" dirty="0"/>
              <a:t>Marked by onset of puberty (age range is approximate)</a:t>
            </a:r>
          </a:p>
          <a:p>
            <a:pPr lvl="1"/>
            <a:r>
              <a:rPr lang="en-US" dirty="0"/>
              <a:t>Secondary sex characteristics appear</a:t>
            </a:r>
          </a:p>
          <a:p>
            <a:pPr lvl="1"/>
            <a:r>
              <a:rPr lang="en-US" dirty="0"/>
              <a:t>Concern for body and peer acceptance </a:t>
            </a:r>
          </a:p>
          <a:p>
            <a:pPr lvl="1"/>
            <a:r>
              <a:rPr lang="en-US" dirty="0"/>
              <a:t>Changing moods </a:t>
            </a:r>
          </a:p>
          <a:p>
            <a:pPr lvl="1"/>
            <a:r>
              <a:rPr lang="en-US" dirty="0"/>
              <a:t>Common disorders include the following:</a:t>
            </a:r>
          </a:p>
          <a:p>
            <a:pPr lvl="2"/>
            <a:r>
              <a:rPr lang="en-US" dirty="0"/>
              <a:t>Eating disorders (anorexia, bulimia)</a:t>
            </a:r>
          </a:p>
          <a:p>
            <a:pPr lvl="2"/>
            <a:r>
              <a:rPr lang="en-US" dirty="0"/>
              <a:t>STIs</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57</a:t>
            </a:fld>
            <a:endParaRPr lang="en-US" dirty="0"/>
          </a:p>
        </p:txBody>
      </p:sp>
    </p:spTree>
    <p:extLst>
      <p:ext uri="{BB962C8B-B14F-4D97-AF65-F5344CB8AC3E}">
        <p14:creationId xmlns:p14="http://schemas.microsoft.com/office/powerpoint/2010/main" val="7045830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NAs should be familiar with the following information regarding the adolescent years (cont’d):</a:t>
            </a:r>
          </a:p>
          <a:p>
            <a:pPr marL="0" indent="0">
              <a:buNone/>
            </a:pPr>
            <a:endParaRPr lang="en-US" dirty="0"/>
          </a:p>
          <a:p>
            <a:pPr lvl="1"/>
            <a:r>
              <a:rPr lang="en-US" dirty="0"/>
              <a:t>Common disorders (cont’d):</a:t>
            </a:r>
          </a:p>
          <a:p>
            <a:pPr lvl="2"/>
            <a:r>
              <a:rPr lang="en-US" dirty="0"/>
              <a:t>Pregnancy</a:t>
            </a:r>
          </a:p>
          <a:p>
            <a:pPr lvl="2"/>
            <a:r>
              <a:rPr lang="en-US" dirty="0"/>
              <a:t>Depression</a:t>
            </a:r>
          </a:p>
          <a:p>
            <a:pPr lvl="2"/>
            <a:r>
              <a:rPr lang="en-US" dirty="0"/>
              <a:t>Trauma due to auto accidents or sports injuries</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58</a:t>
            </a:fld>
            <a:endParaRPr lang="en-US" dirty="0"/>
          </a:p>
        </p:txBody>
      </p:sp>
    </p:spTree>
    <p:extLst>
      <p:ext uri="{BB962C8B-B14F-4D97-AF65-F5344CB8AC3E}">
        <p14:creationId xmlns:p14="http://schemas.microsoft.com/office/powerpoint/2010/main" val="27436356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The following are the tasks associated with young adulthood (ages 19 - 40):</a:t>
            </a:r>
          </a:p>
          <a:p>
            <a:pPr marL="0" indent="0">
              <a:buNone/>
            </a:pPr>
            <a:endParaRPr lang="en-US" dirty="0"/>
          </a:p>
          <a:p>
            <a:pPr lvl="1"/>
            <a:r>
              <a:rPr lang="en-US" dirty="0"/>
              <a:t>Select an education</a:t>
            </a:r>
          </a:p>
          <a:p>
            <a:pPr lvl="1"/>
            <a:r>
              <a:rPr lang="en-US" dirty="0"/>
              <a:t>Select a career </a:t>
            </a:r>
          </a:p>
          <a:p>
            <a:pPr lvl="1"/>
            <a:r>
              <a:rPr lang="en-US" dirty="0"/>
              <a:t>Select and live with a mate </a:t>
            </a:r>
          </a:p>
          <a:p>
            <a:pPr lvl="1"/>
            <a:r>
              <a:rPr lang="en-US" dirty="0"/>
              <a:t>Raise children </a:t>
            </a:r>
          </a:p>
          <a:p>
            <a:pPr lvl="1"/>
            <a:r>
              <a:rPr lang="en-US" dirty="0"/>
              <a:t>Develop a satisfying sex life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59</a:t>
            </a:fld>
            <a:endParaRPr lang="en-US" dirty="0"/>
          </a:p>
        </p:txBody>
      </p:sp>
    </p:spTree>
    <p:extLst>
      <p:ext uri="{BB962C8B-B14F-4D97-AF65-F5344CB8AC3E}">
        <p14:creationId xmlns:p14="http://schemas.microsoft.com/office/powerpoint/2010/main" val="34953731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basic human needs</a:t>
            </a:r>
          </a:p>
          <a:p>
            <a:pPr marL="457200" indent="-457200">
              <a:buFont typeface="+mj-lt"/>
              <a:buAutoNum type="arabicPeriod"/>
            </a:pPr>
            <a:endParaRPr lang="en-US" dirty="0">
              <a:solidFill>
                <a:srgbClr val="FF0000"/>
              </a:solidFill>
            </a:endParaRPr>
          </a:p>
          <a:p>
            <a:pPr marL="0" indent="0">
              <a:buNone/>
            </a:pPr>
            <a:r>
              <a:rPr lang="en-US" dirty="0"/>
              <a:t>When psychosocial needs are not met, people may experience the following: </a:t>
            </a:r>
          </a:p>
          <a:p>
            <a:pPr marL="0" indent="0">
              <a:buNone/>
            </a:pPr>
            <a:endParaRPr lang="en-US" dirty="0"/>
          </a:p>
          <a:p>
            <a:pPr lvl="1"/>
            <a:r>
              <a:rPr lang="en-US" dirty="0"/>
              <a:t>Frustration</a:t>
            </a:r>
          </a:p>
          <a:p>
            <a:pPr lvl="1"/>
            <a:r>
              <a:rPr lang="en-US" dirty="0"/>
              <a:t>Stress</a:t>
            </a:r>
          </a:p>
          <a:p>
            <a:pPr lvl="1"/>
            <a:r>
              <a:rPr lang="en-US" dirty="0"/>
              <a:t>Fear</a:t>
            </a:r>
          </a:p>
          <a:p>
            <a:pPr lvl="1"/>
            <a:r>
              <a:rPr lang="en-US" dirty="0"/>
              <a:t>Anxiety</a:t>
            </a:r>
          </a:p>
          <a:p>
            <a:pPr lvl="1"/>
            <a:r>
              <a:rPr lang="en-US" dirty="0"/>
              <a:t>Anger</a:t>
            </a:r>
          </a:p>
          <a:p>
            <a:pPr lvl="1"/>
            <a:r>
              <a:rPr lang="en-US" dirty="0"/>
              <a:t>Aggression</a:t>
            </a:r>
          </a:p>
          <a:p>
            <a:pPr lvl="1"/>
            <a:r>
              <a:rPr lang="en-US" dirty="0"/>
              <a:t>Withdrawal</a:t>
            </a:r>
          </a:p>
          <a:p>
            <a:pPr lvl="1"/>
            <a:r>
              <a:rPr lang="en-US" dirty="0"/>
              <a:t>Indifference</a:t>
            </a:r>
          </a:p>
          <a:p>
            <a:pPr lvl="1"/>
            <a:r>
              <a:rPr lang="en-US" dirty="0"/>
              <a:t>Depression</a:t>
            </a:r>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6</a:t>
            </a:fld>
            <a:endParaRPr lang="en-US" dirty="0"/>
          </a:p>
        </p:txBody>
      </p:sp>
    </p:spTree>
    <p:extLst>
      <p:ext uri="{BB962C8B-B14F-4D97-AF65-F5344CB8AC3E}">
        <p14:creationId xmlns:p14="http://schemas.microsoft.com/office/powerpoint/2010/main" val="42317586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The following are typical events of middle adulthood (ages 40 - 65):</a:t>
            </a:r>
          </a:p>
          <a:p>
            <a:pPr marL="0" indent="0">
              <a:buNone/>
            </a:pPr>
            <a:endParaRPr lang="en-US" dirty="0"/>
          </a:p>
          <a:p>
            <a:pPr lvl="1"/>
            <a:r>
              <a:rPr lang="en-US" dirty="0"/>
              <a:t>More comfortable and stable </a:t>
            </a:r>
          </a:p>
          <a:p>
            <a:pPr lvl="1"/>
            <a:r>
              <a:rPr lang="en-US" dirty="0"/>
              <a:t>May have “mid-life crisis” </a:t>
            </a:r>
          </a:p>
          <a:p>
            <a:pPr lvl="1"/>
            <a:r>
              <a:rPr lang="en-US" dirty="0"/>
              <a:t>Physical changes related to aging occur</a:t>
            </a:r>
          </a:p>
          <a:p>
            <a:pPr lvl="1"/>
            <a:r>
              <a:rPr lang="en-US" dirty="0"/>
              <a:t>Women experience menopause</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60</a:t>
            </a:fld>
            <a:endParaRPr lang="en-US" dirty="0"/>
          </a:p>
        </p:txBody>
      </p:sp>
    </p:spTree>
    <p:extLst>
      <p:ext uri="{BB962C8B-B14F-4D97-AF65-F5344CB8AC3E}">
        <p14:creationId xmlns:p14="http://schemas.microsoft.com/office/powerpoint/2010/main" val="148508755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0"/>
            </a:pPr>
            <a:r>
              <a:rPr lang="en-US" dirty="0">
                <a:solidFill>
                  <a:srgbClr val="FF0000"/>
                </a:solidFill>
              </a:rPr>
              <a:t>Describe the stages of human growth an development and identify common disorders for each stage</a:t>
            </a:r>
          </a:p>
          <a:p>
            <a:pPr marL="457200" indent="-457200">
              <a:buFont typeface="+mj-lt"/>
              <a:buAutoNum type="arabicPeriod" startAt="10"/>
            </a:pPr>
            <a:endParaRPr lang="en-US" dirty="0">
              <a:solidFill>
                <a:srgbClr val="FF0000"/>
              </a:solidFill>
            </a:endParaRPr>
          </a:p>
          <a:p>
            <a:pPr marL="0" indent="0">
              <a:buNone/>
            </a:pPr>
            <a:r>
              <a:rPr lang="en-US" dirty="0"/>
              <a:t>The following may occur in late adulthood (65 years and older):</a:t>
            </a:r>
          </a:p>
          <a:p>
            <a:pPr marL="0" indent="0">
              <a:buNone/>
            </a:pPr>
            <a:endParaRPr lang="en-US" dirty="0"/>
          </a:p>
          <a:p>
            <a:pPr marL="0" indent="0">
              <a:buNone/>
            </a:pPr>
            <a:r>
              <a:rPr lang="en-US" dirty="0"/>
              <a:t>Many physical and psychosocial changes </a:t>
            </a:r>
          </a:p>
          <a:p>
            <a:pPr marL="0" indent="0">
              <a:buNone/>
            </a:pPr>
            <a:endParaRPr lang="en-US" dirty="0"/>
          </a:p>
          <a:p>
            <a:pPr lvl="1"/>
            <a:r>
              <a:rPr lang="en-US" dirty="0"/>
              <a:t>Loss of physical health </a:t>
            </a:r>
          </a:p>
          <a:p>
            <a:pPr lvl="1"/>
            <a:r>
              <a:rPr lang="en-US" dirty="0"/>
              <a:t>Loss of friends and jobs </a:t>
            </a:r>
          </a:p>
          <a:p>
            <a:pPr lvl="1"/>
            <a:r>
              <a:rPr lang="en-US" dirty="0"/>
              <a:t>Common disorders: </a:t>
            </a:r>
          </a:p>
          <a:p>
            <a:pPr lvl="2"/>
            <a:r>
              <a:rPr lang="en-US" dirty="0"/>
              <a:t>Arthritis</a:t>
            </a:r>
          </a:p>
          <a:p>
            <a:pPr lvl="2"/>
            <a:r>
              <a:rPr lang="en-US" dirty="0"/>
              <a:t>Alzheimer’s disease</a:t>
            </a:r>
          </a:p>
          <a:p>
            <a:pPr lvl="2"/>
            <a:r>
              <a:rPr lang="en-US" dirty="0"/>
              <a:t>Cancer</a:t>
            </a:r>
          </a:p>
          <a:p>
            <a:pPr lvl="2"/>
            <a:r>
              <a:rPr lang="en-US" dirty="0"/>
              <a:t>Diabetes</a:t>
            </a:r>
          </a:p>
          <a:p>
            <a:pPr lvl="2"/>
            <a:r>
              <a:rPr lang="en-US" dirty="0"/>
              <a:t>Stroke</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61</a:t>
            </a:fld>
            <a:endParaRPr lang="en-US" dirty="0"/>
          </a:p>
        </p:txBody>
      </p:sp>
    </p:spTree>
    <p:extLst>
      <p:ext uri="{BB962C8B-B14F-4D97-AF65-F5344CB8AC3E}">
        <p14:creationId xmlns:p14="http://schemas.microsoft.com/office/powerpoint/2010/main" val="852771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Distinguish between what is true and what is not true about the aging process</a:t>
            </a:r>
          </a:p>
          <a:p>
            <a:pPr marL="457200" indent="-457200">
              <a:buFont typeface="+mj-lt"/>
              <a:buAutoNum type="arabicPeriod" startAt="11"/>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geriatrics</a:t>
            </a:r>
          </a:p>
          <a:p>
            <a:pPr marL="457200" lvl="1" indent="0">
              <a:buNone/>
            </a:pPr>
            <a:r>
              <a:rPr lang="en-US" dirty="0"/>
              <a:t>the study of health, wellness, and disease later in life. </a:t>
            </a:r>
          </a:p>
          <a:p>
            <a:pPr marL="0" indent="0">
              <a:buNone/>
            </a:pPr>
            <a:r>
              <a:rPr lang="en-US" b="1" dirty="0"/>
              <a:t>gerontology</a:t>
            </a:r>
          </a:p>
          <a:p>
            <a:pPr marL="457200" lvl="1" indent="0">
              <a:buNone/>
            </a:pPr>
            <a:r>
              <a:rPr lang="en-US" dirty="0"/>
              <a:t>the study of the aging process in people from mid-life through old age.</a:t>
            </a:r>
          </a:p>
          <a:p>
            <a:pPr marL="0" indent="0">
              <a:buNone/>
            </a:pPr>
            <a:r>
              <a:rPr lang="en-US" b="1" dirty="0"/>
              <a:t>ageism</a:t>
            </a:r>
          </a:p>
          <a:p>
            <a:pPr marL="457200" lvl="1" indent="0">
              <a:buNone/>
            </a:pPr>
            <a:r>
              <a:rPr lang="en-US" dirty="0"/>
              <a:t>prejudice toward, stereotyping of, and/or discrimination against older persons or the elderly.</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62</a:t>
            </a:fld>
            <a:endParaRPr lang="en-US" dirty="0"/>
          </a:p>
        </p:txBody>
      </p:sp>
    </p:spTree>
    <p:extLst>
      <p:ext uri="{BB962C8B-B14F-4D97-AF65-F5344CB8AC3E}">
        <p14:creationId xmlns:p14="http://schemas.microsoft.com/office/powerpoint/2010/main" val="197052706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4091DC-1663-4055-BA40-D9D10FAE9F05}"/>
              </a:ext>
            </a:extLst>
          </p:cNvPr>
          <p:cNvSpPr>
            <a:spLocks noGrp="1"/>
          </p:cNvSpPr>
          <p:nvPr>
            <p:ph idx="1"/>
          </p:nvPr>
        </p:nvSpPr>
        <p:spPr/>
        <p:txBody>
          <a:bodyPr>
            <a:normAutofit/>
          </a:bodyPr>
          <a:lstStyle/>
          <a:p>
            <a:pPr marL="0" indent="0">
              <a:buNone/>
            </a:pPr>
            <a:r>
              <a:rPr lang="en-US" dirty="0"/>
              <a:t>Transparency 8-4: True of False?</a:t>
            </a:r>
          </a:p>
          <a:p>
            <a:pPr marL="0" indent="0">
              <a:buNone/>
            </a:pPr>
            <a:endParaRPr lang="en-US" dirty="0"/>
          </a:p>
          <a:p>
            <a:pPr marL="457200" indent="-457200">
              <a:buFont typeface="+mj-lt"/>
              <a:buAutoNum type="arabicPeriod"/>
            </a:pPr>
            <a:r>
              <a:rPr lang="en-US" dirty="0"/>
              <a:t>People over 80 years old cannot live by themselves. </a:t>
            </a:r>
          </a:p>
          <a:p>
            <a:pPr marL="457200" indent="-457200">
              <a:buFont typeface="+mj-lt"/>
              <a:buAutoNum type="arabicPeriod"/>
            </a:pPr>
            <a:endParaRPr lang="en-US" dirty="0"/>
          </a:p>
          <a:p>
            <a:pPr marL="457200" indent="-457200">
              <a:buFont typeface="+mj-lt"/>
              <a:buAutoNum type="arabicPeriod"/>
            </a:pPr>
            <a:r>
              <a:rPr lang="en-US" dirty="0"/>
              <a:t>Most older adults are lonely and depressed. </a:t>
            </a:r>
          </a:p>
          <a:p>
            <a:pPr marL="457200" indent="-457200">
              <a:buFont typeface="+mj-lt"/>
              <a:buAutoNum type="arabicPeriod"/>
            </a:pPr>
            <a:endParaRPr lang="en-US" dirty="0"/>
          </a:p>
          <a:p>
            <a:pPr marL="457200" indent="-457200">
              <a:buFont typeface="+mj-lt"/>
              <a:buAutoNum type="arabicPeriod"/>
            </a:pPr>
            <a:r>
              <a:rPr lang="en-US" dirty="0"/>
              <a:t>Older adults are not able to adjust to changes. </a:t>
            </a:r>
          </a:p>
          <a:p>
            <a:pPr marL="457200" indent="-457200">
              <a:buFont typeface="+mj-lt"/>
              <a:buAutoNum type="arabicPeriod"/>
            </a:pPr>
            <a:endParaRPr lang="en-US" dirty="0"/>
          </a:p>
          <a:p>
            <a:pPr marL="457200" indent="-457200">
              <a:buFont typeface="+mj-lt"/>
              <a:buAutoNum type="arabicPeriod"/>
            </a:pPr>
            <a:r>
              <a:rPr lang="en-US" dirty="0"/>
              <a:t>Most older adults are ill or disabled in some way. </a:t>
            </a:r>
          </a:p>
          <a:p>
            <a:pPr marL="457200" indent="-457200">
              <a:buFont typeface="+mj-lt"/>
              <a:buAutoNum type="arabicPeriod"/>
            </a:pPr>
            <a:endParaRPr lang="en-US" dirty="0"/>
          </a:p>
          <a:p>
            <a:pPr marL="457200" indent="-457200">
              <a:buFont typeface="+mj-lt"/>
              <a:buAutoNum type="arabicPeriod"/>
            </a:pPr>
            <a:r>
              <a:rPr lang="en-US" dirty="0"/>
              <a:t>Older adults can stay active by pursuing favorite hobbies. </a:t>
            </a:r>
          </a:p>
          <a:p>
            <a:pPr marL="457200" indent="-457200">
              <a:buFont typeface="+mj-lt"/>
              <a:buAutoNum type="arabicPeriod"/>
            </a:pPr>
            <a:endParaRPr lang="en-US" dirty="0"/>
          </a:p>
          <a:p>
            <a:pPr marL="457200" indent="-457200">
              <a:buFont typeface="+mj-lt"/>
              <a:buAutoNum type="arabicPeriod"/>
            </a:pPr>
            <a:r>
              <a:rPr lang="en-US" dirty="0"/>
              <a:t>Good health can help older adults live independently. </a:t>
            </a:r>
          </a:p>
          <a:p>
            <a:pPr marL="457200" indent="-457200">
              <a:buFont typeface="+mj-lt"/>
              <a:buAutoNum type="arabicPeriod"/>
            </a:pPr>
            <a:endParaRPr lang="en-US" dirty="0"/>
          </a:p>
          <a:p>
            <a:pPr marL="457200" indent="-457200">
              <a:buFont typeface="+mj-lt"/>
              <a:buAutoNum type="arabicPeriod"/>
            </a:pPr>
            <a:r>
              <a:rPr lang="en-US" dirty="0"/>
              <a:t>Normal changes of aging do not include diseases, disabilities, or dependence on others. </a:t>
            </a:r>
          </a:p>
          <a:p>
            <a:pPr marL="0" indent="0">
              <a:buNone/>
            </a:pPr>
            <a:endParaRPr lang="en-US" dirty="0"/>
          </a:p>
        </p:txBody>
      </p:sp>
      <p:sp>
        <p:nvSpPr>
          <p:cNvPr id="3" name="Slide Number Placeholder 2">
            <a:extLst>
              <a:ext uri="{FF2B5EF4-FFF2-40B4-BE49-F238E27FC236}">
                <a16:creationId xmlns:a16="http://schemas.microsoft.com/office/drawing/2014/main" id="{9AF1C92B-AFC1-4C72-B290-B1EA5673E0B3}"/>
              </a:ext>
            </a:extLst>
          </p:cNvPr>
          <p:cNvSpPr>
            <a:spLocks noGrp="1"/>
          </p:cNvSpPr>
          <p:nvPr>
            <p:ph type="sldNum" sz="quarter" idx="12"/>
          </p:nvPr>
        </p:nvSpPr>
        <p:spPr/>
        <p:txBody>
          <a:bodyPr/>
          <a:lstStyle/>
          <a:p>
            <a:pPr defTabSz="457200"/>
            <a:fld id="{1E19C8D7-53EE-4AF8-9E87-BBF55B67A655}" type="slidenum">
              <a:rPr lang="en-US" smtClean="0"/>
              <a:pPr defTabSz="457200"/>
              <a:t>63</a:t>
            </a:fld>
            <a:endParaRPr lang="en-US" dirty="0"/>
          </a:p>
        </p:txBody>
      </p:sp>
    </p:spTree>
    <p:extLst>
      <p:ext uri="{BB962C8B-B14F-4D97-AF65-F5344CB8AC3E}">
        <p14:creationId xmlns:p14="http://schemas.microsoft.com/office/powerpoint/2010/main" val="32865868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Distinguish between what is true and what is not true about the aging process</a:t>
            </a:r>
          </a:p>
          <a:p>
            <a:pPr marL="457200" indent="-457200">
              <a:buFont typeface="+mj-lt"/>
              <a:buAutoNum type="arabicPeriod" startAt="11"/>
            </a:pPr>
            <a:endParaRPr lang="en-US" dirty="0">
              <a:solidFill>
                <a:srgbClr val="FF0000"/>
              </a:solidFill>
            </a:endParaRPr>
          </a:p>
          <a:p>
            <a:pPr marL="0" indent="0">
              <a:buNone/>
            </a:pPr>
            <a:r>
              <a:rPr lang="en-US" dirty="0"/>
              <a:t>NAs should know the following facts about aging: </a:t>
            </a:r>
          </a:p>
          <a:p>
            <a:pPr marL="0" indent="0">
              <a:buNone/>
            </a:pPr>
            <a:endParaRPr lang="en-US" dirty="0"/>
          </a:p>
          <a:p>
            <a:pPr lvl="1"/>
            <a:r>
              <a:rPr lang="en-US" dirty="0"/>
              <a:t>Older adults have many different capabilities. </a:t>
            </a:r>
          </a:p>
          <a:p>
            <a:pPr lvl="1"/>
            <a:r>
              <a:rPr lang="en-US" dirty="0"/>
              <a:t>Stereotypes are false. </a:t>
            </a:r>
          </a:p>
          <a:p>
            <a:pPr lvl="1"/>
            <a:r>
              <a:rPr lang="en-US" dirty="0"/>
              <a:t>Older persons are usually active. </a:t>
            </a:r>
          </a:p>
          <a:p>
            <a:pPr lvl="1"/>
            <a:r>
              <a:rPr lang="en-US" dirty="0"/>
              <a:t>Aging is a normal process, not a disease. </a:t>
            </a:r>
          </a:p>
          <a:p>
            <a:pPr lvl="1"/>
            <a:r>
              <a:rPr lang="en-US" dirty="0"/>
              <a:t>Aging persons need to adjust to change. </a:t>
            </a:r>
          </a:p>
          <a:p>
            <a:pPr lvl="1"/>
            <a:r>
              <a:rPr lang="en-US" dirty="0"/>
              <a:t>Normal changes of aging do not mean an older person must become dependent, ill, or inactive.</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64</a:t>
            </a:fld>
            <a:endParaRPr lang="en-US" dirty="0"/>
          </a:p>
        </p:txBody>
      </p:sp>
    </p:spTree>
    <p:extLst>
      <p:ext uri="{BB962C8B-B14F-4D97-AF65-F5344CB8AC3E}">
        <p14:creationId xmlns:p14="http://schemas.microsoft.com/office/powerpoint/2010/main" val="34117523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Distinguish between what is true and what is not true about the aging process</a:t>
            </a:r>
          </a:p>
          <a:p>
            <a:pPr marL="457200" indent="-457200">
              <a:buFont typeface="+mj-lt"/>
              <a:buAutoNum type="arabicPeriod" startAt="11"/>
            </a:pPr>
            <a:endParaRPr lang="en-US" dirty="0">
              <a:solidFill>
                <a:srgbClr val="FF0000"/>
              </a:solidFill>
            </a:endParaRPr>
          </a:p>
          <a:p>
            <a:pPr marL="0" indent="0">
              <a:buNone/>
            </a:pPr>
            <a:r>
              <a:rPr lang="en-US" dirty="0"/>
              <a:t>Normal changes of aging include the following: </a:t>
            </a:r>
          </a:p>
          <a:p>
            <a:pPr marL="0" indent="0">
              <a:buNone/>
            </a:pPr>
            <a:endParaRPr lang="en-US" dirty="0"/>
          </a:p>
          <a:p>
            <a:pPr lvl="1"/>
            <a:r>
              <a:rPr lang="en-US" dirty="0"/>
              <a:t>Thinner, drier, more fragile, and less elastic skin </a:t>
            </a:r>
          </a:p>
          <a:p>
            <a:pPr lvl="1"/>
            <a:r>
              <a:rPr lang="en-US" dirty="0"/>
              <a:t>Weaker muscles </a:t>
            </a:r>
          </a:p>
          <a:p>
            <a:pPr lvl="1"/>
            <a:r>
              <a:rPr lang="en-US" dirty="0"/>
              <a:t>Bones become more brittle and lose density</a:t>
            </a:r>
          </a:p>
          <a:p>
            <a:pPr lvl="1"/>
            <a:r>
              <a:rPr lang="en-US" dirty="0"/>
              <a:t>Decreased sensitivity of nerve endings in skin</a:t>
            </a:r>
          </a:p>
          <a:p>
            <a:pPr lvl="1"/>
            <a:r>
              <a:rPr lang="en-US" dirty="0"/>
              <a:t>Slower responses and reflexes</a:t>
            </a:r>
          </a:p>
          <a:p>
            <a:pPr lvl="1"/>
            <a:r>
              <a:rPr lang="en-US" dirty="0"/>
              <a:t>Short-term memory loss</a:t>
            </a:r>
          </a:p>
          <a:p>
            <a:pPr lvl="1"/>
            <a:r>
              <a:rPr lang="en-US" dirty="0"/>
              <a:t>Changes in senses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65</a:t>
            </a:fld>
            <a:endParaRPr lang="en-US" dirty="0"/>
          </a:p>
        </p:txBody>
      </p:sp>
    </p:spTree>
    <p:extLst>
      <p:ext uri="{BB962C8B-B14F-4D97-AF65-F5344CB8AC3E}">
        <p14:creationId xmlns:p14="http://schemas.microsoft.com/office/powerpoint/2010/main" val="13215445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Distinguish between what is true and what is not true about the aging process</a:t>
            </a:r>
          </a:p>
          <a:p>
            <a:pPr marL="457200" indent="-457200">
              <a:buFont typeface="+mj-lt"/>
              <a:buAutoNum type="arabicPeriod" startAt="11"/>
            </a:pPr>
            <a:endParaRPr lang="en-US" dirty="0">
              <a:solidFill>
                <a:srgbClr val="FF0000"/>
              </a:solidFill>
            </a:endParaRPr>
          </a:p>
          <a:p>
            <a:pPr marL="0" indent="0">
              <a:buNone/>
            </a:pPr>
            <a:r>
              <a:rPr lang="en-US" dirty="0"/>
              <a:t>Normal changes of aging (cont’d): </a:t>
            </a:r>
          </a:p>
          <a:p>
            <a:pPr marL="0" indent="0">
              <a:buNone/>
            </a:pPr>
            <a:endParaRPr lang="en-US" dirty="0"/>
          </a:p>
          <a:p>
            <a:pPr lvl="1"/>
            <a:r>
              <a:rPr lang="en-US" dirty="0"/>
              <a:t>Less efficient heart </a:t>
            </a:r>
          </a:p>
          <a:p>
            <a:pPr lvl="1"/>
            <a:r>
              <a:rPr lang="en-US" dirty="0"/>
              <a:t>Decreased oxygen in blood</a:t>
            </a:r>
          </a:p>
          <a:p>
            <a:pPr lvl="1"/>
            <a:r>
              <a:rPr lang="en-US" dirty="0"/>
              <a:t>Urinary elimination more frequent</a:t>
            </a:r>
          </a:p>
          <a:p>
            <a:pPr lvl="1"/>
            <a:r>
              <a:rPr lang="en-US" dirty="0"/>
              <a:t>Decreased appetite </a:t>
            </a:r>
          </a:p>
          <a:p>
            <a:pPr lvl="1"/>
            <a:r>
              <a:rPr lang="en-US" dirty="0"/>
              <a:t>Digestion takes longer</a:t>
            </a:r>
          </a:p>
          <a:p>
            <a:pPr lvl="1"/>
            <a:r>
              <a:rPr lang="en-US" dirty="0"/>
              <a:t>Hormone levels decrease</a:t>
            </a:r>
          </a:p>
          <a:p>
            <a:pPr lvl="1"/>
            <a:r>
              <a:rPr lang="en-US" dirty="0"/>
              <a:t>Weakened immunity </a:t>
            </a:r>
          </a:p>
          <a:p>
            <a:pPr lvl="1"/>
            <a:r>
              <a:rPr lang="en-US" dirty="0"/>
              <a:t>Change in lifestyle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66</a:t>
            </a:fld>
            <a:endParaRPr lang="en-US" dirty="0"/>
          </a:p>
        </p:txBody>
      </p:sp>
    </p:spTree>
    <p:extLst>
      <p:ext uri="{BB962C8B-B14F-4D97-AF65-F5344CB8AC3E}">
        <p14:creationId xmlns:p14="http://schemas.microsoft.com/office/powerpoint/2010/main" val="19372003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1"/>
            </a:pPr>
            <a:r>
              <a:rPr lang="en-US" dirty="0">
                <a:solidFill>
                  <a:srgbClr val="FF0000"/>
                </a:solidFill>
              </a:rPr>
              <a:t>Distinguish between what is true and what is not true about the aging process</a:t>
            </a:r>
          </a:p>
          <a:p>
            <a:pPr marL="457200" indent="-457200">
              <a:buFont typeface="+mj-lt"/>
              <a:buAutoNum type="arabicPeriod" startAt="11"/>
            </a:pPr>
            <a:endParaRPr lang="en-US" dirty="0">
              <a:solidFill>
                <a:srgbClr val="FF0000"/>
              </a:solidFill>
            </a:endParaRPr>
          </a:p>
          <a:p>
            <a:pPr marL="0" indent="0">
              <a:buNone/>
            </a:pPr>
            <a:r>
              <a:rPr lang="en-US" dirty="0"/>
              <a:t>The following are not considered normal changes of aging:</a:t>
            </a:r>
          </a:p>
          <a:p>
            <a:pPr marL="0" indent="0">
              <a:buNone/>
            </a:pPr>
            <a:endParaRPr lang="en-US" dirty="0"/>
          </a:p>
          <a:p>
            <a:pPr lvl="1"/>
            <a:r>
              <a:rPr lang="en-US" dirty="0"/>
              <a:t>Signs of depression</a:t>
            </a:r>
          </a:p>
          <a:p>
            <a:pPr lvl="1"/>
            <a:r>
              <a:rPr lang="en-US" dirty="0"/>
              <a:t>Suicidal thoughts</a:t>
            </a:r>
          </a:p>
          <a:p>
            <a:pPr lvl="1"/>
            <a:r>
              <a:rPr lang="en-US" dirty="0"/>
              <a:t>Loss of ability to think logically</a:t>
            </a:r>
          </a:p>
          <a:p>
            <a:pPr lvl="1"/>
            <a:r>
              <a:rPr lang="en-US" dirty="0"/>
              <a:t>Poor nutrition</a:t>
            </a:r>
          </a:p>
          <a:p>
            <a:pPr lvl="1"/>
            <a:r>
              <a:rPr lang="en-US" dirty="0"/>
              <a:t>Shortness of breath</a:t>
            </a:r>
          </a:p>
          <a:p>
            <a:pPr lvl="1"/>
            <a:r>
              <a:rPr lang="en-US" dirty="0"/>
              <a:t>Incontinence </a:t>
            </a:r>
          </a:p>
          <a:p>
            <a:pPr lvl="1"/>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67</a:t>
            </a:fld>
            <a:endParaRPr lang="en-US" dirty="0"/>
          </a:p>
        </p:txBody>
      </p:sp>
    </p:spTree>
    <p:extLst>
      <p:ext uri="{BB962C8B-B14F-4D97-AF65-F5344CB8AC3E}">
        <p14:creationId xmlns:p14="http://schemas.microsoft.com/office/powerpoint/2010/main" val="6009464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Explain developmental disabilities and list care guidelines</a:t>
            </a:r>
          </a:p>
          <a:p>
            <a:pPr marL="457200" indent="-457200">
              <a:buFont typeface="+mj-lt"/>
              <a:buAutoNum type="arabicPeriod" startAt="12"/>
            </a:pPr>
            <a:endParaRPr lang="en-US" dirty="0">
              <a:solidFill>
                <a:srgbClr val="FF0000"/>
              </a:solidFill>
            </a:endParaRPr>
          </a:p>
          <a:p>
            <a:pPr marL="0" indent="0">
              <a:buNone/>
            </a:pPr>
            <a:r>
              <a:rPr lang="en-US" dirty="0"/>
              <a:t>Define the following </a:t>
            </a:r>
            <a:r>
              <a:rPr lang="en-US"/>
              <a:t>term:</a:t>
            </a:r>
            <a:endParaRPr lang="en-US" dirty="0"/>
          </a:p>
          <a:p>
            <a:pPr marL="0" indent="0">
              <a:buNone/>
            </a:pPr>
            <a:r>
              <a:rPr lang="en-US" b="1" dirty="0"/>
              <a:t>developmental disabilities</a:t>
            </a:r>
          </a:p>
          <a:p>
            <a:pPr marL="457200" lvl="1" indent="0">
              <a:buNone/>
            </a:pPr>
            <a:r>
              <a:rPr lang="en-US" dirty="0"/>
              <a:t>disabilities that are present at birth or emerge during childhood that restrict physical or mental ability. </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68</a:t>
            </a:fld>
            <a:endParaRPr lang="en-US" dirty="0"/>
          </a:p>
        </p:txBody>
      </p:sp>
    </p:spTree>
    <p:extLst>
      <p:ext uri="{BB962C8B-B14F-4D97-AF65-F5344CB8AC3E}">
        <p14:creationId xmlns:p14="http://schemas.microsoft.com/office/powerpoint/2010/main" val="5707443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2"/>
            </a:pPr>
            <a:r>
              <a:rPr lang="en-US" dirty="0">
                <a:solidFill>
                  <a:srgbClr val="FF0000"/>
                </a:solidFill>
              </a:rPr>
              <a:t>Explain developmental disabilities and list care guidelines</a:t>
            </a:r>
          </a:p>
          <a:p>
            <a:pPr marL="457200" indent="-457200">
              <a:buFont typeface="+mj-lt"/>
              <a:buAutoNum type="arabicPeriod" startAt="12"/>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What is the role of the NA/HHA in supporting residents/clients with the following disabilities? (see pp. 126-128 in text)</a:t>
            </a:r>
          </a:p>
          <a:p>
            <a:pPr marL="0" indent="0">
              <a:buNone/>
            </a:pPr>
            <a:endParaRPr lang="en-US" dirty="0"/>
          </a:p>
          <a:p>
            <a:pPr lvl="1"/>
            <a:r>
              <a:rPr lang="en-US" dirty="0"/>
              <a:t>Intellectual disabilities</a:t>
            </a:r>
          </a:p>
          <a:p>
            <a:pPr lvl="1"/>
            <a:r>
              <a:rPr lang="en-US" dirty="0"/>
              <a:t>Down syndrome</a:t>
            </a:r>
          </a:p>
          <a:p>
            <a:pPr lvl="1"/>
            <a:r>
              <a:rPr lang="en-US" dirty="0"/>
              <a:t>Cerebral palsy</a:t>
            </a:r>
          </a:p>
          <a:p>
            <a:pPr lvl="1"/>
            <a:r>
              <a:rPr lang="en-US" dirty="0"/>
              <a:t>Spina bifida</a:t>
            </a:r>
          </a:p>
          <a:p>
            <a:pPr lvl="1"/>
            <a:r>
              <a:rPr lang="en-US" dirty="0"/>
              <a:t>Autism spectrum disorder (ASD)</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69</a:t>
            </a:fld>
            <a:endParaRPr lang="en-US" dirty="0"/>
          </a:p>
        </p:txBody>
      </p:sp>
    </p:spTree>
    <p:extLst>
      <p:ext uri="{BB962C8B-B14F-4D97-AF65-F5344CB8AC3E}">
        <p14:creationId xmlns:p14="http://schemas.microsoft.com/office/powerpoint/2010/main" val="23115933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basic human needs</a:t>
            </a:r>
          </a:p>
          <a:p>
            <a:pPr marL="457200" indent="-457200">
              <a:buFont typeface="+mj-lt"/>
              <a:buAutoNum type="arabicPeriod"/>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How could the negative feelings listed on the previous slide interfere with a resident’s health?</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7</a:t>
            </a:fld>
            <a:endParaRPr lang="en-US" dirty="0"/>
          </a:p>
        </p:txBody>
      </p:sp>
    </p:spTree>
    <p:extLst>
      <p:ext uri="{BB962C8B-B14F-4D97-AF65-F5344CB8AC3E}">
        <p14:creationId xmlns:p14="http://schemas.microsoft.com/office/powerpoint/2010/main" val="101525415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startAt="13"/>
            </a:pPr>
            <a:r>
              <a:rPr lang="en-US" dirty="0">
                <a:solidFill>
                  <a:srgbClr val="FF0000"/>
                </a:solidFill>
              </a:rPr>
              <a:t>Identify common community resources available to help the elderly and people who are developmentally disabled</a:t>
            </a:r>
          </a:p>
          <a:p>
            <a:pPr marL="457200" indent="-457200">
              <a:buFont typeface="+mj-lt"/>
              <a:buAutoNum type="arabicPeriod" startAt="13"/>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What services are available to elderly people in this community? How would a person go about finding them?</a:t>
            </a:r>
          </a:p>
          <a:p>
            <a:pPr marL="0" indent="0">
              <a:buNone/>
            </a:pPr>
            <a:endParaRPr lang="en-US" dirty="0">
              <a:solidFill>
                <a:srgbClr val="FF0000"/>
              </a:solidFill>
            </a:endParaRPr>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70</a:t>
            </a:fld>
            <a:endParaRPr lang="en-US" dirty="0"/>
          </a:p>
        </p:txBody>
      </p:sp>
    </p:spTree>
    <p:extLst>
      <p:ext uri="{BB962C8B-B14F-4D97-AF65-F5344CB8AC3E}">
        <p14:creationId xmlns:p14="http://schemas.microsoft.com/office/powerpoint/2010/main" val="14664058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92899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F80807-3CEE-44D0-9435-B1DC5010A965}"/>
              </a:ext>
            </a:extLst>
          </p:cNvPr>
          <p:cNvSpPr>
            <a:spLocks noGrp="1"/>
          </p:cNvSpPr>
          <p:nvPr>
            <p:ph idx="1"/>
          </p:nvPr>
        </p:nvSpPr>
        <p:spPr/>
        <p:txBody>
          <a:bodyPr/>
          <a:lstStyle/>
          <a:p>
            <a:pPr marL="0" indent="0">
              <a:buNone/>
            </a:pPr>
            <a:r>
              <a:rPr lang="en-US" dirty="0"/>
              <a:t>Transparency 8-1: Maslow’s Hierarchy of Needs</a:t>
            </a:r>
          </a:p>
        </p:txBody>
      </p:sp>
      <p:sp>
        <p:nvSpPr>
          <p:cNvPr id="3" name="Slide Number Placeholder 2">
            <a:extLst>
              <a:ext uri="{FF2B5EF4-FFF2-40B4-BE49-F238E27FC236}">
                <a16:creationId xmlns:a16="http://schemas.microsoft.com/office/drawing/2014/main" id="{4AC834D5-F03B-44A6-BD01-0FF75E6FFD54}"/>
              </a:ext>
            </a:extLst>
          </p:cNvPr>
          <p:cNvSpPr>
            <a:spLocks noGrp="1"/>
          </p:cNvSpPr>
          <p:nvPr>
            <p:ph type="sldNum" sz="quarter" idx="12"/>
          </p:nvPr>
        </p:nvSpPr>
        <p:spPr/>
        <p:txBody>
          <a:bodyPr/>
          <a:lstStyle/>
          <a:p>
            <a:pPr defTabSz="457200"/>
            <a:fld id="{1E19C8D7-53EE-4AF8-9E87-BBF55B67A655}" type="slidenum">
              <a:rPr lang="en-US" smtClean="0"/>
              <a:pPr defTabSz="457200"/>
              <a:t>8</a:t>
            </a:fld>
            <a:endParaRPr lang="en-US" dirty="0"/>
          </a:p>
        </p:txBody>
      </p:sp>
      <p:pic>
        <p:nvPicPr>
          <p:cNvPr id="4" name="Picture 3">
            <a:extLst>
              <a:ext uri="{FF2B5EF4-FFF2-40B4-BE49-F238E27FC236}">
                <a16:creationId xmlns:a16="http://schemas.microsoft.com/office/drawing/2014/main" id="{BA45956E-7CB8-4F75-A883-B1DD667185DC}"/>
              </a:ext>
            </a:extLst>
          </p:cNvPr>
          <p:cNvPicPr>
            <a:picLocks noChangeAspect="1"/>
          </p:cNvPicPr>
          <p:nvPr/>
        </p:nvPicPr>
        <p:blipFill>
          <a:blip r:embed="rId2"/>
          <a:stretch>
            <a:fillRect/>
          </a:stretch>
        </p:blipFill>
        <p:spPr>
          <a:xfrm>
            <a:off x="2059904" y="1402570"/>
            <a:ext cx="7385353" cy="5059446"/>
          </a:xfrm>
          <a:prstGeom prst="rect">
            <a:avLst/>
          </a:prstGeom>
        </p:spPr>
      </p:pic>
    </p:spTree>
    <p:extLst>
      <p:ext uri="{BB962C8B-B14F-4D97-AF65-F5344CB8AC3E}">
        <p14:creationId xmlns:p14="http://schemas.microsoft.com/office/powerpoint/2010/main" val="23109090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F184EA-08C1-40DD-A27D-6E2A2BAB4A41}"/>
              </a:ext>
            </a:extLst>
          </p:cNvPr>
          <p:cNvSpPr>
            <a:spLocks noGrp="1"/>
          </p:cNvSpPr>
          <p:nvPr>
            <p:ph idx="1"/>
          </p:nvPr>
        </p:nvSpPr>
        <p:spPr/>
        <p:txBody>
          <a:bodyPr/>
          <a:lstStyle/>
          <a:p>
            <a:pPr marL="457200" indent="-457200">
              <a:buFont typeface="+mj-lt"/>
              <a:buAutoNum type="arabicPeriod"/>
            </a:pPr>
            <a:r>
              <a:rPr lang="en-US" dirty="0">
                <a:solidFill>
                  <a:srgbClr val="FF0000"/>
                </a:solidFill>
              </a:rPr>
              <a:t>Identify basic human needs</a:t>
            </a:r>
          </a:p>
          <a:p>
            <a:pPr marL="0" indent="0">
              <a:buNone/>
            </a:pPr>
            <a:endParaRPr lang="en-US" dirty="0">
              <a:solidFill>
                <a:srgbClr val="FF0000"/>
              </a:solidFill>
            </a:endParaRPr>
          </a:p>
          <a:p>
            <a:pPr marL="0" indent="0">
              <a:buNone/>
            </a:pPr>
            <a:r>
              <a:rPr lang="en-US" dirty="0"/>
              <a:t>Think about this question:</a:t>
            </a:r>
          </a:p>
          <a:p>
            <a:pPr marL="0" indent="0">
              <a:buNone/>
            </a:pPr>
            <a:endParaRPr lang="en-US" dirty="0"/>
          </a:p>
          <a:p>
            <a:pPr marL="0" indent="0">
              <a:buNone/>
            </a:pPr>
            <a:r>
              <a:rPr lang="en-US" dirty="0"/>
              <a:t>What do self-esteem and self-actualization mean for you?</a:t>
            </a:r>
          </a:p>
          <a:p>
            <a:pPr marL="0" indent="0">
              <a:buNone/>
            </a:pPr>
            <a:endParaRPr lang="en-US" dirty="0"/>
          </a:p>
        </p:txBody>
      </p:sp>
      <p:sp>
        <p:nvSpPr>
          <p:cNvPr id="3" name="Slide Number Placeholder 2">
            <a:extLst>
              <a:ext uri="{FF2B5EF4-FFF2-40B4-BE49-F238E27FC236}">
                <a16:creationId xmlns:a16="http://schemas.microsoft.com/office/drawing/2014/main" id="{E8963C45-AAD9-47D4-8935-2F83FCFF873C}"/>
              </a:ext>
            </a:extLst>
          </p:cNvPr>
          <p:cNvSpPr>
            <a:spLocks noGrp="1"/>
          </p:cNvSpPr>
          <p:nvPr>
            <p:ph type="sldNum" sz="quarter" idx="12"/>
          </p:nvPr>
        </p:nvSpPr>
        <p:spPr/>
        <p:txBody>
          <a:bodyPr/>
          <a:lstStyle/>
          <a:p>
            <a:pPr defTabSz="457200"/>
            <a:fld id="{1E19C8D7-53EE-4AF8-9E87-BBF55B67A655}" type="slidenum">
              <a:rPr lang="en-US" smtClean="0"/>
              <a:pPr defTabSz="457200"/>
              <a:t>9</a:t>
            </a:fld>
            <a:endParaRPr lang="en-US" dirty="0"/>
          </a:p>
        </p:txBody>
      </p:sp>
    </p:spTree>
    <p:extLst>
      <p:ext uri="{BB962C8B-B14F-4D97-AF65-F5344CB8AC3E}">
        <p14:creationId xmlns:p14="http://schemas.microsoft.com/office/powerpoint/2010/main" val="478407522"/>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349</TotalTime>
  <Words>3575</Words>
  <Application>Microsoft Office PowerPoint</Application>
  <PresentationFormat>Widescreen</PresentationFormat>
  <Paragraphs>670</Paragraphs>
  <Slides>71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71</vt:i4>
      </vt:variant>
    </vt:vector>
  </HeadingPairs>
  <TitlesOfParts>
    <vt:vector size="74"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19</cp:revision>
  <dcterms:created xsi:type="dcterms:W3CDTF">2018-11-14T16:55:00Z</dcterms:created>
  <dcterms:modified xsi:type="dcterms:W3CDTF">2019-05-13T16:20:21Z</dcterms:modified>
</cp:coreProperties>
</file>