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65" r:id="rId3"/>
    <p:sldId id="266" r:id="rId4"/>
    <p:sldId id="258" r:id="rId5"/>
    <p:sldId id="267" r:id="rId6"/>
    <p:sldId id="261" r:id="rId7"/>
    <p:sldId id="268" r:id="rId8"/>
    <p:sldId id="269" r:id="rId9"/>
    <p:sldId id="270" r:id="rId10"/>
    <p:sldId id="272" r:id="rId11"/>
    <p:sldId id="273" r:id="rId12"/>
    <p:sldId id="274" r:id="rId13"/>
    <p:sldId id="275" r:id="rId14"/>
    <p:sldId id="276" r:id="rId15"/>
    <p:sldId id="277" r:id="rId16"/>
    <p:sldId id="278" r:id="rId17"/>
    <p:sldId id="279" r:id="rId18"/>
    <p:sldId id="280" r:id="rId19"/>
    <p:sldId id="281" r:id="rId20"/>
    <p:sldId id="282" r:id="rId21"/>
    <p:sldId id="283" r:id="rId22"/>
    <p:sldId id="288" r:id="rId23"/>
    <p:sldId id="286" r:id="rId24"/>
    <p:sldId id="287" r:id="rId25"/>
    <p:sldId id="285" r:id="rId26"/>
    <p:sldId id="284" r:id="rId27"/>
    <p:sldId id="289" r:id="rId28"/>
    <p:sldId id="291" r:id="rId29"/>
    <p:sldId id="292" r:id="rId30"/>
    <p:sldId id="293" r:id="rId31"/>
    <p:sldId id="290" r:id="rId32"/>
    <p:sldId id="296" r:id="rId33"/>
    <p:sldId id="294" r:id="rId34"/>
    <p:sldId id="297" r:id="rId35"/>
    <p:sldId id="300" r:id="rId36"/>
    <p:sldId id="298" r:id="rId37"/>
    <p:sldId id="299" r:id="rId38"/>
    <p:sldId id="259"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048" autoAdjust="0"/>
    <p:restoredTop sz="94660"/>
  </p:normalViewPr>
  <p:slideViewPr>
    <p:cSldViewPr snapToGrid="0">
      <p:cViewPr varScale="1">
        <p:scale>
          <a:sx n="68" d="100"/>
          <a:sy n="68" d="100"/>
        </p:scale>
        <p:origin x="32" y="3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2"/>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75C2F09-6D1A-4A21-97DF-F888DD13FD39}"/>
              </a:ext>
            </a:extLst>
          </p:cNvPr>
          <p:cNvSpPr txBox="1"/>
          <p:nvPr userDrawn="1"/>
        </p:nvSpPr>
        <p:spPr>
          <a:xfrm>
            <a:off x="1142997" y="539293"/>
            <a:ext cx="1816272" cy="186204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500" b="0" i="0" u="none" strike="noStrike" kern="1200" cap="none" spc="0" normalizeH="0" baseline="0" noProof="0" dirty="0">
                <a:ln>
                  <a:noFill/>
                </a:ln>
                <a:solidFill>
                  <a:prstClr val="white"/>
                </a:solidFill>
                <a:effectLst/>
                <a:uLnTx/>
                <a:uFillTx/>
                <a:latin typeface="Scala Sans" panose="02000503060000020003" pitchFamily="2" charset="0"/>
                <a:ea typeface="+mn-ea"/>
                <a:cs typeface="+mn-cs"/>
              </a:rPr>
              <a:t>2</a:t>
            </a:r>
          </a:p>
        </p:txBody>
      </p:sp>
      <p:sp>
        <p:nvSpPr>
          <p:cNvPr id="8" name="TextBox 7">
            <a:extLst>
              <a:ext uri="{FF2B5EF4-FFF2-40B4-BE49-F238E27FC236}">
                <a16:creationId xmlns:a16="http://schemas.microsoft.com/office/drawing/2014/main" id="{F1FEBFBB-1425-4277-8500-4300AD017EDA}"/>
              </a:ext>
            </a:extLst>
          </p:cNvPr>
          <p:cNvSpPr txBox="1"/>
          <p:nvPr userDrawn="1"/>
        </p:nvSpPr>
        <p:spPr>
          <a:xfrm>
            <a:off x="1150229" y="2062987"/>
            <a:ext cx="8717075" cy="132343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white"/>
                </a:solidFill>
                <a:effectLst/>
                <a:uLnTx/>
                <a:uFillTx/>
                <a:latin typeface="Scala Sans" panose="02000503060000020003" pitchFamily="2" charset="0"/>
                <a:ea typeface="+mn-ea"/>
                <a:cs typeface="+mn-cs"/>
              </a:rPr>
              <a:t>The Nursing Assistant and the Care Team</a:t>
            </a:r>
          </a:p>
        </p:txBody>
      </p:sp>
      <p:pic>
        <p:nvPicPr>
          <p:cNvPr id="9" name="Picture 8">
            <a:extLst>
              <a:ext uri="{FF2B5EF4-FFF2-40B4-BE49-F238E27FC236}">
                <a16:creationId xmlns:a16="http://schemas.microsoft.com/office/drawing/2014/main" id="{EF1DCB50-4D11-4F0B-AF02-F0797361079C}"/>
              </a:ext>
            </a:extLst>
          </p:cNvPr>
          <p:cNvPicPr>
            <a:picLocks noChangeAspect="1"/>
          </p:cNvPicPr>
          <p:nvPr userDrawn="1"/>
        </p:nvPicPr>
        <p:blipFill>
          <a:blip r:embed="rId2">
            <a:lum bright="100000"/>
          </a:blip>
          <a:stretch>
            <a:fillRect/>
          </a:stretch>
        </p:blipFill>
        <p:spPr>
          <a:xfrm>
            <a:off x="1325043" y="4684295"/>
            <a:ext cx="1236907" cy="1424256"/>
          </a:xfrm>
          <a:prstGeom prst="rect">
            <a:avLst/>
          </a:prstGeom>
        </p:spPr>
      </p:pic>
    </p:spTree>
    <p:extLst>
      <p:ext uri="{BB962C8B-B14F-4D97-AF65-F5344CB8AC3E}">
        <p14:creationId xmlns:p14="http://schemas.microsoft.com/office/powerpoint/2010/main" val="24604257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35393" y="780226"/>
            <a:ext cx="10234377" cy="5396738"/>
          </a:xfrm>
        </p:spPr>
        <p:txBody>
          <a:bodyPr>
            <a:normAutofit/>
          </a:bodyPr>
          <a:lstStyle>
            <a:lvl1pPr>
              <a:spcBef>
                <a:spcPts val="0"/>
              </a:spcBef>
              <a:spcAft>
                <a:spcPts val="600"/>
              </a:spcAft>
              <a:defRPr sz="2000">
                <a:latin typeface="+mn-lt"/>
              </a:defRPr>
            </a:lvl1pPr>
            <a:lvl2pPr>
              <a:spcBef>
                <a:spcPts val="0"/>
              </a:spcBef>
              <a:spcAft>
                <a:spcPts val="600"/>
              </a:spcAft>
              <a:defRPr sz="2000">
                <a:latin typeface="+mn-lt"/>
              </a:defRPr>
            </a:lvl2pPr>
            <a:lvl3pPr>
              <a:spcBef>
                <a:spcPts val="0"/>
              </a:spcBef>
              <a:spcAft>
                <a:spcPts val="600"/>
              </a:spcAft>
              <a:defRPr sz="2000">
                <a:latin typeface="+mn-lt"/>
              </a:defRPr>
            </a:lvl3pPr>
            <a:lvl4pPr>
              <a:spcBef>
                <a:spcPts val="0"/>
              </a:spcBef>
              <a:spcAft>
                <a:spcPts val="600"/>
              </a:spcAft>
              <a:defRPr sz="2000">
                <a:latin typeface="+mn-lt"/>
              </a:defRPr>
            </a:lvl4pPr>
            <a:lvl5pPr>
              <a:spcBef>
                <a:spcPts val="0"/>
              </a:spcBef>
              <a:spcAft>
                <a:spcPts val="600"/>
              </a:spcAft>
              <a:defRPr sz="20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Rectangle 5">
            <a:extLst>
              <a:ext uri="{FF2B5EF4-FFF2-40B4-BE49-F238E27FC236}">
                <a16:creationId xmlns:a16="http://schemas.microsoft.com/office/drawing/2014/main" id="{A4F5F491-9531-4861-B658-DB5FE7E2FEAE}"/>
              </a:ext>
            </a:extLst>
          </p:cNvPr>
          <p:cNvSpPr/>
          <p:nvPr userDrawn="1"/>
        </p:nvSpPr>
        <p:spPr>
          <a:xfrm>
            <a:off x="11328400" y="0"/>
            <a:ext cx="863600" cy="1606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cala Sans"/>
              <a:ea typeface="+mn-ea"/>
              <a:cs typeface="+mn-cs"/>
            </a:endParaRPr>
          </a:p>
        </p:txBody>
      </p:sp>
      <p:sp>
        <p:nvSpPr>
          <p:cNvPr id="7" name="TextBox 6">
            <a:extLst>
              <a:ext uri="{FF2B5EF4-FFF2-40B4-BE49-F238E27FC236}">
                <a16:creationId xmlns:a16="http://schemas.microsoft.com/office/drawing/2014/main" id="{2328F0E1-C264-477A-8C68-5954EE75A404}"/>
              </a:ext>
            </a:extLst>
          </p:cNvPr>
          <p:cNvSpPr txBox="1"/>
          <p:nvPr userDrawn="1"/>
        </p:nvSpPr>
        <p:spPr>
          <a:xfrm>
            <a:off x="11506200" y="1752600"/>
            <a:ext cx="369332" cy="3321050"/>
          </a:xfrm>
          <a:prstGeom prst="rect">
            <a:avLst/>
          </a:prstGeom>
          <a:noFill/>
        </p:spPr>
        <p:txBody>
          <a:bodyPr vert="vert270"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rPr>
              <a:t>The Nursing Assistant and the Care Team</a:t>
            </a:r>
          </a:p>
        </p:txBody>
      </p:sp>
      <p:sp>
        <p:nvSpPr>
          <p:cNvPr id="9" name="TextBox 8">
            <a:extLst>
              <a:ext uri="{FF2B5EF4-FFF2-40B4-BE49-F238E27FC236}">
                <a16:creationId xmlns:a16="http://schemas.microsoft.com/office/drawing/2014/main" id="{31CA6800-7865-48FF-933D-2164FAE0ACC9}"/>
              </a:ext>
            </a:extLst>
          </p:cNvPr>
          <p:cNvSpPr txBox="1"/>
          <p:nvPr userDrawn="1"/>
        </p:nvSpPr>
        <p:spPr>
          <a:xfrm>
            <a:off x="11506197" y="101143"/>
            <a:ext cx="1816272" cy="70788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Scala Sans"/>
                <a:ea typeface="+mn-ea"/>
                <a:cs typeface="+mn-cs"/>
              </a:rPr>
              <a:t>2</a:t>
            </a:r>
          </a:p>
        </p:txBody>
      </p:sp>
      <p:cxnSp>
        <p:nvCxnSpPr>
          <p:cNvPr id="13" name="Straight Connector 12">
            <a:extLst>
              <a:ext uri="{FF2B5EF4-FFF2-40B4-BE49-F238E27FC236}">
                <a16:creationId xmlns:a16="http://schemas.microsoft.com/office/drawing/2014/main" id="{685C658E-B179-4C5F-B3AF-13638309A3D4}"/>
              </a:ext>
            </a:extLst>
          </p:cNvPr>
          <p:cNvCxnSpPr>
            <a:cxnSpLocks/>
          </p:cNvCxnSpPr>
          <p:nvPr userDrawn="1"/>
        </p:nvCxnSpPr>
        <p:spPr>
          <a:xfrm flipH="1">
            <a:off x="745067" y="6629400"/>
            <a:ext cx="1000760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7" name="Date Placeholder 16">
            <a:extLst>
              <a:ext uri="{FF2B5EF4-FFF2-40B4-BE49-F238E27FC236}">
                <a16:creationId xmlns:a16="http://schemas.microsoft.com/office/drawing/2014/main" id="{C71CCBE0-D1B9-42FA-8DAC-87EEE4FE9F42}"/>
              </a:ext>
            </a:extLst>
          </p:cNvPr>
          <p:cNvSpPr>
            <a:spLocks noGrp="1"/>
          </p:cNvSpPr>
          <p:nvPr>
            <p:ph type="dt" sz="half" idx="10"/>
          </p:nvPr>
        </p:nvSpPr>
        <p:spPr>
          <a:xfrm>
            <a:off x="838200" y="6279454"/>
            <a:ext cx="2743200" cy="365125"/>
          </a:xfrm>
        </p:spPr>
        <p:txBody>
          <a:bodyPr/>
          <a:lstStyle>
            <a:lvl1pPr>
              <a:defRPr>
                <a:solidFill>
                  <a:sysClr val="windowText" lastClr="000000"/>
                </a:solidFill>
                <a:latin typeface="+mn-lt"/>
              </a:defRPr>
            </a:lvl1pPr>
          </a:lstStyle>
          <a:p>
            <a:pPr defTabSz="457200"/>
            <a:fld id="{3BC1E1F3-686D-4F52-826D-70A4F80E72A5}" type="datetime1">
              <a:rPr lang="en-US" smtClean="0"/>
              <a:pPr defTabSz="457200"/>
              <a:t>5/13/2019</a:t>
            </a:fld>
            <a:endParaRPr lang="en-US" dirty="0"/>
          </a:p>
        </p:txBody>
      </p:sp>
      <p:sp>
        <p:nvSpPr>
          <p:cNvPr id="18" name="Footer Placeholder 17">
            <a:extLst>
              <a:ext uri="{FF2B5EF4-FFF2-40B4-BE49-F238E27FC236}">
                <a16:creationId xmlns:a16="http://schemas.microsoft.com/office/drawing/2014/main" id="{33E0703D-A83A-40F4-A8D2-8D56B297D859}"/>
              </a:ext>
            </a:extLst>
          </p:cNvPr>
          <p:cNvSpPr>
            <a:spLocks noGrp="1"/>
          </p:cNvSpPr>
          <p:nvPr>
            <p:ph type="ftr" sz="quarter" idx="11"/>
          </p:nvPr>
        </p:nvSpPr>
        <p:spPr>
          <a:xfrm>
            <a:off x="4038599" y="6279454"/>
            <a:ext cx="4993783" cy="365125"/>
          </a:xfrm>
        </p:spPr>
        <p:txBody>
          <a:bodyPr/>
          <a:lstStyle>
            <a:lvl1pPr>
              <a:defRPr>
                <a:solidFill>
                  <a:sysClr val="windowText" lastClr="000000"/>
                </a:solidFill>
                <a:latin typeface="+mn-lt"/>
              </a:defRPr>
            </a:lvl1pPr>
          </a:lstStyle>
          <a:p>
            <a:pPr defTabSz="457200"/>
            <a:endParaRPr lang="en-US" dirty="0"/>
          </a:p>
        </p:txBody>
      </p:sp>
      <p:sp>
        <p:nvSpPr>
          <p:cNvPr id="19" name="Slide Number Placeholder 18">
            <a:extLst>
              <a:ext uri="{FF2B5EF4-FFF2-40B4-BE49-F238E27FC236}">
                <a16:creationId xmlns:a16="http://schemas.microsoft.com/office/drawing/2014/main" id="{DE03F057-80E6-4933-B039-F692BF84B8A2}"/>
              </a:ext>
            </a:extLst>
          </p:cNvPr>
          <p:cNvSpPr>
            <a:spLocks noGrp="1"/>
          </p:cNvSpPr>
          <p:nvPr>
            <p:ph type="sldNum" sz="quarter" idx="12"/>
          </p:nvPr>
        </p:nvSpPr>
        <p:spPr>
          <a:xfrm>
            <a:off x="9518452" y="6279454"/>
            <a:ext cx="1297633" cy="365125"/>
          </a:xfrm>
        </p:spPr>
        <p:txBody>
          <a:bodyPr/>
          <a:lstStyle>
            <a:lvl1pPr>
              <a:defRPr>
                <a:solidFill>
                  <a:schemeClr val="accent2"/>
                </a:solidFill>
                <a:latin typeface="+mn-lt"/>
              </a:defRPr>
            </a:lvl1pPr>
          </a:lstStyle>
          <a:p>
            <a:pPr defTabSz="457200"/>
            <a:fld id="{1E19C8D7-53EE-4AF8-9E87-BBF55B67A655}" type="slidenum">
              <a:rPr lang="en-US" smtClean="0">
                <a:solidFill>
                  <a:srgbClr val="B37924"/>
                </a:solidFill>
              </a:rPr>
              <a:pPr defTabSz="457200"/>
              <a:t>‹#›</a:t>
            </a:fld>
            <a:endParaRPr lang="en-US" dirty="0">
              <a:solidFill>
                <a:srgbClr val="B37924"/>
              </a:solidFill>
            </a:endParaRPr>
          </a:p>
        </p:txBody>
      </p:sp>
      <p:pic>
        <p:nvPicPr>
          <p:cNvPr id="63" name="Graphic 62">
            <a:extLst>
              <a:ext uri="{FF2B5EF4-FFF2-40B4-BE49-F238E27FC236}">
                <a16:creationId xmlns:a16="http://schemas.microsoft.com/office/drawing/2014/main" id="{A0274B49-780C-479A-B0DB-0F3EABBF8D8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041641" y="5735053"/>
            <a:ext cx="719715" cy="934239"/>
          </a:xfrm>
          <a:prstGeom prst="rect">
            <a:avLst/>
          </a:prstGeom>
        </p:spPr>
      </p:pic>
    </p:spTree>
    <p:extLst>
      <p:ext uri="{BB962C8B-B14F-4D97-AF65-F5344CB8AC3E}">
        <p14:creationId xmlns:p14="http://schemas.microsoft.com/office/powerpoint/2010/main" val="40713109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accent2"/>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F1DCB50-4D11-4F0B-AF02-F0797361079C}"/>
              </a:ext>
            </a:extLst>
          </p:cNvPr>
          <p:cNvPicPr>
            <a:picLocks noChangeAspect="1"/>
          </p:cNvPicPr>
          <p:nvPr userDrawn="1"/>
        </p:nvPicPr>
        <p:blipFill>
          <a:blip r:embed="rId2">
            <a:lum bright="100000"/>
          </a:blip>
          <a:stretch>
            <a:fillRect/>
          </a:stretch>
        </p:blipFill>
        <p:spPr>
          <a:xfrm>
            <a:off x="4798611" y="2197769"/>
            <a:ext cx="2539591" cy="2774494"/>
          </a:xfrm>
          <a:prstGeom prst="rect">
            <a:avLst/>
          </a:prstGeom>
        </p:spPr>
      </p:pic>
    </p:spTree>
    <p:extLst>
      <p:ext uri="{BB962C8B-B14F-4D97-AF65-F5344CB8AC3E}">
        <p14:creationId xmlns:p14="http://schemas.microsoft.com/office/powerpoint/2010/main" val="197930419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b="0">
                <a:solidFill>
                  <a:schemeClr val="tx1"/>
                </a:solidFill>
                <a:latin typeface="Scala Sans" panose="02000503060000020003" pitchFamily="2" charset="0"/>
              </a:defRPr>
            </a:lvl1pPr>
          </a:lstStyle>
          <a:p>
            <a:pPr defTabSz="457200"/>
            <a:fld id="{63182F9F-E9DB-44F9-8F4D-A11E49818C55}" type="datetime1">
              <a:rPr lang="en-US" smtClean="0">
                <a:solidFill>
                  <a:prstClr val="black"/>
                </a:solidFill>
              </a:rPr>
              <a:pPr defTabSz="457200"/>
              <a:t>5/13/2019</a:t>
            </a:fld>
            <a:endParaRPr lang="en-US" dirty="0">
              <a:solidFill>
                <a:prstClr val="black"/>
              </a:solidFill>
            </a:endParaRPr>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b="0">
                <a:solidFill>
                  <a:schemeClr val="tx1"/>
                </a:solidFill>
                <a:latin typeface="Scala Sans" panose="02000503060000020003" pitchFamily="2" charset="0"/>
              </a:defRPr>
            </a:lvl1pPr>
          </a:lstStyle>
          <a:p>
            <a:pPr defTabSz="457200"/>
            <a:endParaRPr lang="en-US" dirty="0">
              <a:solidFill>
                <a:prstClr val="black"/>
              </a:solidFill>
            </a:endParaRPr>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b="0">
                <a:solidFill>
                  <a:schemeClr val="tx1"/>
                </a:solidFill>
                <a:latin typeface="Scala Sans" panose="02000503060000020003" pitchFamily="2" charset="0"/>
              </a:defRPr>
            </a:lvl1pPr>
          </a:lstStyle>
          <a:p>
            <a:pPr defTabSz="457200"/>
            <a:fld id="{1E19C8D7-53EE-4AF8-9E87-BBF55B67A655}" type="slidenum">
              <a:rPr lang="en-US" smtClean="0">
                <a:solidFill>
                  <a:prstClr val="black"/>
                </a:solidFill>
              </a:rPr>
              <a:pPr defTabSz="457200"/>
              <a:t>‹#›</a:t>
            </a:fld>
            <a:endParaRPr lang="en-US" dirty="0">
              <a:solidFill>
                <a:prstClr val="black"/>
              </a:solidFill>
            </a:endParaRPr>
          </a:p>
        </p:txBody>
      </p:sp>
    </p:spTree>
    <p:extLst>
      <p:ext uri="{BB962C8B-B14F-4D97-AF65-F5344CB8AC3E}">
        <p14:creationId xmlns:p14="http://schemas.microsoft.com/office/powerpoint/2010/main" val="176555163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4841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7FC0DAF-D501-421B-99FF-435E89CB596A}"/>
              </a:ext>
            </a:extLst>
          </p:cNvPr>
          <p:cNvSpPr>
            <a:spLocks noGrp="1"/>
          </p:cNvSpPr>
          <p:nvPr>
            <p:ph idx="1"/>
          </p:nvPr>
        </p:nvSpPr>
        <p:spPr/>
        <p:txBody>
          <a:bodyPr/>
          <a:lstStyle/>
          <a:p>
            <a:pPr marL="457200" lvl="0" indent="-457200">
              <a:buFont typeface="+mj-lt"/>
              <a:buAutoNum type="arabicPeriod" startAt="2"/>
            </a:pPr>
            <a:r>
              <a:rPr lang="en-US" dirty="0">
                <a:solidFill>
                  <a:srgbClr val="FF0000"/>
                </a:solidFill>
              </a:rPr>
              <a:t>Explain the nursing assistant’s role</a:t>
            </a:r>
            <a:endParaRPr lang="en-US" dirty="0">
              <a:solidFill>
                <a:prstClr val="black"/>
              </a:solidFill>
            </a:endParaRPr>
          </a:p>
          <a:p>
            <a:pPr marL="0" lvl="0" indent="0">
              <a:buNone/>
            </a:pPr>
            <a:endParaRPr lang="en-US" dirty="0">
              <a:solidFill>
                <a:prstClr val="black"/>
              </a:solidFill>
            </a:endParaRPr>
          </a:p>
          <a:p>
            <a:pPr marL="0" lvl="0" indent="0" eaLnBrk="0" fontAlgn="base" hangingPunct="0">
              <a:lnSpc>
                <a:spcPct val="100000"/>
              </a:lnSpc>
              <a:spcBef>
                <a:spcPct val="20000"/>
              </a:spcBef>
              <a:spcAft>
                <a:spcPct val="0"/>
              </a:spcAft>
              <a:buNone/>
              <a:tabLst>
                <a:tab pos="1887538" algn="l"/>
              </a:tabLst>
            </a:pPr>
            <a:r>
              <a:rPr lang="en-US" altLang="en-US" kern="0" dirty="0">
                <a:solidFill>
                  <a:srgbClr val="000000"/>
                </a:solidFill>
                <a:latin typeface="+mj-lt"/>
              </a:rPr>
              <a:t>Think about this question:</a:t>
            </a:r>
          </a:p>
          <a:p>
            <a:pPr marL="0" lvl="0" indent="0" eaLnBrk="0" fontAlgn="base" hangingPunct="0">
              <a:lnSpc>
                <a:spcPct val="100000"/>
              </a:lnSpc>
              <a:spcBef>
                <a:spcPct val="20000"/>
              </a:spcBef>
              <a:spcAft>
                <a:spcPct val="0"/>
              </a:spcAft>
              <a:buNone/>
              <a:tabLst>
                <a:tab pos="1887538" algn="l"/>
              </a:tabLst>
            </a:pPr>
            <a:endParaRPr lang="en-US" altLang="en-US" kern="0" dirty="0">
              <a:solidFill>
                <a:srgbClr val="000000"/>
              </a:solidFill>
              <a:latin typeface="+mj-lt"/>
            </a:endParaRPr>
          </a:p>
          <a:p>
            <a:pPr marL="0" lvl="0" indent="0" eaLnBrk="0" fontAlgn="base" hangingPunct="0">
              <a:lnSpc>
                <a:spcPct val="100000"/>
              </a:lnSpc>
              <a:spcBef>
                <a:spcPct val="20000"/>
              </a:spcBef>
              <a:spcAft>
                <a:spcPct val="0"/>
              </a:spcAft>
              <a:buNone/>
              <a:tabLst>
                <a:tab pos="1887538" algn="l"/>
              </a:tabLst>
            </a:pPr>
            <a:r>
              <a:rPr lang="en-US" altLang="en-US" kern="0" dirty="0">
                <a:solidFill>
                  <a:srgbClr val="000000"/>
                </a:solidFill>
                <a:latin typeface="+mj-lt"/>
              </a:rPr>
              <a:t>A nursing assistant will be assigned to perform certain tasks for specific residents. What should the NA do if she sees a resident who is not on her assignment sheet, but who needs help?</a:t>
            </a:r>
          </a:p>
          <a:p>
            <a:pPr marL="0" lvl="0" indent="0">
              <a:buNone/>
            </a:pPr>
            <a:endParaRPr lang="en-US" dirty="0"/>
          </a:p>
        </p:txBody>
      </p:sp>
      <p:sp>
        <p:nvSpPr>
          <p:cNvPr id="3" name="Slide Number Placeholder 2">
            <a:extLst>
              <a:ext uri="{FF2B5EF4-FFF2-40B4-BE49-F238E27FC236}">
                <a16:creationId xmlns:a16="http://schemas.microsoft.com/office/drawing/2014/main" id="{FD163E95-EF8A-4F6B-973E-5E0C2277B3D2}"/>
              </a:ext>
            </a:extLst>
          </p:cNvPr>
          <p:cNvSpPr>
            <a:spLocks noGrp="1"/>
          </p:cNvSpPr>
          <p:nvPr>
            <p:ph type="sldNum" sz="quarter" idx="12"/>
          </p:nvPr>
        </p:nvSpPr>
        <p:spPr/>
        <p:txBody>
          <a:bodyPr/>
          <a:lstStyle/>
          <a:p>
            <a:pPr defTabSz="457200"/>
            <a:fld id="{1E19C8D7-53EE-4AF8-9E87-BBF55B67A655}" type="slidenum">
              <a:rPr lang="en-US" smtClean="0">
                <a:solidFill>
                  <a:srgbClr val="B37924"/>
                </a:solidFill>
              </a:rPr>
              <a:pPr defTabSz="457200"/>
              <a:t>10</a:t>
            </a:fld>
            <a:endParaRPr lang="en-US" dirty="0">
              <a:solidFill>
                <a:srgbClr val="B37924"/>
              </a:solidFill>
            </a:endParaRPr>
          </a:p>
        </p:txBody>
      </p:sp>
    </p:spTree>
    <p:extLst>
      <p:ext uri="{BB962C8B-B14F-4D97-AF65-F5344CB8AC3E}">
        <p14:creationId xmlns:p14="http://schemas.microsoft.com/office/powerpoint/2010/main" val="7012869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7FC0DAF-D501-421B-99FF-435E89CB596A}"/>
              </a:ext>
            </a:extLst>
          </p:cNvPr>
          <p:cNvSpPr>
            <a:spLocks noGrp="1"/>
          </p:cNvSpPr>
          <p:nvPr>
            <p:ph idx="1"/>
          </p:nvPr>
        </p:nvSpPr>
        <p:spPr/>
        <p:txBody>
          <a:bodyPr/>
          <a:lstStyle/>
          <a:p>
            <a:pPr marL="457200" lvl="0" indent="-457200">
              <a:buFont typeface="+mj-lt"/>
              <a:buAutoNum type="arabicPeriod" startAt="3"/>
            </a:pPr>
            <a:r>
              <a:rPr lang="en-US" dirty="0">
                <a:solidFill>
                  <a:srgbClr val="FF0000"/>
                </a:solidFill>
              </a:rPr>
              <a:t>Explain Professionalism and list examples of professional behavior</a:t>
            </a:r>
            <a:endParaRPr lang="en-US" dirty="0">
              <a:solidFill>
                <a:prstClr val="black"/>
              </a:solidFill>
            </a:endParaRPr>
          </a:p>
          <a:p>
            <a:pPr marL="0" lvl="0" indent="0">
              <a:buNone/>
            </a:pPr>
            <a:endParaRPr lang="en-US" dirty="0">
              <a:solidFill>
                <a:prstClr val="black"/>
              </a:solidFill>
            </a:endParaRPr>
          </a:p>
          <a:p>
            <a:pPr marL="0" lvl="0" indent="0">
              <a:buNone/>
            </a:pPr>
            <a:r>
              <a:rPr lang="en-US" dirty="0"/>
              <a:t>Define the following terms:</a:t>
            </a:r>
          </a:p>
          <a:p>
            <a:pPr marL="0" lvl="0" indent="0">
              <a:buNone/>
            </a:pPr>
            <a:endParaRPr lang="en-US" dirty="0"/>
          </a:p>
          <a:p>
            <a:pPr marL="0" lvl="0" indent="0">
              <a:buNone/>
            </a:pPr>
            <a:r>
              <a:rPr lang="en-US" b="1" dirty="0"/>
              <a:t>professional</a:t>
            </a:r>
          </a:p>
          <a:p>
            <a:pPr marL="457200" lvl="1" indent="0">
              <a:buNone/>
            </a:pPr>
            <a:r>
              <a:rPr lang="en-US" dirty="0"/>
              <a:t>having to do with work or a job.</a:t>
            </a:r>
          </a:p>
          <a:p>
            <a:pPr marL="0" lvl="0" indent="0">
              <a:buNone/>
            </a:pPr>
            <a:r>
              <a:rPr lang="en-US" b="1" dirty="0"/>
              <a:t>personal</a:t>
            </a:r>
          </a:p>
          <a:p>
            <a:pPr marL="457200" lvl="1" indent="0">
              <a:buNone/>
            </a:pPr>
            <a:r>
              <a:rPr lang="en-US" dirty="0"/>
              <a:t>relating to life outside one’s job, such as family, friends, and home life.</a:t>
            </a:r>
          </a:p>
          <a:p>
            <a:pPr marL="0" lvl="0" indent="0">
              <a:buNone/>
            </a:pPr>
            <a:r>
              <a:rPr lang="en-US" b="1" dirty="0"/>
              <a:t>professionalism</a:t>
            </a:r>
          </a:p>
          <a:p>
            <a:pPr marL="457200" lvl="1" indent="0">
              <a:buNone/>
            </a:pPr>
            <a:r>
              <a:rPr lang="en-US" dirty="0"/>
              <a:t>the act of behaving properly when working.</a:t>
            </a:r>
          </a:p>
          <a:p>
            <a:pPr marL="0" lvl="0" indent="0">
              <a:buNone/>
            </a:pPr>
            <a:endParaRPr lang="en-US" dirty="0"/>
          </a:p>
        </p:txBody>
      </p:sp>
      <p:sp>
        <p:nvSpPr>
          <p:cNvPr id="3" name="Slide Number Placeholder 2">
            <a:extLst>
              <a:ext uri="{FF2B5EF4-FFF2-40B4-BE49-F238E27FC236}">
                <a16:creationId xmlns:a16="http://schemas.microsoft.com/office/drawing/2014/main" id="{FD163E95-EF8A-4F6B-973E-5E0C2277B3D2}"/>
              </a:ext>
            </a:extLst>
          </p:cNvPr>
          <p:cNvSpPr>
            <a:spLocks noGrp="1"/>
          </p:cNvSpPr>
          <p:nvPr>
            <p:ph type="sldNum" sz="quarter" idx="12"/>
          </p:nvPr>
        </p:nvSpPr>
        <p:spPr/>
        <p:txBody>
          <a:bodyPr/>
          <a:lstStyle/>
          <a:p>
            <a:pPr defTabSz="457200"/>
            <a:fld id="{1E19C8D7-53EE-4AF8-9E87-BBF55B67A655}" type="slidenum">
              <a:rPr lang="en-US" smtClean="0">
                <a:solidFill>
                  <a:srgbClr val="B37924"/>
                </a:solidFill>
              </a:rPr>
              <a:pPr defTabSz="457200"/>
              <a:t>11</a:t>
            </a:fld>
            <a:endParaRPr lang="en-US" dirty="0">
              <a:solidFill>
                <a:srgbClr val="B37924"/>
              </a:solidFill>
            </a:endParaRPr>
          </a:p>
        </p:txBody>
      </p:sp>
    </p:spTree>
    <p:extLst>
      <p:ext uri="{BB962C8B-B14F-4D97-AF65-F5344CB8AC3E}">
        <p14:creationId xmlns:p14="http://schemas.microsoft.com/office/powerpoint/2010/main" val="40853734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7FC0DAF-D501-421B-99FF-435E89CB596A}"/>
              </a:ext>
            </a:extLst>
          </p:cNvPr>
          <p:cNvSpPr>
            <a:spLocks noGrp="1"/>
          </p:cNvSpPr>
          <p:nvPr>
            <p:ph idx="1"/>
          </p:nvPr>
        </p:nvSpPr>
        <p:spPr/>
        <p:txBody>
          <a:bodyPr/>
          <a:lstStyle/>
          <a:p>
            <a:pPr marL="457200" lvl="0" indent="-457200">
              <a:buFont typeface="+mj-lt"/>
              <a:buAutoNum type="arabicPeriod" startAt="3"/>
            </a:pPr>
            <a:r>
              <a:rPr lang="en-US" dirty="0">
                <a:solidFill>
                  <a:srgbClr val="FF0000"/>
                </a:solidFill>
              </a:rPr>
              <a:t>Explain Professionalism and list examples of professional behavior</a:t>
            </a:r>
            <a:endParaRPr lang="en-US" dirty="0">
              <a:solidFill>
                <a:prstClr val="black"/>
              </a:solidFill>
            </a:endParaRPr>
          </a:p>
          <a:p>
            <a:pPr marL="0" lvl="0" indent="0">
              <a:buNone/>
            </a:pPr>
            <a:endParaRPr lang="en-US" dirty="0">
              <a:solidFill>
                <a:prstClr val="black"/>
              </a:solidFill>
            </a:endParaRPr>
          </a:p>
          <a:p>
            <a:pPr marL="0" lvl="0" indent="0">
              <a:buNone/>
            </a:pPr>
            <a:r>
              <a:rPr lang="en-US" dirty="0">
                <a:solidFill>
                  <a:prstClr val="black"/>
                </a:solidFill>
              </a:rPr>
              <a:t>Define the following terms:</a:t>
            </a:r>
          </a:p>
          <a:p>
            <a:pPr marL="0" lvl="0" indent="0">
              <a:buNone/>
            </a:pPr>
            <a:endParaRPr lang="en-US" dirty="0">
              <a:solidFill>
                <a:prstClr val="black"/>
              </a:solidFill>
            </a:endParaRPr>
          </a:p>
          <a:p>
            <a:pPr marL="0" lvl="0" indent="0">
              <a:buNone/>
            </a:pPr>
            <a:r>
              <a:rPr lang="en-US" b="1" dirty="0">
                <a:solidFill>
                  <a:prstClr val="black"/>
                </a:solidFill>
              </a:rPr>
              <a:t>compassionate </a:t>
            </a:r>
          </a:p>
          <a:p>
            <a:pPr marL="457200" lvl="1" indent="0">
              <a:buNone/>
            </a:pPr>
            <a:r>
              <a:rPr lang="en-US" dirty="0">
                <a:solidFill>
                  <a:prstClr val="black"/>
                </a:solidFill>
              </a:rPr>
              <a:t>being caring, concerned, considerate, empathetic, and understanding. </a:t>
            </a:r>
          </a:p>
          <a:p>
            <a:pPr marL="0" lvl="0" indent="0">
              <a:buNone/>
            </a:pPr>
            <a:r>
              <a:rPr lang="en-US" b="1" dirty="0">
                <a:solidFill>
                  <a:prstClr val="black"/>
                </a:solidFill>
              </a:rPr>
              <a:t>empathy</a:t>
            </a:r>
          </a:p>
          <a:p>
            <a:pPr marL="457200" lvl="1" indent="0">
              <a:buNone/>
            </a:pPr>
            <a:r>
              <a:rPr lang="en-US" dirty="0">
                <a:solidFill>
                  <a:prstClr val="black"/>
                </a:solidFill>
              </a:rPr>
              <a:t>identifying with the feelings of others.</a:t>
            </a:r>
          </a:p>
          <a:p>
            <a:pPr marL="0" lvl="0" indent="0">
              <a:buNone/>
            </a:pPr>
            <a:r>
              <a:rPr lang="en-US" b="1" dirty="0">
                <a:solidFill>
                  <a:prstClr val="black"/>
                </a:solidFill>
              </a:rPr>
              <a:t>sympathy</a:t>
            </a:r>
          </a:p>
          <a:p>
            <a:pPr marL="457200" lvl="1" indent="0">
              <a:buNone/>
            </a:pPr>
            <a:r>
              <a:rPr lang="en-US" dirty="0">
                <a:solidFill>
                  <a:prstClr val="black"/>
                </a:solidFill>
              </a:rPr>
              <a:t>sharing in the feelings and difficulties of others.</a:t>
            </a:r>
          </a:p>
          <a:p>
            <a:pPr marL="0" lvl="0" indent="0">
              <a:buNone/>
            </a:pPr>
            <a:endParaRPr lang="en-US" dirty="0">
              <a:solidFill>
                <a:prstClr val="black"/>
              </a:solidFill>
            </a:endParaRPr>
          </a:p>
          <a:p>
            <a:pPr marL="0" lvl="0" indent="0">
              <a:buNone/>
            </a:pPr>
            <a:endParaRPr lang="en-US" dirty="0"/>
          </a:p>
        </p:txBody>
      </p:sp>
      <p:sp>
        <p:nvSpPr>
          <p:cNvPr id="3" name="Slide Number Placeholder 2">
            <a:extLst>
              <a:ext uri="{FF2B5EF4-FFF2-40B4-BE49-F238E27FC236}">
                <a16:creationId xmlns:a16="http://schemas.microsoft.com/office/drawing/2014/main" id="{FD163E95-EF8A-4F6B-973E-5E0C2277B3D2}"/>
              </a:ext>
            </a:extLst>
          </p:cNvPr>
          <p:cNvSpPr>
            <a:spLocks noGrp="1"/>
          </p:cNvSpPr>
          <p:nvPr>
            <p:ph type="sldNum" sz="quarter" idx="12"/>
          </p:nvPr>
        </p:nvSpPr>
        <p:spPr/>
        <p:txBody>
          <a:bodyPr/>
          <a:lstStyle/>
          <a:p>
            <a:pPr defTabSz="457200"/>
            <a:fld id="{1E19C8D7-53EE-4AF8-9E87-BBF55B67A655}" type="slidenum">
              <a:rPr lang="en-US" smtClean="0">
                <a:solidFill>
                  <a:srgbClr val="B37924"/>
                </a:solidFill>
              </a:rPr>
              <a:pPr defTabSz="457200"/>
              <a:t>12</a:t>
            </a:fld>
            <a:endParaRPr lang="en-US" dirty="0">
              <a:solidFill>
                <a:srgbClr val="B37924"/>
              </a:solidFill>
            </a:endParaRPr>
          </a:p>
        </p:txBody>
      </p:sp>
    </p:spTree>
    <p:extLst>
      <p:ext uri="{BB962C8B-B14F-4D97-AF65-F5344CB8AC3E}">
        <p14:creationId xmlns:p14="http://schemas.microsoft.com/office/powerpoint/2010/main" val="34339024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7FC0DAF-D501-421B-99FF-435E89CB596A}"/>
              </a:ext>
            </a:extLst>
          </p:cNvPr>
          <p:cNvSpPr>
            <a:spLocks noGrp="1"/>
          </p:cNvSpPr>
          <p:nvPr>
            <p:ph idx="1"/>
          </p:nvPr>
        </p:nvSpPr>
        <p:spPr/>
        <p:txBody>
          <a:bodyPr/>
          <a:lstStyle/>
          <a:p>
            <a:pPr marL="457200" lvl="0" indent="-457200">
              <a:buFont typeface="+mj-lt"/>
              <a:buAutoNum type="arabicPeriod" startAt="3"/>
            </a:pPr>
            <a:r>
              <a:rPr lang="en-US" dirty="0">
                <a:solidFill>
                  <a:srgbClr val="FF0000"/>
                </a:solidFill>
              </a:rPr>
              <a:t>Explain Professionalism and list examples of professional behavior</a:t>
            </a:r>
            <a:endParaRPr lang="en-US" dirty="0">
              <a:solidFill>
                <a:prstClr val="black"/>
              </a:solidFill>
            </a:endParaRPr>
          </a:p>
          <a:p>
            <a:pPr marL="0" lvl="0" indent="0">
              <a:buNone/>
            </a:pPr>
            <a:endParaRPr lang="en-US" dirty="0">
              <a:solidFill>
                <a:prstClr val="black"/>
              </a:solidFill>
            </a:endParaRPr>
          </a:p>
          <a:p>
            <a:pPr marL="0" lvl="0" indent="0">
              <a:buNone/>
            </a:pPr>
            <a:r>
              <a:rPr lang="en-US" dirty="0"/>
              <a:t>Define the following terms:</a:t>
            </a:r>
          </a:p>
          <a:p>
            <a:pPr marL="0" lvl="0" indent="0">
              <a:buNone/>
            </a:pPr>
            <a:endParaRPr lang="en-US" dirty="0"/>
          </a:p>
          <a:p>
            <a:pPr marL="0" lvl="0" indent="0">
              <a:buNone/>
            </a:pPr>
            <a:r>
              <a:rPr lang="en-US" b="1" dirty="0"/>
              <a:t>tactful</a:t>
            </a:r>
          </a:p>
          <a:p>
            <a:pPr marL="457200" lvl="1" indent="0">
              <a:buNone/>
            </a:pPr>
            <a:r>
              <a:rPr lang="en-US" dirty="0"/>
              <a:t>showing sensitivity and having a sense of what is appropriate when dealing with others. </a:t>
            </a:r>
          </a:p>
          <a:p>
            <a:pPr marL="0" lvl="0" indent="0">
              <a:buNone/>
            </a:pPr>
            <a:r>
              <a:rPr lang="en-US" b="1" dirty="0"/>
              <a:t>conscientious</a:t>
            </a:r>
          </a:p>
          <a:p>
            <a:pPr marL="457200" lvl="1" indent="0">
              <a:buNone/>
            </a:pPr>
            <a:r>
              <a:rPr lang="en-US" dirty="0"/>
              <a:t>guided by a sense of right and wrong; principled.</a:t>
            </a:r>
          </a:p>
          <a:p>
            <a:pPr marL="0" lvl="0" indent="0">
              <a:buNone/>
            </a:pPr>
            <a:endParaRPr lang="en-US" dirty="0"/>
          </a:p>
        </p:txBody>
      </p:sp>
      <p:sp>
        <p:nvSpPr>
          <p:cNvPr id="3" name="Slide Number Placeholder 2">
            <a:extLst>
              <a:ext uri="{FF2B5EF4-FFF2-40B4-BE49-F238E27FC236}">
                <a16:creationId xmlns:a16="http://schemas.microsoft.com/office/drawing/2014/main" id="{FD163E95-EF8A-4F6B-973E-5E0C2277B3D2}"/>
              </a:ext>
            </a:extLst>
          </p:cNvPr>
          <p:cNvSpPr>
            <a:spLocks noGrp="1"/>
          </p:cNvSpPr>
          <p:nvPr>
            <p:ph type="sldNum" sz="quarter" idx="12"/>
          </p:nvPr>
        </p:nvSpPr>
        <p:spPr/>
        <p:txBody>
          <a:bodyPr/>
          <a:lstStyle/>
          <a:p>
            <a:pPr defTabSz="457200"/>
            <a:fld id="{1E19C8D7-53EE-4AF8-9E87-BBF55B67A655}" type="slidenum">
              <a:rPr lang="en-US" smtClean="0">
                <a:solidFill>
                  <a:srgbClr val="B37924"/>
                </a:solidFill>
              </a:rPr>
              <a:pPr defTabSz="457200"/>
              <a:t>13</a:t>
            </a:fld>
            <a:endParaRPr lang="en-US" dirty="0">
              <a:solidFill>
                <a:srgbClr val="B37924"/>
              </a:solidFill>
            </a:endParaRPr>
          </a:p>
        </p:txBody>
      </p:sp>
    </p:spTree>
    <p:extLst>
      <p:ext uri="{BB962C8B-B14F-4D97-AF65-F5344CB8AC3E}">
        <p14:creationId xmlns:p14="http://schemas.microsoft.com/office/powerpoint/2010/main" val="6581200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7FC0DAF-D501-421B-99FF-435E89CB596A}"/>
              </a:ext>
            </a:extLst>
          </p:cNvPr>
          <p:cNvSpPr>
            <a:spLocks noGrp="1"/>
          </p:cNvSpPr>
          <p:nvPr>
            <p:ph idx="1"/>
          </p:nvPr>
        </p:nvSpPr>
        <p:spPr/>
        <p:txBody>
          <a:bodyPr/>
          <a:lstStyle/>
          <a:p>
            <a:pPr marL="457200" lvl="0" indent="-457200">
              <a:buFont typeface="+mj-lt"/>
              <a:buAutoNum type="arabicPeriod" startAt="3"/>
            </a:pPr>
            <a:r>
              <a:rPr lang="en-US" dirty="0">
                <a:solidFill>
                  <a:srgbClr val="FF0000"/>
                </a:solidFill>
              </a:rPr>
              <a:t>Explain Professionalism and list examples of professional behavior</a:t>
            </a:r>
            <a:endParaRPr lang="en-US" dirty="0">
              <a:solidFill>
                <a:prstClr val="black"/>
              </a:solidFill>
            </a:endParaRPr>
          </a:p>
          <a:p>
            <a:pPr marL="0" lvl="0" indent="0">
              <a:buNone/>
            </a:pPr>
            <a:endParaRPr lang="en-US" dirty="0">
              <a:solidFill>
                <a:prstClr val="black"/>
              </a:solidFill>
            </a:endParaRPr>
          </a:p>
          <a:p>
            <a:pPr marL="0" lvl="0" indent="0">
              <a:buNone/>
            </a:pPr>
            <a:r>
              <a:rPr lang="en-US" dirty="0">
                <a:solidFill>
                  <a:prstClr val="black"/>
                </a:solidFill>
              </a:rPr>
              <a:t>When dealing with residents, a professional nursing assistant always makes a point of </a:t>
            </a:r>
          </a:p>
          <a:p>
            <a:pPr marL="0" lvl="0" indent="0">
              <a:buNone/>
            </a:pPr>
            <a:endParaRPr lang="en-US" dirty="0">
              <a:solidFill>
                <a:prstClr val="black"/>
              </a:solidFill>
            </a:endParaRPr>
          </a:p>
          <a:p>
            <a:pPr lvl="1"/>
            <a:r>
              <a:rPr lang="en-US" dirty="0">
                <a:solidFill>
                  <a:prstClr val="black"/>
                </a:solidFill>
              </a:rPr>
              <a:t>Providing person-centered care</a:t>
            </a:r>
          </a:p>
          <a:p>
            <a:pPr lvl="1"/>
            <a:r>
              <a:rPr lang="en-US" dirty="0">
                <a:solidFill>
                  <a:prstClr val="black"/>
                </a:solidFill>
              </a:rPr>
              <a:t>Being positive </a:t>
            </a:r>
          </a:p>
          <a:p>
            <a:pPr lvl="1"/>
            <a:r>
              <a:rPr lang="en-US" dirty="0">
                <a:solidFill>
                  <a:prstClr val="black"/>
                </a:solidFill>
              </a:rPr>
              <a:t>Doing only assigned tasks </a:t>
            </a:r>
          </a:p>
          <a:p>
            <a:pPr lvl="1"/>
            <a:r>
              <a:rPr lang="en-US" dirty="0">
                <a:solidFill>
                  <a:prstClr val="black"/>
                </a:solidFill>
              </a:rPr>
              <a:t>Keeping residents’ information confidential </a:t>
            </a:r>
          </a:p>
          <a:p>
            <a:pPr lvl="1"/>
            <a:r>
              <a:rPr lang="en-US" dirty="0">
                <a:solidFill>
                  <a:prstClr val="black"/>
                </a:solidFill>
              </a:rPr>
              <a:t>Always being polite and cheerful </a:t>
            </a:r>
          </a:p>
          <a:p>
            <a:pPr lvl="1"/>
            <a:r>
              <a:rPr lang="en-US" dirty="0">
                <a:solidFill>
                  <a:prstClr val="black"/>
                </a:solidFill>
              </a:rPr>
              <a:t>Not discussing personal problems</a:t>
            </a:r>
          </a:p>
          <a:p>
            <a:pPr marL="0" lvl="0" indent="0">
              <a:buNone/>
            </a:pPr>
            <a:endParaRPr lang="en-US" dirty="0">
              <a:solidFill>
                <a:prstClr val="black"/>
              </a:solidFill>
            </a:endParaRPr>
          </a:p>
          <a:p>
            <a:pPr marL="0" lvl="0" indent="0">
              <a:buNone/>
            </a:pPr>
            <a:endParaRPr lang="en-US" dirty="0"/>
          </a:p>
        </p:txBody>
      </p:sp>
      <p:sp>
        <p:nvSpPr>
          <p:cNvPr id="3" name="Slide Number Placeholder 2">
            <a:extLst>
              <a:ext uri="{FF2B5EF4-FFF2-40B4-BE49-F238E27FC236}">
                <a16:creationId xmlns:a16="http://schemas.microsoft.com/office/drawing/2014/main" id="{FD163E95-EF8A-4F6B-973E-5E0C2277B3D2}"/>
              </a:ext>
            </a:extLst>
          </p:cNvPr>
          <p:cNvSpPr>
            <a:spLocks noGrp="1"/>
          </p:cNvSpPr>
          <p:nvPr>
            <p:ph type="sldNum" sz="quarter" idx="12"/>
          </p:nvPr>
        </p:nvSpPr>
        <p:spPr/>
        <p:txBody>
          <a:bodyPr/>
          <a:lstStyle/>
          <a:p>
            <a:pPr defTabSz="457200"/>
            <a:fld id="{1E19C8D7-53EE-4AF8-9E87-BBF55B67A655}" type="slidenum">
              <a:rPr lang="en-US" smtClean="0">
                <a:solidFill>
                  <a:srgbClr val="B37924"/>
                </a:solidFill>
              </a:rPr>
              <a:pPr defTabSz="457200"/>
              <a:t>14</a:t>
            </a:fld>
            <a:endParaRPr lang="en-US" dirty="0">
              <a:solidFill>
                <a:srgbClr val="B37924"/>
              </a:solidFill>
            </a:endParaRPr>
          </a:p>
        </p:txBody>
      </p:sp>
    </p:spTree>
    <p:extLst>
      <p:ext uri="{BB962C8B-B14F-4D97-AF65-F5344CB8AC3E}">
        <p14:creationId xmlns:p14="http://schemas.microsoft.com/office/powerpoint/2010/main" val="24577430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7FC0DAF-D501-421B-99FF-435E89CB596A}"/>
              </a:ext>
            </a:extLst>
          </p:cNvPr>
          <p:cNvSpPr>
            <a:spLocks noGrp="1"/>
          </p:cNvSpPr>
          <p:nvPr>
            <p:ph idx="1"/>
          </p:nvPr>
        </p:nvSpPr>
        <p:spPr/>
        <p:txBody>
          <a:bodyPr/>
          <a:lstStyle/>
          <a:p>
            <a:pPr marL="457200" lvl="0" indent="-457200">
              <a:buFont typeface="+mj-lt"/>
              <a:buAutoNum type="arabicPeriod" startAt="3"/>
            </a:pPr>
            <a:r>
              <a:rPr lang="en-US" dirty="0">
                <a:solidFill>
                  <a:srgbClr val="FF0000"/>
                </a:solidFill>
              </a:rPr>
              <a:t>Explain Professionalism and list examples of professional behavior</a:t>
            </a:r>
            <a:endParaRPr lang="en-US" dirty="0">
              <a:solidFill>
                <a:prstClr val="black"/>
              </a:solidFill>
            </a:endParaRPr>
          </a:p>
          <a:p>
            <a:pPr marL="0" lvl="0" indent="0">
              <a:buNone/>
            </a:pPr>
            <a:endParaRPr lang="en-US" dirty="0">
              <a:solidFill>
                <a:prstClr val="black"/>
              </a:solidFill>
            </a:endParaRPr>
          </a:p>
          <a:p>
            <a:pPr marL="0" lvl="0" indent="0">
              <a:buNone/>
            </a:pPr>
            <a:r>
              <a:rPr lang="en-US" dirty="0"/>
              <a:t>Professional behavior for NAs when dealing with residents (cont’d):</a:t>
            </a:r>
          </a:p>
          <a:p>
            <a:pPr marL="0" lvl="0" indent="0">
              <a:buNone/>
            </a:pPr>
            <a:endParaRPr lang="en-US" dirty="0"/>
          </a:p>
          <a:p>
            <a:pPr lvl="1"/>
            <a:r>
              <a:rPr lang="en-US" dirty="0"/>
              <a:t>Not using profanity</a:t>
            </a:r>
          </a:p>
          <a:p>
            <a:pPr lvl="1"/>
            <a:r>
              <a:rPr lang="en-US" dirty="0"/>
              <a:t>Listening</a:t>
            </a:r>
          </a:p>
          <a:p>
            <a:pPr lvl="1"/>
            <a:r>
              <a:rPr lang="en-US" dirty="0"/>
              <a:t>Calling residents by their proper names</a:t>
            </a:r>
          </a:p>
          <a:p>
            <a:pPr lvl="1"/>
            <a:r>
              <a:rPr lang="en-US" dirty="0"/>
              <a:t>Not giving or accepting gifts</a:t>
            </a:r>
          </a:p>
          <a:p>
            <a:pPr lvl="1"/>
            <a:r>
              <a:rPr lang="en-US" dirty="0"/>
              <a:t>Explaining care</a:t>
            </a:r>
          </a:p>
          <a:p>
            <a:pPr lvl="1"/>
            <a:r>
              <a:rPr lang="en-US" dirty="0"/>
              <a:t>Following care practices</a:t>
            </a:r>
          </a:p>
          <a:p>
            <a:pPr marL="0" lvl="0" indent="0">
              <a:buNone/>
            </a:pPr>
            <a:endParaRPr lang="en-US" dirty="0"/>
          </a:p>
        </p:txBody>
      </p:sp>
      <p:sp>
        <p:nvSpPr>
          <p:cNvPr id="3" name="Slide Number Placeholder 2">
            <a:extLst>
              <a:ext uri="{FF2B5EF4-FFF2-40B4-BE49-F238E27FC236}">
                <a16:creationId xmlns:a16="http://schemas.microsoft.com/office/drawing/2014/main" id="{FD163E95-EF8A-4F6B-973E-5E0C2277B3D2}"/>
              </a:ext>
            </a:extLst>
          </p:cNvPr>
          <p:cNvSpPr>
            <a:spLocks noGrp="1"/>
          </p:cNvSpPr>
          <p:nvPr>
            <p:ph type="sldNum" sz="quarter" idx="12"/>
          </p:nvPr>
        </p:nvSpPr>
        <p:spPr/>
        <p:txBody>
          <a:bodyPr/>
          <a:lstStyle/>
          <a:p>
            <a:pPr defTabSz="457200"/>
            <a:fld id="{1E19C8D7-53EE-4AF8-9E87-BBF55B67A655}" type="slidenum">
              <a:rPr lang="en-US" smtClean="0">
                <a:solidFill>
                  <a:srgbClr val="B37924"/>
                </a:solidFill>
              </a:rPr>
              <a:pPr defTabSz="457200"/>
              <a:t>15</a:t>
            </a:fld>
            <a:endParaRPr lang="en-US" dirty="0">
              <a:solidFill>
                <a:srgbClr val="B37924"/>
              </a:solidFill>
            </a:endParaRPr>
          </a:p>
        </p:txBody>
      </p:sp>
    </p:spTree>
    <p:extLst>
      <p:ext uri="{BB962C8B-B14F-4D97-AF65-F5344CB8AC3E}">
        <p14:creationId xmlns:p14="http://schemas.microsoft.com/office/powerpoint/2010/main" val="20552775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7FC0DAF-D501-421B-99FF-435E89CB596A}"/>
              </a:ext>
            </a:extLst>
          </p:cNvPr>
          <p:cNvSpPr>
            <a:spLocks noGrp="1"/>
          </p:cNvSpPr>
          <p:nvPr>
            <p:ph idx="1"/>
          </p:nvPr>
        </p:nvSpPr>
        <p:spPr/>
        <p:txBody>
          <a:bodyPr/>
          <a:lstStyle/>
          <a:p>
            <a:pPr marL="457200" lvl="0" indent="-457200">
              <a:buFont typeface="+mj-lt"/>
              <a:buAutoNum type="arabicPeriod" startAt="3"/>
            </a:pPr>
            <a:r>
              <a:rPr lang="en-US" dirty="0">
                <a:solidFill>
                  <a:srgbClr val="FF0000"/>
                </a:solidFill>
              </a:rPr>
              <a:t>Explain Professionalism and list examples of professional behavior</a:t>
            </a:r>
            <a:endParaRPr lang="en-US" dirty="0">
              <a:solidFill>
                <a:prstClr val="black"/>
              </a:solidFill>
            </a:endParaRPr>
          </a:p>
          <a:p>
            <a:pPr marL="0" lvl="0" indent="0">
              <a:buNone/>
            </a:pPr>
            <a:endParaRPr lang="en-US" dirty="0">
              <a:solidFill>
                <a:prstClr val="black"/>
              </a:solidFill>
            </a:endParaRPr>
          </a:p>
          <a:p>
            <a:pPr marL="0" lvl="0" indent="0">
              <a:buNone/>
            </a:pPr>
            <a:r>
              <a:rPr lang="en-US" dirty="0"/>
              <a:t>Professional behavior for a nursing assistant also includes doing the following when interacting with employers:</a:t>
            </a:r>
          </a:p>
          <a:p>
            <a:pPr marL="0" lvl="0" indent="0">
              <a:buNone/>
            </a:pPr>
            <a:endParaRPr lang="en-US" dirty="0"/>
          </a:p>
          <a:p>
            <a:pPr lvl="1"/>
            <a:r>
              <a:rPr lang="en-US" dirty="0"/>
              <a:t>Completing duties </a:t>
            </a:r>
          </a:p>
          <a:p>
            <a:pPr lvl="1"/>
            <a:r>
              <a:rPr lang="en-US" dirty="0"/>
              <a:t>Following policies/procedures </a:t>
            </a:r>
          </a:p>
          <a:p>
            <a:pPr lvl="1"/>
            <a:r>
              <a:rPr lang="en-US" dirty="0"/>
              <a:t>Documenting and reporting care </a:t>
            </a:r>
          </a:p>
          <a:p>
            <a:pPr lvl="1"/>
            <a:r>
              <a:rPr lang="en-US" dirty="0"/>
              <a:t>Reporting problems </a:t>
            </a:r>
          </a:p>
          <a:p>
            <a:pPr lvl="1"/>
            <a:r>
              <a:rPr lang="en-US" dirty="0"/>
              <a:t>Reporting anything that keeps a nursing assistant from completing duties</a:t>
            </a:r>
          </a:p>
          <a:p>
            <a:pPr lvl="1"/>
            <a:r>
              <a:rPr lang="en-US" dirty="0"/>
              <a:t>Asking questions </a:t>
            </a:r>
          </a:p>
          <a:p>
            <a:pPr marL="0" lvl="0" indent="0">
              <a:buNone/>
            </a:pPr>
            <a:endParaRPr lang="en-US" dirty="0"/>
          </a:p>
        </p:txBody>
      </p:sp>
      <p:sp>
        <p:nvSpPr>
          <p:cNvPr id="3" name="Slide Number Placeholder 2">
            <a:extLst>
              <a:ext uri="{FF2B5EF4-FFF2-40B4-BE49-F238E27FC236}">
                <a16:creationId xmlns:a16="http://schemas.microsoft.com/office/drawing/2014/main" id="{FD163E95-EF8A-4F6B-973E-5E0C2277B3D2}"/>
              </a:ext>
            </a:extLst>
          </p:cNvPr>
          <p:cNvSpPr>
            <a:spLocks noGrp="1"/>
          </p:cNvSpPr>
          <p:nvPr>
            <p:ph type="sldNum" sz="quarter" idx="12"/>
          </p:nvPr>
        </p:nvSpPr>
        <p:spPr/>
        <p:txBody>
          <a:bodyPr/>
          <a:lstStyle/>
          <a:p>
            <a:pPr defTabSz="457200"/>
            <a:fld id="{1E19C8D7-53EE-4AF8-9E87-BBF55B67A655}" type="slidenum">
              <a:rPr lang="en-US" smtClean="0">
                <a:solidFill>
                  <a:srgbClr val="B37924"/>
                </a:solidFill>
              </a:rPr>
              <a:pPr defTabSz="457200"/>
              <a:t>16</a:t>
            </a:fld>
            <a:endParaRPr lang="en-US" dirty="0">
              <a:solidFill>
                <a:srgbClr val="B37924"/>
              </a:solidFill>
            </a:endParaRPr>
          </a:p>
        </p:txBody>
      </p:sp>
    </p:spTree>
    <p:extLst>
      <p:ext uri="{BB962C8B-B14F-4D97-AF65-F5344CB8AC3E}">
        <p14:creationId xmlns:p14="http://schemas.microsoft.com/office/powerpoint/2010/main" val="39219263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7FC0DAF-D501-421B-99FF-435E89CB596A}"/>
              </a:ext>
            </a:extLst>
          </p:cNvPr>
          <p:cNvSpPr>
            <a:spLocks noGrp="1"/>
          </p:cNvSpPr>
          <p:nvPr>
            <p:ph idx="1"/>
          </p:nvPr>
        </p:nvSpPr>
        <p:spPr/>
        <p:txBody>
          <a:bodyPr/>
          <a:lstStyle/>
          <a:p>
            <a:pPr marL="457200" lvl="0" indent="-457200">
              <a:buFont typeface="+mj-lt"/>
              <a:buAutoNum type="arabicPeriod" startAt="3"/>
            </a:pPr>
            <a:r>
              <a:rPr lang="en-US" dirty="0">
                <a:solidFill>
                  <a:srgbClr val="FF0000"/>
                </a:solidFill>
              </a:rPr>
              <a:t>Explain Professionalism and list examples of professional behavior</a:t>
            </a:r>
            <a:endParaRPr lang="en-US" dirty="0">
              <a:solidFill>
                <a:prstClr val="black"/>
              </a:solidFill>
            </a:endParaRPr>
          </a:p>
          <a:p>
            <a:pPr marL="0" lvl="0" indent="0">
              <a:buNone/>
            </a:pPr>
            <a:endParaRPr lang="en-US" dirty="0">
              <a:solidFill>
                <a:prstClr val="black"/>
              </a:solidFill>
            </a:endParaRPr>
          </a:p>
          <a:p>
            <a:pPr marL="0" lvl="0" indent="0">
              <a:buNone/>
            </a:pPr>
            <a:r>
              <a:rPr lang="en-US" dirty="0"/>
              <a:t>Professional behavior for a nursing assistant interacting with employers (cont’d):</a:t>
            </a:r>
          </a:p>
          <a:p>
            <a:pPr marL="0" lvl="0" indent="0">
              <a:buNone/>
            </a:pPr>
            <a:endParaRPr lang="en-US" dirty="0"/>
          </a:p>
          <a:p>
            <a:pPr lvl="1"/>
            <a:r>
              <a:rPr lang="en-US" dirty="0"/>
              <a:t>Taking directions and feedback </a:t>
            </a:r>
          </a:p>
          <a:p>
            <a:pPr lvl="1"/>
            <a:r>
              <a:rPr lang="en-US" dirty="0"/>
              <a:t>Being clean and neatly dressed and groomed</a:t>
            </a:r>
          </a:p>
          <a:p>
            <a:pPr lvl="1"/>
            <a:r>
              <a:rPr lang="en-US" dirty="0"/>
              <a:t>Being on time </a:t>
            </a:r>
          </a:p>
          <a:p>
            <a:pPr lvl="1"/>
            <a:r>
              <a:rPr lang="en-US" dirty="0"/>
              <a:t>Notifying employer if absent </a:t>
            </a:r>
          </a:p>
          <a:p>
            <a:pPr lvl="1"/>
            <a:r>
              <a:rPr lang="en-US" dirty="0"/>
              <a:t>Following chain of command </a:t>
            </a:r>
          </a:p>
          <a:p>
            <a:pPr lvl="1"/>
            <a:r>
              <a:rPr lang="en-US" dirty="0"/>
              <a:t>Participating in education programs </a:t>
            </a:r>
          </a:p>
          <a:p>
            <a:pPr lvl="1"/>
            <a:r>
              <a:rPr lang="en-US" dirty="0"/>
              <a:t>Being a role model for the facility </a:t>
            </a:r>
          </a:p>
          <a:p>
            <a:pPr marL="0" lvl="0" indent="0">
              <a:buNone/>
            </a:pPr>
            <a:endParaRPr lang="en-US" dirty="0"/>
          </a:p>
        </p:txBody>
      </p:sp>
      <p:sp>
        <p:nvSpPr>
          <p:cNvPr id="3" name="Slide Number Placeholder 2">
            <a:extLst>
              <a:ext uri="{FF2B5EF4-FFF2-40B4-BE49-F238E27FC236}">
                <a16:creationId xmlns:a16="http://schemas.microsoft.com/office/drawing/2014/main" id="{FD163E95-EF8A-4F6B-973E-5E0C2277B3D2}"/>
              </a:ext>
            </a:extLst>
          </p:cNvPr>
          <p:cNvSpPr>
            <a:spLocks noGrp="1"/>
          </p:cNvSpPr>
          <p:nvPr>
            <p:ph type="sldNum" sz="quarter" idx="12"/>
          </p:nvPr>
        </p:nvSpPr>
        <p:spPr/>
        <p:txBody>
          <a:bodyPr/>
          <a:lstStyle/>
          <a:p>
            <a:pPr defTabSz="457200"/>
            <a:fld id="{1E19C8D7-53EE-4AF8-9E87-BBF55B67A655}" type="slidenum">
              <a:rPr lang="en-US" smtClean="0">
                <a:solidFill>
                  <a:srgbClr val="B37924"/>
                </a:solidFill>
              </a:rPr>
              <a:pPr defTabSz="457200"/>
              <a:t>17</a:t>
            </a:fld>
            <a:endParaRPr lang="en-US" dirty="0">
              <a:solidFill>
                <a:srgbClr val="B37924"/>
              </a:solidFill>
            </a:endParaRPr>
          </a:p>
        </p:txBody>
      </p:sp>
    </p:spTree>
    <p:extLst>
      <p:ext uri="{BB962C8B-B14F-4D97-AF65-F5344CB8AC3E}">
        <p14:creationId xmlns:p14="http://schemas.microsoft.com/office/powerpoint/2010/main" val="13274131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2E3D2DC-8233-4401-BDC1-26FE16C272EF}"/>
              </a:ext>
            </a:extLst>
          </p:cNvPr>
          <p:cNvSpPr>
            <a:spLocks noGrp="1"/>
          </p:cNvSpPr>
          <p:nvPr>
            <p:ph idx="1"/>
          </p:nvPr>
        </p:nvSpPr>
        <p:spPr/>
        <p:txBody>
          <a:bodyPr/>
          <a:lstStyle/>
          <a:p>
            <a:pPr marL="0" indent="0">
              <a:buNone/>
            </a:pPr>
            <a:r>
              <a:rPr lang="en-US" dirty="0"/>
              <a:t>Transparency 2-1: Qualities of Great Nursing Assistants</a:t>
            </a:r>
          </a:p>
          <a:p>
            <a:pPr marL="0" indent="0">
              <a:buNone/>
            </a:pPr>
            <a:endParaRPr lang="en-US" dirty="0"/>
          </a:p>
          <a:p>
            <a:pPr marL="0" indent="0">
              <a:buNone/>
            </a:pPr>
            <a:r>
              <a:rPr lang="en-US" dirty="0"/>
              <a:t>	</a:t>
            </a:r>
          </a:p>
          <a:p>
            <a:pPr lvl="1"/>
            <a:r>
              <a:rPr lang="en-US" dirty="0"/>
              <a:t>Compassionate </a:t>
            </a:r>
          </a:p>
          <a:p>
            <a:pPr lvl="1"/>
            <a:r>
              <a:rPr lang="en-US" dirty="0"/>
              <a:t>Honest </a:t>
            </a:r>
          </a:p>
          <a:p>
            <a:pPr lvl="1"/>
            <a:r>
              <a:rPr lang="en-US" dirty="0"/>
              <a:t>Tactful </a:t>
            </a:r>
          </a:p>
          <a:p>
            <a:pPr lvl="1"/>
            <a:r>
              <a:rPr lang="en-US" dirty="0"/>
              <a:t>Conscientious </a:t>
            </a:r>
          </a:p>
          <a:p>
            <a:pPr lvl="1"/>
            <a:r>
              <a:rPr lang="en-US" dirty="0"/>
              <a:t>Dependable </a:t>
            </a:r>
          </a:p>
          <a:p>
            <a:pPr lvl="1"/>
            <a:r>
              <a:rPr lang="en-US" dirty="0"/>
              <a:t>Patient</a:t>
            </a:r>
          </a:p>
          <a:p>
            <a:pPr lvl="1"/>
            <a:r>
              <a:rPr lang="en-US" dirty="0"/>
              <a:t>Respectful </a:t>
            </a:r>
          </a:p>
          <a:p>
            <a:pPr lvl="1"/>
            <a:r>
              <a:rPr lang="en-US" dirty="0"/>
              <a:t>Unprejudiced </a:t>
            </a:r>
          </a:p>
          <a:p>
            <a:pPr lvl="1"/>
            <a:r>
              <a:rPr lang="en-US" dirty="0"/>
              <a:t>Tolerant </a:t>
            </a:r>
          </a:p>
          <a:p>
            <a:pPr marL="0" indent="0">
              <a:buNone/>
            </a:pPr>
            <a:endParaRPr lang="en-US" dirty="0"/>
          </a:p>
        </p:txBody>
      </p:sp>
      <p:sp>
        <p:nvSpPr>
          <p:cNvPr id="3" name="Slide Number Placeholder 2">
            <a:extLst>
              <a:ext uri="{FF2B5EF4-FFF2-40B4-BE49-F238E27FC236}">
                <a16:creationId xmlns:a16="http://schemas.microsoft.com/office/drawing/2014/main" id="{1EA63044-D0CC-43A6-9E59-837CD27DC42D}"/>
              </a:ext>
            </a:extLst>
          </p:cNvPr>
          <p:cNvSpPr>
            <a:spLocks noGrp="1"/>
          </p:cNvSpPr>
          <p:nvPr>
            <p:ph type="sldNum" sz="quarter" idx="12"/>
          </p:nvPr>
        </p:nvSpPr>
        <p:spPr/>
        <p:txBody>
          <a:bodyPr/>
          <a:lstStyle/>
          <a:p>
            <a:pPr defTabSz="457200"/>
            <a:fld id="{1E19C8D7-53EE-4AF8-9E87-BBF55B67A655}" type="slidenum">
              <a:rPr lang="en-US" smtClean="0">
                <a:solidFill>
                  <a:srgbClr val="B37924"/>
                </a:solidFill>
              </a:rPr>
              <a:pPr defTabSz="457200"/>
              <a:t>18</a:t>
            </a:fld>
            <a:endParaRPr lang="en-US" dirty="0">
              <a:solidFill>
                <a:srgbClr val="B37924"/>
              </a:solidFill>
            </a:endParaRPr>
          </a:p>
        </p:txBody>
      </p:sp>
    </p:spTree>
    <p:extLst>
      <p:ext uri="{BB962C8B-B14F-4D97-AF65-F5344CB8AC3E}">
        <p14:creationId xmlns:p14="http://schemas.microsoft.com/office/powerpoint/2010/main" val="14393685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08A17A8-8562-4D2C-AB5F-839562E0ECC3}"/>
              </a:ext>
            </a:extLst>
          </p:cNvPr>
          <p:cNvSpPr>
            <a:spLocks noGrp="1"/>
          </p:cNvSpPr>
          <p:nvPr>
            <p:ph idx="1"/>
          </p:nvPr>
        </p:nvSpPr>
        <p:spPr/>
        <p:txBody>
          <a:bodyPr/>
          <a:lstStyle/>
          <a:p>
            <a:pPr marL="457200" lvl="0" indent="-457200">
              <a:buFont typeface="+mj-lt"/>
              <a:buAutoNum type="arabicPeriod" startAt="4"/>
            </a:pPr>
            <a:r>
              <a:rPr lang="en-US" dirty="0">
                <a:solidFill>
                  <a:srgbClr val="FF0000"/>
                </a:solidFill>
              </a:rPr>
              <a:t>Describe proper personal grooming habits</a:t>
            </a:r>
            <a:endParaRPr lang="en-US" dirty="0">
              <a:solidFill>
                <a:prstClr val="black"/>
              </a:solidFill>
            </a:endParaRPr>
          </a:p>
          <a:p>
            <a:pPr marL="0" lvl="0" indent="0">
              <a:buNone/>
            </a:pPr>
            <a:endParaRPr lang="en-US" dirty="0">
              <a:solidFill>
                <a:prstClr val="black"/>
              </a:solidFill>
            </a:endParaRPr>
          </a:p>
          <a:p>
            <a:pPr marL="0" indent="0">
              <a:buNone/>
            </a:pPr>
            <a:r>
              <a:rPr lang="en-US" dirty="0"/>
              <a:t>Think about this question:</a:t>
            </a:r>
          </a:p>
          <a:p>
            <a:pPr marL="0" indent="0">
              <a:buNone/>
            </a:pPr>
            <a:endParaRPr lang="en-US" dirty="0"/>
          </a:p>
          <a:p>
            <a:pPr marL="0" indent="0">
              <a:buNone/>
            </a:pPr>
            <a:r>
              <a:rPr lang="en-US" dirty="0"/>
              <a:t>Page 14 of the textbook contains a list of grooming tips for nursing assistants. Why are these important tips for professional nursing assistants to follow? </a:t>
            </a:r>
          </a:p>
          <a:p>
            <a:pPr marL="0" indent="0">
              <a:buNone/>
            </a:pPr>
            <a:endParaRPr lang="en-US" dirty="0"/>
          </a:p>
        </p:txBody>
      </p:sp>
      <p:sp>
        <p:nvSpPr>
          <p:cNvPr id="3" name="Slide Number Placeholder 2">
            <a:extLst>
              <a:ext uri="{FF2B5EF4-FFF2-40B4-BE49-F238E27FC236}">
                <a16:creationId xmlns:a16="http://schemas.microsoft.com/office/drawing/2014/main" id="{21AB803F-8A8B-47D1-A30F-E79D39D78E52}"/>
              </a:ext>
            </a:extLst>
          </p:cNvPr>
          <p:cNvSpPr>
            <a:spLocks noGrp="1"/>
          </p:cNvSpPr>
          <p:nvPr>
            <p:ph type="sldNum" sz="quarter" idx="12"/>
          </p:nvPr>
        </p:nvSpPr>
        <p:spPr/>
        <p:txBody>
          <a:bodyPr/>
          <a:lstStyle/>
          <a:p>
            <a:pPr defTabSz="457200"/>
            <a:fld id="{1E19C8D7-53EE-4AF8-9E87-BBF55B67A655}" type="slidenum">
              <a:rPr lang="en-US" smtClean="0">
                <a:solidFill>
                  <a:srgbClr val="B37924"/>
                </a:solidFill>
              </a:rPr>
              <a:pPr defTabSz="457200"/>
              <a:t>19</a:t>
            </a:fld>
            <a:endParaRPr lang="en-US" dirty="0">
              <a:solidFill>
                <a:srgbClr val="B37924"/>
              </a:solidFill>
            </a:endParaRPr>
          </a:p>
        </p:txBody>
      </p:sp>
    </p:spTree>
    <p:extLst>
      <p:ext uri="{BB962C8B-B14F-4D97-AF65-F5344CB8AC3E}">
        <p14:creationId xmlns:p14="http://schemas.microsoft.com/office/powerpoint/2010/main" val="42349317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5956F6-8D0A-4ACD-84A7-45FEF8438262}"/>
              </a:ext>
            </a:extLst>
          </p:cNvPr>
          <p:cNvSpPr>
            <a:spLocks noGrp="1"/>
          </p:cNvSpPr>
          <p:nvPr>
            <p:ph idx="1"/>
          </p:nvPr>
        </p:nvSpPr>
        <p:spPr/>
        <p:txBody>
          <a:bodyPr/>
          <a:lstStyle/>
          <a:p>
            <a:pPr marL="457200" lvl="0" indent="-457200">
              <a:buFont typeface="Arial" panose="020B0604020202020204" pitchFamily="34" charset="0"/>
              <a:buAutoNum type="arabicPeriod"/>
            </a:pPr>
            <a:r>
              <a:rPr lang="en-US" dirty="0">
                <a:solidFill>
                  <a:srgbClr val="FF0000"/>
                </a:solidFill>
              </a:rPr>
              <a:t>Identify the members of the care team and describe how the care team works together to provide care</a:t>
            </a:r>
            <a:endParaRPr lang="en-US" dirty="0">
              <a:solidFill>
                <a:prstClr val="black"/>
              </a:solidFill>
            </a:endParaRPr>
          </a:p>
          <a:p>
            <a:pPr marL="0" lvl="0" indent="0">
              <a:buNone/>
            </a:pPr>
            <a:endParaRPr lang="en-US" dirty="0">
              <a:solidFill>
                <a:prstClr val="black"/>
              </a:solidFill>
            </a:endParaRPr>
          </a:p>
          <a:p>
            <a:pPr marL="0" indent="0">
              <a:buNone/>
            </a:pPr>
            <a:r>
              <a:rPr lang="en-US" dirty="0"/>
              <a:t>The care team is made up of the following individuals:</a:t>
            </a:r>
          </a:p>
          <a:p>
            <a:pPr marL="0" indent="0">
              <a:buNone/>
            </a:pPr>
            <a:r>
              <a:rPr lang="en-US" dirty="0"/>
              <a:t> </a:t>
            </a:r>
          </a:p>
          <a:p>
            <a:pPr lvl="1"/>
            <a:r>
              <a:rPr lang="en-US" dirty="0"/>
              <a:t>Nursing assistant</a:t>
            </a:r>
          </a:p>
          <a:p>
            <a:pPr lvl="1"/>
            <a:r>
              <a:rPr lang="en-US" dirty="0"/>
              <a:t>Registered nurse </a:t>
            </a:r>
          </a:p>
          <a:p>
            <a:pPr lvl="1"/>
            <a:r>
              <a:rPr lang="en-US" dirty="0"/>
              <a:t>Licensed practical nurse/licensed vocational nurse </a:t>
            </a:r>
          </a:p>
          <a:p>
            <a:pPr lvl="1"/>
            <a:r>
              <a:rPr lang="en-US" dirty="0"/>
              <a:t>Physician or doctor </a:t>
            </a:r>
          </a:p>
          <a:p>
            <a:pPr lvl="1"/>
            <a:r>
              <a:rPr lang="en-US" dirty="0"/>
              <a:t>Physical therapist </a:t>
            </a:r>
          </a:p>
          <a:p>
            <a:pPr lvl="1"/>
            <a:r>
              <a:rPr lang="en-US" dirty="0"/>
              <a:t>Occupational therapist </a:t>
            </a:r>
          </a:p>
          <a:p>
            <a:pPr marL="0" indent="0">
              <a:buNone/>
            </a:pPr>
            <a:endParaRPr lang="en-US" dirty="0"/>
          </a:p>
        </p:txBody>
      </p:sp>
      <p:sp>
        <p:nvSpPr>
          <p:cNvPr id="3" name="Slide Number Placeholder 2">
            <a:extLst>
              <a:ext uri="{FF2B5EF4-FFF2-40B4-BE49-F238E27FC236}">
                <a16:creationId xmlns:a16="http://schemas.microsoft.com/office/drawing/2014/main" id="{024E6B02-A507-469C-8A58-65C4488D0F1C}"/>
              </a:ext>
            </a:extLst>
          </p:cNvPr>
          <p:cNvSpPr>
            <a:spLocks noGrp="1"/>
          </p:cNvSpPr>
          <p:nvPr>
            <p:ph type="sldNum" sz="quarter" idx="12"/>
          </p:nvPr>
        </p:nvSpPr>
        <p:spPr/>
        <p:txBody>
          <a:bodyPr/>
          <a:lstStyle/>
          <a:p>
            <a:pPr defTabSz="457200"/>
            <a:fld id="{1E19C8D7-53EE-4AF8-9E87-BBF55B67A655}" type="slidenum">
              <a:rPr lang="en-US" smtClean="0">
                <a:solidFill>
                  <a:srgbClr val="B37924"/>
                </a:solidFill>
              </a:rPr>
              <a:pPr defTabSz="457200"/>
              <a:t>2</a:t>
            </a:fld>
            <a:endParaRPr lang="en-US" dirty="0">
              <a:solidFill>
                <a:srgbClr val="B37924"/>
              </a:solidFill>
            </a:endParaRPr>
          </a:p>
        </p:txBody>
      </p:sp>
    </p:spTree>
    <p:extLst>
      <p:ext uri="{BB962C8B-B14F-4D97-AF65-F5344CB8AC3E}">
        <p14:creationId xmlns:p14="http://schemas.microsoft.com/office/powerpoint/2010/main" val="20751889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08A17A8-8562-4D2C-AB5F-839562E0ECC3}"/>
              </a:ext>
            </a:extLst>
          </p:cNvPr>
          <p:cNvSpPr>
            <a:spLocks noGrp="1"/>
          </p:cNvSpPr>
          <p:nvPr>
            <p:ph idx="1"/>
          </p:nvPr>
        </p:nvSpPr>
        <p:spPr/>
        <p:txBody>
          <a:bodyPr/>
          <a:lstStyle/>
          <a:p>
            <a:pPr marL="457200" lvl="0" indent="-457200">
              <a:buFont typeface="+mj-lt"/>
              <a:buAutoNum type="arabicPeriod" startAt="4"/>
            </a:pPr>
            <a:r>
              <a:rPr lang="en-US" dirty="0">
                <a:solidFill>
                  <a:srgbClr val="FF0000"/>
                </a:solidFill>
              </a:rPr>
              <a:t>Describe proper personal grooming habits</a:t>
            </a:r>
            <a:endParaRPr lang="en-US" dirty="0">
              <a:solidFill>
                <a:prstClr val="black"/>
              </a:solidFill>
            </a:endParaRPr>
          </a:p>
          <a:p>
            <a:pPr marL="0" lvl="0" indent="0">
              <a:buNone/>
            </a:pPr>
            <a:endParaRPr lang="en-US" dirty="0">
              <a:solidFill>
                <a:prstClr val="black"/>
              </a:solidFill>
            </a:endParaRPr>
          </a:p>
          <a:p>
            <a:pPr marL="0" indent="0">
              <a:buNone/>
            </a:pPr>
            <a:r>
              <a:rPr lang="en-US" dirty="0"/>
              <a:t>Think about this question:</a:t>
            </a:r>
          </a:p>
          <a:p>
            <a:pPr marL="0" indent="0">
              <a:buNone/>
            </a:pPr>
            <a:endParaRPr lang="en-US" dirty="0"/>
          </a:p>
          <a:p>
            <a:pPr marL="0" indent="0">
              <a:buNone/>
            </a:pPr>
            <a:r>
              <a:rPr lang="en-US" dirty="0"/>
              <a:t>What might you wear at home or in another setting that would be inappropriate to wear at work?</a:t>
            </a:r>
          </a:p>
          <a:p>
            <a:pPr marL="0" indent="0">
              <a:buNone/>
            </a:pPr>
            <a:endParaRPr lang="en-US" dirty="0"/>
          </a:p>
        </p:txBody>
      </p:sp>
      <p:sp>
        <p:nvSpPr>
          <p:cNvPr id="3" name="Slide Number Placeholder 2">
            <a:extLst>
              <a:ext uri="{FF2B5EF4-FFF2-40B4-BE49-F238E27FC236}">
                <a16:creationId xmlns:a16="http://schemas.microsoft.com/office/drawing/2014/main" id="{21AB803F-8A8B-47D1-A30F-E79D39D78E52}"/>
              </a:ext>
            </a:extLst>
          </p:cNvPr>
          <p:cNvSpPr>
            <a:spLocks noGrp="1"/>
          </p:cNvSpPr>
          <p:nvPr>
            <p:ph type="sldNum" sz="quarter" idx="12"/>
          </p:nvPr>
        </p:nvSpPr>
        <p:spPr/>
        <p:txBody>
          <a:bodyPr/>
          <a:lstStyle/>
          <a:p>
            <a:pPr defTabSz="457200"/>
            <a:fld id="{1E19C8D7-53EE-4AF8-9E87-BBF55B67A655}" type="slidenum">
              <a:rPr lang="en-US" smtClean="0">
                <a:solidFill>
                  <a:srgbClr val="B37924"/>
                </a:solidFill>
              </a:rPr>
              <a:pPr defTabSz="457200"/>
              <a:t>20</a:t>
            </a:fld>
            <a:endParaRPr lang="en-US" dirty="0">
              <a:solidFill>
                <a:srgbClr val="B37924"/>
              </a:solidFill>
            </a:endParaRPr>
          </a:p>
        </p:txBody>
      </p:sp>
    </p:spTree>
    <p:extLst>
      <p:ext uri="{BB962C8B-B14F-4D97-AF65-F5344CB8AC3E}">
        <p14:creationId xmlns:p14="http://schemas.microsoft.com/office/powerpoint/2010/main" val="18883634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08A17A8-8562-4D2C-AB5F-839562E0ECC3}"/>
              </a:ext>
            </a:extLst>
          </p:cNvPr>
          <p:cNvSpPr>
            <a:spLocks noGrp="1"/>
          </p:cNvSpPr>
          <p:nvPr>
            <p:ph idx="1"/>
          </p:nvPr>
        </p:nvSpPr>
        <p:spPr/>
        <p:txBody>
          <a:bodyPr/>
          <a:lstStyle/>
          <a:p>
            <a:pPr marL="457200" lvl="0" indent="-457200">
              <a:buFont typeface="+mj-lt"/>
              <a:buAutoNum type="arabicPeriod" startAt="5"/>
            </a:pPr>
            <a:r>
              <a:rPr lang="en-US" dirty="0">
                <a:solidFill>
                  <a:srgbClr val="FF0000"/>
                </a:solidFill>
              </a:rPr>
              <a:t>Explain the chain of command and scope of practice</a:t>
            </a:r>
            <a:endParaRPr lang="en-US" dirty="0">
              <a:solidFill>
                <a:prstClr val="black"/>
              </a:solidFill>
            </a:endParaRPr>
          </a:p>
          <a:p>
            <a:pPr marL="0" lvl="0" indent="0">
              <a:buNone/>
            </a:pPr>
            <a:endParaRPr lang="en-US" dirty="0">
              <a:solidFill>
                <a:prstClr val="black"/>
              </a:solidFill>
            </a:endParaRPr>
          </a:p>
          <a:p>
            <a:pPr marL="0" lvl="0" indent="0">
              <a:buNone/>
            </a:pPr>
            <a:r>
              <a:rPr lang="en-US" dirty="0">
                <a:solidFill>
                  <a:prstClr val="black"/>
                </a:solidFill>
              </a:rPr>
              <a:t>Define the following terms:</a:t>
            </a:r>
          </a:p>
          <a:p>
            <a:pPr marL="0" lvl="0" indent="0">
              <a:buNone/>
            </a:pPr>
            <a:endParaRPr lang="en-US" dirty="0">
              <a:solidFill>
                <a:prstClr val="black"/>
              </a:solidFill>
            </a:endParaRPr>
          </a:p>
          <a:p>
            <a:pPr marL="0" lvl="0" indent="0">
              <a:buNone/>
            </a:pPr>
            <a:r>
              <a:rPr lang="en-US" b="1" dirty="0">
                <a:solidFill>
                  <a:prstClr val="black"/>
                </a:solidFill>
              </a:rPr>
              <a:t>chain of command</a:t>
            </a:r>
          </a:p>
          <a:p>
            <a:pPr marL="457200" lvl="1" indent="0">
              <a:buNone/>
            </a:pPr>
            <a:r>
              <a:rPr lang="en-US" dirty="0">
                <a:solidFill>
                  <a:prstClr val="black"/>
                </a:solidFill>
              </a:rPr>
              <a:t>the line of authority within a facility or agency.</a:t>
            </a:r>
          </a:p>
          <a:p>
            <a:pPr marL="0" lvl="0" indent="0">
              <a:buNone/>
            </a:pPr>
            <a:r>
              <a:rPr lang="en-US" b="1" dirty="0">
                <a:solidFill>
                  <a:prstClr val="black"/>
                </a:solidFill>
              </a:rPr>
              <a:t>liability</a:t>
            </a:r>
          </a:p>
          <a:p>
            <a:pPr marL="457200" lvl="1" indent="0">
              <a:buNone/>
            </a:pPr>
            <a:r>
              <a:rPr lang="en-US" dirty="0">
                <a:solidFill>
                  <a:prstClr val="black"/>
                </a:solidFill>
              </a:rPr>
              <a:t>a legal term that means someone can be held responsible for harming someone else.</a:t>
            </a:r>
          </a:p>
          <a:p>
            <a:pPr marL="0" lvl="0" indent="0">
              <a:buNone/>
            </a:pPr>
            <a:r>
              <a:rPr lang="en-US" b="1" dirty="0">
                <a:solidFill>
                  <a:prstClr val="black"/>
                </a:solidFill>
              </a:rPr>
              <a:t>scope of practice</a:t>
            </a:r>
          </a:p>
          <a:p>
            <a:pPr marL="457200" lvl="1" indent="0">
              <a:buNone/>
            </a:pPr>
            <a:r>
              <a:rPr lang="en-US" dirty="0">
                <a:solidFill>
                  <a:prstClr val="black"/>
                </a:solidFill>
              </a:rPr>
              <a:t>defines the tasks that healthcare providers are legally allowed to do as permitted by state or federal law.</a:t>
            </a:r>
          </a:p>
          <a:p>
            <a:pPr marL="0" lvl="0" indent="0">
              <a:buNone/>
            </a:pPr>
            <a:endParaRPr lang="en-US" dirty="0">
              <a:solidFill>
                <a:prstClr val="black"/>
              </a:solidFill>
            </a:endParaRPr>
          </a:p>
          <a:p>
            <a:pPr marL="0" indent="0">
              <a:buNone/>
            </a:pPr>
            <a:endParaRPr lang="en-US" dirty="0"/>
          </a:p>
        </p:txBody>
      </p:sp>
      <p:sp>
        <p:nvSpPr>
          <p:cNvPr id="3" name="Slide Number Placeholder 2">
            <a:extLst>
              <a:ext uri="{FF2B5EF4-FFF2-40B4-BE49-F238E27FC236}">
                <a16:creationId xmlns:a16="http://schemas.microsoft.com/office/drawing/2014/main" id="{21AB803F-8A8B-47D1-A30F-E79D39D78E52}"/>
              </a:ext>
            </a:extLst>
          </p:cNvPr>
          <p:cNvSpPr>
            <a:spLocks noGrp="1"/>
          </p:cNvSpPr>
          <p:nvPr>
            <p:ph type="sldNum" sz="quarter" idx="12"/>
          </p:nvPr>
        </p:nvSpPr>
        <p:spPr/>
        <p:txBody>
          <a:bodyPr/>
          <a:lstStyle/>
          <a:p>
            <a:pPr defTabSz="457200"/>
            <a:fld id="{1E19C8D7-53EE-4AF8-9E87-BBF55B67A655}" type="slidenum">
              <a:rPr lang="en-US" smtClean="0">
                <a:solidFill>
                  <a:srgbClr val="B37924"/>
                </a:solidFill>
              </a:rPr>
              <a:pPr defTabSz="457200"/>
              <a:t>21</a:t>
            </a:fld>
            <a:endParaRPr lang="en-US" dirty="0">
              <a:solidFill>
                <a:srgbClr val="B37924"/>
              </a:solidFill>
            </a:endParaRPr>
          </a:p>
        </p:txBody>
      </p:sp>
    </p:spTree>
    <p:extLst>
      <p:ext uri="{BB962C8B-B14F-4D97-AF65-F5344CB8AC3E}">
        <p14:creationId xmlns:p14="http://schemas.microsoft.com/office/powerpoint/2010/main" val="33034547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2E3D2DC-8233-4401-BDC1-26FE16C272EF}"/>
              </a:ext>
            </a:extLst>
          </p:cNvPr>
          <p:cNvSpPr>
            <a:spLocks noGrp="1"/>
          </p:cNvSpPr>
          <p:nvPr>
            <p:ph idx="1"/>
          </p:nvPr>
        </p:nvSpPr>
        <p:spPr/>
        <p:txBody>
          <a:bodyPr/>
          <a:lstStyle/>
          <a:p>
            <a:pPr marL="0" indent="0">
              <a:buNone/>
            </a:pPr>
            <a:r>
              <a:rPr lang="en-US" dirty="0"/>
              <a:t>Transparency 2-2: Chain of Command</a:t>
            </a:r>
          </a:p>
          <a:p>
            <a:pPr marL="0" indent="0">
              <a:buNone/>
            </a:pPr>
            <a:endParaRPr lang="en-US" dirty="0"/>
          </a:p>
        </p:txBody>
      </p:sp>
      <p:sp>
        <p:nvSpPr>
          <p:cNvPr id="3" name="Slide Number Placeholder 2">
            <a:extLst>
              <a:ext uri="{FF2B5EF4-FFF2-40B4-BE49-F238E27FC236}">
                <a16:creationId xmlns:a16="http://schemas.microsoft.com/office/drawing/2014/main" id="{1EA63044-D0CC-43A6-9E59-837CD27DC42D}"/>
              </a:ext>
            </a:extLst>
          </p:cNvPr>
          <p:cNvSpPr>
            <a:spLocks noGrp="1"/>
          </p:cNvSpPr>
          <p:nvPr>
            <p:ph type="sldNum" sz="quarter" idx="12"/>
          </p:nvPr>
        </p:nvSpPr>
        <p:spPr/>
        <p:txBody>
          <a:bodyPr/>
          <a:lstStyle/>
          <a:p>
            <a:pPr defTabSz="457200"/>
            <a:fld id="{1E19C8D7-53EE-4AF8-9E87-BBF55B67A655}" type="slidenum">
              <a:rPr lang="en-US" smtClean="0">
                <a:solidFill>
                  <a:srgbClr val="B37924"/>
                </a:solidFill>
              </a:rPr>
              <a:pPr defTabSz="457200"/>
              <a:t>22</a:t>
            </a:fld>
            <a:endParaRPr lang="en-US" dirty="0">
              <a:solidFill>
                <a:srgbClr val="B37924"/>
              </a:solidFill>
            </a:endParaRPr>
          </a:p>
        </p:txBody>
      </p:sp>
      <p:pic>
        <p:nvPicPr>
          <p:cNvPr id="6" name="Picture 4">
            <a:extLst>
              <a:ext uri="{FF2B5EF4-FFF2-40B4-BE49-F238E27FC236}">
                <a16:creationId xmlns:a16="http://schemas.microsoft.com/office/drawing/2014/main" id="{DE89B320-79BD-49AF-8948-CFCB156692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77725" y="334962"/>
            <a:ext cx="2827338" cy="618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52718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08A17A8-8562-4D2C-AB5F-839562E0ECC3}"/>
              </a:ext>
            </a:extLst>
          </p:cNvPr>
          <p:cNvSpPr>
            <a:spLocks noGrp="1"/>
          </p:cNvSpPr>
          <p:nvPr>
            <p:ph idx="1"/>
          </p:nvPr>
        </p:nvSpPr>
        <p:spPr/>
        <p:txBody>
          <a:bodyPr/>
          <a:lstStyle/>
          <a:p>
            <a:pPr marL="457200" lvl="0" indent="-457200">
              <a:buFont typeface="+mj-lt"/>
              <a:buAutoNum type="arabicPeriod" startAt="5"/>
            </a:pPr>
            <a:r>
              <a:rPr lang="en-US" dirty="0">
                <a:solidFill>
                  <a:srgbClr val="FF0000"/>
                </a:solidFill>
              </a:rPr>
              <a:t>Explain the chain of command and scope of practice</a:t>
            </a:r>
            <a:endParaRPr lang="en-US" dirty="0">
              <a:solidFill>
                <a:prstClr val="black"/>
              </a:solidFill>
            </a:endParaRPr>
          </a:p>
          <a:p>
            <a:pPr marL="0" lvl="0" indent="0">
              <a:buNone/>
            </a:pPr>
            <a:endParaRPr lang="en-US" dirty="0">
              <a:solidFill>
                <a:prstClr val="black"/>
              </a:solidFill>
            </a:endParaRPr>
          </a:p>
          <a:p>
            <a:pPr marL="0" indent="0">
              <a:buNone/>
            </a:pPr>
            <a:r>
              <a:rPr lang="en-US" dirty="0"/>
              <a:t>Think about this question:</a:t>
            </a:r>
          </a:p>
          <a:p>
            <a:pPr marL="0" indent="0">
              <a:buNone/>
            </a:pPr>
            <a:endParaRPr lang="en-US" dirty="0"/>
          </a:p>
          <a:p>
            <a:pPr marL="0" indent="0">
              <a:buNone/>
            </a:pPr>
            <a:r>
              <a:rPr lang="en-US" dirty="0"/>
              <a:t>How does the chain of command show the importance of nursing assistants not performing tasks outside their scope of practice? </a:t>
            </a:r>
          </a:p>
          <a:p>
            <a:pPr marL="0" indent="0">
              <a:buNone/>
            </a:pPr>
            <a:endParaRPr lang="en-US" dirty="0"/>
          </a:p>
        </p:txBody>
      </p:sp>
      <p:sp>
        <p:nvSpPr>
          <p:cNvPr id="3" name="Slide Number Placeholder 2">
            <a:extLst>
              <a:ext uri="{FF2B5EF4-FFF2-40B4-BE49-F238E27FC236}">
                <a16:creationId xmlns:a16="http://schemas.microsoft.com/office/drawing/2014/main" id="{21AB803F-8A8B-47D1-A30F-E79D39D78E52}"/>
              </a:ext>
            </a:extLst>
          </p:cNvPr>
          <p:cNvSpPr>
            <a:spLocks noGrp="1"/>
          </p:cNvSpPr>
          <p:nvPr>
            <p:ph type="sldNum" sz="quarter" idx="12"/>
          </p:nvPr>
        </p:nvSpPr>
        <p:spPr/>
        <p:txBody>
          <a:bodyPr/>
          <a:lstStyle/>
          <a:p>
            <a:pPr defTabSz="457200"/>
            <a:fld id="{1E19C8D7-53EE-4AF8-9E87-BBF55B67A655}" type="slidenum">
              <a:rPr lang="en-US" smtClean="0">
                <a:solidFill>
                  <a:srgbClr val="B37924"/>
                </a:solidFill>
              </a:rPr>
              <a:pPr defTabSz="457200"/>
              <a:t>23</a:t>
            </a:fld>
            <a:endParaRPr lang="en-US" dirty="0">
              <a:solidFill>
                <a:srgbClr val="B37924"/>
              </a:solidFill>
            </a:endParaRPr>
          </a:p>
        </p:txBody>
      </p:sp>
    </p:spTree>
    <p:extLst>
      <p:ext uri="{BB962C8B-B14F-4D97-AF65-F5344CB8AC3E}">
        <p14:creationId xmlns:p14="http://schemas.microsoft.com/office/powerpoint/2010/main" val="2953289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08A17A8-8562-4D2C-AB5F-839562E0ECC3}"/>
              </a:ext>
            </a:extLst>
          </p:cNvPr>
          <p:cNvSpPr>
            <a:spLocks noGrp="1"/>
          </p:cNvSpPr>
          <p:nvPr>
            <p:ph idx="1"/>
          </p:nvPr>
        </p:nvSpPr>
        <p:spPr/>
        <p:txBody>
          <a:bodyPr/>
          <a:lstStyle/>
          <a:p>
            <a:pPr marL="457200" lvl="0" indent="-457200">
              <a:buFont typeface="+mj-lt"/>
              <a:buAutoNum type="arabicPeriod" startAt="5"/>
            </a:pPr>
            <a:r>
              <a:rPr lang="en-US" dirty="0">
                <a:solidFill>
                  <a:srgbClr val="FF0000"/>
                </a:solidFill>
              </a:rPr>
              <a:t>Explain the chain of command and scope of practice</a:t>
            </a:r>
            <a:endParaRPr lang="en-US" dirty="0">
              <a:solidFill>
                <a:prstClr val="black"/>
              </a:solidFill>
            </a:endParaRPr>
          </a:p>
          <a:p>
            <a:pPr marL="0" lvl="0" indent="0">
              <a:buNone/>
            </a:pPr>
            <a:endParaRPr lang="en-US" dirty="0">
              <a:solidFill>
                <a:prstClr val="black"/>
              </a:solidFill>
            </a:endParaRPr>
          </a:p>
          <a:p>
            <a:pPr marL="0" indent="0">
              <a:buNone/>
            </a:pPr>
            <a:r>
              <a:rPr lang="en-US" dirty="0"/>
              <a:t>Remember:</a:t>
            </a:r>
          </a:p>
          <a:p>
            <a:pPr marL="0" indent="0">
              <a:buNone/>
            </a:pPr>
            <a:endParaRPr lang="en-US" dirty="0"/>
          </a:p>
          <a:p>
            <a:pPr marL="0" indent="0">
              <a:buNone/>
            </a:pPr>
            <a:r>
              <a:rPr lang="en-US" dirty="0"/>
              <a:t>Laws and regulations are different from state to state, but certain tasks are never performed by nursing assistants. NAs </a:t>
            </a:r>
            <a:r>
              <a:rPr lang="en-US" b="1" i="1" dirty="0"/>
              <a:t>never </a:t>
            </a:r>
          </a:p>
          <a:p>
            <a:pPr marL="0" indent="0">
              <a:buNone/>
            </a:pPr>
            <a:endParaRPr lang="en-US" dirty="0"/>
          </a:p>
          <a:p>
            <a:pPr lvl="1"/>
            <a:r>
              <a:rPr lang="en-US" dirty="0"/>
              <a:t>Perform procedures requiring sterile technique</a:t>
            </a:r>
          </a:p>
          <a:p>
            <a:pPr lvl="1"/>
            <a:r>
              <a:rPr lang="en-US" dirty="0"/>
              <a:t>Make diagnoses</a:t>
            </a:r>
          </a:p>
          <a:p>
            <a:pPr lvl="1"/>
            <a:r>
              <a:rPr lang="en-US" dirty="0"/>
              <a:t>Tell the resident or the family the diagnosis or treatment plan</a:t>
            </a:r>
          </a:p>
          <a:p>
            <a:pPr marL="0" indent="0">
              <a:buNone/>
            </a:pPr>
            <a:endParaRPr lang="en-US" dirty="0"/>
          </a:p>
        </p:txBody>
      </p:sp>
      <p:sp>
        <p:nvSpPr>
          <p:cNvPr id="3" name="Slide Number Placeholder 2">
            <a:extLst>
              <a:ext uri="{FF2B5EF4-FFF2-40B4-BE49-F238E27FC236}">
                <a16:creationId xmlns:a16="http://schemas.microsoft.com/office/drawing/2014/main" id="{21AB803F-8A8B-47D1-A30F-E79D39D78E52}"/>
              </a:ext>
            </a:extLst>
          </p:cNvPr>
          <p:cNvSpPr>
            <a:spLocks noGrp="1"/>
          </p:cNvSpPr>
          <p:nvPr>
            <p:ph type="sldNum" sz="quarter" idx="12"/>
          </p:nvPr>
        </p:nvSpPr>
        <p:spPr/>
        <p:txBody>
          <a:bodyPr/>
          <a:lstStyle/>
          <a:p>
            <a:pPr defTabSz="457200"/>
            <a:fld id="{1E19C8D7-53EE-4AF8-9E87-BBF55B67A655}" type="slidenum">
              <a:rPr lang="en-US" smtClean="0">
                <a:solidFill>
                  <a:srgbClr val="B37924"/>
                </a:solidFill>
              </a:rPr>
              <a:pPr defTabSz="457200"/>
              <a:t>24</a:t>
            </a:fld>
            <a:endParaRPr lang="en-US" dirty="0">
              <a:solidFill>
                <a:srgbClr val="B37924"/>
              </a:solidFill>
            </a:endParaRPr>
          </a:p>
        </p:txBody>
      </p:sp>
    </p:spTree>
    <p:extLst>
      <p:ext uri="{BB962C8B-B14F-4D97-AF65-F5344CB8AC3E}">
        <p14:creationId xmlns:p14="http://schemas.microsoft.com/office/powerpoint/2010/main" val="15768002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08A17A8-8562-4D2C-AB5F-839562E0ECC3}"/>
              </a:ext>
            </a:extLst>
          </p:cNvPr>
          <p:cNvSpPr>
            <a:spLocks noGrp="1"/>
          </p:cNvSpPr>
          <p:nvPr>
            <p:ph idx="1"/>
          </p:nvPr>
        </p:nvSpPr>
        <p:spPr/>
        <p:txBody>
          <a:bodyPr/>
          <a:lstStyle/>
          <a:p>
            <a:pPr marL="457200" lvl="0" indent="-457200">
              <a:buFont typeface="+mj-lt"/>
              <a:buAutoNum type="arabicPeriod" startAt="5"/>
            </a:pPr>
            <a:r>
              <a:rPr lang="en-US" dirty="0">
                <a:solidFill>
                  <a:srgbClr val="FF0000"/>
                </a:solidFill>
              </a:rPr>
              <a:t>Explain the chain of command and scope of practice</a:t>
            </a:r>
            <a:endParaRPr lang="en-US" dirty="0">
              <a:solidFill>
                <a:prstClr val="black"/>
              </a:solidFill>
            </a:endParaRPr>
          </a:p>
          <a:p>
            <a:pPr marL="0" lvl="0" indent="0">
              <a:buNone/>
            </a:pPr>
            <a:endParaRPr lang="en-US" dirty="0">
              <a:solidFill>
                <a:prstClr val="black"/>
              </a:solidFill>
            </a:endParaRPr>
          </a:p>
          <a:p>
            <a:pPr marL="0" indent="0">
              <a:buNone/>
            </a:pPr>
            <a:r>
              <a:rPr lang="en-US" dirty="0"/>
              <a:t>Think about these questions:</a:t>
            </a:r>
          </a:p>
          <a:p>
            <a:pPr marL="0" indent="0">
              <a:buNone/>
            </a:pPr>
            <a:endParaRPr lang="en-US" dirty="0"/>
          </a:p>
          <a:p>
            <a:pPr marL="0" indent="0">
              <a:buNone/>
            </a:pPr>
            <a:r>
              <a:rPr lang="en-US" dirty="0"/>
              <a:t>Why must a nursing assistant never honor a request to do something outside his scope of practice?</a:t>
            </a:r>
          </a:p>
          <a:p>
            <a:pPr marL="0" indent="0">
              <a:buNone/>
            </a:pPr>
            <a:endParaRPr lang="en-US" dirty="0"/>
          </a:p>
          <a:p>
            <a:pPr marL="0" indent="0">
              <a:buNone/>
            </a:pPr>
            <a:r>
              <a:rPr lang="en-US" dirty="0"/>
              <a:t>What should an NA do if he receives such a request?</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21AB803F-8A8B-47D1-A30F-E79D39D78E52}"/>
              </a:ext>
            </a:extLst>
          </p:cNvPr>
          <p:cNvSpPr>
            <a:spLocks noGrp="1"/>
          </p:cNvSpPr>
          <p:nvPr>
            <p:ph type="sldNum" sz="quarter" idx="12"/>
          </p:nvPr>
        </p:nvSpPr>
        <p:spPr/>
        <p:txBody>
          <a:bodyPr/>
          <a:lstStyle/>
          <a:p>
            <a:pPr defTabSz="457200"/>
            <a:fld id="{1E19C8D7-53EE-4AF8-9E87-BBF55B67A655}" type="slidenum">
              <a:rPr lang="en-US" smtClean="0">
                <a:solidFill>
                  <a:srgbClr val="B37924"/>
                </a:solidFill>
              </a:rPr>
              <a:pPr defTabSz="457200"/>
              <a:t>25</a:t>
            </a:fld>
            <a:endParaRPr lang="en-US" dirty="0">
              <a:solidFill>
                <a:srgbClr val="B37924"/>
              </a:solidFill>
            </a:endParaRPr>
          </a:p>
        </p:txBody>
      </p:sp>
    </p:spTree>
    <p:extLst>
      <p:ext uri="{BB962C8B-B14F-4D97-AF65-F5344CB8AC3E}">
        <p14:creationId xmlns:p14="http://schemas.microsoft.com/office/powerpoint/2010/main" val="8636892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08A17A8-8562-4D2C-AB5F-839562E0ECC3}"/>
              </a:ext>
            </a:extLst>
          </p:cNvPr>
          <p:cNvSpPr>
            <a:spLocks noGrp="1"/>
          </p:cNvSpPr>
          <p:nvPr>
            <p:ph idx="1"/>
          </p:nvPr>
        </p:nvSpPr>
        <p:spPr/>
        <p:txBody>
          <a:bodyPr/>
          <a:lstStyle/>
          <a:p>
            <a:pPr marL="457200" lvl="0" indent="-457200">
              <a:buFont typeface="+mj-lt"/>
              <a:buAutoNum type="arabicPeriod" startAt="6"/>
            </a:pPr>
            <a:r>
              <a:rPr lang="en-US" dirty="0">
                <a:solidFill>
                  <a:srgbClr val="FF0000"/>
                </a:solidFill>
              </a:rPr>
              <a:t>Discuss the resident care plan and explain its purpose</a:t>
            </a:r>
            <a:endParaRPr lang="en-US" dirty="0">
              <a:solidFill>
                <a:prstClr val="black"/>
              </a:solidFill>
            </a:endParaRPr>
          </a:p>
          <a:p>
            <a:pPr marL="0" lvl="0" indent="0">
              <a:buNone/>
            </a:pPr>
            <a:endParaRPr lang="en-US" dirty="0">
              <a:solidFill>
                <a:prstClr val="black"/>
              </a:solidFill>
            </a:endParaRPr>
          </a:p>
          <a:p>
            <a:pPr marL="0" indent="0">
              <a:buNone/>
            </a:pPr>
            <a:r>
              <a:rPr lang="en-US" dirty="0"/>
              <a:t>Think about these questions:</a:t>
            </a:r>
          </a:p>
          <a:p>
            <a:pPr marL="0" indent="0">
              <a:buNone/>
            </a:pPr>
            <a:endParaRPr lang="en-US" dirty="0"/>
          </a:p>
          <a:p>
            <a:pPr marL="0" indent="0">
              <a:buNone/>
            </a:pPr>
            <a:r>
              <a:rPr lang="en-US" dirty="0"/>
              <a:t>Why does each resident have a different care plan? </a:t>
            </a:r>
          </a:p>
          <a:p>
            <a:pPr marL="0" indent="0">
              <a:buNone/>
            </a:pPr>
            <a:endParaRPr lang="en-US" dirty="0"/>
          </a:p>
          <a:p>
            <a:pPr marL="0" indent="0">
              <a:buNone/>
            </a:pPr>
            <a:r>
              <a:rPr lang="en-US" dirty="0"/>
              <a:t>How might residents’ care plans be different from each other?</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21AB803F-8A8B-47D1-A30F-E79D39D78E52}"/>
              </a:ext>
            </a:extLst>
          </p:cNvPr>
          <p:cNvSpPr>
            <a:spLocks noGrp="1"/>
          </p:cNvSpPr>
          <p:nvPr>
            <p:ph type="sldNum" sz="quarter" idx="12"/>
          </p:nvPr>
        </p:nvSpPr>
        <p:spPr/>
        <p:txBody>
          <a:bodyPr/>
          <a:lstStyle/>
          <a:p>
            <a:pPr defTabSz="457200"/>
            <a:fld id="{1E19C8D7-53EE-4AF8-9E87-BBF55B67A655}" type="slidenum">
              <a:rPr lang="en-US" smtClean="0">
                <a:solidFill>
                  <a:srgbClr val="B37924"/>
                </a:solidFill>
              </a:rPr>
              <a:pPr defTabSz="457200"/>
              <a:t>26</a:t>
            </a:fld>
            <a:endParaRPr lang="en-US" dirty="0">
              <a:solidFill>
                <a:srgbClr val="B37924"/>
              </a:solidFill>
            </a:endParaRPr>
          </a:p>
        </p:txBody>
      </p:sp>
    </p:spTree>
    <p:extLst>
      <p:ext uri="{BB962C8B-B14F-4D97-AF65-F5344CB8AC3E}">
        <p14:creationId xmlns:p14="http://schemas.microsoft.com/office/powerpoint/2010/main" val="14073450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08A17A8-8562-4D2C-AB5F-839562E0ECC3}"/>
              </a:ext>
            </a:extLst>
          </p:cNvPr>
          <p:cNvSpPr>
            <a:spLocks noGrp="1"/>
          </p:cNvSpPr>
          <p:nvPr>
            <p:ph idx="1"/>
          </p:nvPr>
        </p:nvSpPr>
        <p:spPr/>
        <p:txBody>
          <a:bodyPr/>
          <a:lstStyle/>
          <a:p>
            <a:pPr marL="457200" lvl="0" indent="-457200">
              <a:buFont typeface="+mj-lt"/>
              <a:buAutoNum type="arabicPeriod" startAt="6"/>
            </a:pPr>
            <a:r>
              <a:rPr lang="en-US" dirty="0">
                <a:solidFill>
                  <a:srgbClr val="FF0000"/>
                </a:solidFill>
              </a:rPr>
              <a:t>Discuss the resident care plan and explain its purpose</a:t>
            </a:r>
            <a:endParaRPr lang="en-US" dirty="0">
              <a:solidFill>
                <a:prstClr val="black"/>
              </a:solidFill>
            </a:endParaRPr>
          </a:p>
          <a:p>
            <a:pPr marL="0" lvl="0" indent="0">
              <a:buNone/>
            </a:pPr>
            <a:endParaRPr lang="en-US" dirty="0">
              <a:solidFill>
                <a:prstClr val="black"/>
              </a:solidFill>
            </a:endParaRPr>
          </a:p>
          <a:p>
            <a:pPr marL="0" indent="0">
              <a:buNone/>
            </a:pPr>
            <a:r>
              <a:rPr lang="en-US" dirty="0"/>
              <a:t>Remember:</a:t>
            </a:r>
          </a:p>
          <a:p>
            <a:pPr marL="0" indent="0">
              <a:buNone/>
            </a:pPr>
            <a:endParaRPr lang="en-US" dirty="0"/>
          </a:p>
          <a:p>
            <a:pPr marL="0" indent="0">
              <a:buNone/>
            </a:pPr>
            <a:r>
              <a:rPr lang="en-US" dirty="0"/>
              <a:t>A nursing assistant must never perform any activity not listed on the care plan. </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21AB803F-8A8B-47D1-A30F-E79D39D78E52}"/>
              </a:ext>
            </a:extLst>
          </p:cNvPr>
          <p:cNvSpPr>
            <a:spLocks noGrp="1"/>
          </p:cNvSpPr>
          <p:nvPr>
            <p:ph type="sldNum" sz="quarter" idx="12"/>
          </p:nvPr>
        </p:nvSpPr>
        <p:spPr/>
        <p:txBody>
          <a:bodyPr/>
          <a:lstStyle/>
          <a:p>
            <a:pPr defTabSz="457200"/>
            <a:fld id="{1E19C8D7-53EE-4AF8-9E87-BBF55B67A655}" type="slidenum">
              <a:rPr lang="en-US" smtClean="0">
                <a:solidFill>
                  <a:srgbClr val="B37924"/>
                </a:solidFill>
              </a:rPr>
              <a:pPr defTabSz="457200"/>
              <a:t>27</a:t>
            </a:fld>
            <a:endParaRPr lang="en-US" dirty="0">
              <a:solidFill>
                <a:srgbClr val="B37924"/>
              </a:solidFill>
            </a:endParaRPr>
          </a:p>
        </p:txBody>
      </p:sp>
    </p:spTree>
    <p:extLst>
      <p:ext uri="{BB962C8B-B14F-4D97-AF65-F5344CB8AC3E}">
        <p14:creationId xmlns:p14="http://schemas.microsoft.com/office/powerpoint/2010/main" val="35662552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2E3D2DC-8233-4401-BDC1-26FE16C272EF}"/>
              </a:ext>
            </a:extLst>
          </p:cNvPr>
          <p:cNvSpPr>
            <a:spLocks noGrp="1"/>
          </p:cNvSpPr>
          <p:nvPr>
            <p:ph idx="1"/>
          </p:nvPr>
        </p:nvSpPr>
        <p:spPr>
          <a:xfrm>
            <a:off x="635393" y="382385"/>
            <a:ext cx="10234377" cy="5794579"/>
          </a:xfrm>
        </p:spPr>
        <p:txBody>
          <a:bodyPr/>
          <a:lstStyle/>
          <a:p>
            <a:pPr marL="0" indent="0">
              <a:buNone/>
            </a:pPr>
            <a:r>
              <a:rPr lang="en-US" dirty="0"/>
              <a:t>Transparency 2-3: Resident Care Plan 1</a:t>
            </a:r>
          </a:p>
          <a:p>
            <a:pPr marL="0" indent="0">
              <a:buNone/>
            </a:pPr>
            <a:endParaRPr lang="en-US" dirty="0"/>
          </a:p>
        </p:txBody>
      </p:sp>
      <p:sp>
        <p:nvSpPr>
          <p:cNvPr id="3" name="Slide Number Placeholder 2">
            <a:extLst>
              <a:ext uri="{FF2B5EF4-FFF2-40B4-BE49-F238E27FC236}">
                <a16:creationId xmlns:a16="http://schemas.microsoft.com/office/drawing/2014/main" id="{1EA63044-D0CC-43A6-9E59-837CD27DC42D}"/>
              </a:ext>
            </a:extLst>
          </p:cNvPr>
          <p:cNvSpPr>
            <a:spLocks noGrp="1"/>
          </p:cNvSpPr>
          <p:nvPr>
            <p:ph type="sldNum" sz="quarter" idx="12"/>
          </p:nvPr>
        </p:nvSpPr>
        <p:spPr/>
        <p:txBody>
          <a:bodyPr/>
          <a:lstStyle/>
          <a:p>
            <a:pPr defTabSz="457200"/>
            <a:fld id="{1E19C8D7-53EE-4AF8-9E87-BBF55B67A655}" type="slidenum">
              <a:rPr lang="en-US" smtClean="0">
                <a:solidFill>
                  <a:srgbClr val="B37924"/>
                </a:solidFill>
              </a:rPr>
              <a:pPr defTabSz="457200"/>
              <a:t>28</a:t>
            </a:fld>
            <a:endParaRPr lang="en-US" dirty="0">
              <a:solidFill>
                <a:srgbClr val="B37924"/>
              </a:solidFill>
            </a:endParaRPr>
          </a:p>
        </p:txBody>
      </p:sp>
      <p:pic>
        <p:nvPicPr>
          <p:cNvPr id="5" name="Picture 6">
            <a:extLst>
              <a:ext uri="{FF2B5EF4-FFF2-40B4-BE49-F238E27FC236}">
                <a16:creationId xmlns:a16="http://schemas.microsoft.com/office/drawing/2014/main" id="{553EEFE6-8A26-4408-A01C-117E70EEE89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879" t="-2206" r="-2879" b="-2206"/>
          <a:stretch>
            <a:fillRect/>
          </a:stretch>
        </p:blipFill>
        <p:spPr bwMode="auto">
          <a:xfrm>
            <a:off x="4914092" y="746327"/>
            <a:ext cx="4448175" cy="57292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35246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2E3D2DC-8233-4401-BDC1-26FE16C272EF}"/>
              </a:ext>
            </a:extLst>
          </p:cNvPr>
          <p:cNvSpPr>
            <a:spLocks noGrp="1"/>
          </p:cNvSpPr>
          <p:nvPr>
            <p:ph idx="1"/>
          </p:nvPr>
        </p:nvSpPr>
        <p:spPr>
          <a:xfrm>
            <a:off x="635393" y="365760"/>
            <a:ext cx="10234377" cy="5811204"/>
          </a:xfrm>
        </p:spPr>
        <p:txBody>
          <a:bodyPr/>
          <a:lstStyle/>
          <a:p>
            <a:pPr marL="0" indent="0">
              <a:buNone/>
            </a:pPr>
            <a:r>
              <a:rPr lang="en-US" dirty="0"/>
              <a:t>Transparency 2-4: Resident Care Plan 2</a:t>
            </a:r>
          </a:p>
          <a:p>
            <a:pPr marL="0" indent="0">
              <a:buNone/>
            </a:pPr>
            <a:endParaRPr lang="en-US" dirty="0"/>
          </a:p>
        </p:txBody>
      </p:sp>
      <p:sp>
        <p:nvSpPr>
          <p:cNvPr id="3" name="Slide Number Placeholder 2">
            <a:extLst>
              <a:ext uri="{FF2B5EF4-FFF2-40B4-BE49-F238E27FC236}">
                <a16:creationId xmlns:a16="http://schemas.microsoft.com/office/drawing/2014/main" id="{1EA63044-D0CC-43A6-9E59-837CD27DC42D}"/>
              </a:ext>
            </a:extLst>
          </p:cNvPr>
          <p:cNvSpPr>
            <a:spLocks noGrp="1"/>
          </p:cNvSpPr>
          <p:nvPr>
            <p:ph type="sldNum" sz="quarter" idx="12"/>
          </p:nvPr>
        </p:nvSpPr>
        <p:spPr/>
        <p:txBody>
          <a:bodyPr/>
          <a:lstStyle/>
          <a:p>
            <a:pPr defTabSz="457200"/>
            <a:fld id="{1E19C8D7-53EE-4AF8-9E87-BBF55B67A655}" type="slidenum">
              <a:rPr lang="en-US" smtClean="0">
                <a:solidFill>
                  <a:srgbClr val="B37924"/>
                </a:solidFill>
              </a:rPr>
              <a:pPr defTabSz="457200"/>
              <a:t>29</a:t>
            </a:fld>
            <a:endParaRPr lang="en-US" dirty="0">
              <a:solidFill>
                <a:srgbClr val="B37924"/>
              </a:solidFill>
            </a:endParaRPr>
          </a:p>
        </p:txBody>
      </p:sp>
      <p:pic>
        <p:nvPicPr>
          <p:cNvPr id="4" name="Picture 7">
            <a:extLst>
              <a:ext uri="{FF2B5EF4-FFF2-40B4-BE49-F238E27FC236}">
                <a16:creationId xmlns:a16="http://schemas.microsoft.com/office/drawing/2014/main" id="{F0042D6E-A52D-48EA-81F7-74FFBED9E1B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734" t="-2077" r="-2734" b="-2077"/>
          <a:stretch>
            <a:fillRect/>
          </a:stretch>
        </p:blipFill>
        <p:spPr bwMode="auto">
          <a:xfrm>
            <a:off x="4933628" y="681036"/>
            <a:ext cx="4419600" cy="575151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72606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5956F6-8D0A-4ACD-84A7-45FEF8438262}"/>
              </a:ext>
            </a:extLst>
          </p:cNvPr>
          <p:cNvSpPr>
            <a:spLocks noGrp="1"/>
          </p:cNvSpPr>
          <p:nvPr>
            <p:ph idx="1"/>
          </p:nvPr>
        </p:nvSpPr>
        <p:spPr/>
        <p:txBody>
          <a:bodyPr/>
          <a:lstStyle/>
          <a:p>
            <a:pPr marL="457200" lvl="0" indent="-457200">
              <a:buFont typeface="Arial" panose="020B0604020202020204" pitchFamily="34" charset="0"/>
              <a:buAutoNum type="arabicPeriod"/>
            </a:pPr>
            <a:r>
              <a:rPr lang="en-US" dirty="0">
                <a:solidFill>
                  <a:srgbClr val="FF0000"/>
                </a:solidFill>
              </a:rPr>
              <a:t>Identify the members of the care team and describe how the care team works together to provide care</a:t>
            </a:r>
            <a:endParaRPr lang="en-US" dirty="0">
              <a:solidFill>
                <a:prstClr val="black"/>
              </a:solidFill>
            </a:endParaRPr>
          </a:p>
          <a:p>
            <a:pPr marL="0" lvl="0" indent="0">
              <a:buNone/>
            </a:pPr>
            <a:endParaRPr lang="en-US" dirty="0">
              <a:solidFill>
                <a:prstClr val="black"/>
              </a:solidFill>
            </a:endParaRPr>
          </a:p>
          <a:p>
            <a:pPr marL="0" indent="0">
              <a:buFontTx/>
              <a:buNone/>
            </a:pPr>
            <a:r>
              <a:rPr lang="en-US" altLang="en-US" dirty="0"/>
              <a:t>Care team members (cont’d): </a:t>
            </a:r>
          </a:p>
          <a:p>
            <a:pPr marL="0" indent="0">
              <a:buFontTx/>
              <a:buNone/>
            </a:pPr>
            <a:endParaRPr lang="en-US" altLang="en-US" dirty="0"/>
          </a:p>
          <a:p>
            <a:pPr lvl="1"/>
            <a:r>
              <a:rPr lang="en-US" altLang="en-US" dirty="0"/>
              <a:t>Speech-language pathologist </a:t>
            </a:r>
          </a:p>
          <a:p>
            <a:pPr lvl="1"/>
            <a:r>
              <a:rPr lang="en-US" altLang="en-US" dirty="0"/>
              <a:t>Registered dietitian </a:t>
            </a:r>
          </a:p>
          <a:p>
            <a:pPr lvl="1"/>
            <a:r>
              <a:rPr lang="en-US" altLang="en-US" dirty="0"/>
              <a:t>Medical social worker </a:t>
            </a:r>
          </a:p>
          <a:p>
            <a:pPr lvl="1"/>
            <a:r>
              <a:rPr lang="en-US" altLang="en-US" dirty="0"/>
              <a:t>Activities director </a:t>
            </a:r>
          </a:p>
          <a:p>
            <a:pPr lvl="1"/>
            <a:r>
              <a:rPr lang="en-US" altLang="en-US" dirty="0"/>
              <a:t>Resident and resident’s family</a:t>
            </a:r>
          </a:p>
          <a:p>
            <a:pPr marL="0" indent="0">
              <a:buNone/>
            </a:pPr>
            <a:endParaRPr lang="en-US" dirty="0"/>
          </a:p>
        </p:txBody>
      </p:sp>
      <p:sp>
        <p:nvSpPr>
          <p:cNvPr id="3" name="Slide Number Placeholder 2">
            <a:extLst>
              <a:ext uri="{FF2B5EF4-FFF2-40B4-BE49-F238E27FC236}">
                <a16:creationId xmlns:a16="http://schemas.microsoft.com/office/drawing/2014/main" id="{024E6B02-A507-469C-8A58-65C4488D0F1C}"/>
              </a:ext>
            </a:extLst>
          </p:cNvPr>
          <p:cNvSpPr>
            <a:spLocks noGrp="1"/>
          </p:cNvSpPr>
          <p:nvPr>
            <p:ph type="sldNum" sz="quarter" idx="12"/>
          </p:nvPr>
        </p:nvSpPr>
        <p:spPr/>
        <p:txBody>
          <a:bodyPr/>
          <a:lstStyle/>
          <a:p>
            <a:pPr defTabSz="457200"/>
            <a:fld id="{1E19C8D7-53EE-4AF8-9E87-BBF55B67A655}" type="slidenum">
              <a:rPr lang="en-US" smtClean="0">
                <a:solidFill>
                  <a:srgbClr val="B37924"/>
                </a:solidFill>
              </a:rPr>
              <a:pPr defTabSz="457200"/>
              <a:t>3</a:t>
            </a:fld>
            <a:endParaRPr lang="en-US" dirty="0">
              <a:solidFill>
                <a:srgbClr val="B37924"/>
              </a:solidFill>
            </a:endParaRPr>
          </a:p>
        </p:txBody>
      </p:sp>
    </p:spTree>
    <p:extLst>
      <p:ext uri="{BB962C8B-B14F-4D97-AF65-F5344CB8AC3E}">
        <p14:creationId xmlns:p14="http://schemas.microsoft.com/office/powerpoint/2010/main" val="25597558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2E3D2DC-8233-4401-BDC1-26FE16C272EF}"/>
              </a:ext>
            </a:extLst>
          </p:cNvPr>
          <p:cNvSpPr>
            <a:spLocks noGrp="1"/>
          </p:cNvSpPr>
          <p:nvPr>
            <p:ph idx="1"/>
          </p:nvPr>
        </p:nvSpPr>
        <p:spPr/>
        <p:txBody>
          <a:bodyPr/>
          <a:lstStyle/>
          <a:p>
            <a:pPr marL="0" indent="0">
              <a:buNone/>
            </a:pPr>
            <a:r>
              <a:rPr lang="en-US" dirty="0"/>
              <a:t>Transparency 2-5: Nursing Process</a:t>
            </a:r>
          </a:p>
          <a:p>
            <a:pPr marL="0" indent="0">
              <a:buNone/>
            </a:pPr>
            <a:endParaRPr lang="en-US" dirty="0"/>
          </a:p>
        </p:txBody>
      </p:sp>
      <p:sp>
        <p:nvSpPr>
          <p:cNvPr id="3" name="Slide Number Placeholder 2">
            <a:extLst>
              <a:ext uri="{FF2B5EF4-FFF2-40B4-BE49-F238E27FC236}">
                <a16:creationId xmlns:a16="http://schemas.microsoft.com/office/drawing/2014/main" id="{1EA63044-D0CC-43A6-9E59-837CD27DC42D}"/>
              </a:ext>
            </a:extLst>
          </p:cNvPr>
          <p:cNvSpPr>
            <a:spLocks noGrp="1"/>
          </p:cNvSpPr>
          <p:nvPr>
            <p:ph type="sldNum" sz="quarter" idx="12"/>
          </p:nvPr>
        </p:nvSpPr>
        <p:spPr/>
        <p:txBody>
          <a:bodyPr/>
          <a:lstStyle/>
          <a:p>
            <a:pPr defTabSz="457200"/>
            <a:fld id="{1E19C8D7-53EE-4AF8-9E87-BBF55B67A655}" type="slidenum">
              <a:rPr lang="en-US" smtClean="0">
                <a:solidFill>
                  <a:srgbClr val="B37924"/>
                </a:solidFill>
              </a:rPr>
              <a:pPr defTabSz="457200"/>
              <a:t>30</a:t>
            </a:fld>
            <a:endParaRPr lang="en-US" dirty="0">
              <a:solidFill>
                <a:srgbClr val="B37924"/>
              </a:solidFill>
            </a:endParaRPr>
          </a:p>
        </p:txBody>
      </p:sp>
      <p:pic>
        <p:nvPicPr>
          <p:cNvPr id="4" name="Picture 3">
            <a:extLst>
              <a:ext uri="{FF2B5EF4-FFF2-40B4-BE49-F238E27FC236}">
                <a16:creationId xmlns:a16="http://schemas.microsoft.com/office/drawing/2014/main" id="{DC27096F-CE0E-4084-AC5E-A9C3C2DF1CE9}"/>
              </a:ext>
            </a:extLst>
          </p:cNvPr>
          <p:cNvPicPr>
            <a:picLocks noChangeAspect="1"/>
          </p:cNvPicPr>
          <p:nvPr/>
        </p:nvPicPr>
        <p:blipFill>
          <a:blip r:embed="rId2"/>
          <a:stretch>
            <a:fillRect/>
          </a:stretch>
        </p:blipFill>
        <p:spPr>
          <a:xfrm>
            <a:off x="4489565" y="648983"/>
            <a:ext cx="3212870" cy="5560034"/>
          </a:xfrm>
          <a:prstGeom prst="rect">
            <a:avLst/>
          </a:prstGeom>
        </p:spPr>
      </p:pic>
    </p:spTree>
    <p:extLst>
      <p:ext uri="{BB962C8B-B14F-4D97-AF65-F5344CB8AC3E}">
        <p14:creationId xmlns:p14="http://schemas.microsoft.com/office/powerpoint/2010/main" val="27210131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08A17A8-8562-4D2C-AB5F-839562E0ECC3}"/>
              </a:ext>
            </a:extLst>
          </p:cNvPr>
          <p:cNvSpPr>
            <a:spLocks noGrp="1"/>
          </p:cNvSpPr>
          <p:nvPr>
            <p:ph idx="1"/>
          </p:nvPr>
        </p:nvSpPr>
        <p:spPr/>
        <p:txBody>
          <a:bodyPr/>
          <a:lstStyle/>
          <a:p>
            <a:pPr marL="457200" lvl="0" indent="-457200">
              <a:buFont typeface="+mj-lt"/>
              <a:buAutoNum type="arabicPeriod" startAt="7"/>
            </a:pPr>
            <a:r>
              <a:rPr lang="en-US" dirty="0">
                <a:solidFill>
                  <a:srgbClr val="FF0000"/>
                </a:solidFill>
              </a:rPr>
              <a:t>Describe the Nursing Process</a:t>
            </a:r>
            <a:endParaRPr lang="en-US" dirty="0">
              <a:solidFill>
                <a:prstClr val="black"/>
              </a:solidFill>
            </a:endParaRPr>
          </a:p>
          <a:p>
            <a:pPr marL="0" lvl="0" indent="0">
              <a:buNone/>
            </a:pPr>
            <a:endParaRPr lang="en-US" dirty="0">
              <a:solidFill>
                <a:prstClr val="black"/>
              </a:solidFill>
            </a:endParaRPr>
          </a:p>
          <a:p>
            <a:pPr marL="0" indent="0">
              <a:buNone/>
            </a:pPr>
            <a:r>
              <a:rPr lang="en-US" dirty="0"/>
              <a:t>Think about these questions:</a:t>
            </a:r>
          </a:p>
          <a:p>
            <a:pPr marL="0" indent="0">
              <a:buNone/>
            </a:pPr>
            <a:endParaRPr lang="en-US" dirty="0"/>
          </a:p>
          <a:p>
            <a:pPr marL="0" indent="0">
              <a:buNone/>
            </a:pPr>
            <a:r>
              <a:rPr lang="en-US" dirty="0"/>
              <a:t>In which of the steps in the nursing process (evaluation, assessment, diagnosis, planning, implementation) does a nursing assistant play a role?</a:t>
            </a:r>
          </a:p>
          <a:p>
            <a:pPr marL="0" indent="0">
              <a:buNone/>
            </a:pPr>
            <a:endParaRPr lang="en-US" dirty="0"/>
          </a:p>
          <a:p>
            <a:pPr marL="0" indent="0">
              <a:buNone/>
            </a:pPr>
            <a:r>
              <a:rPr lang="en-US" dirty="0"/>
              <a:t>How is the nursing assistant’s role important to the nursing process?</a:t>
            </a:r>
          </a:p>
          <a:p>
            <a:pPr marL="0" indent="0">
              <a:buNone/>
            </a:pPr>
            <a:endParaRPr lang="en-US" dirty="0"/>
          </a:p>
        </p:txBody>
      </p:sp>
      <p:sp>
        <p:nvSpPr>
          <p:cNvPr id="3" name="Slide Number Placeholder 2">
            <a:extLst>
              <a:ext uri="{FF2B5EF4-FFF2-40B4-BE49-F238E27FC236}">
                <a16:creationId xmlns:a16="http://schemas.microsoft.com/office/drawing/2014/main" id="{21AB803F-8A8B-47D1-A30F-E79D39D78E52}"/>
              </a:ext>
            </a:extLst>
          </p:cNvPr>
          <p:cNvSpPr>
            <a:spLocks noGrp="1"/>
          </p:cNvSpPr>
          <p:nvPr>
            <p:ph type="sldNum" sz="quarter" idx="12"/>
          </p:nvPr>
        </p:nvSpPr>
        <p:spPr/>
        <p:txBody>
          <a:bodyPr/>
          <a:lstStyle/>
          <a:p>
            <a:pPr defTabSz="457200"/>
            <a:fld id="{1E19C8D7-53EE-4AF8-9E87-BBF55B67A655}" type="slidenum">
              <a:rPr lang="en-US" smtClean="0">
                <a:solidFill>
                  <a:srgbClr val="B37924"/>
                </a:solidFill>
              </a:rPr>
              <a:pPr defTabSz="457200"/>
              <a:t>31</a:t>
            </a:fld>
            <a:endParaRPr lang="en-US" dirty="0">
              <a:solidFill>
                <a:srgbClr val="B37924"/>
              </a:solidFill>
            </a:endParaRPr>
          </a:p>
        </p:txBody>
      </p:sp>
    </p:spTree>
    <p:extLst>
      <p:ext uri="{BB962C8B-B14F-4D97-AF65-F5344CB8AC3E}">
        <p14:creationId xmlns:p14="http://schemas.microsoft.com/office/powerpoint/2010/main" val="1689008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08A17A8-8562-4D2C-AB5F-839562E0ECC3}"/>
              </a:ext>
            </a:extLst>
          </p:cNvPr>
          <p:cNvSpPr>
            <a:spLocks noGrp="1"/>
          </p:cNvSpPr>
          <p:nvPr>
            <p:ph idx="1"/>
          </p:nvPr>
        </p:nvSpPr>
        <p:spPr/>
        <p:txBody>
          <a:bodyPr/>
          <a:lstStyle/>
          <a:p>
            <a:pPr marL="457200" lvl="0" indent="-457200">
              <a:buFont typeface="+mj-lt"/>
              <a:buAutoNum type="arabicPeriod" startAt="8"/>
            </a:pPr>
            <a:r>
              <a:rPr lang="en-US" dirty="0">
                <a:solidFill>
                  <a:srgbClr val="FF0000"/>
                </a:solidFill>
              </a:rPr>
              <a:t>Describe </a:t>
            </a:r>
            <a:r>
              <a:rPr lang="en-US" i="1" dirty="0">
                <a:solidFill>
                  <a:srgbClr val="FF0000"/>
                </a:solidFill>
              </a:rPr>
              <a:t>The Five Rights of Delegation</a:t>
            </a:r>
            <a:endParaRPr lang="en-US" i="1" dirty="0">
              <a:solidFill>
                <a:prstClr val="black"/>
              </a:solidFill>
            </a:endParaRPr>
          </a:p>
          <a:p>
            <a:pPr marL="0" indent="0">
              <a:buNone/>
            </a:pPr>
            <a:endParaRPr lang="en-US" dirty="0"/>
          </a:p>
          <a:p>
            <a:pPr marL="0" indent="0">
              <a:buNone/>
            </a:pPr>
            <a:r>
              <a:rPr lang="en-US" dirty="0"/>
              <a:t>Define the following term:</a:t>
            </a:r>
          </a:p>
          <a:p>
            <a:pPr marL="0" indent="0">
              <a:buNone/>
            </a:pPr>
            <a:endParaRPr lang="en-US" dirty="0"/>
          </a:p>
          <a:p>
            <a:pPr marL="0" indent="0">
              <a:buNone/>
            </a:pPr>
            <a:r>
              <a:rPr lang="en-US" b="1" dirty="0"/>
              <a:t>delegation</a:t>
            </a:r>
          </a:p>
          <a:p>
            <a:pPr marL="457200" lvl="1" indent="0">
              <a:buNone/>
            </a:pPr>
            <a:r>
              <a:rPr lang="en-US" dirty="0"/>
              <a:t>transferring responsibility to a person for a specific task.</a:t>
            </a:r>
          </a:p>
          <a:p>
            <a:pPr marL="0" indent="0">
              <a:buNone/>
            </a:pPr>
            <a:endParaRPr lang="en-US" dirty="0"/>
          </a:p>
        </p:txBody>
      </p:sp>
      <p:sp>
        <p:nvSpPr>
          <p:cNvPr id="3" name="Slide Number Placeholder 2">
            <a:extLst>
              <a:ext uri="{FF2B5EF4-FFF2-40B4-BE49-F238E27FC236}">
                <a16:creationId xmlns:a16="http://schemas.microsoft.com/office/drawing/2014/main" id="{21AB803F-8A8B-47D1-A30F-E79D39D78E52}"/>
              </a:ext>
            </a:extLst>
          </p:cNvPr>
          <p:cNvSpPr>
            <a:spLocks noGrp="1"/>
          </p:cNvSpPr>
          <p:nvPr>
            <p:ph type="sldNum" sz="quarter" idx="12"/>
          </p:nvPr>
        </p:nvSpPr>
        <p:spPr/>
        <p:txBody>
          <a:bodyPr/>
          <a:lstStyle/>
          <a:p>
            <a:pPr defTabSz="457200"/>
            <a:fld id="{1E19C8D7-53EE-4AF8-9E87-BBF55B67A655}" type="slidenum">
              <a:rPr lang="en-US" smtClean="0">
                <a:solidFill>
                  <a:srgbClr val="B37924"/>
                </a:solidFill>
              </a:rPr>
              <a:pPr defTabSz="457200"/>
              <a:t>32</a:t>
            </a:fld>
            <a:endParaRPr lang="en-US" dirty="0">
              <a:solidFill>
                <a:srgbClr val="B37924"/>
              </a:solidFill>
            </a:endParaRPr>
          </a:p>
        </p:txBody>
      </p:sp>
    </p:spTree>
    <p:extLst>
      <p:ext uri="{BB962C8B-B14F-4D97-AF65-F5344CB8AC3E}">
        <p14:creationId xmlns:p14="http://schemas.microsoft.com/office/powerpoint/2010/main" val="7973922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08A17A8-8562-4D2C-AB5F-839562E0ECC3}"/>
              </a:ext>
            </a:extLst>
          </p:cNvPr>
          <p:cNvSpPr>
            <a:spLocks noGrp="1"/>
          </p:cNvSpPr>
          <p:nvPr>
            <p:ph idx="1"/>
          </p:nvPr>
        </p:nvSpPr>
        <p:spPr/>
        <p:txBody>
          <a:bodyPr/>
          <a:lstStyle/>
          <a:p>
            <a:pPr marL="457200" lvl="0" indent="-457200">
              <a:buFont typeface="+mj-lt"/>
              <a:buAutoNum type="arabicPeriod" startAt="8"/>
            </a:pPr>
            <a:r>
              <a:rPr lang="en-US" dirty="0">
                <a:solidFill>
                  <a:srgbClr val="FF0000"/>
                </a:solidFill>
              </a:rPr>
              <a:t>Describe </a:t>
            </a:r>
            <a:r>
              <a:rPr lang="en-US" i="1" dirty="0">
                <a:solidFill>
                  <a:srgbClr val="FF0000"/>
                </a:solidFill>
              </a:rPr>
              <a:t>The Five Rights of Delegation</a:t>
            </a:r>
            <a:endParaRPr lang="en-US" i="1" dirty="0">
              <a:solidFill>
                <a:prstClr val="black"/>
              </a:solidFill>
            </a:endParaRPr>
          </a:p>
          <a:p>
            <a:pPr marL="0" indent="0">
              <a:buNone/>
            </a:pPr>
            <a:endParaRPr lang="en-US" dirty="0"/>
          </a:p>
          <a:p>
            <a:pPr marL="0" indent="0">
              <a:buNone/>
            </a:pPr>
            <a:r>
              <a:rPr lang="en-US" dirty="0"/>
              <a:t>These are The Five Rights of Delegation:</a:t>
            </a:r>
          </a:p>
          <a:p>
            <a:pPr marL="0" indent="0">
              <a:buNone/>
            </a:pPr>
            <a:endParaRPr lang="en-US" dirty="0"/>
          </a:p>
          <a:p>
            <a:pPr lvl="1"/>
            <a:r>
              <a:rPr lang="en-US" dirty="0"/>
              <a:t>Right task</a:t>
            </a:r>
          </a:p>
          <a:p>
            <a:pPr lvl="1"/>
            <a:r>
              <a:rPr lang="en-US" dirty="0"/>
              <a:t>Right circumstance</a:t>
            </a:r>
          </a:p>
          <a:p>
            <a:pPr lvl="1"/>
            <a:r>
              <a:rPr lang="en-US" dirty="0"/>
              <a:t>Right person</a:t>
            </a:r>
          </a:p>
          <a:p>
            <a:pPr lvl="1"/>
            <a:r>
              <a:rPr lang="en-US" dirty="0"/>
              <a:t>Right direction/communication</a:t>
            </a:r>
          </a:p>
          <a:p>
            <a:pPr lvl="1"/>
            <a:r>
              <a:rPr lang="en-US" dirty="0"/>
              <a:t>Right supervision/evaluation</a:t>
            </a:r>
          </a:p>
          <a:p>
            <a:pPr marL="0" indent="0">
              <a:buNone/>
            </a:pPr>
            <a:endParaRPr lang="en-US" dirty="0"/>
          </a:p>
        </p:txBody>
      </p:sp>
      <p:sp>
        <p:nvSpPr>
          <p:cNvPr id="3" name="Slide Number Placeholder 2">
            <a:extLst>
              <a:ext uri="{FF2B5EF4-FFF2-40B4-BE49-F238E27FC236}">
                <a16:creationId xmlns:a16="http://schemas.microsoft.com/office/drawing/2014/main" id="{21AB803F-8A8B-47D1-A30F-E79D39D78E52}"/>
              </a:ext>
            </a:extLst>
          </p:cNvPr>
          <p:cNvSpPr>
            <a:spLocks noGrp="1"/>
          </p:cNvSpPr>
          <p:nvPr>
            <p:ph type="sldNum" sz="quarter" idx="12"/>
          </p:nvPr>
        </p:nvSpPr>
        <p:spPr/>
        <p:txBody>
          <a:bodyPr/>
          <a:lstStyle/>
          <a:p>
            <a:pPr defTabSz="457200"/>
            <a:fld id="{1E19C8D7-53EE-4AF8-9E87-BBF55B67A655}" type="slidenum">
              <a:rPr lang="en-US" smtClean="0">
                <a:solidFill>
                  <a:srgbClr val="B37924"/>
                </a:solidFill>
              </a:rPr>
              <a:pPr defTabSz="457200"/>
              <a:t>33</a:t>
            </a:fld>
            <a:endParaRPr lang="en-US" dirty="0">
              <a:solidFill>
                <a:srgbClr val="B37924"/>
              </a:solidFill>
            </a:endParaRPr>
          </a:p>
        </p:txBody>
      </p:sp>
    </p:spTree>
    <p:extLst>
      <p:ext uri="{BB962C8B-B14F-4D97-AF65-F5344CB8AC3E}">
        <p14:creationId xmlns:p14="http://schemas.microsoft.com/office/powerpoint/2010/main" val="39148570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08A17A8-8562-4D2C-AB5F-839562E0ECC3}"/>
              </a:ext>
            </a:extLst>
          </p:cNvPr>
          <p:cNvSpPr>
            <a:spLocks noGrp="1"/>
          </p:cNvSpPr>
          <p:nvPr>
            <p:ph idx="1"/>
          </p:nvPr>
        </p:nvSpPr>
        <p:spPr/>
        <p:txBody>
          <a:bodyPr/>
          <a:lstStyle/>
          <a:p>
            <a:pPr marL="457200" lvl="0" indent="-457200">
              <a:buFont typeface="+mj-lt"/>
              <a:buAutoNum type="arabicPeriod" startAt="8"/>
            </a:pPr>
            <a:r>
              <a:rPr lang="en-US" dirty="0">
                <a:solidFill>
                  <a:srgbClr val="FF0000"/>
                </a:solidFill>
              </a:rPr>
              <a:t>Describe </a:t>
            </a:r>
            <a:r>
              <a:rPr lang="en-US" i="1" dirty="0">
                <a:solidFill>
                  <a:srgbClr val="FF0000"/>
                </a:solidFill>
              </a:rPr>
              <a:t>The Five Rights of Delegation</a:t>
            </a:r>
            <a:endParaRPr lang="en-US" i="1" dirty="0">
              <a:solidFill>
                <a:prstClr val="black"/>
              </a:solidFill>
            </a:endParaRPr>
          </a:p>
          <a:p>
            <a:pPr marL="0" indent="0">
              <a:buNone/>
            </a:pPr>
            <a:endParaRPr lang="en-US" dirty="0"/>
          </a:p>
          <a:p>
            <a:pPr marL="0" indent="0">
              <a:buNone/>
            </a:pPr>
            <a:r>
              <a:rPr lang="en-US" dirty="0"/>
              <a:t>A nursing assistant should consider these questions before accepting a task:</a:t>
            </a:r>
          </a:p>
          <a:p>
            <a:pPr marL="0" indent="0">
              <a:buNone/>
            </a:pPr>
            <a:endParaRPr lang="en-US" dirty="0"/>
          </a:p>
          <a:p>
            <a:pPr lvl="1"/>
            <a:r>
              <a:rPr lang="en-US" dirty="0"/>
              <a:t>Do I have all the information I need to do this job? Are there questions I should ask? </a:t>
            </a:r>
          </a:p>
          <a:p>
            <a:pPr lvl="1"/>
            <a:r>
              <a:rPr lang="en-US" dirty="0"/>
              <a:t>Do I believe that I can do this task? Do I have the necessary skills? </a:t>
            </a:r>
          </a:p>
          <a:p>
            <a:pPr lvl="1"/>
            <a:r>
              <a:rPr lang="en-US" dirty="0"/>
              <a:t>Do I have the needed supplies, equipment, and other support? </a:t>
            </a:r>
          </a:p>
          <a:p>
            <a:pPr lvl="1"/>
            <a:r>
              <a:rPr lang="en-US" dirty="0"/>
              <a:t>Do I know who my supervisor is and how to reach him/her? </a:t>
            </a:r>
          </a:p>
          <a:p>
            <a:pPr lvl="1"/>
            <a:r>
              <a:rPr lang="en-US" dirty="0"/>
              <a:t>Do we both understand who is doing what? </a:t>
            </a:r>
          </a:p>
          <a:p>
            <a:pPr marL="0" indent="0">
              <a:buNone/>
            </a:pPr>
            <a:endParaRPr lang="en-US" dirty="0"/>
          </a:p>
        </p:txBody>
      </p:sp>
      <p:sp>
        <p:nvSpPr>
          <p:cNvPr id="3" name="Slide Number Placeholder 2">
            <a:extLst>
              <a:ext uri="{FF2B5EF4-FFF2-40B4-BE49-F238E27FC236}">
                <a16:creationId xmlns:a16="http://schemas.microsoft.com/office/drawing/2014/main" id="{21AB803F-8A8B-47D1-A30F-E79D39D78E52}"/>
              </a:ext>
            </a:extLst>
          </p:cNvPr>
          <p:cNvSpPr>
            <a:spLocks noGrp="1"/>
          </p:cNvSpPr>
          <p:nvPr>
            <p:ph type="sldNum" sz="quarter" idx="12"/>
          </p:nvPr>
        </p:nvSpPr>
        <p:spPr/>
        <p:txBody>
          <a:bodyPr/>
          <a:lstStyle/>
          <a:p>
            <a:pPr defTabSz="457200"/>
            <a:fld id="{1E19C8D7-53EE-4AF8-9E87-BBF55B67A655}" type="slidenum">
              <a:rPr lang="en-US" smtClean="0">
                <a:solidFill>
                  <a:srgbClr val="B37924"/>
                </a:solidFill>
              </a:rPr>
              <a:pPr defTabSz="457200"/>
              <a:t>34</a:t>
            </a:fld>
            <a:endParaRPr lang="en-US" dirty="0">
              <a:solidFill>
                <a:srgbClr val="B37924"/>
              </a:solidFill>
            </a:endParaRPr>
          </a:p>
        </p:txBody>
      </p:sp>
    </p:spTree>
    <p:extLst>
      <p:ext uri="{BB962C8B-B14F-4D97-AF65-F5344CB8AC3E}">
        <p14:creationId xmlns:p14="http://schemas.microsoft.com/office/powerpoint/2010/main" val="68757438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08A17A8-8562-4D2C-AB5F-839562E0ECC3}"/>
              </a:ext>
            </a:extLst>
          </p:cNvPr>
          <p:cNvSpPr>
            <a:spLocks noGrp="1"/>
          </p:cNvSpPr>
          <p:nvPr>
            <p:ph idx="1"/>
          </p:nvPr>
        </p:nvSpPr>
        <p:spPr/>
        <p:txBody>
          <a:bodyPr/>
          <a:lstStyle/>
          <a:p>
            <a:pPr marL="457200" lvl="0" indent="-457200">
              <a:buFont typeface="+mj-lt"/>
              <a:buAutoNum type="arabicPeriod" startAt="8"/>
            </a:pPr>
            <a:r>
              <a:rPr lang="en-US" dirty="0">
                <a:solidFill>
                  <a:srgbClr val="FF0000"/>
                </a:solidFill>
              </a:rPr>
              <a:t>Describe </a:t>
            </a:r>
            <a:r>
              <a:rPr lang="en-US" i="1" dirty="0">
                <a:solidFill>
                  <a:srgbClr val="FF0000"/>
                </a:solidFill>
              </a:rPr>
              <a:t>The Five Rights of Delegation</a:t>
            </a:r>
            <a:endParaRPr lang="en-US" i="1" dirty="0">
              <a:solidFill>
                <a:prstClr val="black"/>
              </a:solidFill>
            </a:endParaRPr>
          </a:p>
          <a:p>
            <a:pPr marL="0" indent="0">
              <a:buNone/>
            </a:pPr>
            <a:endParaRPr lang="en-US" dirty="0"/>
          </a:p>
          <a:p>
            <a:pPr marL="0" indent="0">
              <a:buNone/>
            </a:pPr>
            <a:r>
              <a:rPr lang="en-US" dirty="0"/>
              <a:t>Remember:</a:t>
            </a:r>
          </a:p>
          <a:p>
            <a:pPr marL="0" indent="0">
              <a:buNone/>
            </a:pPr>
            <a:endParaRPr lang="en-US" dirty="0"/>
          </a:p>
          <a:p>
            <a:pPr marL="0" indent="0">
              <a:buNone/>
            </a:pPr>
            <a:r>
              <a:rPr lang="en-US" dirty="0"/>
              <a:t>A nursing assistant can provide better care if she asks for help when she needs it. </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21AB803F-8A8B-47D1-A30F-E79D39D78E52}"/>
              </a:ext>
            </a:extLst>
          </p:cNvPr>
          <p:cNvSpPr>
            <a:spLocks noGrp="1"/>
          </p:cNvSpPr>
          <p:nvPr>
            <p:ph type="sldNum" sz="quarter" idx="12"/>
          </p:nvPr>
        </p:nvSpPr>
        <p:spPr/>
        <p:txBody>
          <a:bodyPr/>
          <a:lstStyle/>
          <a:p>
            <a:pPr defTabSz="457200"/>
            <a:fld id="{1E19C8D7-53EE-4AF8-9E87-BBF55B67A655}" type="slidenum">
              <a:rPr lang="en-US" smtClean="0">
                <a:solidFill>
                  <a:srgbClr val="B37924"/>
                </a:solidFill>
              </a:rPr>
              <a:pPr defTabSz="457200"/>
              <a:t>35</a:t>
            </a:fld>
            <a:endParaRPr lang="en-US" dirty="0">
              <a:solidFill>
                <a:srgbClr val="B37924"/>
              </a:solidFill>
            </a:endParaRPr>
          </a:p>
        </p:txBody>
      </p:sp>
    </p:spTree>
    <p:extLst>
      <p:ext uri="{BB962C8B-B14F-4D97-AF65-F5344CB8AC3E}">
        <p14:creationId xmlns:p14="http://schemas.microsoft.com/office/powerpoint/2010/main" val="196521996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08A17A8-8562-4D2C-AB5F-839562E0ECC3}"/>
              </a:ext>
            </a:extLst>
          </p:cNvPr>
          <p:cNvSpPr>
            <a:spLocks noGrp="1"/>
          </p:cNvSpPr>
          <p:nvPr>
            <p:ph idx="1"/>
          </p:nvPr>
        </p:nvSpPr>
        <p:spPr/>
        <p:txBody>
          <a:bodyPr/>
          <a:lstStyle/>
          <a:p>
            <a:pPr marL="457200" lvl="0" indent="-457200">
              <a:buFont typeface="+mj-lt"/>
              <a:buAutoNum type="arabicPeriod" startAt="8"/>
            </a:pPr>
            <a:r>
              <a:rPr lang="en-US" dirty="0">
                <a:solidFill>
                  <a:srgbClr val="FF0000"/>
                </a:solidFill>
              </a:rPr>
              <a:t>Describe </a:t>
            </a:r>
            <a:r>
              <a:rPr lang="en-US" i="1" dirty="0">
                <a:solidFill>
                  <a:srgbClr val="FF0000"/>
                </a:solidFill>
              </a:rPr>
              <a:t>The Five Rights of Delegation</a:t>
            </a:r>
            <a:endParaRPr lang="en-US" i="1" dirty="0">
              <a:solidFill>
                <a:prstClr val="black"/>
              </a:solidFill>
            </a:endParaRPr>
          </a:p>
          <a:p>
            <a:pPr marL="0" indent="0">
              <a:buNone/>
            </a:pPr>
            <a:endParaRPr lang="en-US" dirty="0"/>
          </a:p>
          <a:p>
            <a:pPr marL="0" indent="0">
              <a:buFontTx/>
              <a:buNone/>
            </a:pPr>
            <a:r>
              <a:rPr lang="en-US" altLang="en-US" dirty="0"/>
              <a:t>There are five important strategies for NAs to use in managing their time and usefulness:</a:t>
            </a:r>
          </a:p>
          <a:p>
            <a:pPr marL="0" indent="0">
              <a:buFontTx/>
              <a:buNone/>
            </a:pPr>
            <a:endParaRPr lang="en-US" altLang="en-US" dirty="0"/>
          </a:p>
          <a:p>
            <a:pPr lvl="1"/>
            <a:r>
              <a:rPr lang="en-US" altLang="en-US" dirty="0"/>
              <a:t>Plan ahead.</a:t>
            </a:r>
          </a:p>
          <a:p>
            <a:pPr lvl="1"/>
            <a:r>
              <a:rPr lang="en-US" altLang="en-US" dirty="0"/>
              <a:t>Prioritize.</a:t>
            </a:r>
          </a:p>
          <a:p>
            <a:pPr lvl="1"/>
            <a:r>
              <a:rPr lang="en-US" altLang="en-US" dirty="0"/>
              <a:t>Make a schedule.</a:t>
            </a:r>
          </a:p>
          <a:p>
            <a:pPr lvl="1"/>
            <a:r>
              <a:rPr lang="en-US" altLang="en-US" dirty="0"/>
              <a:t>Combine activities.</a:t>
            </a:r>
          </a:p>
          <a:p>
            <a:pPr lvl="1"/>
            <a:r>
              <a:rPr lang="en-US" altLang="en-US" dirty="0"/>
              <a:t>Get help. </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21AB803F-8A8B-47D1-A30F-E79D39D78E52}"/>
              </a:ext>
            </a:extLst>
          </p:cNvPr>
          <p:cNvSpPr>
            <a:spLocks noGrp="1"/>
          </p:cNvSpPr>
          <p:nvPr>
            <p:ph type="sldNum" sz="quarter" idx="12"/>
          </p:nvPr>
        </p:nvSpPr>
        <p:spPr/>
        <p:txBody>
          <a:bodyPr/>
          <a:lstStyle/>
          <a:p>
            <a:pPr defTabSz="457200"/>
            <a:fld id="{1E19C8D7-53EE-4AF8-9E87-BBF55B67A655}" type="slidenum">
              <a:rPr lang="en-US" smtClean="0">
                <a:solidFill>
                  <a:srgbClr val="B37924"/>
                </a:solidFill>
              </a:rPr>
              <a:pPr defTabSz="457200"/>
              <a:t>36</a:t>
            </a:fld>
            <a:endParaRPr lang="en-US" dirty="0">
              <a:solidFill>
                <a:srgbClr val="B37924"/>
              </a:solidFill>
            </a:endParaRPr>
          </a:p>
        </p:txBody>
      </p:sp>
    </p:spTree>
    <p:extLst>
      <p:ext uri="{BB962C8B-B14F-4D97-AF65-F5344CB8AC3E}">
        <p14:creationId xmlns:p14="http://schemas.microsoft.com/office/powerpoint/2010/main" val="274993060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08A17A8-8562-4D2C-AB5F-839562E0ECC3}"/>
              </a:ext>
            </a:extLst>
          </p:cNvPr>
          <p:cNvSpPr>
            <a:spLocks noGrp="1"/>
          </p:cNvSpPr>
          <p:nvPr>
            <p:ph idx="1"/>
          </p:nvPr>
        </p:nvSpPr>
        <p:spPr/>
        <p:txBody>
          <a:bodyPr/>
          <a:lstStyle/>
          <a:p>
            <a:pPr marL="457200" lvl="0" indent="-457200">
              <a:buFont typeface="+mj-lt"/>
              <a:buAutoNum type="arabicPeriod" startAt="9"/>
            </a:pPr>
            <a:r>
              <a:rPr lang="en-US" dirty="0">
                <a:solidFill>
                  <a:srgbClr val="FF0000"/>
                </a:solidFill>
              </a:rPr>
              <a:t>Demonstrate how to manage time and assignments</a:t>
            </a:r>
            <a:endParaRPr lang="en-US" dirty="0">
              <a:solidFill>
                <a:prstClr val="black"/>
              </a:solidFill>
            </a:endParaRPr>
          </a:p>
          <a:p>
            <a:pPr marL="0" indent="0">
              <a:buNone/>
            </a:pPr>
            <a:endParaRPr lang="en-US" dirty="0"/>
          </a:p>
          <a:p>
            <a:pPr marL="0" indent="0">
              <a:buNone/>
            </a:pPr>
            <a:r>
              <a:rPr lang="en-US" dirty="0"/>
              <a:t>Think about this question:</a:t>
            </a:r>
          </a:p>
          <a:p>
            <a:pPr marL="0" indent="0">
              <a:buNone/>
            </a:pPr>
            <a:endParaRPr lang="en-US" dirty="0"/>
          </a:p>
          <a:p>
            <a:pPr marL="0" indent="0">
              <a:buNone/>
            </a:pPr>
            <a:r>
              <a:rPr lang="en-US" dirty="0"/>
              <a:t>Where can an NA find help if he needs it? </a:t>
            </a:r>
          </a:p>
          <a:p>
            <a:pPr marL="0" indent="0">
              <a:buNone/>
            </a:pPr>
            <a:endParaRPr lang="en-US" dirty="0"/>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21AB803F-8A8B-47D1-A30F-E79D39D78E52}"/>
              </a:ext>
            </a:extLst>
          </p:cNvPr>
          <p:cNvSpPr>
            <a:spLocks noGrp="1"/>
          </p:cNvSpPr>
          <p:nvPr>
            <p:ph type="sldNum" sz="quarter" idx="12"/>
          </p:nvPr>
        </p:nvSpPr>
        <p:spPr/>
        <p:txBody>
          <a:bodyPr/>
          <a:lstStyle/>
          <a:p>
            <a:pPr defTabSz="457200"/>
            <a:fld id="{1E19C8D7-53EE-4AF8-9E87-BBF55B67A655}" type="slidenum">
              <a:rPr lang="en-US" smtClean="0">
                <a:solidFill>
                  <a:srgbClr val="B37924"/>
                </a:solidFill>
              </a:rPr>
              <a:pPr defTabSz="457200"/>
              <a:t>37</a:t>
            </a:fld>
            <a:endParaRPr lang="en-US" dirty="0">
              <a:solidFill>
                <a:srgbClr val="B37924"/>
              </a:solidFill>
            </a:endParaRPr>
          </a:p>
        </p:txBody>
      </p:sp>
    </p:spTree>
    <p:extLst>
      <p:ext uri="{BB962C8B-B14F-4D97-AF65-F5344CB8AC3E}">
        <p14:creationId xmlns:p14="http://schemas.microsoft.com/office/powerpoint/2010/main" val="53845258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255020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5956F6-8D0A-4ACD-84A7-45FEF8438262}"/>
              </a:ext>
            </a:extLst>
          </p:cNvPr>
          <p:cNvSpPr>
            <a:spLocks noGrp="1"/>
          </p:cNvSpPr>
          <p:nvPr>
            <p:ph idx="1"/>
          </p:nvPr>
        </p:nvSpPr>
        <p:spPr/>
        <p:txBody>
          <a:bodyPr/>
          <a:lstStyle/>
          <a:p>
            <a:pPr marL="457200" lvl="0" indent="-457200">
              <a:buFont typeface="Arial" panose="020B0604020202020204" pitchFamily="34" charset="0"/>
              <a:buAutoNum type="arabicPeriod"/>
            </a:pPr>
            <a:r>
              <a:rPr lang="en-US" dirty="0">
                <a:solidFill>
                  <a:srgbClr val="FF0000"/>
                </a:solidFill>
              </a:rPr>
              <a:t>Identify the members of the care team and describe how the care team works together to provide care</a:t>
            </a:r>
            <a:endParaRPr lang="en-US" dirty="0">
              <a:solidFill>
                <a:prstClr val="black"/>
              </a:solidFill>
            </a:endParaRPr>
          </a:p>
          <a:p>
            <a:pPr marL="0" lvl="0" indent="0">
              <a:buNone/>
            </a:pPr>
            <a:endParaRPr lang="en-US" dirty="0">
              <a:solidFill>
                <a:prstClr val="black"/>
              </a:solidFill>
            </a:endParaRPr>
          </a:p>
          <a:p>
            <a:pPr marL="0" lvl="0" indent="0">
              <a:buNone/>
            </a:pPr>
            <a:r>
              <a:rPr lang="en-US" dirty="0">
                <a:solidFill>
                  <a:sysClr val="windowText" lastClr="000000"/>
                </a:solidFill>
              </a:rPr>
              <a:t>Think about this question:</a:t>
            </a:r>
          </a:p>
          <a:p>
            <a:pPr marL="0" lvl="0" indent="0">
              <a:buNone/>
            </a:pPr>
            <a:endParaRPr lang="en-US" dirty="0">
              <a:solidFill>
                <a:sysClr val="windowText" lastClr="000000"/>
              </a:solidFill>
            </a:endParaRPr>
          </a:p>
          <a:p>
            <a:pPr marL="0" lvl="0" indent="0">
              <a:buNone/>
            </a:pPr>
            <a:r>
              <a:rPr lang="en-US" dirty="0">
                <a:solidFill>
                  <a:sysClr val="windowText" lastClr="000000"/>
                </a:solidFill>
              </a:rPr>
              <a:t>Why are the resident and the resident’s family members considered members of the care team?</a:t>
            </a:r>
          </a:p>
          <a:p>
            <a:pPr marL="0" lvl="0" indent="0">
              <a:buNone/>
            </a:pPr>
            <a:endParaRPr lang="en-US" dirty="0">
              <a:solidFill>
                <a:sysClr val="windowText" lastClr="00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024E6B02-A507-469C-8A58-65C4488D0F1C}"/>
              </a:ext>
            </a:extLst>
          </p:cNvPr>
          <p:cNvSpPr>
            <a:spLocks noGrp="1"/>
          </p:cNvSpPr>
          <p:nvPr>
            <p:ph type="sldNum" sz="quarter" idx="12"/>
          </p:nvPr>
        </p:nvSpPr>
        <p:spPr/>
        <p:txBody>
          <a:bodyPr/>
          <a:lstStyle/>
          <a:p>
            <a:pPr defTabSz="457200"/>
            <a:fld id="{1E19C8D7-53EE-4AF8-9E87-BBF55B67A655}" type="slidenum">
              <a:rPr lang="en-US" smtClean="0">
                <a:solidFill>
                  <a:srgbClr val="B37924"/>
                </a:solidFill>
              </a:rPr>
              <a:pPr defTabSz="457200"/>
              <a:t>4</a:t>
            </a:fld>
            <a:endParaRPr lang="en-US" dirty="0">
              <a:solidFill>
                <a:srgbClr val="B37924"/>
              </a:solidFill>
            </a:endParaRPr>
          </a:p>
        </p:txBody>
      </p:sp>
    </p:spTree>
    <p:extLst>
      <p:ext uri="{BB962C8B-B14F-4D97-AF65-F5344CB8AC3E}">
        <p14:creationId xmlns:p14="http://schemas.microsoft.com/office/powerpoint/2010/main" val="13289816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5956F6-8D0A-4ACD-84A7-45FEF8438262}"/>
              </a:ext>
            </a:extLst>
          </p:cNvPr>
          <p:cNvSpPr>
            <a:spLocks noGrp="1"/>
          </p:cNvSpPr>
          <p:nvPr>
            <p:ph idx="1"/>
          </p:nvPr>
        </p:nvSpPr>
        <p:spPr/>
        <p:txBody>
          <a:bodyPr/>
          <a:lstStyle/>
          <a:p>
            <a:pPr marL="457200" lvl="0" indent="-457200">
              <a:buFont typeface="Arial" panose="020B0604020202020204" pitchFamily="34" charset="0"/>
              <a:buAutoNum type="arabicPeriod"/>
            </a:pPr>
            <a:r>
              <a:rPr lang="en-US" dirty="0">
                <a:solidFill>
                  <a:srgbClr val="FF0000"/>
                </a:solidFill>
              </a:rPr>
              <a:t>Identify the members of the care team and describe how the care team works together to provide care</a:t>
            </a:r>
            <a:endParaRPr lang="en-US" dirty="0">
              <a:solidFill>
                <a:prstClr val="black"/>
              </a:solidFill>
            </a:endParaRPr>
          </a:p>
          <a:p>
            <a:pPr marL="0" lvl="0" indent="0">
              <a:buNone/>
            </a:pPr>
            <a:endParaRPr lang="en-US" dirty="0">
              <a:solidFill>
                <a:prstClr val="black"/>
              </a:solidFill>
            </a:endParaRPr>
          </a:p>
          <a:p>
            <a:pPr marL="231775" lvl="0" indent="-231775" eaLnBrk="0" fontAlgn="base" hangingPunct="0">
              <a:lnSpc>
                <a:spcPct val="100000"/>
              </a:lnSpc>
              <a:spcBef>
                <a:spcPct val="20000"/>
              </a:spcBef>
              <a:spcAft>
                <a:spcPct val="0"/>
              </a:spcAft>
              <a:buNone/>
            </a:pPr>
            <a:r>
              <a:rPr lang="en-US" altLang="en-US" kern="0" dirty="0">
                <a:solidFill>
                  <a:srgbClr val="000000"/>
                </a:solidFill>
                <a:latin typeface="+mj-lt"/>
              </a:rPr>
              <a:t>Define the following terms:</a:t>
            </a:r>
          </a:p>
          <a:p>
            <a:pPr marL="231775" lvl="0" indent="-231775" eaLnBrk="0" fontAlgn="base" hangingPunct="0">
              <a:lnSpc>
                <a:spcPct val="100000"/>
              </a:lnSpc>
              <a:spcBef>
                <a:spcPct val="20000"/>
              </a:spcBef>
              <a:spcAft>
                <a:spcPct val="0"/>
              </a:spcAft>
              <a:buNone/>
            </a:pPr>
            <a:endParaRPr lang="en-US" altLang="en-US" kern="0" dirty="0">
              <a:solidFill>
                <a:srgbClr val="000000"/>
              </a:solidFill>
              <a:latin typeface="+mj-lt"/>
            </a:endParaRPr>
          </a:p>
          <a:p>
            <a:pPr marL="231775" lvl="0" indent="-231775" eaLnBrk="0" fontAlgn="base" hangingPunct="0">
              <a:lnSpc>
                <a:spcPct val="100000"/>
              </a:lnSpc>
              <a:spcBef>
                <a:spcPct val="20000"/>
              </a:spcBef>
              <a:spcAft>
                <a:spcPct val="0"/>
              </a:spcAft>
              <a:buNone/>
            </a:pPr>
            <a:r>
              <a:rPr lang="en-US" altLang="en-US" b="1" kern="0" dirty="0">
                <a:solidFill>
                  <a:srgbClr val="000000"/>
                </a:solidFill>
                <a:latin typeface="+mj-lt"/>
              </a:rPr>
              <a:t>activities of daily living (ADLs)</a:t>
            </a:r>
          </a:p>
          <a:p>
            <a:pPr marL="463550" lvl="1" indent="-6350" eaLnBrk="0" fontAlgn="base" hangingPunct="0">
              <a:lnSpc>
                <a:spcPct val="100000"/>
              </a:lnSpc>
              <a:spcBef>
                <a:spcPct val="20000"/>
              </a:spcBef>
              <a:spcAft>
                <a:spcPct val="0"/>
              </a:spcAft>
              <a:buNone/>
            </a:pPr>
            <a:r>
              <a:rPr lang="en-US" altLang="en-US" kern="0" dirty="0">
                <a:solidFill>
                  <a:srgbClr val="000000"/>
                </a:solidFill>
                <a:latin typeface="+mj-lt"/>
              </a:rPr>
              <a:t>	personal daily care tasks, such as bathing, dressing, caring for teeth and nails, eating, drinking, walking, transferring, and elimination.</a:t>
            </a:r>
          </a:p>
          <a:p>
            <a:pPr marL="231775" lvl="0" indent="-231775" eaLnBrk="0" fontAlgn="base" hangingPunct="0">
              <a:lnSpc>
                <a:spcPct val="100000"/>
              </a:lnSpc>
              <a:spcBef>
                <a:spcPct val="20000"/>
              </a:spcBef>
              <a:spcAft>
                <a:spcPct val="0"/>
              </a:spcAft>
              <a:buNone/>
            </a:pPr>
            <a:r>
              <a:rPr lang="en-US" altLang="en-US" b="1" i="1" kern="0" dirty="0">
                <a:solidFill>
                  <a:srgbClr val="000000"/>
                </a:solidFill>
                <a:latin typeface="+mj-lt"/>
              </a:rPr>
              <a:t>assistive</a:t>
            </a:r>
            <a:r>
              <a:rPr lang="en-US" altLang="en-US" b="1" kern="0" dirty="0">
                <a:solidFill>
                  <a:srgbClr val="000000"/>
                </a:solidFill>
                <a:latin typeface="+mj-lt"/>
              </a:rPr>
              <a:t> or </a:t>
            </a:r>
            <a:r>
              <a:rPr lang="en-US" altLang="en-US" b="1" i="1" kern="0" dirty="0">
                <a:solidFill>
                  <a:srgbClr val="000000"/>
                </a:solidFill>
                <a:latin typeface="+mj-lt"/>
              </a:rPr>
              <a:t>adaptive</a:t>
            </a:r>
            <a:r>
              <a:rPr lang="en-US" altLang="en-US" b="1" kern="0" dirty="0">
                <a:solidFill>
                  <a:srgbClr val="000000"/>
                </a:solidFill>
                <a:latin typeface="+mj-lt"/>
              </a:rPr>
              <a:t> devices</a:t>
            </a:r>
          </a:p>
          <a:p>
            <a:pPr marL="463550" lvl="1" indent="-6350" eaLnBrk="0" fontAlgn="base" hangingPunct="0">
              <a:lnSpc>
                <a:spcPct val="100000"/>
              </a:lnSpc>
              <a:spcBef>
                <a:spcPct val="20000"/>
              </a:spcBef>
              <a:spcAft>
                <a:spcPct val="0"/>
              </a:spcAft>
              <a:buNone/>
            </a:pPr>
            <a:r>
              <a:rPr lang="en-US" altLang="en-US" kern="0" dirty="0">
                <a:solidFill>
                  <a:srgbClr val="000000"/>
                </a:solidFill>
                <a:latin typeface="+mj-lt"/>
              </a:rPr>
              <a:t>special equipment that helps a person who is ill or disabled to perform activities of daily living.</a:t>
            </a:r>
          </a:p>
          <a:p>
            <a:pPr marL="0" indent="0">
              <a:buNone/>
            </a:pPr>
            <a:endParaRPr lang="en-US" dirty="0"/>
          </a:p>
        </p:txBody>
      </p:sp>
      <p:sp>
        <p:nvSpPr>
          <p:cNvPr id="3" name="Slide Number Placeholder 2">
            <a:extLst>
              <a:ext uri="{FF2B5EF4-FFF2-40B4-BE49-F238E27FC236}">
                <a16:creationId xmlns:a16="http://schemas.microsoft.com/office/drawing/2014/main" id="{024E6B02-A507-469C-8A58-65C4488D0F1C}"/>
              </a:ext>
            </a:extLst>
          </p:cNvPr>
          <p:cNvSpPr>
            <a:spLocks noGrp="1"/>
          </p:cNvSpPr>
          <p:nvPr>
            <p:ph type="sldNum" sz="quarter" idx="12"/>
          </p:nvPr>
        </p:nvSpPr>
        <p:spPr/>
        <p:txBody>
          <a:bodyPr/>
          <a:lstStyle/>
          <a:p>
            <a:pPr defTabSz="457200"/>
            <a:fld id="{1E19C8D7-53EE-4AF8-9E87-BBF55B67A655}" type="slidenum">
              <a:rPr lang="en-US" smtClean="0">
                <a:solidFill>
                  <a:srgbClr val="B37924"/>
                </a:solidFill>
              </a:rPr>
              <a:pPr defTabSz="457200"/>
              <a:t>5</a:t>
            </a:fld>
            <a:endParaRPr lang="en-US" dirty="0">
              <a:solidFill>
                <a:srgbClr val="B37924"/>
              </a:solidFill>
            </a:endParaRPr>
          </a:p>
        </p:txBody>
      </p:sp>
    </p:spTree>
    <p:extLst>
      <p:ext uri="{BB962C8B-B14F-4D97-AF65-F5344CB8AC3E}">
        <p14:creationId xmlns:p14="http://schemas.microsoft.com/office/powerpoint/2010/main" val="21695174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7FC0DAF-D501-421B-99FF-435E89CB596A}"/>
              </a:ext>
            </a:extLst>
          </p:cNvPr>
          <p:cNvSpPr>
            <a:spLocks noGrp="1"/>
          </p:cNvSpPr>
          <p:nvPr>
            <p:ph idx="1"/>
          </p:nvPr>
        </p:nvSpPr>
        <p:spPr/>
        <p:txBody>
          <a:bodyPr/>
          <a:lstStyle/>
          <a:p>
            <a:pPr marL="457200" lvl="0" indent="-457200">
              <a:buFont typeface="+mj-lt"/>
              <a:buAutoNum type="arabicPeriod" startAt="2"/>
            </a:pPr>
            <a:r>
              <a:rPr lang="en-US" dirty="0">
                <a:solidFill>
                  <a:srgbClr val="FF0000"/>
                </a:solidFill>
              </a:rPr>
              <a:t>Explain the nursing assistant’s role</a:t>
            </a:r>
            <a:endParaRPr lang="en-US" dirty="0">
              <a:solidFill>
                <a:prstClr val="black"/>
              </a:solidFill>
            </a:endParaRPr>
          </a:p>
          <a:p>
            <a:pPr marL="0" lvl="0" indent="0">
              <a:buNone/>
            </a:pPr>
            <a:endParaRPr lang="en-US" dirty="0">
              <a:solidFill>
                <a:prstClr val="black"/>
              </a:solidFill>
            </a:endParaRPr>
          </a:p>
          <a:p>
            <a:pPr marL="0" lvl="0" indent="0">
              <a:buNone/>
            </a:pPr>
            <a:r>
              <a:rPr lang="en-US" dirty="0"/>
              <a:t>Define the following term:</a:t>
            </a:r>
          </a:p>
          <a:p>
            <a:pPr marL="0" lvl="0" indent="0">
              <a:buNone/>
            </a:pPr>
            <a:endParaRPr lang="en-US" dirty="0"/>
          </a:p>
          <a:p>
            <a:pPr marL="0" lvl="0" indent="0">
              <a:buNone/>
            </a:pPr>
            <a:r>
              <a:rPr lang="en-US" b="1" dirty="0"/>
              <a:t>charting</a:t>
            </a:r>
          </a:p>
          <a:p>
            <a:pPr marL="457200" lvl="1" indent="0">
              <a:buNone/>
            </a:pPr>
            <a:r>
              <a:rPr lang="en-US" dirty="0"/>
              <a:t>documenting information and observations about residents.</a:t>
            </a:r>
          </a:p>
          <a:p>
            <a:pPr marL="0" lvl="0" indent="0">
              <a:buNone/>
            </a:pPr>
            <a:endParaRPr lang="en-US" dirty="0"/>
          </a:p>
        </p:txBody>
      </p:sp>
      <p:sp>
        <p:nvSpPr>
          <p:cNvPr id="3" name="Slide Number Placeholder 2">
            <a:extLst>
              <a:ext uri="{FF2B5EF4-FFF2-40B4-BE49-F238E27FC236}">
                <a16:creationId xmlns:a16="http://schemas.microsoft.com/office/drawing/2014/main" id="{FD163E95-EF8A-4F6B-973E-5E0C2277B3D2}"/>
              </a:ext>
            </a:extLst>
          </p:cNvPr>
          <p:cNvSpPr>
            <a:spLocks noGrp="1"/>
          </p:cNvSpPr>
          <p:nvPr>
            <p:ph type="sldNum" sz="quarter" idx="12"/>
          </p:nvPr>
        </p:nvSpPr>
        <p:spPr/>
        <p:txBody>
          <a:bodyPr/>
          <a:lstStyle/>
          <a:p>
            <a:pPr defTabSz="457200"/>
            <a:fld id="{1E19C8D7-53EE-4AF8-9E87-BBF55B67A655}" type="slidenum">
              <a:rPr lang="en-US" smtClean="0">
                <a:solidFill>
                  <a:srgbClr val="B37924"/>
                </a:solidFill>
              </a:rPr>
              <a:pPr defTabSz="457200"/>
              <a:t>6</a:t>
            </a:fld>
            <a:endParaRPr lang="en-US" dirty="0">
              <a:solidFill>
                <a:srgbClr val="B37924"/>
              </a:solidFill>
            </a:endParaRPr>
          </a:p>
        </p:txBody>
      </p:sp>
    </p:spTree>
    <p:extLst>
      <p:ext uri="{BB962C8B-B14F-4D97-AF65-F5344CB8AC3E}">
        <p14:creationId xmlns:p14="http://schemas.microsoft.com/office/powerpoint/2010/main" val="7989436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7FC0DAF-D501-421B-99FF-435E89CB596A}"/>
              </a:ext>
            </a:extLst>
          </p:cNvPr>
          <p:cNvSpPr>
            <a:spLocks noGrp="1"/>
          </p:cNvSpPr>
          <p:nvPr>
            <p:ph idx="1"/>
          </p:nvPr>
        </p:nvSpPr>
        <p:spPr/>
        <p:txBody>
          <a:bodyPr/>
          <a:lstStyle/>
          <a:p>
            <a:pPr marL="457200" lvl="0" indent="-457200">
              <a:buFont typeface="+mj-lt"/>
              <a:buAutoNum type="arabicPeriod" startAt="2"/>
            </a:pPr>
            <a:r>
              <a:rPr lang="en-US" dirty="0">
                <a:solidFill>
                  <a:srgbClr val="FF0000"/>
                </a:solidFill>
              </a:rPr>
              <a:t>Explain the nursing assistant’s role</a:t>
            </a:r>
            <a:endParaRPr lang="en-US" dirty="0">
              <a:solidFill>
                <a:prstClr val="black"/>
              </a:solidFill>
            </a:endParaRPr>
          </a:p>
          <a:p>
            <a:pPr marL="0" lvl="0" indent="0">
              <a:buNone/>
            </a:pPr>
            <a:endParaRPr lang="en-US" dirty="0">
              <a:solidFill>
                <a:prstClr val="black"/>
              </a:solidFill>
            </a:endParaRPr>
          </a:p>
          <a:p>
            <a:pPr marL="0" lvl="0" indent="0">
              <a:buNone/>
            </a:pPr>
            <a:r>
              <a:rPr lang="en-US" dirty="0"/>
              <a:t>There are two main ways in which nursing assistants provide services for residents: </a:t>
            </a:r>
          </a:p>
          <a:p>
            <a:pPr marL="0" lvl="0" indent="0">
              <a:buNone/>
            </a:pPr>
            <a:endParaRPr lang="en-US" dirty="0"/>
          </a:p>
          <a:p>
            <a:pPr lvl="1"/>
            <a:r>
              <a:rPr lang="en-US" dirty="0"/>
              <a:t>Performing assigned nursing tasks</a:t>
            </a:r>
          </a:p>
          <a:p>
            <a:pPr lvl="1"/>
            <a:r>
              <a:rPr lang="en-US" dirty="0"/>
              <a:t>Providing personal care or assisting with self-care</a:t>
            </a:r>
          </a:p>
          <a:p>
            <a:pPr marL="0" lvl="0" indent="0">
              <a:buNone/>
            </a:pPr>
            <a:endParaRPr lang="en-US" dirty="0"/>
          </a:p>
        </p:txBody>
      </p:sp>
      <p:sp>
        <p:nvSpPr>
          <p:cNvPr id="3" name="Slide Number Placeholder 2">
            <a:extLst>
              <a:ext uri="{FF2B5EF4-FFF2-40B4-BE49-F238E27FC236}">
                <a16:creationId xmlns:a16="http://schemas.microsoft.com/office/drawing/2014/main" id="{FD163E95-EF8A-4F6B-973E-5E0C2277B3D2}"/>
              </a:ext>
            </a:extLst>
          </p:cNvPr>
          <p:cNvSpPr>
            <a:spLocks noGrp="1"/>
          </p:cNvSpPr>
          <p:nvPr>
            <p:ph type="sldNum" sz="quarter" idx="12"/>
          </p:nvPr>
        </p:nvSpPr>
        <p:spPr/>
        <p:txBody>
          <a:bodyPr/>
          <a:lstStyle/>
          <a:p>
            <a:pPr defTabSz="457200"/>
            <a:fld id="{1E19C8D7-53EE-4AF8-9E87-BBF55B67A655}" type="slidenum">
              <a:rPr lang="en-US" smtClean="0">
                <a:solidFill>
                  <a:srgbClr val="B37924"/>
                </a:solidFill>
              </a:rPr>
              <a:pPr defTabSz="457200"/>
              <a:t>7</a:t>
            </a:fld>
            <a:endParaRPr lang="en-US" dirty="0">
              <a:solidFill>
                <a:srgbClr val="B37924"/>
              </a:solidFill>
            </a:endParaRPr>
          </a:p>
        </p:txBody>
      </p:sp>
    </p:spTree>
    <p:extLst>
      <p:ext uri="{BB962C8B-B14F-4D97-AF65-F5344CB8AC3E}">
        <p14:creationId xmlns:p14="http://schemas.microsoft.com/office/powerpoint/2010/main" val="15071461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7FC0DAF-D501-421B-99FF-435E89CB596A}"/>
              </a:ext>
            </a:extLst>
          </p:cNvPr>
          <p:cNvSpPr>
            <a:spLocks noGrp="1"/>
          </p:cNvSpPr>
          <p:nvPr>
            <p:ph idx="1"/>
          </p:nvPr>
        </p:nvSpPr>
        <p:spPr/>
        <p:txBody>
          <a:bodyPr/>
          <a:lstStyle/>
          <a:p>
            <a:pPr marL="457200" lvl="0" indent="-457200">
              <a:buFont typeface="+mj-lt"/>
              <a:buAutoNum type="arabicPeriod" startAt="2"/>
            </a:pPr>
            <a:r>
              <a:rPr lang="en-US" dirty="0">
                <a:solidFill>
                  <a:srgbClr val="FF0000"/>
                </a:solidFill>
              </a:rPr>
              <a:t>Explain the nursing assistant’s role</a:t>
            </a:r>
            <a:endParaRPr lang="en-US" dirty="0">
              <a:solidFill>
                <a:prstClr val="black"/>
              </a:solidFill>
            </a:endParaRPr>
          </a:p>
          <a:p>
            <a:pPr marL="0" lvl="0" indent="0">
              <a:buNone/>
            </a:pPr>
            <a:endParaRPr lang="en-US" dirty="0">
              <a:solidFill>
                <a:prstClr val="black"/>
              </a:solidFill>
            </a:endParaRPr>
          </a:p>
          <a:p>
            <a:pPr marL="0" lvl="0" indent="0" eaLnBrk="0" fontAlgn="base" hangingPunct="0">
              <a:lnSpc>
                <a:spcPct val="100000"/>
              </a:lnSpc>
              <a:spcBef>
                <a:spcPct val="20000"/>
              </a:spcBef>
              <a:spcAft>
                <a:spcPct val="0"/>
              </a:spcAft>
              <a:buNone/>
              <a:tabLst>
                <a:tab pos="1887538" algn="l"/>
              </a:tabLst>
            </a:pPr>
            <a:r>
              <a:rPr lang="en-US" altLang="en-US" kern="0" dirty="0">
                <a:solidFill>
                  <a:srgbClr val="000000"/>
                </a:solidFill>
                <a:latin typeface="+mj-lt"/>
              </a:rPr>
              <a:t>Think about these questions:</a:t>
            </a:r>
          </a:p>
          <a:p>
            <a:pPr marL="0" lvl="0" indent="0" eaLnBrk="0" fontAlgn="base" hangingPunct="0">
              <a:lnSpc>
                <a:spcPct val="100000"/>
              </a:lnSpc>
              <a:spcBef>
                <a:spcPct val="20000"/>
              </a:spcBef>
              <a:spcAft>
                <a:spcPct val="0"/>
              </a:spcAft>
              <a:buNone/>
              <a:tabLst>
                <a:tab pos="1887538" algn="l"/>
              </a:tabLst>
            </a:pPr>
            <a:endParaRPr lang="en-US" altLang="en-US" kern="0" dirty="0">
              <a:solidFill>
                <a:srgbClr val="000000"/>
              </a:solidFill>
              <a:latin typeface="+mj-lt"/>
            </a:endParaRPr>
          </a:p>
          <a:p>
            <a:pPr marL="0" lvl="0" indent="0" eaLnBrk="0" fontAlgn="base" hangingPunct="0">
              <a:lnSpc>
                <a:spcPct val="100000"/>
              </a:lnSpc>
              <a:spcBef>
                <a:spcPct val="20000"/>
              </a:spcBef>
              <a:spcAft>
                <a:spcPct val="0"/>
              </a:spcAft>
              <a:buNone/>
              <a:tabLst>
                <a:tab pos="1887538" algn="l"/>
              </a:tabLst>
            </a:pPr>
            <a:r>
              <a:rPr lang="en-US" altLang="en-US" kern="0" dirty="0">
                <a:solidFill>
                  <a:srgbClr val="000000"/>
                </a:solidFill>
                <a:latin typeface="+mj-lt"/>
              </a:rPr>
              <a:t>What are some tasks nursing assistants regularly perform?</a:t>
            </a:r>
          </a:p>
          <a:p>
            <a:pPr marL="0" lvl="0" indent="0" eaLnBrk="0" fontAlgn="base" hangingPunct="0">
              <a:lnSpc>
                <a:spcPct val="100000"/>
              </a:lnSpc>
              <a:spcBef>
                <a:spcPct val="20000"/>
              </a:spcBef>
              <a:spcAft>
                <a:spcPct val="0"/>
              </a:spcAft>
              <a:buNone/>
              <a:tabLst>
                <a:tab pos="1887538" algn="l"/>
              </a:tabLst>
            </a:pPr>
            <a:endParaRPr lang="en-US" altLang="en-US" kern="0" dirty="0">
              <a:solidFill>
                <a:srgbClr val="000000"/>
              </a:solidFill>
              <a:latin typeface="+mj-lt"/>
            </a:endParaRPr>
          </a:p>
          <a:p>
            <a:pPr marL="0" lvl="0" indent="0" eaLnBrk="0" fontAlgn="base" hangingPunct="0">
              <a:lnSpc>
                <a:spcPct val="100000"/>
              </a:lnSpc>
              <a:spcBef>
                <a:spcPct val="20000"/>
              </a:spcBef>
              <a:spcAft>
                <a:spcPct val="0"/>
              </a:spcAft>
              <a:buNone/>
              <a:tabLst>
                <a:tab pos="1887538" algn="l"/>
              </a:tabLst>
            </a:pPr>
            <a:r>
              <a:rPr lang="en-US" altLang="en-US" kern="0" dirty="0">
                <a:solidFill>
                  <a:srgbClr val="000000"/>
                </a:solidFill>
                <a:latin typeface="+mj-lt"/>
              </a:rPr>
              <a:t>What tasks do you think nursing assistants generally do not perform?</a:t>
            </a:r>
          </a:p>
          <a:p>
            <a:pPr marL="0" lvl="0" indent="0">
              <a:buNone/>
            </a:pPr>
            <a:endParaRPr lang="en-US" dirty="0"/>
          </a:p>
        </p:txBody>
      </p:sp>
      <p:sp>
        <p:nvSpPr>
          <p:cNvPr id="3" name="Slide Number Placeholder 2">
            <a:extLst>
              <a:ext uri="{FF2B5EF4-FFF2-40B4-BE49-F238E27FC236}">
                <a16:creationId xmlns:a16="http://schemas.microsoft.com/office/drawing/2014/main" id="{FD163E95-EF8A-4F6B-973E-5E0C2277B3D2}"/>
              </a:ext>
            </a:extLst>
          </p:cNvPr>
          <p:cNvSpPr>
            <a:spLocks noGrp="1"/>
          </p:cNvSpPr>
          <p:nvPr>
            <p:ph type="sldNum" sz="quarter" idx="12"/>
          </p:nvPr>
        </p:nvSpPr>
        <p:spPr/>
        <p:txBody>
          <a:bodyPr/>
          <a:lstStyle/>
          <a:p>
            <a:pPr defTabSz="457200"/>
            <a:fld id="{1E19C8D7-53EE-4AF8-9E87-BBF55B67A655}" type="slidenum">
              <a:rPr lang="en-US" smtClean="0">
                <a:solidFill>
                  <a:srgbClr val="B37924"/>
                </a:solidFill>
              </a:rPr>
              <a:pPr defTabSz="457200"/>
              <a:t>8</a:t>
            </a:fld>
            <a:endParaRPr lang="en-US" dirty="0">
              <a:solidFill>
                <a:srgbClr val="B37924"/>
              </a:solidFill>
            </a:endParaRPr>
          </a:p>
        </p:txBody>
      </p:sp>
    </p:spTree>
    <p:extLst>
      <p:ext uri="{BB962C8B-B14F-4D97-AF65-F5344CB8AC3E}">
        <p14:creationId xmlns:p14="http://schemas.microsoft.com/office/powerpoint/2010/main" val="11171783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7FC0DAF-D501-421B-99FF-435E89CB596A}"/>
              </a:ext>
            </a:extLst>
          </p:cNvPr>
          <p:cNvSpPr>
            <a:spLocks noGrp="1"/>
          </p:cNvSpPr>
          <p:nvPr>
            <p:ph idx="1"/>
          </p:nvPr>
        </p:nvSpPr>
        <p:spPr/>
        <p:txBody>
          <a:bodyPr/>
          <a:lstStyle/>
          <a:p>
            <a:pPr marL="457200" lvl="0" indent="-457200">
              <a:buFont typeface="+mj-lt"/>
              <a:buAutoNum type="arabicPeriod" startAt="2"/>
            </a:pPr>
            <a:r>
              <a:rPr lang="en-US" dirty="0">
                <a:solidFill>
                  <a:srgbClr val="FF0000"/>
                </a:solidFill>
              </a:rPr>
              <a:t>Explain the nursing assistant’s role</a:t>
            </a:r>
            <a:endParaRPr lang="en-US" dirty="0">
              <a:solidFill>
                <a:prstClr val="black"/>
              </a:solidFill>
            </a:endParaRPr>
          </a:p>
          <a:p>
            <a:pPr marL="0" lvl="0" indent="0">
              <a:buNone/>
            </a:pPr>
            <a:endParaRPr lang="en-US" dirty="0">
              <a:solidFill>
                <a:prstClr val="black"/>
              </a:solidFill>
            </a:endParaRPr>
          </a:p>
          <a:p>
            <a:pPr marL="0" lvl="0" indent="0">
              <a:buNone/>
            </a:pPr>
            <a:r>
              <a:rPr lang="en-US" dirty="0"/>
              <a:t>Remember:</a:t>
            </a:r>
          </a:p>
          <a:p>
            <a:pPr marL="0" lvl="0" indent="0">
              <a:buNone/>
            </a:pPr>
            <a:endParaRPr lang="en-US" dirty="0"/>
          </a:p>
          <a:p>
            <a:pPr marL="0" lvl="0" indent="0">
              <a:buNone/>
            </a:pPr>
            <a:r>
              <a:rPr lang="en-US" dirty="0"/>
              <a:t>Nursing assistants interact closely with residents on a daily basis. They have more contact with residents than any other member of the care team. Because of this, they are the “eyes and ears” of the healthcare team and play a very important role in providing information on changes in the resident.</a:t>
            </a:r>
          </a:p>
          <a:p>
            <a:pPr marL="0" lvl="0" indent="0">
              <a:buNone/>
            </a:pPr>
            <a:endParaRPr lang="en-US" dirty="0"/>
          </a:p>
        </p:txBody>
      </p:sp>
      <p:sp>
        <p:nvSpPr>
          <p:cNvPr id="3" name="Slide Number Placeholder 2">
            <a:extLst>
              <a:ext uri="{FF2B5EF4-FFF2-40B4-BE49-F238E27FC236}">
                <a16:creationId xmlns:a16="http://schemas.microsoft.com/office/drawing/2014/main" id="{FD163E95-EF8A-4F6B-973E-5E0C2277B3D2}"/>
              </a:ext>
            </a:extLst>
          </p:cNvPr>
          <p:cNvSpPr>
            <a:spLocks noGrp="1"/>
          </p:cNvSpPr>
          <p:nvPr>
            <p:ph type="sldNum" sz="quarter" idx="12"/>
          </p:nvPr>
        </p:nvSpPr>
        <p:spPr/>
        <p:txBody>
          <a:bodyPr/>
          <a:lstStyle/>
          <a:p>
            <a:pPr defTabSz="457200"/>
            <a:fld id="{1E19C8D7-53EE-4AF8-9E87-BBF55B67A655}" type="slidenum">
              <a:rPr lang="en-US" smtClean="0">
                <a:solidFill>
                  <a:srgbClr val="B37924"/>
                </a:solidFill>
              </a:rPr>
              <a:pPr defTabSz="457200"/>
              <a:t>9</a:t>
            </a:fld>
            <a:endParaRPr lang="en-US" dirty="0">
              <a:solidFill>
                <a:srgbClr val="B37924"/>
              </a:solidFill>
            </a:endParaRPr>
          </a:p>
        </p:txBody>
      </p:sp>
    </p:spTree>
    <p:extLst>
      <p:ext uri="{BB962C8B-B14F-4D97-AF65-F5344CB8AC3E}">
        <p14:creationId xmlns:p14="http://schemas.microsoft.com/office/powerpoint/2010/main" val="2453362763"/>
      </p:ext>
    </p:extLst>
  </p:cSld>
  <p:clrMapOvr>
    <a:masterClrMapping/>
  </p:clrMapOvr>
</p:sld>
</file>

<file path=ppt/theme/theme1.xml><?xml version="1.0" encoding="utf-8"?>
<a:theme xmlns:a="http://schemas.openxmlformats.org/drawingml/2006/main" name="1_Office Theme">
  <a:themeElements>
    <a:clrScheme name="Custom 1">
      <a:dk1>
        <a:sysClr val="windowText" lastClr="000000"/>
      </a:dk1>
      <a:lt1>
        <a:sysClr val="window" lastClr="FFFFFF"/>
      </a:lt1>
      <a:dk2>
        <a:srgbClr val="44546A"/>
      </a:dk2>
      <a:lt2>
        <a:srgbClr val="E7E6E6"/>
      </a:lt2>
      <a:accent1>
        <a:srgbClr val="329C76"/>
      </a:accent1>
      <a:accent2>
        <a:srgbClr val="B37924"/>
      </a:accent2>
      <a:accent3>
        <a:srgbClr val="E3567D"/>
      </a:accent3>
      <a:accent4>
        <a:srgbClr val="0091B9"/>
      </a:accent4>
      <a:accent5>
        <a:srgbClr val="D6BF00"/>
      </a:accent5>
      <a:accent6>
        <a:srgbClr val="934C93"/>
      </a:accent6>
      <a:hlink>
        <a:srgbClr val="0563C1"/>
      </a:hlink>
      <a:folHlink>
        <a:srgbClr val="954F72"/>
      </a:folHlink>
    </a:clrScheme>
    <a:fontScheme name="Susan Hedman - Hartman Publishing">
      <a:majorFont>
        <a:latin typeface="Scala Sans"/>
        <a:ea typeface=""/>
        <a:cs typeface=""/>
      </a:majorFont>
      <a:minorFont>
        <a:latin typeface="Scala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163</TotalTime>
  <Words>1332</Words>
  <Application>Microsoft Office PowerPoint</Application>
  <PresentationFormat>Widescreen</PresentationFormat>
  <Paragraphs>286</Paragraphs>
  <Slides>38</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38</vt:i4>
      </vt:variant>
    </vt:vector>
  </HeadingPairs>
  <TitlesOfParts>
    <vt:vector size="41" baseType="lpstr">
      <vt:lpstr>Arial</vt:lpstr>
      <vt:lpstr>Scala Sans</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Editorial</dc:creator>
  <cp:lastModifiedBy>Angela Storey</cp:lastModifiedBy>
  <cp:revision>14</cp:revision>
  <dcterms:created xsi:type="dcterms:W3CDTF">2018-10-16T22:06:20Z</dcterms:created>
  <dcterms:modified xsi:type="dcterms:W3CDTF">2019-05-13T14:44:29Z</dcterms:modified>
</cp:coreProperties>
</file>