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42"/>
  </p:notesMasterIdLst>
  <p:handoutMasterIdLst>
    <p:handoutMasterId r:id="rId43"/>
  </p:handoutMasterIdLst>
  <p:sldIdLst>
    <p:sldId id="256" r:id="rId2"/>
    <p:sldId id="327" r:id="rId3"/>
    <p:sldId id="270" r:id="rId4"/>
    <p:sldId id="271" r:id="rId5"/>
    <p:sldId id="272" r:id="rId6"/>
    <p:sldId id="326" r:id="rId7"/>
    <p:sldId id="293" r:id="rId8"/>
    <p:sldId id="294" r:id="rId9"/>
    <p:sldId id="295" r:id="rId10"/>
    <p:sldId id="296" r:id="rId11"/>
    <p:sldId id="297" r:id="rId12"/>
    <p:sldId id="281" r:id="rId13"/>
    <p:sldId id="260" r:id="rId14"/>
    <p:sldId id="278" r:id="rId15"/>
    <p:sldId id="279" r:id="rId16"/>
    <p:sldId id="280" r:id="rId17"/>
    <p:sldId id="277" r:id="rId18"/>
    <p:sldId id="298" r:id="rId19"/>
    <p:sldId id="262" r:id="rId20"/>
    <p:sldId id="284" r:id="rId21"/>
    <p:sldId id="285" r:id="rId22"/>
    <p:sldId id="288" r:id="rId23"/>
    <p:sldId id="289" r:id="rId24"/>
    <p:sldId id="303" r:id="rId25"/>
    <p:sldId id="322" r:id="rId26"/>
    <p:sldId id="328" r:id="rId27"/>
    <p:sldId id="299" r:id="rId28"/>
    <p:sldId id="300" r:id="rId29"/>
    <p:sldId id="301" r:id="rId30"/>
    <p:sldId id="264" r:id="rId31"/>
    <p:sldId id="305" r:id="rId32"/>
    <p:sldId id="315" r:id="rId33"/>
    <p:sldId id="316" r:id="rId34"/>
    <p:sldId id="265" r:id="rId35"/>
    <p:sldId id="319" r:id="rId36"/>
    <p:sldId id="308" r:id="rId37"/>
    <p:sldId id="267" r:id="rId38"/>
    <p:sldId id="321" r:id="rId39"/>
    <p:sldId id="309" r:id="rId40"/>
    <p:sldId id="324" r:id="rId41"/>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id="{B2CB113E-47B2-4A61-804E-FBCBBA417989}">
          <p14:sldIdLst>
            <p14:sldId id="256"/>
          </p14:sldIdLst>
        </p14:section>
        <p14:section name="What is [Disease]?" id="{34E3458C-3B4A-4E59-B54E-E9840CFD0DB1}">
          <p14:sldIdLst>
            <p14:sldId id="327"/>
            <p14:sldId id="270"/>
          </p14:sldIdLst>
        </p14:section>
        <p14:section name="Pathophysiology" id="{230D8C2C-D4FC-4663-8900-65CEB29F1BE8}">
          <p14:sldIdLst>
            <p14:sldId id="271"/>
            <p14:sldId id="272"/>
            <p14:sldId id="326"/>
            <p14:sldId id="293"/>
            <p14:sldId id="294"/>
            <p14:sldId id="295"/>
            <p14:sldId id="296"/>
            <p14:sldId id="297"/>
          </p14:sldIdLst>
        </p14:section>
        <p14:section name="Disease Progression" id="{A448921D-A717-4A80-A307-2535ADACCBF6}">
          <p14:sldIdLst>
            <p14:sldId id="281"/>
          </p14:sldIdLst>
        </p14:section>
        <p14:section name="Common Tests" id="{BD76ABEF-F575-4DEA-84B5-24AC5D0677F3}">
          <p14:sldIdLst>
            <p14:sldId id="260"/>
            <p14:sldId id="278"/>
            <p14:sldId id="279"/>
            <p14:sldId id="280"/>
          </p14:sldIdLst>
        </p14:section>
        <p14:section name="Prevention and Control" id="{6FEE2991-236B-4A79-BE1F-91F80B6372F7}">
          <p14:sldIdLst>
            <p14:sldId id="277"/>
            <p14:sldId id="298"/>
          </p14:sldIdLst>
        </p14:section>
        <p14:section name="Common Medications" id="{C883F6DE-AF34-4365-943F-F0BABED7F5FD}">
          <p14:sldIdLst>
            <p14:sldId id="262"/>
            <p14:sldId id="284"/>
            <p14:sldId id="285"/>
            <p14:sldId id="288"/>
            <p14:sldId id="289"/>
            <p14:sldId id="303"/>
            <p14:sldId id="322"/>
            <p14:sldId id="328"/>
          </p14:sldIdLst>
        </p14:section>
        <p14:section name="Symptom Identification" id="{478E1FEF-CDFE-442A-8320-035389C34368}">
          <p14:sldIdLst>
            <p14:sldId id="299"/>
            <p14:sldId id="300"/>
            <p14:sldId id="301"/>
          </p14:sldIdLst>
        </p14:section>
        <p14:section name="Patient Explanation" id="{1160C414-B2F1-4848-AB2A-BD9ADBDC658F}">
          <p14:sldIdLst>
            <p14:sldId id="264"/>
            <p14:sldId id="305"/>
            <p14:sldId id="315"/>
            <p14:sldId id="316"/>
          </p14:sldIdLst>
        </p14:section>
        <p14:section name="Social Factors" id="{237122DA-880B-445F-B1FA-B2158636F797}">
          <p14:sldIdLst>
            <p14:sldId id="265"/>
            <p14:sldId id="319"/>
          </p14:sldIdLst>
        </p14:section>
        <p14:section name="Hospitalization" id="{0BC27E37-13D9-4140-A348-72365A7305D9}">
          <p14:sldIdLst>
            <p14:sldId id="308"/>
          </p14:sldIdLst>
        </p14:section>
        <p14:section name="Peds vs. Adults" id="{294191EC-AF02-4925-BF9A-1F623CA6844C}">
          <p14:sldIdLst>
            <p14:sldId id="267"/>
            <p14:sldId id="321"/>
            <p14:sldId id="309"/>
            <p14:sldId id="324"/>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2879CA"/>
    <a:srgbClr val="4B9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34" autoAdjust="0"/>
    <p:restoredTop sz="84024" autoAdjust="0"/>
  </p:normalViewPr>
  <p:slideViewPr>
    <p:cSldViewPr snapToGrid="0" showGuides="1">
      <p:cViewPr varScale="1">
        <p:scale>
          <a:sx n="96" d="100"/>
          <a:sy n="96" d="100"/>
        </p:scale>
        <p:origin x="2076"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6D2620-59D5-4F50-B571-98416ED01772}" type="doc">
      <dgm:prSet loTypeId="urn:microsoft.com/office/officeart/2005/8/layout/cycle3" loCatId="cycle" qsTypeId="urn:microsoft.com/office/officeart/2005/8/quickstyle/simple1" qsCatId="simple" csTypeId="urn:microsoft.com/office/officeart/2005/8/colors/accent3_2" csCatId="accent3" phldr="1"/>
      <dgm:spPr/>
      <dgm:t>
        <a:bodyPr/>
        <a:lstStyle/>
        <a:p>
          <a:endParaRPr lang="en-US"/>
        </a:p>
      </dgm:t>
    </dgm:pt>
    <dgm:pt modelId="{56F3586C-38D1-4C38-85FE-29330EC2D0F8}">
      <dgm:prSet phldrT="[Text]"/>
      <dgm:spPr/>
      <dgm:t>
        <a:bodyPr/>
        <a:lstStyle/>
        <a:p>
          <a:r>
            <a:rPr lang="en-US" b="1" dirty="0"/>
            <a:t>1. CC teaches/explains new information</a:t>
          </a:r>
        </a:p>
      </dgm:t>
    </dgm:pt>
    <dgm:pt modelId="{226147AB-0F90-4A4C-B5D2-C4CD2440071E}" type="parTrans" cxnId="{E0075B61-CF5A-49C2-8738-6EA3A337B6B5}">
      <dgm:prSet/>
      <dgm:spPr/>
      <dgm:t>
        <a:bodyPr/>
        <a:lstStyle/>
        <a:p>
          <a:endParaRPr lang="en-US"/>
        </a:p>
      </dgm:t>
    </dgm:pt>
    <dgm:pt modelId="{11652909-D46B-4080-A212-1F9B75D94D69}" type="sibTrans" cxnId="{E0075B61-CF5A-49C2-8738-6EA3A337B6B5}">
      <dgm:prSet/>
      <dgm:spPr/>
      <dgm:t>
        <a:bodyPr/>
        <a:lstStyle/>
        <a:p>
          <a:endParaRPr lang="en-US"/>
        </a:p>
      </dgm:t>
    </dgm:pt>
    <dgm:pt modelId="{36E55D06-0FAE-4260-94BA-FA37B31EBD66}">
      <dgm:prSet phldrT="[Text]" custT="1"/>
      <dgm:spPr/>
      <dgm:t>
        <a:bodyPr/>
        <a:lstStyle/>
        <a:p>
          <a:r>
            <a:rPr lang="en-US" sz="2000" b="1" dirty="0"/>
            <a:t>2. </a:t>
          </a:r>
          <a:r>
            <a:rPr lang="en-US" sz="1700" b="1" dirty="0"/>
            <a:t>Patient teaches back and CC assesses</a:t>
          </a:r>
        </a:p>
      </dgm:t>
    </dgm:pt>
    <dgm:pt modelId="{22617EAE-49EB-47F2-853D-947DFDB1AE64}" type="parTrans" cxnId="{4897B7A2-4BB5-45B5-A237-E6BA499ABBCB}">
      <dgm:prSet/>
      <dgm:spPr/>
      <dgm:t>
        <a:bodyPr/>
        <a:lstStyle/>
        <a:p>
          <a:endParaRPr lang="en-US"/>
        </a:p>
      </dgm:t>
    </dgm:pt>
    <dgm:pt modelId="{8EC94312-BA4C-45AD-8CB8-FC2840D21D29}" type="sibTrans" cxnId="{4897B7A2-4BB5-45B5-A237-E6BA499ABBCB}">
      <dgm:prSet/>
      <dgm:spPr/>
      <dgm:t>
        <a:bodyPr/>
        <a:lstStyle/>
        <a:p>
          <a:endParaRPr lang="en-US"/>
        </a:p>
      </dgm:t>
    </dgm:pt>
    <dgm:pt modelId="{D4475176-E0CA-4759-BD9F-E012878B03ED}">
      <dgm:prSet phldrT="[Text]"/>
      <dgm:spPr/>
      <dgm:t>
        <a:bodyPr/>
        <a:lstStyle/>
        <a:p>
          <a:r>
            <a:rPr lang="en-US" b="1" dirty="0"/>
            <a:t>3. CC clarifies any misunderstanding</a:t>
          </a:r>
        </a:p>
      </dgm:t>
    </dgm:pt>
    <dgm:pt modelId="{026D05A4-FF7E-45AD-83B1-592A05EFE2A5}" type="parTrans" cxnId="{83F767E8-06A6-4F86-A31F-2AE2755628CC}">
      <dgm:prSet/>
      <dgm:spPr/>
      <dgm:t>
        <a:bodyPr/>
        <a:lstStyle/>
        <a:p>
          <a:endParaRPr lang="en-US"/>
        </a:p>
      </dgm:t>
    </dgm:pt>
    <dgm:pt modelId="{DE836892-7852-4CBF-A5D3-EF54479CDB19}" type="sibTrans" cxnId="{83F767E8-06A6-4F86-A31F-2AE2755628CC}">
      <dgm:prSet/>
      <dgm:spPr/>
      <dgm:t>
        <a:bodyPr/>
        <a:lstStyle/>
        <a:p>
          <a:endParaRPr lang="en-US"/>
        </a:p>
      </dgm:t>
    </dgm:pt>
    <dgm:pt modelId="{9033E1EF-E51B-4358-90BD-172155853F35}">
      <dgm:prSet phldrT="[Text]"/>
      <dgm:spPr/>
      <dgm:t>
        <a:bodyPr/>
        <a:lstStyle/>
        <a:p>
          <a:r>
            <a:rPr lang="en-US" b="1" dirty="0"/>
            <a:t>4. Patient teaches back and CC    reassesses</a:t>
          </a:r>
        </a:p>
      </dgm:t>
    </dgm:pt>
    <dgm:pt modelId="{C8C422F2-2070-4541-A69D-BF607750B642}" type="parTrans" cxnId="{0B58DE1A-A850-46B2-97FD-3D37E13396F5}">
      <dgm:prSet/>
      <dgm:spPr/>
      <dgm:t>
        <a:bodyPr/>
        <a:lstStyle/>
        <a:p>
          <a:endParaRPr lang="en-US"/>
        </a:p>
      </dgm:t>
    </dgm:pt>
    <dgm:pt modelId="{95A83472-72A9-47A8-B2CE-536AB446B14D}" type="sibTrans" cxnId="{0B58DE1A-A850-46B2-97FD-3D37E13396F5}">
      <dgm:prSet/>
      <dgm:spPr/>
      <dgm:t>
        <a:bodyPr/>
        <a:lstStyle/>
        <a:p>
          <a:endParaRPr lang="en-US"/>
        </a:p>
      </dgm:t>
    </dgm:pt>
    <dgm:pt modelId="{642AF2E7-D04E-45F8-85D4-780CC83EFB11}">
      <dgm:prSet/>
      <dgm:spPr/>
      <dgm:t>
        <a:bodyPr/>
        <a:lstStyle/>
        <a:p>
          <a:r>
            <a:rPr lang="en-US" b="1" dirty="0"/>
            <a:t>5. Patient recalls correctly and understands</a:t>
          </a:r>
        </a:p>
      </dgm:t>
    </dgm:pt>
    <dgm:pt modelId="{0D09070B-570B-4106-A6A4-4239D62F51DD}" type="parTrans" cxnId="{CF5677B7-11AE-40C8-AE11-AD2DF541BEAE}">
      <dgm:prSet/>
      <dgm:spPr/>
      <dgm:t>
        <a:bodyPr/>
        <a:lstStyle/>
        <a:p>
          <a:endParaRPr lang="en-US"/>
        </a:p>
      </dgm:t>
    </dgm:pt>
    <dgm:pt modelId="{139C715B-7028-42F2-A101-CBE94E4CBB5A}" type="sibTrans" cxnId="{CF5677B7-11AE-40C8-AE11-AD2DF541BEAE}">
      <dgm:prSet/>
      <dgm:spPr/>
      <dgm:t>
        <a:bodyPr/>
        <a:lstStyle/>
        <a:p>
          <a:endParaRPr lang="en-US"/>
        </a:p>
      </dgm:t>
    </dgm:pt>
    <dgm:pt modelId="{2E273F5F-E3BF-4047-B740-F5565461E171}" type="pres">
      <dgm:prSet presAssocID="{E96D2620-59D5-4F50-B571-98416ED01772}" presName="Name0" presStyleCnt="0">
        <dgm:presLayoutVars>
          <dgm:dir/>
          <dgm:resizeHandles val="exact"/>
        </dgm:presLayoutVars>
      </dgm:prSet>
      <dgm:spPr/>
    </dgm:pt>
    <dgm:pt modelId="{5B819819-BC84-4B92-A243-2F116BEE8DE6}" type="pres">
      <dgm:prSet presAssocID="{E96D2620-59D5-4F50-B571-98416ED01772}" presName="cycle" presStyleCnt="0"/>
      <dgm:spPr/>
    </dgm:pt>
    <dgm:pt modelId="{3A99C4F4-E3C2-45A1-8258-3F7F2EC7EF7A}" type="pres">
      <dgm:prSet presAssocID="{56F3586C-38D1-4C38-85FE-29330EC2D0F8}" presName="nodeFirstNode" presStyleLbl="node1" presStyleIdx="0" presStyleCnt="5">
        <dgm:presLayoutVars>
          <dgm:bulletEnabled val="1"/>
        </dgm:presLayoutVars>
      </dgm:prSet>
      <dgm:spPr/>
    </dgm:pt>
    <dgm:pt modelId="{F623BF65-7BFC-489D-BDC4-C23E2342C87D}" type="pres">
      <dgm:prSet presAssocID="{11652909-D46B-4080-A212-1F9B75D94D69}" presName="sibTransFirstNode" presStyleLbl="bgShp" presStyleIdx="0" presStyleCnt="1"/>
      <dgm:spPr/>
    </dgm:pt>
    <dgm:pt modelId="{B42AE1FF-8186-45A7-B425-C30565D25F25}" type="pres">
      <dgm:prSet presAssocID="{36E55D06-0FAE-4260-94BA-FA37B31EBD66}" presName="nodeFollowingNodes" presStyleLbl="node1" presStyleIdx="1" presStyleCnt="5" custScaleX="108737">
        <dgm:presLayoutVars>
          <dgm:bulletEnabled val="1"/>
        </dgm:presLayoutVars>
      </dgm:prSet>
      <dgm:spPr/>
    </dgm:pt>
    <dgm:pt modelId="{F106CFCC-3534-4686-BDB7-2ED5D5C9B52D}" type="pres">
      <dgm:prSet presAssocID="{D4475176-E0CA-4759-BD9F-E012878B03ED}" presName="nodeFollowingNodes" presStyleLbl="node1" presStyleIdx="2" presStyleCnt="5" custRadScaleRad="104351" custRadScaleInc="-17998">
        <dgm:presLayoutVars>
          <dgm:bulletEnabled val="1"/>
        </dgm:presLayoutVars>
      </dgm:prSet>
      <dgm:spPr/>
    </dgm:pt>
    <dgm:pt modelId="{FF077025-BA70-4B49-9818-880133D994B6}" type="pres">
      <dgm:prSet presAssocID="{9033E1EF-E51B-4358-90BD-172155853F35}" presName="nodeFollowingNodes" presStyleLbl="node1" presStyleIdx="3" presStyleCnt="5" custRadScaleRad="101489" custRadScaleInc="15436">
        <dgm:presLayoutVars>
          <dgm:bulletEnabled val="1"/>
        </dgm:presLayoutVars>
      </dgm:prSet>
      <dgm:spPr/>
    </dgm:pt>
    <dgm:pt modelId="{8CA00BD4-0903-4F97-8188-4C996044E468}" type="pres">
      <dgm:prSet presAssocID="{642AF2E7-D04E-45F8-85D4-780CC83EFB11}" presName="nodeFollowingNodes" presStyleLbl="node1" presStyleIdx="4" presStyleCnt="5" custScaleX="113465" custRadScaleRad="100087" custRadScaleInc="-2438">
        <dgm:presLayoutVars>
          <dgm:bulletEnabled val="1"/>
        </dgm:presLayoutVars>
      </dgm:prSet>
      <dgm:spPr/>
    </dgm:pt>
  </dgm:ptLst>
  <dgm:cxnLst>
    <dgm:cxn modelId="{B994C60A-1537-4C19-938A-F4292470F796}" type="presOf" srcId="{9033E1EF-E51B-4358-90BD-172155853F35}" destId="{FF077025-BA70-4B49-9818-880133D994B6}" srcOrd="0" destOrd="0" presId="urn:microsoft.com/office/officeart/2005/8/layout/cycle3"/>
    <dgm:cxn modelId="{0B58DE1A-A850-46B2-97FD-3D37E13396F5}" srcId="{E96D2620-59D5-4F50-B571-98416ED01772}" destId="{9033E1EF-E51B-4358-90BD-172155853F35}" srcOrd="3" destOrd="0" parTransId="{C8C422F2-2070-4541-A69D-BF607750B642}" sibTransId="{95A83472-72A9-47A8-B2CE-536AB446B14D}"/>
    <dgm:cxn modelId="{FC53ED26-2B45-41A8-9AC2-27F8A76EE920}" type="presOf" srcId="{D4475176-E0CA-4759-BD9F-E012878B03ED}" destId="{F106CFCC-3534-4686-BDB7-2ED5D5C9B52D}" srcOrd="0" destOrd="0" presId="urn:microsoft.com/office/officeart/2005/8/layout/cycle3"/>
    <dgm:cxn modelId="{E0075B61-CF5A-49C2-8738-6EA3A337B6B5}" srcId="{E96D2620-59D5-4F50-B571-98416ED01772}" destId="{56F3586C-38D1-4C38-85FE-29330EC2D0F8}" srcOrd="0" destOrd="0" parTransId="{226147AB-0F90-4A4C-B5D2-C4CD2440071E}" sibTransId="{11652909-D46B-4080-A212-1F9B75D94D69}"/>
    <dgm:cxn modelId="{77067665-8971-4EF8-8995-CCAF319439F1}" type="presOf" srcId="{642AF2E7-D04E-45F8-85D4-780CC83EFB11}" destId="{8CA00BD4-0903-4F97-8188-4C996044E468}" srcOrd="0" destOrd="0" presId="urn:microsoft.com/office/officeart/2005/8/layout/cycle3"/>
    <dgm:cxn modelId="{2763F14A-8EA1-490B-9C81-65A49EB929D5}" type="presOf" srcId="{56F3586C-38D1-4C38-85FE-29330EC2D0F8}" destId="{3A99C4F4-E3C2-45A1-8258-3F7F2EC7EF7A}" srcOrd="0" destOrd="0" presId="urn:microsoft.com/office/officeart/2005/8/layout/cycle3"/>
    <dgm:cxn modelId="{425D874C-ED39-47CE-A680-DF074F164F54}" type="presOf" srcId="{E96D2620-59D5-4F50-B571-98416ED01772}" destId="{2E273F5F-E3BF-4047-B740-F5565461E171}" srcOrd="0" destOrd="0" presId="urn:microsoft.com/office/officeart/2005/8/layout/cycle3"/>
    <dgm:cxn modelId="{74DEE37E-9667-4A47-BD59-C7FA24BF0492}" type="presOf" srcId="{11652909-D46B-4080-A212-1F9B75D94D69}" destId="{F623BF65-7BFC-489D-BDC4-C23E2342C87D}" srcOrd="0" destOrd="0" presId="urn:microsoft.com/office/officeart/2005/8/layout/cycle3"/>
    <dgm:cxn modelId="{4897B7A2-4BB5-45B5-A237-E6BA499ABBCB}" srcId="{E96D2620-59D5-4F50-B571-98416ED01772}" destId="{36E55D06-0FAE-4260-94BA-FA37B31EBD66}" srcOrd="1" destOrd="0" parTransId="{22617EAE-49EB-47F2-853D-947DFDB1AE64}" sibTransId="{8EC94312-BA4C-45AD-8CB8-FC2840D21D29}"/>
    <dgm:cxn modelId="{CF5677B7-11AE-40C8-AE11-AD2DF541BEAE}" srcId="{E96D2620-59D5-4F50-B571-98416ED01772}" destId="{642AF2E7-D04E-45F8-85D4-780CC83EFB11}" srcOrd="4" destOrd="0" parTransId="{0D09070B-570B-4106-A6A4-4239D62F51DD}" sibTransId="{139C715B-7028-42F2-A101-CBE94E4CBB5A}"/>
    <dgm:cxn modelId="{B4E2A5B7-2F3A-4276-8F96-7C4C62189B3F}" type="presOf" srcId="{36E55D06-0FAE-4260-94BA-FA37B31EBD66}" destId="{B42AE1FF-8186-45A7-B425-C30565D25F25}" srcOrd="0" destOrd="0" presId="urn:microsoft.com/office/officeart/2005/8/layout/cycle3"/>
    <dgm:cxn modelId="{83F767E8-06A6-4F86-A31F-2AE2755628CC}" srcId="{E96D2620-59D5-4F50-B571-98416ED01772}" destId="{D4475176-E0CA-4759-BD9F-E012878B03ED}" srcOrd="2" destOrd="0" parTransId="{026D05A4-FF7E-45AD-83B1-592A05EFE2A5}" sibTransId="{DE836892-7852-4CBF-A5D3-EF54479CDB19}"/>
    <dgm:cxn modelId="{A5CE649C-90B6-4997-BC53-35C3830A2E5C}" type="presParOf" srcId="{2E273F5F-E3BF-4047-B740-F5565461E171}" destId="{5B819819-BC84-4B92-A243-2F116BEE8DE6}" srcOrd="0" destOrd="0" presId="urn:microsoft.com/office/officeart/2005/8/layout/cycle3"/>
    <dgm:cxn modelId="{06BFC02F-9EF7-41D1-93DC-16EFAFDD474E}" type="presParOf" srcId="{5B819819-BC84-4B92-A243-2F116BEE8DE6}" destId="{3A99C4F4-E3C2-45A1-8258-3F7F2EC7EF7A}" srcOrd="0" destOrd="0" presId="urn:microsoft.com/office/officeart/2005/8/layout/cycle3"/>
    <dgm:cxn modelId="{2D675379-22B0-47E0-B492-4698F8423AB9}" type="presParOf" srcId="{5B819819-BC84-4B92-A243-2F116BEE8DE6}" destId="{F623BF65-7BFC-489D-BDC4-C23E2342C87D}" srcOrd="1" destOrd="0" presId="urn:microsoft.com/office/officeart/2005/8/layout/cycle3"/>
    <dgm:cxn modelId="{8B5FF0E1-637B-4DCA-B110-346889A6A09B}" type="presParOf" srcId="{5B819819-BC84-4B92-A243-2F116BEE8DE6}" destId="{B42AE1FF-8186-45A7-B425-C30565D25F25}" srcOrd="2" destOrd="0" presId="urn:microsoft.com/office/officeart/2005/8/layout/cycle3"/>
    <dgm:cxn modelId="{67ECA982-6F21-4FEE-8012-CA8DA5877CE7}" type="presParOf" srcId="{5B819819-BC84-4B92-A243-2F116BEE8DE6}" destId="{F106CFCC-3534-4686-BDB7-2ED5D5C9B52D}" srcOrd="3" destOrd="0" presId="urn:microsoft.com/office/officeart/2005/8/layout/cycle3"/>
    <dgm:cxn modelId="{E007AB23-4C07-476B-A458-8F18B007F851}" type="presParOf" srcId="{5B819819-BC84-4B92-A243-2F116BEE8DE6}" destId="{FF077025-BA70-4B49-9818-880133D994B6}" srcOrd="4" destOrd="0" presId="urn:microsoft.com/office/officeart/2005/8/layout/cycle3"/>
    <dgm:cxn modelId="{36E4E442-B5ED-4EFA-9E26-DC9DFA914BF2}" type="presParOf" srcId="{5B819819-BC84-4B92-A243-2F116BEE8DE6}" destId="{8CA00BD4-0903-4F97-8188-4C996044E468}" srcOrd="5"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23BF65-7BFC-489D-BDC4-C23E2342C87D}">
      <dsp:nvSpPr>
        <dsp:cNvPr id="0" name=""/>
        <dsp:cNvSpPr/>
      </dsp:nvSpPr>
      <dsp:spPr>
        <a:xfrm>
          <a:off x="932680" y="-25568"/>
          <a:ext cx="4532516" cy="4532516"/>
        </a:xfrm>
        <a:prstGeom prst="circularArrow">
          <a:avLst>
            <a:gd name="adj1" fmla="val 5544"/>
            <a:gd name="adj2" fmla="val 330680"/>
            <a:gd name="adj3" fmla="val 13808655"/>
            <a:gd name="adj4" fmla="val 17366077"/>
            <a:gd name="adj5" fmla="val 5757"/>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A99C4F4-E3C2-45A1-8258-3F7F2EC7EF7A}">
      <dsp:nvSpPr>
        <dsp:cNvPr id="0" name=""/>
        <dsp:cNvSpPr/>
      </dsp:nvSpPr>
      <dsp:spPr>
        <a:xfrm>
          <a:off x="2152752" y="1140"/>
          <a:ext cx="2092372" cy="1046186"/>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1. CC teaches/explains new information</a:t>
          </a:r>
        </a:p>
      </dsp:txBody>
      <dsp:txXfrm>
        <a:off x="2203823" y="52211"/>
        <a:ext cx="1990230" cy="944044"/>
      </dsp:txXfrm>
    </dsp:sp>
    <dsp:sp modelId="{B42AE1FF-8186-45A7-B425-C30565D25F25}">
      <dsp:nvSpPr>
        <dsp:cNvPr id="0" name=""/>
        <dsp:cNvSpPr/>
      </dsp:nvSpPr>
      <dsp:spPr>
        <a:xfrm>
          <a:off x="3899589" y="1336701"/>
          <a:ext cx="2275183" cy="1046186"/>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2. </a:t>
          </a:r>
          <a:r>
            <a:rPr lang="en-US" sz="1700" b="1" kern="1200" dirty="0"/>
            <a:t>Patient teaches back and CC assesses</a:t>
          </a:r>
        </a:p>
      </dsp:txBody>
      <dsp:txXfrm>
        <a:off x="3950660" y="1387772"/>
        <a:ext cx="2173041" cy="944044"/>
      </dsp:txXfrm>
    </dsp:sp>
    <dsp:sp modelId="{F106CFCC-3534-4686-BDB7-2ED5D5C9B52D}">
      <dsp:nvSpPr>
        <dsp:cNvPr id="0" name=""/>
        <dsp:cNvSpPr/>
      </dsp:nvSpPr>
      <dsp:spPr>
        <a:xfrm>
          <a:off x="3623009" y="3314704"/>
          <a:ext cx="2092372" cy="1046186"/>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3. CC clarifies any misunderstanding</a:t>
          </a:r>
        </a:p>
      </dsp:txBody>
      <dsp:txXfrm>
        <a:off x="3674080" y="3365775"/>
        <a:ext cx="1990230" cy="944044"/>
      </dsp:txXfrm>
    </dsp:sp>
    <dsp:sp modelId="{FF077025-BA70-4B49-9818-880133D994B6}">
      <dsp:nvSpPr>
        <dsp:cNvPr id="0" name=""/>
        <dsp:cNvSpPr/>
      </dsp:nvSpPr>
      <dsp:spPr>
        <a:xfrm>
          <a:off x="759356" y="3314712"/>
          <a:ext cx="2092372" cy="1046186"/>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4. Patient teaches back and CC    reassesses</a:t>
          </a:r>
        </a:p>
      </dsp:txBody>
      <dsp:txXfrm>
        <a:off x="810427" y="3365783"/>
        <a:ext cx="1990230" cy="944044"/>
      </dsp:txXfrm>
    </dsp:sp>
    <dsp:sp modelId="{8CA00BD4-0903-4F97-8188-4C996044E468}">
      <dsp:nvSpPr>
        <dsp:cNvPr id="0" name=""/>
        <dsp:cNvSpPr/>
      </dsp:nvSpPr>
      <dsp:spPr>
        <a:xfrm>
          <a:off x="157380" y="1383344"/>
          <a:ext cx="2374110" cy="1046186"/>
        </a:xfrm>
        <a:prstGeom prst="roundRect">
          <a:avLst/>
        </a:prstGeom>
        <a:solidFill>
          <a:schemeClr val="accent3">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b="1" kern="1200" dirty="0"/>
            <a:t>5. Patient recalls correctly and understands</a:t>
          </a:r>
        </a:p>
      </dsp:txBody>
      <dsp:txXfrm>
        <a:off x="208451" y="1434415"/>
        <a:ext cx="2271968" cy="944044"/>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15130F46-77A1-4D45-865F-0F39B6022024}" type="datetime1">
              <a:rPr lang="en-US" smtClean="0"/>
              <a:t>5/24/2019</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84ADA3B5-1978-484E-87D8-BC3F2433C599}" type="slidenum">
              <a:rPr lang="en-US" smtClean="0"/>
              <a:t>‹#›</a:t>
            </a:fld>
            <a:endParaRPr lang="en-US" dirty="0"/>
          </a:p>
        </p:txBody>
      </p:sp>
    </p:spTree>
    <p:extLst>
      <p:ext uri="{BB962C8B-B14F-4D97-AF65-F5344CB8AC3E}">
        <p14:creationId xmlns:p14="http://schemas.microsoft.com/office/powerpoint/2010/main" val="209413184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4FD8686-DAC9-480D-B379-88428FDA0C96}" type="datetime1">
              <a:rPr lang="en-US" smtClean="0"/>
              <a:t>5/24/2019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A7C3601-D581-4A9C-9D38-60E040C4AFA8}" type="slidenum">
              <a:rPr lang="en-US" smtClean="0"/>
              <a:t>‹#›</a:t>
            </a:fld>
            <a:endParaRPr lang="en-US" dirty="0"/>
          </a:p>
        </p:txBody>
      </p:sp>
    </p:spTree>
    <p:extLst>
      <p:ext uri="{BB962C8B-B14F-4D97-AF65-F5344CB8AC3E}">
        <p14:creationId xmlns:p14="http://schemas.microsoft.com/office/powerpoint/2010/main" val="261250459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Today these are </a:t>
            </a:r>
            <a:r>
              <a:rPr lang="en-US" baseline="0" dirty="0"/>
              <a:t>the topics we will be discussing concerning the chronic disease called asthma.</a:t>
            </a:r>
          </a:p>
          <a:p>
            <a:r>
              <a:rPr lang="en-US" baseline="0" dirty="0"/>
              <a:t>We will discuss the disease, maintenance and progression. 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a:t>
            </a:fld>
            <a:endParaRPr lang="en-US" dirty="0"/>
          </a:p>
        </p:txBody>
      </p:sp>
    </p:spTree>
    <p:extLst>
      <p:ext uri="{BB962C8B-B14F-4D97-AF65-F5344CB8AC3E}">
        <p14:creationId xmlns:p14="http://schemas.microsoft.com/office/powerpoint/2010/main" val="31954336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COPD –</a:t>
            </a:r>
            <a:r>
              <a:rPr lang="en-US" baseline="0" dirty="0"/>
              <a:t> Chronic Obstructive Airway Disease</a:t>
            </a:r>
          </a:p>
          <a:p>
            <a:r>
              <a:rPr lang="en-US" baseline="0" dirty="0"/>
              <a:t>Airway remodeling – </a:t>
            </a:r>
            <a:r>
              <a:rPr lang="en-US" sz="1200" kern="1200" dirty="0">
                <a:solidFill>
                  <a:schemeClr val="tx1"/>
                </a:solidFill>
                <a:effectLst/>
                <a:latin typeface="+mn-lt"/>
                <a:ea typeface="+mn-ea"/>
                <a:cs typeface="+mn-cs"/>
              </a:rPr>
              <a:t>in some people, asthma causes ongoing chronic inflammation of the airway and these people have been uncontrolled for a long period of time. This can lead to permanent structural changes in the airways.</a:t>
            </a:r>
            <a:r>
              <a:rPr lang="en-US" sz="1200" kern="1200" baseline="0" dirty="0">
                <a:solidFill>
                  <a:schemeClr val="tx1"/>
                </a:solidFill>
                <a:effectLst/>
                <a:latin typeface="+mn-lt"/>
                <a:ea typeface="+mn-ea"/>
                <a:cs typeface="+mn-cs"/>
              </a:rPr>
              <a:t> 1. </a:t>
            </a:r>
            <a:r>
              <a:rPr lang="en-US" sz="1200" b="0" kern="1200" dirty="0">
                <a:solidFill>
                  <a:schemeClr val="tx1"/>
                </a:solidFill>
                <a:effectLst/>
                <a:latin typeface="+mn-lt"/>
                <a:ea typeface="+mn-ea"/>
                <a:cs typeface="+mn-cs"/>
              </a:rPr>
              <a:t>airway</a:t>
            </a:r>
            <a:r>
              <a:rPr lang="en-US" sz="1200" kern="1200" dirty="0">
                <a:solidFill>
                  <a:schemeClr val="tx1"/>
                </a:solidFill>
                <a:effectLst/>
                <a:latin typeface="+mn-lt"/>
                <a:ea typeface="+mn-ea"/>
                <a:cs typeface="+mn-cs"/>
              </a:rPr>
              <a:t> fibrosis (scarring), 2. </a:t>
            </a:r>
            <a:r>
              <a:rPr lang="en-US" sz="1200" b="0" kern="1200" dirty="0">
                <a:solidFill>
                  <a:schemeClr val="tx1"/>
                </a:solidFill>
                <a:effectLst/>
                <a:latin typeface="+mn-lt"/>
                <a:ea typeface="+mn-ea"/>
                <a:cs typeface="+mn-cs"/>
              </a:rPr>
              <a:t>airway remodeling (bronchial tree)  including all the alterations in structural cells and tissues in an asthmatic airway</a:t>
            </a:r>
            <a:r>
              <a:rPr lang="en-US" sz="1200" b="1"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12</a:t>
            </a:fld>
            <a:endParaRPr lang="en-US" dirty="0"/>
          </a:p>
        </p:txBody>
      </p:sp>
    </p:spTree>
    <p:extLst>
      <p:ext uri="{BB962C8B-B14F-4D97-AF65-F5344CB8AC3E}">
        <p14:creationId xmlns:p14="http://schemas.microsoft.com/office/powerpoint/2010/main" val="1378394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13</a:t>
            </a:fld>
            <a:endParaRPr lang="en-US" dirty="0"/>
          </a:p>
        </p:txBody>
      </p:sp>
    </p:spTree>
    <p:extLst>
      <p:ext uri="{BB962C8B-B14F-4D97-AF65-F5344CB8AC3E}">
        <p14:creationId xmlns:p14="http://schemas.microsoft.com/office/powerpoint/2010/main" val="10941272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a:t>
            </a:r>
            <a:r>
              <a:rPr lang="en-US" baseline="0" dirty="0"/>
              <a:t> remove this slide – JK - I can’t, they asked us to cover this, but I did remove the slides that go into detail regarding spirometry, the bronchial challenge test and the nitric oxide test.</a:t>
            </a:r>
          </a:p>
          <a:p>
            <a:r>
              <a:rPr lang="en-US" sz="1200" kern="1200" dirty="0">
                <a:solidFill>
                  <a:schemeClr val="tx1"/>
                </a:solidFill>
                <a:effectLst/>
                <a:latin typeface="+mn-lt"/>
                <a:ea typeface="+mn-ea"/>
                <a:cs typeface="+mn-cs"/>
              </a:rPr>
              <a:t>Asthma symptoms often develop in children before </a:t>
            </a:r>
            <a:r>
              <a:rPr lang="en-US" sz="1200" b="1" kern="1200" dirty="0">
                <a:solidFill>
                  <a:schemeClr val="tx1"/>
                </a:solidFill>
                <a:effectLst/>
                <a:latin typeface="+mn-lt"/>
                <a:ea typeface="+mn-ea"/>
                <a:cs typeface="+mn-cs"/>
              </a:rPr>
              <a:t>five years</a:t>
            </a:r>
            <a:r>
              <a:rPr lang="en-US" sz="1200" kern="1200" dirty="0">
                <a:solidFill>
                  <a:schemeClr val="tx1"/>
                </a:solidFill>
                <a:effectLst/>
                <a:latin typeface="+mn-lt"/>
                <a:ea typeface="+mn-ea"/>
                <a:cs typeface="+mn-cs"/>
              </a:rPr>
              <a:t> of age, although it is sometimes difficult to diagnose asthma in infants and toddlers. Up to a third of children under three years of age will cough and wheeze with colds, but many of them will not go on to have asthma. _RL</a:t>
            </a:r>
          </a:p>
          <a:p>
            <a:r>
              <a:rPr lang="en-US" sz="1200" kern="1200" dirty="0">
                <a:solidFill>
                  <a:schemeClr val="tx1"/>
                </a:solidFill>
                <a:effectLst/>
                <a:latin typeface="+mn-lt"/>
                <a:ea typeface="+mn-ea"/>
                <a:cs typeface="+mn-cs"/>
              </a:rPr>
              <a:t>RAD</a:t>
            </a:r>
            <a:r>
              <a:rPr lang="en-US" sz="1200" kern="1200" baseline="0" dirty="0">
                <a:solidFill>
                  <a:schemeClr val="tx1"/>
                </a:solidFill>
                <a:effectLst/>
                <a:latin typeface="+mn-lt"/>
                <a:ea typeface="+mn-ea"/>
                <a:cs typeface="+mn-cs"/>
              </a:rPr>
              <a:t> acts like asthma but </a:t>
            </a:r>
            <a:r>
              <a:rPr lang="en-US" sz="1200" kern="1200" dirty="0">
                <a:solidFill>
                  <a:schemeClr val="tx1"/>
                </a:solidFill>
                <a:effectLst/>
                <a:latin typeface="+mn-lt"/>
                <a:ea typeface="+mn-ea"/>
                <a:cs typeface="+mn-cs"/>
              </a:rPr>
              <a:t>may not be alleviated with the use of asthma drugs.</a:t>
            </a:r>
            <a:r>
              <a:rPr lang="en-US" sz="1200" kern="1200" baseline="0" dirty="0">
                <a:solidFill>
                  <a:schemeClr val="tx1"/>
                </a:solidFill>
                <a:effectLst/>
                <a:latin typeface="+mn-lt"/>
                <a:ea typeface="+mn-ea"/>
                <a:cs typeface="+mn-cs"/>
              </a:rPr>
              <a:t> _RL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A7C3601-D581-4A9C-9D38-60E040C4AFA8}" type="slidenum">
              <a:rPr lang="en-US" smtClean="0"/>
              <a:t>14</a:t>
            </a:fld>
            <a:endParaRPr lang="en-US" dirty="0"/>
          </a:p>
        </p:txBody>
      </p:sp>
    </p:spTree>
    <p:extLst>
      <p:ext uri="{BB962C8B-B14F-4D97-AF65-F5344CB8AC3E}">
        <p14:creationId xmlns:p14="http://schemas.microsoft.com/office/powerpoint/2010/main" val="1565548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Antibodies are made by the immune system to protect the body ( including </a:t>
            </a:r>
            <a:r>
              <a:rPr lang="en-US" sz="1200" kern="1200" baseline="0" dirty="0">
                <a:solidFill>
                  <a:schemeClr val="tx1"/>
                </a:solidFill>
                <a:effectLst/>
                <a:latin typeface="+mn-lt"/>
                <a:ea typeface="+mn-ea"/>
                <a:cs typeface="+mn-cs"/>
              </a:rPr>
              <a:t>lungs)</a:t>
            </a:r>
            <a:r>
              <a:rPr lang="en-US" sz="1200" kern="1200" dirty="0">
                <a:solidFill>
                  <a:schemeClr val="tx1"/>
                </a:solidFill>
                <a:effectLst/>
                <a:latin typeface="+mn-lt"/>
                <a:ea typeface="+mn-ea"/>
                <a:cs typeface="+mn-cs"/>
              </a:rPr>
              <a:t>from bacteria, viruses, and allergens. IgE antibodies are normally found in small amounts in the blood, but higher amounts can be a sign that the body (including lungs) overreacts to allergens.</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15</a:t>
            </a:fld>
            <a:endParaRPr lang="en-US" dirty="0"/>
          </a:p>
        </p:txBody>
      </p:sp>
    </p:spTree>
    <p:extLst>
      <p:ext uri="{BB962C8B-B14F-4D97-AF65-F5344CB8AC3E}">
        <p14:creationId xmlns:p14="http://schemas.microsoft.com/office/powerpoint/2010/main" val="235166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PEF = person’s maximum</a:t>
            </a:r>
            <a:r>
              <a:rPr lang="en-US" baseline="0" dirty="0"/>
              <a:t> – hardest they can blow into the peak flow meter</a:t>
            </a:r>
          </a:p>
          <a:p>
            <a:endParaRPr lang="en-US" baseline="0" dirty="0"/>
          </a:p>
          <a:p>
            <a:r>
              <a:rPr lang="en-US" baseline="0" dirty="0"/>
              <a:t>Rule of 2 = use of quick relief medication 2 or more times a week</a:t>
            </a:r>
          </a:p>
          <a:p>
            <a:r>
              <a:rPr lang="en-US" baseline="0" dirty="0"/>
              <a:t>              = wake up 2 or mores times in a month</a:t>
            </a:r>
          </a:p>
          <a:p>
            <a:r>
              <a:rPr lang="en-US" baseline="0" dirty="0"/>
              <a:t>              = refill quick relief 2 or more times a year</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16</a:t>
            </a:fld>
            <a:endParaRPr lang="en-US" dirty="0"/>
          </a:p>
        </p:txBody>
      </p:sp>
    </p:spTree>
    <p:extLst>
      <p:ext uri="{BB962C8B-B14F-4D97-AF65-F5344CB8AC3E}">
        <p14:creationId xmlns:p14="http://schemas.microsoft.com/office/powerpoint/2010/main" val="25164391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17</a:t>
            </a:fld>
            <a:endParaRPr lang="en-US" dirty="0"/>
          </a:p>
        </p:txBody>
      </p:sp>
    </p:spTree>
    <p:extLst>
      <p:ext uri="{BB962C8B-B14F-4D97-AF65-F5344CB8AC3E}">
        <p14:creationId xmlns:p14="http://schemas.microsoft.com/office/powerpoint/2010/main" val="2638947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talked about asthma being able to be managed and controller, so how we will enter</a:t>
            </a:r>
            <a:r>
              <a:rPr lang="en-US" baseline="0" dirty="0"/>
              <a:t> in this phase of the presentation showing you how. 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19</a:t>
            </a:fld>
            <a:endParaRPr lang="en-US" dirty="0"/>
          </a:p>
        </p:txBody>
      </p:sp>
    </p:spTree>
    <p:extLst>
      <p:ext uri="{BB962C8B-B14F-4D97-AF65-F5344CB8AC3E}">
        <p14:creationId xmlns:p14="http://schemas.microsoft.com/office/powerpoint/2010/main" val="3640349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Quick relief medication should be taken on</a:t>
            </a:r>
            <a:r>
              <a:rPr lang="en-US" baseline="0" dirty="0"/>
              <a:t> the onset of symptoms such as coughing wheezing, SOB</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20</a:t>
            </a:fld>
            <a:endParaRPr lang="en-US" dirty="0"/>
          </a:p>
        </p:txBody>
      </p:sp>
    </p:spTree>
    <p:extLst>
      <p:ext uri="{BB962C8B-B14F-4D97-AF65-F5344CB8AC3E}">
        <p14:creationId xmlns:p14="http://schemas.microsoft.com/office/powerpoint/2010/main" val="2538627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takes up to 3-5 minutes for the quick relief to relief</a:t>
            </a:r>
            <a:r>
              <a:rPr lang="en-US" baseline="0" dirty="0"/>
              <a:t> asthma symptoms. It can be taken up to three times during an asthma episode.</a:t>
            </a:r>
          </a:p>
          <a:p>
            <a:r>
              <a:rPr lang="en-US" b="1" baseline="0" dirty="0"/>
              <a:t>The only job </a:t>
            </a:r>
            <a:r>
              <a:rPr lang="en-US" baseline="0" dirty="0"/>
              <a:t>of the QR is to treat the noisy symptoms in the airway.</a:t>
            </a:r>
          </a:p>
          <a:p>
            <a:r>
              <a:rPr lang="en-US" baseline="0" dirty="0"/>
              <a:t>Some an example :</a:t>
            </a:r>
          </a:p>
          <a:p>
            <a:r>
              <a:rPr lang="en-US" baseline="0" dirty="0"/>
              <a:t>Ask everyone in room to raise their cell- phone, for example everyone has their cell phone. If I ask who is an asthmatic, let me see your inhaler.</a:t>
            </a:r>
          </a:p>
          <a:p>
            <a:endParaRPr lang="en-US" baseline="0" dirty="0"/>
          </a:p>
          <a:p>
            <a:r>
              <a:rPr lang="en-US" baseline="0" dirty="0"/>
              <a:t>Example about the smooth muscles is like a rubber band and when it comes in contact with a triggers, it begin to spasm, hence bronchospasms. The quick relief medication relaxes that smooth muscle from </a:t>
            </a:r>
            <a:r>
              <a:rPr lang="en-US" baseline="0" dirty="0" err="1"/>
              <a:t>spasming</a:t>
            </a:r>
            <a:r>
              <a:rPr lang="en-US" baseline="0" dirty="0"/>
              <a:t>.</a:t>
            </a:r>
          </a:p>
          <a:p>
            <a:r>
              <a:rPr lang="en-US" baseline="0" dirty="0" err="1"/>
              <a:t>Xoponex</a:t>
            </a:r>
            <a:r>
              <a:rPr lang="en-US" baseline="0" dirty="0"/>
              <a:t> – </a:t>
            </a:r>
            <a:r>
              <a:rPr lang="en-US" baseline="0" dirty="0" err="1"/>
              <a:t>levalbuterol</a:t>
            </a:r>
            <a:r>
              <a:rPr lang="en-US" baseline="0" dirty="0"/>
              <a:t> is used in those patients that have cardiac issue and have ½ of the Beta1 (heart stimulation)_RL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21</a:t>
            </a:fld>
            <a:endParaRPr lang="en-US" dirty="0"/>
          </a:p>
        </p:txBody>
      </p:sp>
    </p:spTree>
    <p:extLst>
      <p:ext uri="{BB962C8B-B14F-4D97-AF65-F5344CB8AC3E}">
        <p14:creationId xmlns:p14="http://schemas.microsoft.com/office/powerpoint/2010/main" val="3943980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The only job of the </a:t>
            </a:r>
            <a:r>
              <a:rPr lang="en-US" dirty="0"/>
              <a:t>controller medication is to control and treat the silent symptoms. The 3 S’s and they are……</a:t>
            </a:r>
            <a:r>
              <a:rPr lang="en-US" baseline="0" dirty="0"/>
              <a:t> </a:t>
            </a:r>
            <a:r>
              <a:rPr lang="en-US" b="1" baseline="0" dirty="0"/>
              <a:t>(this is a</a:t>
            </a:r>
            <a:r>
              <a:rPr lang="en-US" b="1" dirty="0"/>
              <a:t> * teach back moment)</a:t>
            </a:r>
          </a:p>
          <a:p>
            <a:r>
              <a:rPr lang="en-US" dirty="0"/>
              <a:t>It takes 7-10 consecutive days,</a:t>
            </a:r>
            <a:r>
              <a:rPr lang="en-US" baseline="0" dirty="0"/>
              <a:t> using consistently everyday as the doctor prescribe to see the effect of the control medication.</a:t>
            </a:r>
          </a:p>
          <a:p>
            <a:r>
              <a:rPr lang="en-US" baseline="0" dirty="0"/>
              <a:t>*Controller medication is not prescribed to everyone asthmatic; it could be used seasonal, but QR medication is prescribed to every asthmatic</a:t>
            </a:r>
          </a:p>
          <a:p>
            <a:endParaRPr lang="en-US" baseline="0" dirty="0"/>
          </a:p>
          <a:p>
            <a:r>
              <a:rPr lang="en-US" baseline="0" dirty="0"/>
              <a:t>When the patient says they feel better and they are not having symptoms and using their QR medication less, we know the controller medication is working</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22</a:t>
            </a:fld>
            <a:endParaRPr lang="en-US" dirty="0"/>
          </a:p>
        </p:txBody>
      </p:sp>
    </p:spTree>
    <p:extLst>
      <p:ext uri="{BB962C8B-B14F-4D97-AF65-F5344CB8AC3E}">
        <p14:creationId xmlns:p14="http://schemas.microsoft.com/office/powerpoint/2010/main" val="15686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you</a:t>
            </a:r>
            <a:r>
              <a:rPr lang="en-US" baseline="0" dirty="0"/>
              <a:t> cannot outgrow it, but it can be controlled and maintain thru several ways which we will discuss during this workshop. –JK</a:t>
            </a:r>
          </a:p>
          <a:p>
            <a:r>
              <a:rPr lang="en-US" baseline="0" dirty="0"/>
              <a:t>First we will take you through the pathophysiology of the respiratory system. 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a:t>
            </a:fld>
            <a:endParaRPr lang="en-US" dirty="0"/>
          </a:p>
        </p:txBody>
      </p:sp>
    </p:spTree>
    <p:extLst>
      <p:ext uri="{BB962C8B-B14F-4D97-AF65-F5344CB8AC3E}">
        <p14:creationId xmlns:p14="http://schemas.microsoft.com/office/powerpoint/2010/main" val="1434968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a:t>
            </a:r>
            <a:r>
              <a:rPr lang="en-US" baseline="0" dirty="0"/>
              <a:t> pens are prescribed to anyone that has severe allergies and they should carry 2 at all times. In case one is not working. Check the expiration date frequently to make sure they have not expired.</a:t>
            </a:r>
          </a:p>
          <a:p>
            <a:endParaRPr lang="en-US" baseline="0" dirty="0"/>
          </a:p>
          <a:p>
            <a:r>
              <a:rPr lang="en-US" baseline="0" dirty="0"/>
              <a:t>Out of all the allergy medications, the only that is taken at night is Singulair (</a:t>
            </a:r>
            <a:r>
              <a:rPr lang="en-US" baseline="0" dirty="0" err="1"/>
              <a:t>Montekulast</a:t>
            </a:r>
            <a:r>
              <a:rPr lang="en-US" baseline="0" dirty="0"/>
              <a:t>).</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23</a:t>
            </a:fld>
            <a:endParaRPr lang="en-US" dirty="0"/>
          </a:p>
        </p:txBody>
      </p:sp>
    </p:spTree>
    <p:extLst>
      <p:ext uri="{BB962C8B-B14F-4D97-AF65-F5344CB8AC3E}">
        <p14:creationId xmlns:p14="http://schemas.microsoft.com/office/powerpoint/2010/main" val="8334631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Give brief overview of different zones</a:t>
            </a:r>
          </a:p>
          <a:p>
            <a:endParaRPr lang="en-US" dirty="0"/>
          </a:p>
          <a:p>
            <a:r>
              <a:rPr lang="en-US" dirty="0"/>
              <a:t>Briefly talk about what an AAP is,</a:t>
            </a:r>
            <a:r>
              <a:rPr lang="en-US" baseline="0" dirty="0"/>
              <a:t> no other information unless asked.</a:t>
            </a:r>
          </a:p>
          <a:p>
            <a:r>
              <a:rPr lang="en-US" baseline="0" dirty="0"/>
              <a:t>For every action there is a reaction.</a:t>
            </a:r>
          </a:p>
          <a:p>
            <a:endParaRPr lang="en-US" baseline="0" dirty="0"/>
          </a:p>
          <a:p>
            <a:r>
              <a:rPr lang="en-US" baseline="0" dirty="0"/>
              <a:t>If you look at the left side of the chart, there is something going on (action). Look at the right side or the chart and that is the what we instruct the client to do (reaction). This chart should be in a common area of the home.</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24</a:t>
            </a:fld>
            <a:endParaRPr lang="en-US" dirty="0"/>
          </a:p>
        </p:txBody>
      </p:sp>
    </p:spTree>
    <p:extLst>
      <p:ext uri="{BB962C8B-B14F-4D97-AF65-F5344CB8AC3E}">
        <p14:creationId xmlns:p14="http://schemas.microsoft.com/office/powerpoint/2010/main" val="3869805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Spacers are critical</a:t>
            </a:r>
            <a:r>
              <a:rPr lang="en-US" baseline="0" dirty="0"/>
              <a:t> for EVERYONE to use in order to fully receive the medication.</a:t>
            </a:r>
          </a:p>
          <a:p>
            <a:r>
              <a:rPr lang="en-US" baseline="0" dirty="0"/>
              <a:t>With the spacer about 90% of the medication has gotten deep into the lungs to the lower lobes. Where the action is taken place.</a:t>
            </a:r>
          </a:p>
          <a:p>
            <a:r>
              <a:rPr lang="en-US" baseline="0" dirty="0"/>
              <a:t>Without the spacer 15%, most of the medication is trapped in the back of the throat and on the tongue.</a:t>
            </a:r>
          </a:p>
          <a:p>
            <a:endParaRPr lang="en-US" baseline="0" dirty="0"/>
          </a:p>
          <a:p>
            <a:r>
              <a:rPr lang="en-US" baseline="0" dirty="0"/>
              <a:t>If it can be tasted then it didn’t get into the lungs</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25</a:t>
            </a:fld>
            <a:endParaRPr lang="en-US" dirty="0"/>
          </a:p>
        </p:txBody>
      </p:sp>
    </p:spTree>
    <p:extLst>
      <p:ext uri="{BB962C8B-B14F-4D97-AF65-F5344CB8AC3E}">
        <p14:creationId xmlns:p14="http://schemas.microsoft.com/office/powerpoint/2010/main" val="4264462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following slide are 9 very important steps for the correct delivery of the medication with a MDI (inhaler). Please keep this slide handy for future</a:t>
            </a:r>
            <a:r>
              <a:rPr lang="en-US" sz="1200" kern="1200" baseline="0" dirty="0">
                <a:solidFill>
                  <a:schemeClr val="tx1"/>
                </a:solidFill>
                <a:effectLst/>
                <a:latin typeface="+mn-lt"/>
                <a:ea typeface="+mn-ea"/>
                <a:cs typeface="+mn-cs"/>
              </a:rPr>
              <a:t> reference.</a:t>
            </a:r>
            <a:endParaRPr lang="en-US" baseline="0" dirty="0"/>
          </a:p>
          <a:p>
            <a:r>
              <a:rPr lang="en-US" baseline="0" dirty="0"/>
              <a:t>We will demonstrate more at the end of the presentation</a:t>
            </a:r>
          </a:p>
          <a:p>
            <a:r>
              <a:rPr lang="en-US" baseline="0" dirty="0"/>
              <a:t>If time allows, have one or two to practice.</a:t>
            </a:r>
          </a:p>
          <a:p>
            <a:r>
              <a:rPr lang="en-US" baseline="0" dirty="0"/>
              <a:t>Also with a </a:t>
            </a:r>
            <a:r>
              <a:rPr lang="en-US" baseline="0"/>
              <a:t>diskus</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26</a:t>
            </a:fld>
            <a:endParaRPr lang="en-US" dirty="0"/>
          </a:p>
        </p:txBody>
      </p:sp>
    </p:spTree>
    <p:extLst>
      <p:ext uri="{BB962C8B-B14F-4D97-AF65-F5344CB8AC3E}">
        <p14:creationId xmlns:p14="http://schemas.microsoft.com/office/powerpoint/2010/main" val="4030190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that by recognizing our</a:t>
            </a:r>
            <a:r>
              <a:rPr lang="en-US" baseline="0" dirty="0"/>
              <a:t> individual early signs and symptoms, we can take action and prevent symptoms from worsening. Always have your QR handy at this time.</a:t>
            </a:r>
          </a:p>
          <a:p>
            <a:endParaRPr lang="en-US" baseline="0" dirty="0"/>
          </a:p>
        </p:txBody>
      </p:sp>
      <p:sp>
        <p:nvSpPr>
          <p:cNvPr id="4" name="Slide Number Placeholder 3"/>
          <p:cNvSpPr>
            <a:spLocks noGrp="1"/>
          </p:cNvSpPr>
          <p:nvPr>
            <p:ph type="sldNum" sz="quarter" idx="10"/>
          </p:nvPr>
        </p:nvSpPr>
        <p:spPr/>
        <p:txBody>
          <a:bodyPr/>
          <a:lstStyle/>
          <a:p>
            <a:fld id="{9A7C3601-D581-4A9C-9D38-60E040C4AFA8}" type="slidenum">
              <a:rPr lang="en-US" smtClean="0"/>
              <a:t>27</a:t>
            </a:fld>
            <a:endParaRPr lang="en-US" dirty="0"/>
          </a:p>
        </p:txBody>
      </p:sp>
    </p:spTree>
    <p:extLst>
      <p:ext uri="{BB962C8B-B14F-4D97-AF65-F5344CB8AC3E}">
        <p14:creationId xmlns:p14="http://schemas.microsoft.com/office/powerpoint/2010/main" val="683260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what I call the non- verbal signs and</a:t>
            </a:r>
            <a:r>
              <a:rPr lang="en-US" baseline="0" dirty="0"/>
              <a:t> symptoms</a:t>
            </a:r>
            <a:r>
              <a:rPr lang="en-US" dirty="0"/>
              <a:t>. You cannot heard them, these are seen. </a:t>
            </a:r>
          </a:p>
        </p:txBody>
      </p:sp>
      <p:sp>
        <p:nvSpPr>
          <p:cNvPr id="4" name="Slide Number Placeholder 3"/>
          <p:cNvSpPr>
            <a:spLocks noGrp="1"/>
          </p:cNvSpPr>
          <p:nvPr>
            <p:ph type="sldNum" sz="quarter" idx="10"/>
          </p:nvPr>
        </p:nvSpPr>
        <p:spPr/>
        <p:txBody>
          <a:bodyPr/>
          <a:lstStyle/>
          <a:p>
            <a:fld id="{9A7C3601-D581-4A9C-9D38-60E040C4AFA8}" type="slidenum">
              <a:rPr lang="en-US" smtClean="0"/>
              <a:t>28</a:t>
            </a:fld>
            <a:endParaRPr lang="en-US" dirty="0"/>
          </a:p>
        </p:txBody>
      </p:sp>
    </p:spTree>
    <p:extLst>
      <p:ext uri="{BB962C8B-B14F-4D97-AF65-F5344CB8AC3E}">
        <p14:creationId xmlns:p14="http://schemas.microsoft.com/office/powerpoint/2010/main" val="1522755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a:t>
            </a:r>
            <a:r>
              <a:rPr lang="en-US" baseline="0" dirty="0"/>
              <a:t> how you never want to leave a person with asthma alone. bluish/grayish tinge due to the lack of </a:t>
            </a:r>
            <a:r>
              <a:rPr lang="en-US" baseline="0" dirty="0" err="1"/>
              <a:t>oxygen._RL</a:t>
            </a:r>
            <a:endParaRPr lang="en-US" baseline="0" dirty="0"/>
          </a:p>
          <a:p>
            <a:endParaRPr lang="en-US" baseline="0" dirty="0"/>
          </a:p>
          <a:p>
            <a:r>
              <a:rPr lang="en-US" baseline="0" dirty="0"/>
              <a:t>Also they should remain sitting up and NOT lay down.</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29</a:t>
            </a:fld>
            <a:endParaRPr lang="en-US" dirty="0"/>
          </a:p>
        </p:txBody>
      </p:sp>
    </p:spTree>
    <p:extLst>
      <p:ext uri="{BB962C8B-B14F-4D97-AF65-F5344CB8AC3E}">
        <p14:creationId xmlns:p14="http://schemas.microsoft.com/office/powerpoint/2010/main" val="36076084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what have you learn so far.</a:t>
            </a:r>
          </a:p>
        </p:txBody>
      </p:sp>
      <p:sp>
        <p:nvSpPr>
          <p:cNvPr id="4" name="Slide Number Placeholder 3"/>
          <p:cNvSpPr>
            <a:spLocks noGrp="1"/>
          </p:cNvSpPr>
          <p:nvPr>
            <p:ph type="sldNum" sz="quarter" idx="10"/>
          </p:nvPr>
        </p:nvSpPr>
        <p:spPr/>
        <p:txBody>
          <a:bodyPr/>
          <a:lstStyle/>
          <a:p>
            <a:fld id="{9A7C3601-D581-4A9C-9D38-60E040C4AFA8}" type="slidenum">
              <a:rPr lang="en-US" smtClean="0"/>
              <a:t>31</a:t>
            </a:fld>
            <a:endParaRPr lang="en-US" dirty="0"/>
          </a:p>
        </p:txBody>
      </p:sp>
    </p:spTree>
    <p:extLst>
      <p:ext uri="{BB962C8B-B14F-4D97-AF65-F5344CB8AC3E}">
        <p14:creationId xmlns:p14="http://schemas.microsoft.com/office/powerpoint/2010/main" val="28457155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32</a:t>
            </a:fld>
            <a:endParaRPr lang="en-US" dirty="0"/>
          </a:p>
        </p:txBody>
      </p:sp>
    </p:spTree>
    <p:extLst>
      <p:ext uri="{BB962C8B-B14F-4D97-AF65-F5344CB8AC3E}">
        <p14:creationId xmlns:p14="http://schemas.microsoft.com/office/powerpoint/2010/main" val="38530375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31774">
              <a:defRPr/>
            </a:pPr>
            <a:r>
              <a:rPr lang="en-US" b="1" u="sng" dirty="0"/>
              <a:t>PLEASE NOTE</a:t>
            </a:r>
            <a:r>
              <a:rPr lang="en-US" dirty="0"/>
              <a:t>:</a:t>
            </a:r>
            <a:r>
              <a:rPr lang="en-US" baseline="0" dirty="0"/>
              <a:t> Per Angelo’s request on 6/13/16, JK replaced CHW with CC (care coordinator).</a:t>
            </a:r>
            <a:endParaRPr lang="en-US" dirty="0"/>
          </a:p>
          <a:p>
            <a:pPr marL="0" lvl="1" defTabSz="931774">
              <a:defRPr/>
            </a:pPr>
            <a:endParaRPr lang="en-US" dirty="0"/>
          </a:p>
          <a:p>
            <a:pPr marL="0" lvl="1" defTabSz="931774">
              <a:defRPr/>
            </a:pPr>
            <a:r>
              <a:rPr lang="en-US" dirty="0"/>
              <a:t>Give an example here of how to do it “I want to be sure that I explained your medication correctly. Can you tell me which medicine</a:t>
            </a:r>
            <a:r>
              <a:rPr lang="en-US" baseline="0" dirty="0"/>
              <a:t> is your controller and when you are supposed to take it</a:t>
            </a:r>
            <a:r>
              <a:rPr lang="en-US" dirty="0"/>
              <a:t>?”</a:t>
            </a:r>
          </a:p>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33</a:t>
            </a:fld>
            <a:endParaRPr lang="en-US" dirty="0"/>
          </a:p>
        </p:txBody>
      </p:sp>
    </p:spTree>
    <p:extLst>
      <p:ext uri="{BB962C8B-B14F-4D97-AF65-F5344CB8AC3E}">
        <p14:creationId xmlns:p14="http://schemas.microsoft.com/office/powerpoint/2010/main" val="2443859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upside down</a:t>
            </a:r>
            <a:r>
              <a:rPr lang="en-US" baseline="0" dirty="0"/>
              <a:t> tee resembles the structure of the lungs.</a:t>
            </a:r>
          </a:p>
          <a:p>
            <a:r>
              <a:rPr lang="en-US" baseline="0" dirty="0"/>
              <a:t>If you will look closely you will see the trachea, the bronchial tube, bronchioles (smaller airway, inhalation and exhalation) and then the alveoli (air sacs where gas exchange is happening).  </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5</a:t>
            </a:fld>
            <a:endParaRPr lang="en-US" dirty="0"/>
          </a:p>
        </p:txBody>
      </p:sp>
    </p:spTree>
    <p:extLst>
      <p:ext uri="{BB962C8B-B14F-4D97-AF65-F5344CB8AC3E}">
        <p14:creationId xmlns:p14="http://schemas.microsoft.com/office/powerpoint/2010/main" val="32564843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34</a:t>
            </a:fld>
            <a:endParaRPr lang="en-US" dirty="0"/>
          </a:p>
        </p:txBody>
      </p:sp>
    </p:spTree>
    <p:extLst>
      <p:ext uri="{BB962C8B-B14F-4D97-AF65-F5344CB8AC3E}">
        <p14:creationId xmlns:p14="http://schemas.microsoft.com/office/powerpoint/2010/main" val="22304413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35</a:t>
            </a:fld>
            <a:endParaRPr lang="en-US" dirty="0"/>
          </a:p>
        </p:txBody>
      </p:sp>
    </p:spTree>
    <p:extLst>
      <p:ext uri="{BB962C8B-B14F-4D97-AF65-F5344CB8AC3E}">
        <p14:creationId xmlns:p14="http://schemas.microsoft.com/office/powerpoint/2010/main" val="37548277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times the patient delivery and technique is</a:t>
            </a:r>
            <a:r>
              <a:rPr lang="en-US" baseline="0" dirty="0"/>
              <a:t> off. Also they get confused on which is the QR and the controller. Shown an </a:t>
            </a:r>
            <a:r>
              <a:rPr lang="en-US" baseline="0" dirty="0" err="1"/>
              <a:t>example_RL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36</a:t>
            </a:fld>
            <a:endParaRPr lang="en-US" dirty="0"/>
          </a:p>
        </p:txBody>
      </p:sp>
    </p:spTree>
    <p:extLst>
      <p:ext uri="{BB962C8B-B14F-4D97-AF65-F5344CB8AC3E}">
        <p14:creationId xmlns:p14="http://schemas.microsoft.com/office/powerpoint/2010/main" val="7711305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37</a:t>
            </a:fld>
            <a:endParaRPr lang="en-US" dirty="0"/>
          </a:p>
        </p:txBody>
      </p:sp>
    </p:spTree>
    <p:extLst>
      <p:ext uri="{BB962C8B-B14F-4D97-AF65-F5344CB8AC3E}">
        <p14:creationId xmlns:p14="http://schemas.microsoft.com/office/powerpoint/2010/main" val="42810049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why do they this?</a:t>
            </a:r>
          </a:p>
        </p:txBody>
      </p:sp>
      <p:sp>
        <p:nvSpPr>
          <p:cNvPr id="4" name="Slide Number Placeholder 3"/>
          <p:cNvSpPr>
            <a:spLocks noGrp="1"/>
          </p:cNvSpPr>
          <p:nvPr>
            <p:ph type="sldNum" sz="quarter" idx="10"/>
          </p:nvPr>
        </p:nvSpPr>
        <p:spPr/>
        <p:txBody>
          <a:bodyPr/>
          <a:lstStyle/>
          <a:p>
            <a:fld id="{9A7C3601-D581-4A9C-9D38-60E040C4AFA8}" type="slidenum">
              <a:rPr lang="en-US" smtClean="0"/>
              <a:t>38</a:t>
            </a:fld>
            <a:endParaRPr lang="en-US" dirty="0"/>
          </a:p>
        </p:txBody>
      </p:sp>
    </p:spTree>
    <p:extLst>
      <p:ext uri="{BB962C8B-B14F-4D97-AF65-F5344CB8AC3E}">
        <p14:creationId xmlns:p14="http://schemas.microsoft.com/office/powerpoint/2010/main" val="38460973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will go down the</a:t>
            </a:r>
            <a:r>
              <a:rPr lang="en-US" baseline="0" dirty="0"/>
              <a:t> list of these learning styles, read them at </a:t>
            </a:r>
            <a:r>
              <a:rPr lang="en-US" baseline="0"/>
              <a:t>your convenience, </a:t>
            </a:r>
            <a:r>
              <a:rPr lang="en-US" baseline="0" dirty="0"/>
              <a:t>but I will point out several.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39</a:t>
            </a:fld>
            <a:endParaRPr lang="en-US" dirty="0"/>
          </a:p>
        </p:txBody>
      </p:sp>
    </p:spTree>
    <p:extLst>
      <p:ext uri="{BB962C8B-B14F-4D97-AF65-F5344CB8AC3E}">
        <p14:creationId xmlns:p14="http://schemas.microsoft.com/office/powerpoint/2010/main" val="1573494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Normal airway:</a:t>
            </a:r>
          </a:p>
          <a:p>
            <a:pPr lvl="1"/>
            <a:r>
              <a:rPr lang="en-US" dirty="0"/>
              <a:t>The airway is clear</a:t>
            </a:r>
          </a:p>
          <a:p>
            <a:pPr lvl="1"/>
            <a:r>
              <a:rPr lang="en-US" dirty="0"/>
              <a:t>The muscles smooth)</a:t>
            </a:r>
            <a:r>
              <a:rPr lang="en-US" baseline="0" dirty="0"/>
              <a:t> </a:t>
            </a:r>
            <a:r>
              <a:rPr lang="en-US" dirty="0"/>
              <a:t>wrapping around the bronchial tubes are relaxed</a:t>
            </a:r>
          </a:p>
          <a:p>
            <a:pPr lvl="1"/>
            <a:r>
              <a:rPr lang="en-US" dirty="0"/>
              <a:t>There is no swelling or inflammation</a:t>
            </a:r>
          </a:p>
          <a:p>
            <a:pPr lvl="1"/>
            <a:r>
              <a:rPr lang="en-US" dirty="0"/>
              <a:t>Person has no problems breathing</a:t>
            </a:r>
          </a:p>
          <a:p>
            <a:r>
              <a:rPr lang="en-US" dirty="0"/>
              <a:t>Airway with asthma:</a:t>
            </a:r>
          </a:p>
          <a:p>
            <a:pPr lvl="1"/>
            <a:r>
              <a:rPr lang="en-US" dirty="0"/>
              <a:t>The airway is always slightly inflamed and swollen. Which</a:t>
            </a:r>
            <a:r>
              <a:rPr lang="en-US" baseline="0" dirty="0"/>
              <a:t> will always has a some swelling, but we want to keep at a minimum </a:t>
            </a:r>
            <a:endParaRPr lang="en-US" dirty="0"/>
          </a:p>
          <a:p>
            <a:pPr lvl="1"/>
            <a:r>
              <a:rPr lang="en-US" dirty="0"/>
              <a:t>The airway is sensitive to things that usually don’t bother other people (triggers)</a:t>
            </a:r>
          </a:p>
          <a:p>
            <a:r>
              <a:rPr lang="en-US" dirty="0"/>
              <a:t>Airway during an asthma attack:</a:t>
            </a:r>
          </a:p>
          <a:p>
            <a:pPr lvl="1"/>
            <a:r>
              <a:rPr lang="en-US" dirty="0"/>
              <a:t>The airway is always very inflamed and swollen</a:t>
            </a:r>
          </a:p>
          <a:p>
            <a:pPr lvl="1"/>
            <a:r>
              <a:rPr lang="en-US" dirty="0"/>
              <a:t>There is increased mucus production</a:t>
            </a:r>
          </a:p>
          <a:p>
            <a:pPr lvl="1"/>
            <a:r>
              <a:rPr lang="en-US" dirty="0"/>
              <a:t>Muscles around the airway tighten up</a:t>
            </a:r>
          </a:p>
          <a:p>
            <a:pPr lvl="1"/>
            <a:endParaRPr lang="en-US" dirty="0"/>
          </a:p>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6</a:t>
            </a:fld>
            <a:endParaRPr lang="en-US" dirty="0"/>
          </a:p>
        </p:txBody>
      </p:sp>
    </p:spTree>
    <p:extLst>
      <p:ext uri="{BB962C8B-B14F-4D97-AF65-F5344CB8AC3E}">
        <p14:creationId xmlns:p14="http://schemas.microsoft.com/office/powerpoint/2010/main" val="19855577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Silent symptoms also known</a:t>
            </a:r>
            <a:r>
              <a:rPr lang="en-US" baseline="0" dirty="0"/>
              <a:t> as the three S’s </a:t>
            </a:r>
          </a:p>
          <a:p>
            <a:r>
              <a:rPr lang="en-US" baseline="0" dirty="0"/>
              <a:t>Squeezing - </a:t>
            </a:r>
            <a:r>
              <a:rPr lang="en-US" dirty="0"/>
              <a:t>tightening of muscles around airways</a:t>
            </a:r>
          </a:p>
          <a:p>
            <a:r>
              <a:rPr lang="en-US" baseline="0" dirty="0"/>
              <a:t>Swelling – inflammation build –up inside the bronchus (breathing tube)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a:t>Snot - </a:t>
            </a:r>
            <a:r>
              <a:rPr lang="en-US" dirty="0"/>
              <a:t>mucus production</a:t>
            </a:r>
          </a:p>
        </p:txBody>
      </p:sp>
      <p:sp>
        <p:nvSpPr>
          <p:cNvPr id="4" name="Slide Number Placeholder 3"/>
          <p:cNvSpPr>
            <a:spLocks noGrp="1"/>
          </p:cNvSpPr>
          <p:nvPr>
            <p:ph type="sldNum" sz="quarter" idx="10"/>
          </p:nvPr>
        </p:nvSpPr>
        <p:spPr/>
        <p:txBody>
          <a:bodyPr/>
          <a:lstStyle/>
          <a:p>
            <a:fld id="{9A7C3601-D581-4A9C-9D38-60E040C4AFA8}" type="slidenum">
              <a:rPr lang="en-US" smtClean="0"/>
              <a:t>7</a:t>
            </a:fld>
            <a:endParaRPr lang="en-US" dirty="0"/>
          </a:p>
        </p:txBody>
      </p:sp>
    </p:spTree>
    <p:extLst>
      <p:ext uri="{BB962C8B-B14F-4D97-AF65-F5344CB8AC3E}">
        <p14:creationId xmlns:p14="http://schemas.microsoft.com/office/powerpoint/2010/main" val="1414788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Allergens can</a:t>
            </a:r>
            <a:r>
              <a:rPr lang="en-US" baseline="0" dirty="0"/>
              <a:t> be tested, irritants cannot.</a:t>
            </a:r>
          </a:p>
          <a:p>
            <a:r>
              <a:rPr lang="en-US" baseline="0" dirty="0"/>
              <a:t>Examples of allergents are pollen, mold, mildew, animal dander, food and cockroaches, trees, grass and tree nuts (cashews, almonds, pistachios)</a:t>
            </a:r>
          </a:p>
          <a:p>
            <a:r>
              <a:rPr lang="en-US" baseline="0" dirty="0"/>
              <a:t>Example of irritants are smoke, harsh household chemicals, fragrances and paint</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8</a:t>
            </a:fld>
            <a:endParaRPr lang="en-US" dirty="0"/>
          </a:p>
        </p:txBody>
      </p:sp>
    </p:spTree>
    <p:extLst>
      <p:ext uri="{BB962C8B-B14F-4D97-AF65-F5344CB8AC3E}">
        <p14:creationId xmlns:p14="http://schemas.microsoft.com/office/powerpoint/2010/main" val="851741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a:t>
            </a:r>
            <a:r>
              <a:rPr lang="en-US" baseline="0" dirty="0"/>
              <a:t> seasonal allergies. There are different types of pollen. They are as follows</a:t>
            </a:r>
          </a:p>
          <a:p>
            <a:r>
              <a:rPr lang="en-US" baseline="0" dirty="0">
                <a:solidFill>
                  <a:srgbClr val="FF0000"/>
                </a:solidFill>
              </a:rPr>
              <a:t>*Tree Pollen- Early spring </a:t>
            </a:r>
          </a:p>
          <a:p>
            <a:r>
              <a:rPr lang="en-US" baseline="0" dirty="0">
                <a:solidFill>
                  <a:srgbClr val="FF0000"/>
                </a:solidFill>
              </a:rPr>
              <a:t>*Grass Pollen – Late Spring to Early Summer</a:t>
            </a:r>
          </a:p>
          <a:p>
            <a:r>
              <a:rPr lang="en-US" baseline="0" dirty="0">
                <a:solidFill>
                  <a:srgbClr val="FF0000"/>
                </a:solidFill>
              </a:rPr>
              <a:t>*Weed Pollen- Late Summer to Early Fall</a:t>
            </a:r>
          </a:p>
          <a:p>
            <a:endParaRPr lang="en-US" baseline="0" dirty="0"/>
          </a:p>
        </p:txBody>
      </p:sp>
      <p:sp>
        <p:nvSpPr>
          <p:cNvPr id="4" name="Slide Number Placeholder 3"/>
          <p:cNvSpPr>
            <a:spLocks noGrp="1"/>
          </p:cNvSpPr>
          <p:nvPr>
            <p:ph type="sldNum" sz="quarter" idx="10"/>
          </p:nvPr>
        </p:nvSpPr>
        <p:spPr/>
        <p:txBody>
          <a:bodyPr/>
          <a:lstStyle/>
          <a:p>
            <a:fld id="{9A7C3601-D581-4A9C-9D38-60E040C4AFA8}" type="slidenum">
              <a:rPr lang="en-US" smtClean="0"/>
              <a:t>9</a:t>
            </a:fld>
            <a:endParaRPr lang="en-US" dirty="0"/>
          </a:p>
        </p:txBody>
      </p:sp>
    </p:spTree>
    <p:extLst>
      <p:ext uri="{BB962C8B-B14F-4D97-AF65-F5344CB8AC3E}">
        <p14:creationId xmlns:p14="http://schemas.microsoft.com/office/powerpoint/2010/main" val="612776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have</a:t>
            </a:r>
            <a:r>
              <a:rPr lang="en-US" baseline="0" dirty="0"/>
              <a:t> learned there is something called third hand smoke. </a:t>
            </a:r>
            <a:r>
              <a:rPr lang="en-US" dirty="0"/>
              <a:t>Third hand smoke is residual nicotine and other chemicals left on indoor surfaces by tobacco smoke. People are exposed to these chemicals by touching contaminated surfaces or breathing in the off-gassing from these surfaces. This residue is thought to react with common indoor pollutants to create a toxic mix including cancer causing compounds, posing a potential health hazard to nonsmokers — especially children.</a:t>
            </a:r>
          </a:p>
          <a:p>
            <a:r>
              <a:rPr lang="en-US" dirty="0"/>
              <a:t>Third hand smoke clings to clothes, furniture, drapes, walls, bedding, carpets, dust, vehicles and other surfaces long after smoking has stopped. The residue from third hand smoke builds up on surfaces over time.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concept of third hand cigarette</a:t>
            </a:r>
            <a:r>
              <a:rPr lang="en-US" baseline="0" dirty="0"/>
              <a:t> smoke is relatively new. </a:t>
            </a:r>
            <a:r>
              <a:rPr lang="en-US" dirty="0"/>
              <a:t>In the meantime, the only way to protect nonsmokers from third hand smoke is to create a smoke-free environment.</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10</a:t>
            </a:fld>
            <a:endParaRPr lang="en-US" dirty="0"/>
          </a:p>
        </p:txBody>
      </p:sp>
    </p:spTree>
    <p:extLst>
      <p:ext uri="{BB962C8B-B14F-4D97-AF65-F5344CB8AC3E}">
        <p14:creationId xmlns:p14="http://schemas.microsoft.com/office/powerpoint/2010/main" val="627104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Strong emotions such as stress, anger, or</a:t>
            </a:r>
            <a:r>
              <a:rPr lang="en-US" baseline="0" dirty="0"/>
              <a:t> laughing to hard.</a:t>
            </a:r>
          </a:p>
          <a:p>
            <a:r>
              <a:rPr lang="en-US" baseline="0" dirty="0"/>
              <a:t>Severe changes in the weather such as extreme hot, cold. High humidity days.</a:t>
            </a:r>
          </a:p>
          <a:p>
            <a:r>
              <a:rPr lang="en-US" baseline="0" dirty="0"/>
              <a:t>We instruct our clients to look at the weather reports daily to see hoe their day is going to be. The allergy reports are design like a traffic light analogy which we will show you later in the presentation. _RL</a:t>
            </a:r>
            <a:endParaRPr lang="en-US" dirty="0"/>
          </a:p>
        </p:txBody>
      </p:sp>
      <p:sp>
        <p:nvSpPr>
          <p:cNvPr id="4" name="Slide Number Placeholder 3"/>
          <p:cNvSpPr>
            <a:spLocks noGrp="1"/>
          </p:cNvSpPr>
          <p:nvPr>
            <p:ph type="sldNum" sz="quarter" idx="10"/>
          </p:nvPr>
        </p:nvSpPr>
        <p:spPr/>
        <p:txBody>
          <a:bodyPr/>
          <a:lstStyle/>
          <a:p>
            <a:fld id="{9A7C3601-D581-4A9C-9D38-60E040C4AFA8}" type="slidenum">
              <a:rPr lang="en-US" smtClean="0"/>
              <a:t>11</a:t>
            </a:fld>
            <a:endParaRPr lang="en-US" dirty="0"/>
          </a:p>
        </p:txBody>
      </p:sp>
    </p:spTree>
    <p:extLst>
      <p:ext uri="{BB962C8B-B14F-4D97-AF65-F5344CB8AC3E}">
        <p14:creationId xmlns:p14="http://schemas.microsoft.com/office/powerpoint/2010/main" val="40249451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16933"/>
            <a:ext cx="9171316" cy="6948412"/>
            <a:chOff x="-8466" y="-16933"/>
            <a:chExt cx="9171316" cy="6948412"/>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7232774" y="1"/>
              <a:ext cx="1928563" cy="6931478"/>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rgbClr val="4B92DB">
                <a:alpha val="36000"/>
              </a:srgb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576457" y="0"/>
              <a:ext cx="1576848" cy="6858000"/>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7206885" y="3920066"/>
              <a:ext cx="1954050"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rgbClr val="4B92DB">
                <a:alpha val="66000"/>
              </a:srgb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357695" y="-16933"/>
              <a:ext cx="1795609" cy="6874934"/>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rgbClr val="4B92DB">
                <a:alpha val="50000"/>
              </a:srgb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rgbClr val="2879CA">
                <a:alpha val="82000"/>
              </a:srgb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rgbClr val="4B92DB">
                <a:alpha val="66000"/>
              </a:srgb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4B92DB">
                <a:alpha val="85000"/>
              </a:srgb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hasCustomPrompt="1"/>
          </p:nvPr>
        </p:nvSpPr>
        <p:spPr>
          <a:xfrm>
            <a:off x="1592244" y="2424894"/>
            <a:ext cx="5826719" cy="1356622"/>
          </a:xfrm>
        </p:spPr>
        <p:txBody>
          <a:bodyPr anchor="b">
            <a:noAutofit/>
          </a:bodyPr>
          <a:lstStyle>
            <a:lvl1pPr algn="ctr">
              <a:defRPr sz="5400" b="0">
                <a:solidFill>
                  <a:srgbClr val="FF6600"/>
                </a:solidFill>
              </a:defRPr>
            </a:lvl1pPr>
          </a:lstStyle>
          <a:p>
            <a:r>
              <a:rPr lang="en-US" dirty="0"/>
              <a:t>Education Session Title</a:t>
            </a:r>
          </a:p>
        </p:txBody>
      </p:sp>
      <p:sp>
        <p:nvSpPr>
          <p:cNvPr id="3" name="Subtitle 2"/>
          <p:cNvSpPr>
            <a:spLocks noGrp="1"/>
          </p:cNvSpPr>
          <p:nvPr>
            <p:ph type="subTitle" idx="1" hasCustomPrompt="1"/>
          </p:nvPr>
        </p:nvSpPr>
        <p:spPr>
          <a:xfrm>
            <a:off x="1600839" y="4016845"/>
            <a:ext cx="5826719" cy="1096899"/>
          </a:xfrm>
        </p:spPr>
        <p:txBody>
          <a:bodyPr anchor="t"/>
          <a:lstStyle>
            <a:lvl1pPr marL="0" indent="0" algn="ctr">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Location</a:t>
            </a:r>
            <a:br>
              <a:rPr lang="en-US" dirty="0"/>
            </a:br>
            <a:r>
              <a:rPr lang="en-US" dirty="0"/>
              <a:t>Date</a:t>
            </a:r>
          </a:p>
        </p:txBody>
      </p:sp>
      <p:sp>
        <p:nvSpPr>
          <p:cNvPr id="6" name="Slide Number Placeholder 5"/>
          <p:cNvSpPr>
            <a:spLocks noGrp="1"/>
          </p:cNvSpPr>
          <p:nvPr>
            <p:ph type="sldNum" sz="quarter" idx="12"/>
          </p:nvPr>
        </p:nvSpPr>
        <p:spPr>
          <a:xfrm>
            <a:off x="8454096" y="6445973"/>
            <a:ext cx="512638" cy="365125"/>
          </a:xfrm>
        </p:spPr>
        <p:txBody>
          <a:bodyPr/>
          <a:lstStyle/>
          <a:p>
            <a:fld id="{D57F1E4F-1CFF-5643-939E-217C01CDF565}" type="slidenum">
              <a:rPr lang="en-US" smtClean="0"/>
              <a:pPr/>
              <a:t>‹#›</a:t>
            </a:fld>
            <a:endParaRPr lang="en-US" dirty="0"/>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473235" y="357838"/>
            <a:ext cx="4074085" cy="1153310"/>
          </a:xfrm>
          <a:prstGeom prst="rect">
            <a:avLst/>
          </a:prstGeom>
        </p:spPr>
      </p:pic>
    </p:spTree>
    <p:extLst>
      <p:ext uri="{BB962C8B-B14F-4D97-AF65-F5344CB8AC3E}">
        <p14:creationId xmlns:p14="http://schemas.microsoft.com/office/powerpoint/2010/main" val="2128890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54" y="609600"/>
            <a:ext cx="6347714"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866454" y="4470400"/>
            <a:ext cx="6347714" cy="1570962"/>
          </a:xfrm>
        </p:spPr>
        <p:txBody>
          <a:bodyPr anchor="ctr">
            <a:normAutofit/>
          </a:bodyPr>
          <a:lstStyle>
            <a:lvl1pPr marL="0" indent="0" algn="l">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a:xfrm>
            <a:off x="8407138" y="6445972"/>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7494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03658" y="609600"/>
            <a:ext cx="6072182" cy="3022600"/>
          </a:xfrm>
        </p:spPr>
        <p:txBody>
          <a:bodyPr anchor="ctr">
            <a:normAutofit/>
          </a:bodyPr>
          <a:lstStyle>
            <a:lvl1pPr algn="l">
              <a:defRPr sz="4400" b="0" cap="none" baseline="0"/>
            </a:lvl1pPr>
          </a:lstStyle>
          <a:p>
            <a:r>
              <a:rPr lang="en-US" dirty="0"/>
              <a:t>All quotes and definitions</a:t>
            </a:r>
          </a:p>
        </p:txBody>
      </p:sp>
      <p:sp>
        <p:nvSpPr>
          <p:cNvPr id="23" name="Text Placeholder 9"/>
          <p:cNvSpPr>
            <a:spLocks noGrp="1"/>
          </p:cNvSpPr>
          <p:nvPr>
            <p:ph type="body" sz="quarter" idx="13" hasCustomPrompt="1"/>
          </p:nvPr>
        </p:nvSpPr>
        <p:spPr>
          <a:xfrm>
            <a:off x="1429847"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Who you are quoting</a:t>
            </a:r>
          </a:p>
        </p:txBody>
      </p:sp>
      <p:sp>
        <p:nvSpPr>
          <p:cNvPr id="3" name="Text Placeholder 2"/>
          <p:cNvSpPr>
            <a:spLocks noGrp="1"/>
          </p:cNvSpPr>
          <p:nvPr>
            <p:ph type="body" idx="1" hasCustomPrompt="1"/>
          </p:nvPr>
        </p:nvSpPr>
        <p:spPr>
          <a:xfrm>
            <a:off x="938371" y="4470400"/>
            <a:ext cx="6347715" cy="1570962"/>
          </a:xfrm>
        </p:spPr>
        <p:txBody>
          <a:bodyPr anchor="ctr">
            <a:normAutofit/>
          </a:bodyPr>
          <a:lstStyle>
            <a:lvl1pPr marL="0" indent="0" algn="l">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Explanations of the quote</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811484"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rgbClr val="2879CA"/>
                </a:solidFill>
                <a:effectLst/>
                <a:latin typeface="Arial"/>
              </a:rPr>
              <a:t>“</a:t>
            </a:r>
          </a:p>
        </p:txBody>
      </p:sp>
      <p:sp>
        <p:nvSpPr>
          <p:cNvPr id="25" name="TextBox 24"/>
          <p:cNvSpPr txBox="1"/>
          <p:nvPr/>
        </p:nvSpPr>
        <p:spPr>
          <a:xfrm>
            <a:off x="7076472"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rgbClr val="2879CA"/>
                </a:solidFill>
                <a:effectLst/>
                <a:latin typeface="Arial"/>
              </a:rPr>
              <a:t>”</a:t>
            </a:r>
          </a:p>
        </p:txBody>
      </p:sp>
    </p:spTree>
    <p:extLst>
      <p:ext uri="{BB962C8B-B14F-4D97-AF65-F5344CB8AC3E}">
        <p14:creationId xmlns:p14="http://schemas.microsoft.com/office/powerpoint/2010/main" val="1279009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041112" y="1321514"/>
            <a:ext cx="6347715" cy="1212748"/>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1045920" y="2538695"/>
            <a:ext cx="6347715" cy="2758825"/>
          </a:xfrm>
        </p:spPr>
        <p:txBody>
          <a:bodyPr anchor="t">
            <a:normAutofit/>
          </a:bodyPr>
          <a:lstStyle>
            <a:lvl1pPr marL="0" indent="0" algn="l">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9616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65303" y="640422"/>
            <a:ext cx="6072182"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000015" y="4044022"/>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000016" y="4558270"/>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873129" y="821200"/>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rgbClr val="2879CA"/>
                </a:solidFill>
                <a:effectLst/>
                <a:latin typeface="Arial"/>
              </a:rPr>
              <a:t>“</a:t>
            </a:r>
          </a:p>
        </p:txBody>
      </p:sp>
      <p:sp>
        <p:nvSpPr>
          <p:cNvPr id="25" name="TextBox 24"/>
          <p:cNvSpPr txBox="1"/>
          <p:nvPr/>
        </p:nvSpPr>
        <p:spPr>
          <a:xfrm>
            <a:off x="7138117" y="2917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rgbClr val="2879CA"/>
                </a:solidFill>
                <a:effectLst/>
                <a:latin typeface="Arial"/>
              </a:rPr>
              <a:t>”</a:t>
            </a:r>
          </a:p>
        </p:txBody>
      </p:sp>
    </p:spTree>
    <p:extLst>
      <p:ext uri="{BB962C8B-B14F-4D97-AF65-F5344CB8AC3E}">
        <p14:creationId xmlns:p14="http://schemas.microsoft.com/office/powerpoint/2010/main" val="1494129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4073" y="609600"/>
            <a:ext cx="6341465" cy="3022600"/>
          </a:xfrm>
        </p:spPr>
        <p:txBody>
          <a:bodyPr anchor="ctr">
            <a:normAutofit/>
          </a:bodyPr>
          <a:lstStyle>
            <a:lvl1pPr algn="l">
              <a:defRPr sz="4400" b="0" cap="none" baseline="0"/>
            </a:lvl1pPr>
          </a:lstStyle>
          <a:p>
            <a:r>
              <a:rPr lang="en-US" dirty="0"/>
              <a:t>Subtopic within a section</a:t>
            </a:r>
          </a:p>
        </p:txBody>
      </p:sp>
      <p:sp>
        <p:nvSpPr>
          <p:cNvPr id="23" name="Text Placeholder 9"/>
          <p:cNvSpPr>
            <a:spLocks noGrp="1"/>
          </p:cNvSpPr>
          <p:nvPr>
            <p:ph type="body" sz="quarter" idx="13"/>
          </p:nvPr>
        </p:nvSpPr>
        <p:spPr>
          <a:xfrm>
            <a:off x="917822" y="4013200"/>
            <a:ext cx="6347716" cy="514248"/>
          </a:xfrm>
        </p:spPr>
        <p:txBody>
          <a:bodyPr anchor="b">
            <a:noAutofit/>
          </a:bodyPr>
          <a:lstStyle>
            <a:lvl1pPr marL="0" indent="0">
              <a:buFontTx/>
              <a:buNone/>
              <a:defRPr sz="2400">
                <a:solidFill>
                  <a:srgbClr val="2879CA"/>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917823"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17978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27222913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88847" y="619875"/>
            <a:ext cx="1054953" cy="5251451"/>
          </a:xfrm>
        </p:spPr>
        <p:txBody>
          <a:bodyPr vert="eaVert" anchor="ctr"/>
          <a:lstStyle>
            <a:lvl1pPr>
              <a:defRPr sz="3600"/>
            </a:lvl1pPr>
          </a:lstStyle>
          <a:p>
            <a:r>
              <a:rPr lang="en-US" dirty="0"/>
              <a:t>Click to edit Master title style</a:t>
            </a:r>
          </a:p>
        </p:txBody>
      </p:sp>
      <p:sp>
        <p:nvSpPr>
          <p:cNvPr id="3" name="Vertical Text Placeholder 2"/>
          <p:cNvSpPr>
            <a:spLocks noGrp="1"/>
          </p:cNvSpPr>
          <p:nvPr>
            <p:ph type="body" orient="vert" idx="1"/>
          </p:nvPr>
        </p:nvSpPr>
        <p:spPr>
          <a:xfrm>
            <a:off x="493160" y="619875"/>
            <a:ext cx="5599141" cy="52514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19592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8471531" y="6445973"/>
            <a:ext cx="512638" cy="365125"/>
          </a:xfrm>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931725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0122" y="1885124"/>
            <a:ext cx="6347715" cy="1418470"/>
          </a:xfrm>
        </p:spPr>
        <p:txBody>
          <a:bodyPr anchor="b"/>
          <a:lstStyle>
            <a:lvl1pPr algn="ctr">
              <a:defRPr sz="4800" b="0" cap="none"/>
            </a:lvl1pPr>
          </a:lstStyle>
          <a:p>
            <a:r>
              <a:rPr lang="en-US" dirty="0"/>
              <a:t>Section Change Slide</a:t>
            </a:r>
          </a:p>
        </p:txBody>
      </p:sp>
      <p:sp>
        <p:nvSpPr>
          <p:cNvPr id="3" name="Text Placeholder 2"/>
          <p:cNvSpPr>
            <a:spLocks noGrp="1"/>
          </p:cNvSpPr>
          <p:nvPr>
            <p:ph type="body" idx="1" hasCustomPrompt="1"/>
          </p:nvPr>
        </p:nvSpPr>
        <p:spPr>
          <a:xfrm>
            <a:off x="1250122" y="3303594"/>
            <a:ext cx="6347715" cy="860400"/>
          </a:xfrm>
        </p:spPr>
        <p:txBody>
          <a:bodyPr anchor="t"/>
          <a:lstStyle>
            <a:lvl1pPr marL="0" indent="0" algn="ctr">
              <a:buNone/>
              <a:defRPr sz="2000" baseline="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Subtopics</a:t>
            </a:r>
          </a:p>
        </p:txBody>
      </p:sp>
      <p:sp>
        <p:nvSpPr>
          <p:cNvPr id="6" name="Slide Number Placeholder 5"/>
          <p:cNvSpPr>
            <a:spLocks noGrp="1"/>
          </p:cNvSpPr>
          <p:nvPr>
            <p:ph type="sldNum" sz="quarter" idx="12"/>
          </p:nvPr>
        </p:nvSpPr>
        <p:spPr>
          <a:xfrm>
            <a:off x="8432895" y="6439630"/>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59705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631" y="619874"/>
            <a:ext cx="6347714" cy="606879"/>
          </a:xfrm>
        </p:spPr>
        <p:txBody>
          <a:bodyPr/>
          <a:lstStyle>
            <a:lvl1pPr algn="ctr">
              <a:defRPr sz="3600" baseline="0"/>
            </a:lvl1pPr>
          </a:lstStyle>
          <a:p>
            <a:r>
              <a:rPr lang="en-US" dirty="0"/>
              <a:t>Comparison Slide</a:t>
            </a:r>
          </a:p>
        </p:txBody>
      </p:sp>
      <p:sp>
        <p:nvSpPr>
          <p:cNvPr id="3" name="Content Placeholder 2"/>
          <p:cNvSpPr>
            <a:spLocks noGrp="1"/>
          </p:cNvSpPr>
          <p:nvPr>
            <p:ph sz="half" idx="1"/>
          </p:nvPr>
        </p:nvSpPr>
        <p:spPr>
          <a:xfrm>
            <a:off x="835631" y="1631363"/>
            <a:ext cx="3088109" cy="44202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095235" y="1631364"/>
            <a:ext cx="3088110" cy="44202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a:xfrm>
            <a:off x="8458653" y="6439631"/>
            <a:ext cx="512638" cy="365125"/>
          </a:xfrm>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3259149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7001" y="609600"/>
            <a:ext cx="6347713" cy="696686"/>
          </a:xfrm>
        </p:spPr>
        <p:txBody>
          <a:bodyPr/>
          <a:lstStyle>
            <a:lvl1pPr algn="ctr">
              <a:defRPr sz="3600"/>
            </a:lvl1pPr>
          </a:lstStyle>
          <a:p>
            <a:r>
              <a:rPr lang="en-US" dirty="0"/>
              <a:t>Comparison with Titles</a:t>
            </a:r>
          </a:p>
        </p:txBody>
      </p:sp>
      <p:sp>
        <p:nvSpPr>
          <p:cNvPr id="3" name="Text Placeholder 2"/>
          <p:cNvSpPr>
            <a:spLocks noGrp="1"/>
          </p:cNvSpPr>
          <p:nvPr>
            <p:ph type="body" idx="1"/>
          </p:nvPr>
        </p:nvSpPr>
        <p:spPr>
          <a:xfrm>
            <a:off x="887001" y="1708817"/>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87001" y="2285080"/>
            <a:ext cx="3090672" cy="3756284"/>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144042" y="1708817"/>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144042" y="2285080"/>
            <a:ext cx="3090672" cy="3756284"/>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a:xfrm>
            <a:off x="8407137" y="6445972"/>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0899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94534" y="619874"/>
            <a:ext cx="6347714" cy="647700"/>
          </a:xfrm>
        </p:spPr>
        <p:txBody>
          <a:bodyPr/>
          <a:lstStyle>
            <a:lvl1pPr algn="ctr">
              <a:defRPr sz="3600"/>
            </a:lvl1pPr>
          </a:lstStyle>
          <a:p>
            <a:r>
              <a:rPr lang="en-US" dirty="0"/>
              <a:t>Click to edit Master title style</a:t>
            </a:r>
          </a:p>
        </p:txBody>
      </p:sp>
      <p:sp>
        <p:nvSpPr>
          <p:cNvPr id="5" name="Slide Number Placeholder 4"/>
          <p:cNvSpPr>
            <a:spLocks noGrp="1"/>
          </p:cNvSpPr>
          <p:nvPr>
            <p:ph type="sldNum" sz="quarter" idx="12"/>
          </p:nvPr>
        </p:nvSpPr>
        <p:spPr>
          <a:xfrm>
            <a:off x="8394258" y="6439631"/>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39424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xfrm>
            <a:off x="8394259" y="6445972"/>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999705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4808" y="1498604"/>
            <a:ext cx="2790182" cy="795560"/>
          </a:xfrm>
        </p:spPr>
        <p:txBody>
          <a:bodyPr anchor="b">
            <a:normAutofit/>
          </a:bodyPr>
          <a:lstStyle>
            <a:lvl1pPr>
              <a:defRPr sz="2400"/>
            </a:lvl1pPr>
          </a:lstStyle>
          <a:p>
            <a:r>
              <a:rPr lang="en-US" dirty="0"/>
              <a:t>Click to edit Master title style</a:t>
            </a:r>
          </a:p>
        </p:txBody>
      </p:sp>
      <p:sp>
        <p:nvSpPr>
          <p:cNvPr id="3" name="Content Placeholder 2"/>
          <p:cNvSpPr>
            <a:spLocks noGrp="1"/>
          </p:cNvSpPr>
          <p:nvPr>
            <p:ph idx="1"/>
          </p:nvPr>
        </p:nvSpPr>
        <p:spPr>
          <a:xfrm>
            <a:off x="3766484" y="514925"/>
            <a:ext cx="3386037" cy="5526437"/>
          </a:xfrm>
        </p:spPr>
        <p:txBody>
          <a:bodyPr>
            <a:normAutofit/>
          </a:bodyPr>
          <a:lstStyle>
            <a:lvl1pPr>
              <a:defRPr sz="2000"/>
            </a:lvl1pPr>
            <a:lvl2pPr>
              <a:defRPr sz="1800"/>
            </a:lvl2pPr>
            <a:lvl3pPr>
              <a:defRPr sz="160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04808" y="2294165"/>
            <a:ext cx="2790182" cy="3067354"/>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7" name="Slide Number Placeholder 6"/>
          <p:cNvSpPr>
            <a:spLocks noGrp="1"/>
          </p:cNvSpPr>
          <p:nvPr>
            <p:ph type="sldNum" sz="quarter" idx="12"/>
          </p:nvPr>
        </p:nvSpPr>
        <p:spPr>
          <a:xfrm>
            <a:off x="8407137" y="6445972"/>
            <a:ext cx="512638" cy="365125"/>
          </a:xfrm>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879886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66453" y="4800600"/>
            <a:ext cx="6347714" cy="566738"/>
          </a:xfrm>
        </p:spPr>
        <p:txBody>
          <a:bodyPr anchor="b">
            <a:normAutofit/>
          </a:bodyPr>
          <a:lstStyle>
            <a:lvl1pPr algn="l">
              <a:defRPr sz="2400" b="0" baseline="0"/>
            </a:lvl1pPr>
          </a:lstStyle>
          <a:p>
            <a:r>
              <a:rPr lang="en-US" dirty="0"/>
              <a:t>Picture or Video Slide</a:t>
            </a:r>
          </a:p>
        </p:txBody>
      </p:sp>
      <p:sp>
        <p:nvSpPr>
          <p:cNvPr id="3" name="Picture Placeholder 2"/>
          <p:cNvSpPr>
            <a:spLocks noGrp="1" noChangeAspect="1"/>
          </p:cNvSpPr>
          <p:nvPr>
            <p:ph type="pic" idx="1"/>
          </p:nvPr>
        </p:nvSpPr>
        <p:spPr>
          <a:xfrm>
            <a:off x="866453"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866453" y="5367338"/>
            <a:ext cx="6347714" cy="674024"/>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7" name="Slide Number Placeholder 6"/>
          <p:cNvSpPr>
            <a:spLocks noGrp="1"/>
          </p:cNvSpPr>
          <p:nvPr>
            <p:ph type="sldNum" sz="quarter" idx="12"/>
          </p:nvPr>
        </p:nvSpPr>
        <p:spPr>
          <a:xfrm>
            <a:off x="8432895" y="6452509"/>
            <a:ext cx="51263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4711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70"/>
            <a:ext cx="9171317" cy="6883404"/>
            <a:chOff x="-8467" y="-8470"/>
            <a:chExt cx="9171317" cy="6883404"/>
          </a:xfrm>
        </p:grpSpPr>
        <p:sp>
          <p:nvSpPr>
            <p:cNvPr id="7" name="Freeform 6"/>
            <p:cNvSpPr/>
            <p:nvPr/>
          </p:nvSpPr>
          <p:spPr>
            <a:xfrm>
              <a:off x="-8467" y="3208564"/>
              <a:ext cx="457200" cy="3657903"/>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rgbClr val="4B92DB">
                <a:alpha val="70000"/>
              </a:srgb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6882493" y="4175605"/>
              <a:ext cx="2270812" cy="2699329"/>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401134" y="0"/>
              <a:ext cx="860773"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7300907" y="0"/>
              <a:ext cx="1843094" cy="6866467"/>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rgbClr val="4B92DB">
                <a:alpha val="36000"/>
              </a:srgb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0"/>
              <a:ext cx="1948147" cy="6858000"/>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rgbClr val="4B92DB">
                <a:alpha val="20000"/>
              </a:srgb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7300907" y="4167139"/>
              <a:ext cx="1858649" cy="2682394"/>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rgbClr val="4B92DB">
                <a:alpha val="66000"/>
              </a:srgb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650343" y="-8470"/>
              <a:ext cx="1502961" cy="6866470"/>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rgbClr val="4B92DB">
                <a:alpha val="50000"/>
              </a:srgb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rgbClr val="2879CA">
                <a:alpha val="81961"/>
              </a:srgb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rgbClr val="4B92DB">
                <a:alpha val="66000"/>
              </a:srgb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823576" y="609599"/>
            <a:ext cx="6347713" cy="631371"/>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829221" y="1491189"/>
            <a:ext cx="6347714" cy="454485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477654" y="6445973"/>
            <a:ext cx="512638"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D57F1E4F-1CFF-5643-939E-217C01CDF565}" type="slidenum">
              <a:rPr lang="en-US" smtClean="0"/>
              <a:pPr/>
              <a:t>‹#›</a:t>
            </a:fld>
            <a:endParaRPr lang="en-US" dirty="0"/>
          </a:p>
        </p:txBody>
      </p:sp>
      <p:pic>
        <p:nvPicPr>
          <p:cNvPr id="21" name="Picture 20"/>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8853" y="6407539"/>
            <a:ext cx="1561351" cy="441994"/>
          </a:xfrm>
          <a:prstGeom prst="rect">
            <a:avLst/>
          </a:prstGeom>
        </p:spPr>
      </p:pic>
      <p:pic>
        <p:nvPicPr>
          <p:cNvPr id="4" name="Picture 3"/>
          <p:cNvPicPr>
            <a:picLocks noChangeAspect="1"/>
          </p:cNvPicPr>
          <p:nvPr userDrawn="1"/>
        </p:nvPicPr>
        <p:blipFill>
          <a:blip r:embed="rId19"/>
          <a:stretch>
            <a:fillRect/>
          </a:stretch>
        </p:blipFill>
        <p:spPr>
          <a:xfrm>
            <a:off x="3299858" y="6445306"/>
            <a:ext cx="3048264" cy="365792"/>
          </a:xfrm>
          <a:prstGeom prst="rect">
            <a:avLst/>
          </a:prstGeom>
        </p:spPr>
      </p:pic>
    </p:spTree>
    <p:extLst>
      <p:ext uri="{BB962C8B-B14F-4D97-AF65-F5344CB8AC3E}">
        <p14:creationId xmlns:p14="http://schemas.microsoft.com/office/powerpoint/2010/main" val="331420052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Lst>
  <p:txStyles>
    <p:titleStyle>
      <a:lvl1pPr algn="l" defTabSz="457200" rtl="0" eaLnBrk="1" latinLnBrk="0" hangingPunct="1">
        <a:spcBef>
          <a:spcPct val="0"/>
        </a:spcBef>
        <a:buNone/>
        <a:defRPr sz="4000" kern="1200">
          <a:solidFill>
            <a:srgbClr val="FF6600"/>
          </a:solidFill>
          <a:latin typeface="Priori Sans OT" panose="02000603080000020003" pitchFamily="50"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rgbClr val="2879CA"/>
        </a:buClr>
        <a:buSzPct val="80000"/>
        <a:buFont typeface="Wingdings 3" charset="2"/>
        <a:buChar char=""/>
        <a:defRPr sz="2000" kern="1200">
          <a:solidFill>
            <a:schemeClr val="tx1">
              <a:lumMod val="75000"/>
              <a:lumOff val="25000"/>
            </a:schemeClr>
          </a:solidFill>
          <a:latin typeface="Priori Sans OT" panose="02000603080000020003" pitchFamily="50" charset="0"/>
          <a:ea typeface="+mn-ea"/>
          <a:cs typeface="+mn-cs"/>
        </a:defRPr>
      </a:lvl1pPr>
      <a:lvl2pPr marL="742950" indent="-285750" algn="l" defTabSz="457200" rtl="0" eaLnBrk="1" latinLnBrk="0" hangingPunct="1">
        <a:spcBef>
          <a:spcPts val="1000"/>
        </a:spcBef>
        <a:spcAft>
          <a:spcPts val="0"/>
        </a:spcAft>
        <a:buClr>
          <a:srgbClr val="2879CA"/>
        </a:buClr>
        <a:buSzPct val="75000"/>
        <a:buFont typeface="Wingdings 3" panose="05040102010807070707" pitchFamily="18" charset="2"/>
        <a:buChar char=""/>
        <a:defRPr sz="1800" kern="1200">
          <a:solidFill>
            <a:schemeClr val="tx1">
              <a:lumMod val="75000"/>
              <a:lumOff val="25000"/>
            </a:schemeClr>
          </a:solidFill>
          <a:latin typeface="Priori Sans OT" panose="02000603080000020003" pitchFamily="50" charset="0"/>
          <a:ea typeface="+mn-ea"/>
          <a:cs typeface="+mn-cs"/>
        </a:defRPr>
      </a:lvl2pPr>
      <a:lvl3pPr marL="1143000" indent="-228600" algn="l" defTabSz="457200" rtl="0" eaLnBrk="1" latinLnBrk="0" hangingPunct="1">
        <a:spcBef>
          <a:spcPts val="1000"/>
        </a:spcBef>
        <a:spcAft>
          <a:spcPts val="0"/>
        </a:spcAft>
        <a:buClr>
          <a:srgbClr val="2879CA"/>
        </a:buClr>
        <a:buSzPct val="65000"/>
        <a:buFont typeface="Wingdings 3" panose="05040102010807070707" pitchFamily="18" charset="2"/>
        <a:buChar char=""/>
        <a:defRPr sz="1600" kern="1200">
          <a:solidFill>
            <a:schemeClr val="tx1">
              <a:lumMod val="75000"/>
              <a:lumOff val="25000"/>
            </a:schemeClr>
          </a:solidFill>
          <a:latin typeface="Priori Sans OT" panose="02000603080000020003" pitchFamily="50" charset="0"/>
          <a:ea typeface="+mn-ea"/>
          <a:cs typeface="+mn-cs"/>
        </a:defRPr>
      </a:lvl3pPr>
      <a:lvl4pPr marL="1600200" indent="-228600" algn="l" defTabSz="457200" rtl="0" eaLnBrk="1" latinLnBrk="0" hangingPunct="1">
        <a:spcBef>
          <a:spcPts val="1000"/>
        </a:spcBef>
        <a:spcAft>
          <a:spcPts val="0"/>
        </a:spcAft>
        <a:buClr>
          <a:srgbClr val="2879CA"/>
        </a:buClr>
        <a:buSzPct val="55000"/>
        <a:buFont typeface="Wingdings 3" charset="2"/>
        <a:buChar char=""/>
        <a:defRPr sz="1400" kern="1200">
          <a:solidFill>
            <a:schemeClr val="tx1">
              <a:lumMod val="75000"/>
              <a:lumOff val="25000"/>
            </a:schemeClr>
          </a:solidFill>
          <a:latin typeface="Priori Sans OT" panose="02000603080000020003" pitchFamily="50" charset="0"/>
          <a:ea typeface="+mn-ea"/>
          <a:cs typeface="+mn-cs"/>
        </a:defRPr>
      </a:lvl4pPr>
      <a:lvl5pPr marL="2057400" indent="-228600" algn="l" defTabSz="457200" rtl="0" eaLnBrk="1" latinLnBrk="0" hangingPunct="1">
        <a:spcBef>
          <a:spcPts val="1000"/>
        </a:spcBef>
        <a:spcAft>
          <a:spcPts val="0"/>
        </a:spcAft>
        <a:buClr>
          <a:srgbClr val="2879CA"/>
        </a:buClr>
        <a:buSzPct val="45000"/>
        <a:buFont typeface="Wingdings 3" charset="2"/>
        <a:buChar char=""/>
        <a:defRPr sz="1400" kern="1200">
          <a:solidFill>
            <a:schemeClr val="tx1">
              <a:lumMod val="75000"/>
              <a:lumOff val="25000"/>
            </a:schemeClr>
          </a:solidFill>
          <a:latin typeface="Priori Sans OT" panose="02000603080000020003" pitchFamily="50" charset="0"/>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Asthma</a:t>
            </a:r>
          </a:p>
        </p:txBody>
      </p:sp>
      <p:sp>
        <p:nvSpPr>
          <p:cNvPr id="3" name="Subtitle 2"/>
          <p:cNvSpPr>
            <a:spLocks noGrp="1"/>
          </p:cNvSpPr>
          <p:nvPr>
            <p:ph type="subTitle" idx="1"/>
          </p:nvPr>
        </p:nvSpPr>
        <p:spPr>
          <a:xfrm>
            <a:off x="1592244" y="3781516"/>
            <a:ext cx="5826719" cy="477097"/>
          </a:xfrm>
        </p:spPr>
        <p:txBody>
          <a:bodyPr>
            <a:normAutofit/>
          </a:bodyPr>
          <a:lstStyle/>
          <a:p>
            <a:r>
              <a:rPr lang="en-US" sz="2400" dirty="0">
                <a:solidFill>
                  <a:srgbClr val="FF6600"/>
                </a:solidFill>
              </a:rPr>
              <a:t>May 2019</a:t>
            </a:r>
          </a:p>
        </p:txBody>
      </p:sp>
      <p:sp>
        <p:nvSpPr>
          <p:cNvPr id="4" name="TextBox 3"/>
          <p:cNvSpPr txBox="1"/>
          <p:nvPr/>
        </p:nvSpPr>
        <p:spPr>
          <a:xfrm>
            <a:off x="791736" y="5464677"/>
            <a:ext cx="4081347" cy="984885"/>
          </a:xfrm>
          <a:prstGeom prst="rect">
            <a:avLst/>
          </a:prstGeom>
          <a:noFill/>
        </p:spPr>
        <p:txBody>
          <a:bodyPr wrap="square" rtlCol="0">
            <a:spAutoFit/>
          </a:bodyPr>
          <a:lstStyle/>
          <a:p>
            <a:r>
              <a:rPr lang="en-US" dirty="0"/>
              <a:t> </a:t>
            </a:r>
          </a:p>
          <a:p>
            <a:r>
              <a:rPr lang="en-US" sz="2000" b="1" dirty="0">
                <a:solidFill>
                  <a:srgbClr val="FF6600"/>
                </a:solidFill>
                <a:latin typeface="Priori Sans OT" panose="02000603080000020003" pitchFamily="50" charset="0"/>
              </a:rPr>
              <a:t>Presented By:</a:t>
            </a:r>
            <a:endParaRPr lang="en-US" sz="2000" dirty="0">
              <a:solidFill>
                <a:srgbClr val="FF6600"/>
              </a:solidFill>
              <a:latin typeface="Priori Sans OT" panose="02000603080000020003" pitchFamily="50" charset="0"/>
            </a:endParaRPr>
          </a:p>
          <a:p>
            <a:r>
              <a:rPr lang="en-US" sz="2000" dirty="0">
                <a:solidFill>
                  <a:srgbClr val="FF6600"/>
                </a:solidFill>
                <a:latin typeface="Priori Sans OT" panose="02000603080000020003" pitchFamily="50" charset="0"/>
              </a:rPr>
              <a:t>Sinai Urban Health Institute</a:t>
            </a:r>
          </a:p>
        </p:txBody>
      </p:sp>
    </p:spTree>
    <p:extLst>
      <p:ext uri="{BB962C8B-B14F-4D97-AF65-F5344CB8AC3E}">
        <p14:creationId xmlns:p14="http://schemas.microsoft.com/office/powerpoint/2010/main" val="18956031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Common Irritants</a:t>
            </a:r>
          </a:p>
        </p:txBody>
      </p:sp>
      <p:sp>
        <p:nvSpPr>
          <p:cNvPr id="3" name="Content Placeholder 2"/>
          <p:cNvSpPr>
            <a:spLocks noGrp="1"/>
          </p:cNvSpPr>
          <p:nvPr>
            <p:ph idx="1"/>
          </p:nvPr>
        </p:nvSpPr>
        <p:spPr/>
        <p:txBody>
          <a:bodyPr/>
          <a:lstStyle/>
          <a:p>
            <a:r>
              <a:rPr lang="en-US" dirty="0"/>
              <a:t>Second and third hand cigarette smoke</a:t>
            </a:r>
          </a:p>
          <a:p>
            <a:r>
              <a:rPr lang="en-US" dirty="0"/>
              <a:t>Other smoke (i.e., fireplace, woodstove, campfires, barbecue pits)</a:t>
            </a:r>
          </a:p>
          <a:p>
            <a:r>
              <a:rPr lang="en-US" dirty="0"/>
              <a:t>Pollutants</a:t>
            </a:r>
          </a:p>
          <a:p>
            <a:r>
              <a:rPr lang="en-US" dirty="0"/>
              <a:t>Ozone</a:t>
            </a:r>
          </a:p>
          <a:p>
            <a:r>
              <a:rPr lang="en-US" dirty="0"/>
              <a:t>Strong smells or sprays</a:t>
            </a:r>
          </a:p>
        </p:txBody>
      </p:sp>
    </p:spTree>
    <p:extLst>
      <p:ext uri="{BB962C8B-B14F-4D97-AF65-F5344CB8AC3E}">
        <p14:creationId xmlns:p14="http://schemas.microsoft.com/office/powerpoint/2010/main" val="3962328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Other Triggers</a:t>
            </a:r>
          </a:p>
        </p:txBody>
      </p:sp>
      <p:sp>
        <p:nvSpPr>
          <p:cNvPr id="3" name="Content Placeholder 2"/>
          <p:cNvSpPr>
            <a:spLocks noGrp="1"/>
          </p:cNvSpPr>
          <p:nvPr>
            <p:ph idx="1"/>
          </p:nvPr>
        </p:nvSpPr>
        <p:spPr/>
        <p:txBody>
          <a:bodyPr/>
          <a:lstStyle/>
          <a:p>
            <a:r>
              <a:rPr lang="en-US" dirty="0"/>
              <a:t>Behavioral:</a:t>
            </a:r>
          </a:p>
          <a:p>
            <a:pPr lvl="1"/>
            <a:r>
              <a:rPr lang="en-US" dirty="0"/>
              <a:t>Exercise/physical activity</a:t>
            </a:r>
          </a:p>
          <a:p>
            <a:pPr lvl="1"/>
            <a:r>
              <a:rPr lang="en-US" dirty="0"/>
              <a:t>Strong emotions</a:t>
            </a:r>
          </a:p>
          <a:p>
            <a:r>
              <a:rPr lang="en-US" dirty="0"/>
              <a:t>Infections:</a:t>
            </a:r>
          </a:p>
          <a:p>
            <a:pPr lvl="1"/>
            <a:r>
              <a:rPr lang="en-US" dirty="0"/>
              <a:t>Colds, flu, and other upper respiratory issues</a:t>
            </a:r>
          </a:p>
          <a:p>
            <a:r>
              <a:rPr lang="en-US" dirty="0"/>
              <a:t>Weather changes/temperature</a:t>
            </a:r>
          </a:p>
          <a:p>
            <a:endParaRPr lang="en-US" dirty="0"/>
          </a:p>
        </p:txBody>
      </p:sp>
    </p:spTree>
    <p:extLst>
      <p:ext uri="{BB962C8B-B14F-4D97-AF65-F5344CB8AC3E}">
        <p14:creationId xmlns:p14="http://schemas.microsoft.com/office/powerpoint/2010/main" val="1505722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Disease Progression</a:t>
            </a:r>
            <a:br>
              <a:rPr lang="en-US" dirty="0"/>
            </a:br>
            <a:endParaRPr lang="en-US" dirty="0"/>
          </a:p>
        </p:txBody>
      </p:sp>
      <p:sp>
        <p:nvSpPr>
          <p:cNvPr id="3" name="Content Placeholder 2"/>
          <p:cNvSpPr>
            <a:spLocks noGrp="1"/>
          </p:cNvSpPr>
          <p:nvPr>
            <p:ph idx="1"/>
          </p:nvPr>
        </p:nvSpPr>
        <p:spPr/>
        <p:txBody>
          <a:bodyPr/>
          <a:lstStyle/>
          <a:p>
            <a:r>
              <a:rPr lang="en-US" dirty="0"/>
              <a:t>If asthma goes uncontrolled for a long period of time, it can lead to irreversible damage to the airways</a:t>
            </a:r>
          </a:p>
          <a:p>
            <a:pPr lvl="1"/>
            <a:r>
              <a:rPr lang="en-US" dirty="0"/>
              <a:t>This leads to increased risk of developing COPD</a:t>
            </a:r>
          </a:p>
          <a:p>
            <a:pPr lvl="1"/>
            <a:r>
              <a:rPr lang="en-US" dirty="0"/>
              <a:t>Airway remolding</a:t>
            </a:r>
          </a:p>
          <a:p>
            <a:r>
              <a:rPr lang="en-US" dirty="0"/>
              <a:t>The important thing to tell patients is that this can be prevented!</a:t>
            </a:r>
          </a:p>
        </p:txBody>
      </p:sp>
    </p:spTree>
    <p:extLst>
      <p:ext uri="{BB962C8B-B14F-4D97-AF65-F5344CB8AC3E}">
        <p14:creationId xmlns:p14="http://schemas.microsoft.com/office/powerpoint/2010/main" val="10938625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Tests to Measure</a:t>
            </a:r>
          </a:p>
        </p:txBody>
      </p:sp>
      <p:sp>
        <p:nvSpPr>
          <p:cNvPr id="3" name="Text Placeholder 2"/>
          <p:cNvSpPr>
            <a:spLocks noGrp="1"/>
          </p:cNvSpPr>
          <p:nvPr>
            <p:ph type="body" idx="1"/>
          </p:nvPr>
        </p:nvSpPr>
        <p:spPr/>
        <p:txBody>
          <a:bodyPr/>
          <a:lstStyle/>
          <a:p>
            <a:r>
              <a:rPr lang="en-US" dirty="0"/>
              <a:t>Diagnosis, Allergy, and Control Tests</a:t>
            </a:r>
          </a:p>
          <a:p>
            <a:endParaRPr lang="en-US" dirty="0"/>
          </a:p>
        </p:txBody>
      </p:sp>
    </p:spTree>
    <p:extLst>
      <p:ext uri="{BB962C8B-B14F-4D97-AF65-F5344CB8AC3E}">
        <p14:creationId xmlns:p14="http://schemas.microsoft.com/office/powerpoint/2010/main" val="428320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Asthma Diagnosis Tests</a:t>
            </a:r>
          </a:p>
        </p:txBody>
      </p:sp>
      <p:sp>
        <p:nvSpPr>
          <p:cNvPr id="3" name="Content Placeholder 2"/>
          <p:cNvSpPr>
            <a:spLocks noGrp="1"/>
          </p:cNvSpPr>
          <p:nvPr>
            <p:ph idx="1"/>
          </p:nvPr>
        </p:nvSpPr>
        <p:spPr/>
        <p:txBody>
          <a:bodyPr>
            <a:normAutofit/>
          </a:bodyPr>
          <a:lstStyle/>
          <a:p>
            <a:r>
              <a:rPr lang="en-US" dirty="0"/>
              <a:t>Often difficult to diagnose in children under the age of five</a:t>
            </a:r>
          </a:p>
          <a:p>
            <a:r>
              <a:rPr lang="en-US" dirty="0"/>
              <a:t>Can be misdiagnosed as:</a:t>
            </a:r>
          </a:p>
          <a:p>
            <a:pPr lvl="1"/>
            <a:r>
              <a:rPr lang="en-US" dirty="0"/>
              <a:t>Bronchitis or Bronchiolitis</a:t>
            </a:r>
          </a:p>
          <a:p>
            <a:pPr lvl="1"/>
            <a:r>
              <a:rPr lang="en-US" dirty="0"/>
              <a:t>A chest cold</a:t>
            </a:r>
          </a:p>
          <a:p>
            <a:pPr lvl="1"/>
            <a:r>
              <a:rPr lang="en-US" dirty="0"/>
              <a:t>A wheezing problem</a:t>
            </a:r>
          </a:p>
          <a:p>
            <a:pPr lvl="1"/>
            <a:r>
              <a:rPr lang="en-US" dirty="0"/>
              <a:t>Reactive airway disease (RAD)</a:t>
            </a:r>
          </a:p>
          <a:p>
            <a:r>
              <a:rPr lang="en-US" dirty="0"/>
              <a:t>Usually based on family history and symptoms</a:t>
            </a:r>
          </a:p>
          <a:p>
            <a:r>
              <a:rPr lang="en-US" dirty="0"/>
              <a:t>Diagnostic test</a:t>
            </a:r>
          </a:p>
          <a:p>
            <a:pPr lvl="1"/>
            <a:r>
              <a:rPr lang="en-US" dirty="0"/>
              <a:t>Spirometry</a:t>
            </a:r>
          </a:p>
          <a:p>
            <a:pPr lvl="1"/>
            <a:r>
              <a:rPr lang="en-US" dirty="0"/>
              <a:t>Bronchial Challenge Test</a:t>
            </a:r>
          </a:p>
          <a:p>
            <a:pPr lvl="1"/>
            <a:r>
              <a:rPr lang="en-US" dirty="0"/>
              <a:t>Nitric Oxide Test</a:t>
            </a:r>
          </a:p>
          <a:p>
            <a:endParaRPr lang="en-US" dirty="0"/>
          </a:p>
        </p:txBody>
      </p:sp>
    </p:spTree>
    <p:extLst>
      <p:ext uri="{BB962C8B-B14F-4D97-AF65-F5344CB8AC3E}">
        <p14:creationId xmlns:p14="http://schemas.microsoft.com/office/powerpoint/2010/main" val="2231187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Allergy Testing</a:t>
            </a:r>
          </a:p>
        </p:txBody>
      </p:sp>
      <p:sp>
        <p:nvSpPr>
          <p:cNvPr id="3" name="Content Placeholder 2"/>
          <p:cNvSpPr>
            <a:spLocks noGrp="1"/>
          </p:cNvSpPr>
          <p:nvPr>
            <p:ph idx="1"/>
          </p:nvPr>
        </p:nvSpPr>
        <p:spPr/>
        <p:txBody>
          <a:bodyPr/>
          <a:lstStyle/>
          <a:p>
            <a:r>
              <a:rPr lang="en-US" dirty="0"/>
              <a:t>Allergies and asthma go hand-in-hand</a:t>
            </a:r>
          </a:p>
          <a:p>
            <a:pPr lvl="1"/>
            <a:r>
              <a:rPr lang="en-US" dirty="0"/>
              <a:t>About 80% of asthmatic children also have allergies</a:t>
            </a:r>
          </a:p>
          <a:p>
            <a:r>
              <a:rPr lang="en-US" dirty="0"/>
              <a:t>Anything your patient is allergic to will also trigger their asthma</a:t>
            </a:r>
          </a:p>
          <a:p>
            <a:r>
              <a:rPr lang="en-US" dirty="0"/>
              <a:t>Encourage your patients to get allergy testing</a:t>
            </a:r>
          </a:p>
          <a:p>
            <a:r>
              <a:rPr lang="en-US" dirty="0"/>
              <a:t>Results from an allergy test can help you and your patient develop a plan to avoid those allergens that may cause asthma to flare up.</a:t>
            </a:r>
          </a:p>
          <a:p>
            <a:pPr lvl="0"/>
            <a:r>
              <a:rPr lang="en-US" dirty="0">
                <a:solidFill>
                  <a:prstClr val="black">
                    <a:lumMod val="75000"/>
                    <a:lumOff val="25000"/>
                  </a:prstClr>
                </a:solidFill>
              </a:rPr>
              <a:t>There are two types of allergy tests: skin test and blood test called IgE.</a:t>
            </a:r>
          </a:p>
          <a:p>
            <a:endParaRPr lang="en-US" dirty="0"/>
          </a:p>
        </p:txBody>
      </p:sp>
    </p:spTree>
    <p:extLst>
      <p:ext uri="{BB962C8B-B14F-4D97-AF65-F5344CB8AC3E}">
        <p14:creationId xmlns:p14="http://schemas.microsoft.com/office/powerpoint/2010/main" val="1587016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Control Tests</a:t>
            </a:r>
          </a:p>
        </p:txBody>
      </p:sp>
      <p:sp>
        <p:nvSpPr>
          <p:cNvPr id="3" name="Content Placeholder 2"/>
          <p:cNvSpPr>
            <a:spLocks noGrp="1"/>
          </p:cNvSpPr>
          <p:nvPr>
            <p:ph idx="1"/>
          </p:nvPr>
        </p:nvSpPr>
        <p:spPr/>
        <p:txBody>
          <a:bodyPr>
            <a:normAutofit/>
          </a:bodyPr>
          <a:lstStyle/>
          <a:p>
            <a:r>
              <a:rPr lang="en-US" dirty="0"/>
              <a:t>Peak Flow</a:t>
            </a:r>
          </a:p>
          <a:p>
            <a:pPr marL="0" indent="0">
              <a:buNone/>
            </a:pPr>
            <a:endParaRPr lang="en-US" dirty="0"/>
          </a:p>
          <a:p>
            <a:r>
              <a:rPr lang="en-US" dirty="0"/>
              <a:t>Asthma Control Test</a:t>
            </a:r>
          </a:p>
          <a:p>
            <a:endParaRPr lang="en-US" dirty="0"/>
          </a:p>
          <a:p>
            <a:r>
              <a:rPr lang="en-US" dirty="0"/>
              <a:t>Rules of 2</a:t>
            </a:r>
          </a:p>
        </p:txBody>
      </p:sp>
    </p:spTree>
    <p:extLst>
      <p:ext uri="{BB962C8B-B14F-4D97-AF65-F5344CB8AC3E}">
        <p14:creationId xmlns:p14="http://schemas.microsoft.com/office/powerpoint/2010/main" val="1544873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Prevention</a:t>
            </a:r>
          </a:p>
        </p:txBody>
      </p:sp>
      <p:sp>
        <p:nvSpPr>
          <p:cNvPr id="3" name="Content Placeholder 2"/>
          <p:cNvSpPr>
            <a:spLocks noGrp="1"/>
          </p:cNvSpPr>
          <p:nvPr>
            <p:ph idx="1"/>
          </p:nvPr>
        </p:nvSpPr>
        <p:spPr/>
        <p:txBody>
          <a:bodyPr>
            <a:normAutofit/>
          </a:bodyPr>
          <a:lstStyle/>
          <a:p>
            <a:r>
              <a:rPr lang="en-US" dirty="0"/>
              <a:t>Researchers do not fully understand all the causes of asthma or why the number of people with asthma is increasing </a:t>
            </a:r>
          </a:p>
          <a:p>
            <a:r>
              <a:rPr lang="en-US" dirty="0"/>
              <a:t>Asthma may be caused by:</a:t>
            </a:r>
          </a:p>
          <a:p>
            <a:pPr lvl="1"/>
            <a:r>
              <a:rPr lang="en-US" dirty="0"/>
              <a:t>Genetics</a:t>
            </a:r>
          </a:p>
          <a:p>
            <a:pPr lvl="1"/>
            <a:r>
              <a:rPr lang="en-US" dirty="0"/>
              <a:t>Immune and or/environmental factors (triggers)</a:t>
            </a:r>
          </a:p>
          <a:p>
            <a:r>
              <a:rPr lang="en-US" dirty="0"/>
              <a:t>Asthma is highly associated with:</a:t>
            </a:r>
          </a:p>
          <a:p>
            <a:pPr lvl="1"/>
            <a:r>
              <a:rPr lang="en-US" dirty="0"/>
              <a:t>Poverty</a:t>
            </a:r>
          </a:p>
          <a:p>
            <a:pPr lvl="1"/>
            <a:r>
              <a:rPr lang="en-US" dirty="0"/>
              <a:t>Urban air quality</a:t>
            </a:r>
          </a:p>
          <a:p>
            <a:pPr lvl="1"/>
            <a:r>
              <a:rPr lang="en-US" dirty="0"/>
              <a:t>Lack of patient education</a:t>
            </a:r>
          </a:p>
          <a:p>
            <a:pPr lvl="1"/>
            <a:r>
              <a:rPr lang="en-US" dirty="0"/>
              <a:t>Inadequate medical care</a:t>
            </a:r>
          </a:p>
          <a:p>
            <a:r>
              <a:rPr lang="en-US" dirty="0"/>
              <a:t>Research on the causes of asthma is ongoing</a:t>
            </a:r>
          </a:p>
        </p:txBody>
      </p:sp>
    </p:spTree>
    <p:extLst>
      <p:ext uri="{BB962C8B-B14F-4D97-AF65-F5344CB8AC3E}">
        <p14:creationId xmlns:p14="http://schemas.microsoft.com/office/powerpoint/2010/main" val="3153513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Control</a:t>
            </a:r>
          </a:p>
        </p:txBody>
      </p:sp>
      <p:sp>
        <p:nvSpPr>
          <p:cNvPr id="3" name="Content Placeholder 2"/>
          <p:cNvSpPr>
            <a:spLocks noGrp="1"/>
          </p:cNvSpPr>
          <p:nvPr>
            <p:ph idx="1"/>
          </p:nvPr>
        </p:nvSpPr>
        <p:spPr/>
        <p:txBody>
          <a:bodyPr/>
          <a:lstStyle/>
          <a:p>
            <a:r>
              <a:rPr lang="en-US" dirty="0"/>
              <a:t>While we don’t fully understand why asthma manifest itself in individuals at this time, but </a:t>
            </a:r>
            <a:r>
              <a:rPr lang="en-US" b="1" u="sng" dirty="0"/>
              <a:t>it can be managed and controlled</a:t>
            </a:r>
          </a:p>
          <a:p>
            <a:r>
              <a:rPr lang="en-US" dirty="0"/>
              <a:t>With the proper use of medications and knowledge of what might flare up a person’s asthma, a person with asthma can lead a healthy, normal and active life!</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2542" y="3612129"/>
            <a:ext cx="3491978" cy="23153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6784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Medications</a:t>
            </a:r>
          </a:p>
        </p:txBody>
      </p:sp>
      <p:sp>
        <p:nvSpPr>
          <p:cNvPr id="3" name="Text Placeholder 2"/>
          <p:cNvSpPr>
            <a:spLocks noGrp="1"/>
          </p:cNvSpPr>
          <p:nvPr>
            <p:ph type="body" idx="1"/>
          </p:nvPr>
        </p:nvSpPr>
        <p:spPr/>
        <p:txBody>
          <a:bodyPr/>
          <a:lstStyle/>
          <a:p>
            <a:r>
              <a:rPr lang="en-US" dirty="0"/>
              <a:t>Quick-Relief, Long-Term Controller and Allergy Medications and Delivery</a:t>
            </a:r>
          </a:p>
        </p:txBody>
      </p:sp>
    </p:spTree>
    <p:extLst>
      <p:ext uri="{BB962C8B-B14F-4D97-AF65-F5344CB8AC3E}">
        <p14:creationId xmlns:p14="http://schemas.microsoft.com/office/powerpoint/2010/main" val="1267680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Asthma Overview</a:t>
            </a:r>
          </a:p>
        </p:txBody>
      </p:sp>
      <p:sp>
        <p:nvSpPr>
          <p:cNvPr id="3" name="Content Placeholder 2"/>
          <p:cNvSpPr>
            <a:spLocks noGrp="1"/>
          </p:cNvSpPr>
          <p:nvPr>
            <p:ph idx="1"/>
          </p:nvPr>
        </p:nvSpPr>
        <p:spPr/>
        <p:txBody>
          <a:bodyPr/>
          <a:lstStyle/>
          <a:p>
            <a:pPr marL="0" indent="0">
              <a:buNone/>
            </a:pPr>
            <a:r>
              <a:rPr lang="en-US" dirty="0"/>
              <a:t> </a:t>
            </a:r>
          </a:p>
          <a:p>
            <a:pPr marL="0" indent="0">
              <a:buNone/>
            </a:pPr>
            <a:r>
              <a:rPr lang="en-US" sz="2800" dirty="0"/>
              <a:t>Asthma Basics</a:t>
            </a:r>
          </a:p>
          <a:p>
            <a:r>
              <a:rPr lang="en-US" dirty="0"/>
              <a:t>What is Asthma</a:t>
            </a:r>
          </a:p>
          <a:p>
            <a:r>
              <a:rPr lang="en-US" dirty="0"/>
              <a:t>Triggers and Avoidance</a:t>
            </a:r>
          </a:p>
          <a:p>
            <a:r>
              <a:rPr lang="en-US" dirty="0"/>
              <a:t>Management of Asthma</a:t>
            </a:r>
          </a:p>
          <a:p>
            <a:r>
              <a:rPr lang="en-US" dirty="0"/>
              <a:t>Common Medications and Delivery</a:t>
            </a:r>
          </a:p>
          <a:p>
            <a:r>
              <a:rPr lang="en-US" dirty="0"/>
              <a:t>Warning signs and Symptoms</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4024462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Understanding Asthma Medications</a:t>
            </a:r>
          </a:p>
        </p:txBody>
      </p:sp>
      <p:sp>
        <p:nvSpPr>
          <p:cNvPr id="3" name="Content Placeholder 2"/>
          <p:cNvSpPr>
            <a:spLocks noGrp="1"/>
          </p:cNvSpPr>
          <p:nvPr>
            <p:ph idx="1"/>
          </p:nvPr>
        </p:nvSpPr>
        <p:spPr/>
        <p:txBody>
          <a:bodyPr numCol="2"/>
          <a:lstStyle/>
          <a:p>
            <a:r>
              <a:rPr lang="en-US" dirty="0"/>
              <a:t>Two general classes:</a:t>
            </a:r>
          </a:p>
          <a:p>
            <a:pPr lvl="1">
              <a:buFont typeface="Wingdings" panose="05000000000000000000" pitchFamily="2" charset="2"/>
              <a:buChar char="Ø"/>
            </a:pPr>
            <a:r>
              <a:rPr lang="en-US" dirty="0"/>
              <a:t>Quick-relief medications. These medications are to be carried everyday in case needed </a:t>
            </a:r>
          </a:p>
          <a:p>
            <a:pPr lvl="1">
              <a:buFont typeface="Wingdings" panose="05000000000000000000" pitchFamily="2" charset="2"/>
              <a:buChar char="Ø"/>
            </a:pPr>
            <a:r>
              <a:rPr lang="en-US" dirty="0"/>
              <a:t>Long-term controller medications</a:t>
            </a:r>
          </a:p>
          <a:p>
            <a:pPr lvl="1">
              <a:buFont typeface="Wingdings" panose="05000000000000000000" pitchFamily="2" charset="2"/>
              <a:buChar char="Ø"/>
            </a:pPr>
            <a:r>
              <a:rPr lang="en-US" dirty="0"/>
              <a:t>These medications are to be taken everyday even when symptoms aren’t present</a:t>
            </a:r>
          </a:p>
          <a:p>
            <a:pPr marL="457200" lvl="1" indent="0">
              <a:buNone/>
            </a:pPr>
            <a:endParaRPr lang="en-US" dirty="0"/>
          </a:p>
          <a:p>
            <a:pPr marL="457200" lvl="1" indent="0">
              <a:buNone/>
            </a:pPr>
            <a:endParaRPr lang="en-US" dirty="0"/>
          </a:p>
          <a:p>
            <a:pPr marL="457200" lvl="1" indent="0">
              <a:buNone/>
            </a:pPr>
            <a:endParaRPr lang="en-US" dirty="0"/>
          </a:p>
          <a:p>
            <a:pPr marL="0" indent="0">
              <a:buNone/>
            </a:pPr>
            <a:endParaRPr lang="en-US" dirty="0"/>
          </a:p>
        </p:txBody>
      </p:sp>
    </p:spTree>
    <p:extLst>
      <p:ext uri="{BB962C8B-B14F-4D97-AF65-F5344CB8AC3E}">
        <p14:creationId xmlns:p14="http://schemas.microsoft.com/office/powerpoint/2010/main" val="8096006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Quick-Relief Medication</a:t>
            </a:r>
          </a:p>
        </p:txBody>
      </p:sp>
      <p:sp>
        <p:nvSpPr>
          <p:cNvPr id="3" name="Content Placeholder 2"/>
          <p:cNvSpPr>
            <a:spLocks noGrp="1"/>
          </p:cNvSpPr>
          <p:nvPr>
            <p:ph idx="1"/>
          </p:nvPr>
        </p:nvSpPr>
        <p:spPr/>
        <p:txBody>
          <a:bodyPr/>
          <a:lstStyle/>
          <a:p>
            <a:r>
              <a:rPr lang="en-US" dirty="0"/>
              <a:t>Quick-relief medications:</a:t>
            </a:r>
          </a:p>
          <a:p>
            <a:pPr lvl="1"/>
            <a:r>
              <a:rPr lang="en-US" dirty="0"/>
              <a:t>To be given only when asthma symptoms are present, during an episode or before any physical activity</a:t>
            </a:r>
          </a:p>
          <a:p>
            <a:pPr lvl="1"/>
            <a:r>
              <a:rPr lang="en-US" dirty="0"/>
              <a:t>Works fast to relieve asthma attacks by opening up the airways and </a:t>
            </a:r>
            <a:r>
              <a:rPr lang="en-US" b="1" dirty="0"/>
              <a:t>relaxing the muscles </a:t>
            </a:r>
            <a:r>
              <a:rPr lang="en-US" dirty="0"/>
              <a:t>around the airways</a:t>
            </a:r>
          </a:p>
          <a:p>
            <a:pPr lvl="1"/>
            <a:r>
              <a:rPr lang="en-US" dirty="0"/>
              <a:t>Treats the NOISY part of asthma – i.e., coughing, wheezing, SOB</a:t>
            </a:r>
          </a:p>
          <a:p>
            <a:pPr lvl="1"/>
            <a:r>
              <a:rPr lang="en-US" dirty="0"/>
              <a:t>Does </a:t>
            </a:r>
            <a:r>
              <a:rPr lang="en-US" b="1" u="sng" dirty="0"/>
              <a:t>not</a:t>
            </a:r>
            <a:r>
              <a:rPr lang="en-US" dirty="0"/>
              <a:t> reduce swelling or mucus in airway</a:t>
            </a:r>
          </a:p>
          <a:p>
            <a:pPr lvl="1"/>
            <a:r>
              <a:rPr lang="en-US" dirty="0"/>
              <a:t>Should be carried at </a:t>
            </a:r>
            <a:r>
              <a:rPr lang="en-US" b="1" u="sng" dirty="0"/>
              <a:t>all</a:t>
            </a:r>
            <a:r>
              <a:rPr lang="en-US" dirty="0"/>
              <a:t> times</a:t>
            </a:r>
          </a:p>
          <a:p>
            <a:endParaRPr lang="en-US" dirty="0"/>
          </a:p>
        </p:txBody>
      </p:sp>
      <p:pic>
        <p:nvPicPr>
          <p:cNvPr id="4" name="Picture 2" descr="http://www.hudsonvalleyasthmacoalition.org/img/Quick-Relief-Inhal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9351" y="4783774"/>
            <a:ext cx="3200090" cy="14682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68704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Long-Term Controller Medications</a:t>
            </a:r>
          </a:p>
        </p:txBody>
      </p:sp>
      <p:sp>
        <p:nvSpPr>
          <p:cNvPr id="3" name="Content Placeholder 2"/>
          <p:cNvSpPr>
            <a:spLocks noGrp="1"/>
          </p:cNvSpPr>
          <p:nvPr>
            <p:ph idx="1"/>
          </p:nvPr>
        </p:nvSpPr>
        <p:spPr/>
        <p:txBody>
          <a:bodyPr/>
          <a:lstStyle/>
          <a:p>
            <a:r>
              <a:rPr lang="en-US" dirty="0"/>
              <a:t>Long-term controller medications:</a:t>
            </a:r>
          </a:p>
          <a:p>
            <a:pPr lvl="1"/>
            <a:r>
              <a:rPr lang="en-US" dirty="0"/>
              <a:t>Are taken </a:t>
            </a:r>
            <a:r>
              <a:rPr lang="en-US" b="1" u="sng" dirty="0"/>
              <a:t>everyday</a:t>
            </a:r>
            <a:r>
              <a:rPr lang="en-US" dirty="0"/>
              <a:t> to control symptoms even when the patient is feeling fine</a:t>
            </a:r>
          </a:p>
          <a:p>
            <a:pPr lvl="1"/>
            <a:r>
              <a:rPr lang="en-US" dirty="0"/>
              <a:t>Works to prevent asthma attacks from starting by reducing SILENT symptoms i.e., swelling, squeezing ( airway hypersensitivity) and mucus production</a:t>
            </a:r>
          </a:p>
          <a:p>
            <a:pPr lvl="1"/>
            <a:r>
              <a:rPr lang="en-US" dirty="0"/>
              <a:t>Medicine does </a:t>
            </a:r>
            <a:r>
              <a:rPr lang="en-US" b="1" u="sng" dirty="0"/>
              <a:t>not</a:t>
            </a:r>
            <a:r>
              <a:rPr lang="en-US" dirty="0"/>
              <a:t> work quickly, only effective after long-term use</a:t>
            </a:r>
          </a:p>
          <a:p>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747" y="4266246"/>
            <a:ext cx="2760811" cy="1950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899" y="4245918"/>
            <a:ext cx="2073324" cy="1810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00867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Understanding Asthma Medications</a:t>
            </a:r>
          </a:p>
        </p:txBody>
      </p:sp>
      <p:sp>
        <p:nvSpPr>
          <p:cNvPr id="3" name="Content Placeholder 2"/>
          <p:cNvSpPr>
            <a:spLocks noGrp="1"/>
          </p:cNvSpPr>
          <p:nvPr>
            <p:ph idx="1"/>
          </p:nvPr>
        </p:nvSpPr>
        <p:spPr/>
        <p:txBody>
          <a:bodyPr/>
          <a:lstStyle/>
          <a:p>
            <a:r>
              <a:rPr lang="en-US" dirty="0"/>
              <a:t>Allergy Medications</a:t>
            </a:r>
          </a:p>
          <a:p>
            <a:pPr lvl="1"/>
            <a:r>
              <a:rPr lang="en-US" dirty="0"/>
              <a:t>Children and adults with asthma often prescribed daily allergy medications</a:t>
            </a:r>
          </a:p>
          <a:p>
            <a:pPr lvl="1"/>
            <a:r>
              <a:rPr lang="en-US" dirty="0"/>
              <a:t>Help control allergies which are also asthma triggers</a:t>
            </a:r>
          </a:p>
          <a:p>
            <a:pPr lvl="1"/>
            <a:r>
              <a:rPr lang="en-US" dirty="0"/>
              <a:t>Usually in powder, pill, or nasal spray form</a:t>
            </a:r>
          </a:p>
          <a:p>
            <a:pPr lvl="1"/>
            <a:r>
              <a:rPr lang="en-US" dirty="0"/>
              <a:t>EpiPens are used for severe allergic reactions</a:t>
            </a:r>
          </a:p>
          <a:p>
            <a:pPr marL="457200" lvl="1" indent="0">
              <a:buNone/>
            </a:pPr>
            <a:endParaRPr lang="en-US" dirty="0"/>
          </a:p>
        </p:txBody>
      </p:sp>
      <p:pic>
        <p:nvPicPr>
          <p:cNvPr id="4" name="Picture 3" descr="singulair.jpg"/>
          <p:cNvPicPr>
            <a:picLocks noChangeAspect="1"/>
          </p:cNvPicPr>
          <p:nvPr/>
        </p:nvPicPr>
        <p:blipFill>
          <a:blip r:embed="rId3" cstate="print"/>
          <a:stretch>
            <a:fillRect/>
          </a:stretch>
        </p:blipFill>
        <p:spPr>
          <a:xfrm>
            <a:off x="889000" y="4343400"/>
            <a:ext cx="1925053" cy="1219200"/>
          </a:xfrm>
          <a:prstGeom prst="rect">
            <a:avLst/>
          </a:prstGeom>
        </p:spPr>
      </p:pic>
      <p:pic>
        <p:nvPicPr>
          <p:cNvPr id="5" name="Picture 4" descr="fluticasone nasal spray.jpg"/>
          <p:cNvPicPr>
            <a:picLocks noChangeAspect="1"/>
          </p:cNvPicPr>
          <p:nvPr/>
        </p:nvPicPr>
        <p:blipFill>
          <a:blip r:embed="rId4" cstate="print"/>
          <a:stretch>
            <a:fillRect/>
          </a:stretch>
        </p:blipFill>
        <p:spPr>
          <a:xfrm>
            <a:off x="5156200" y="4267200"/>
            <a:ext cx="2114550" cy="1447800"/>
          </a:xfrm>
          <a:prstGeom prst="rect">
            <a:avLst/>
          </a:prstGeom>
        </p:spPr>
      </p:pic>
      <p:pic>
        <p:nvPicPr>
          <p:cNvPr id="6" name="Picture 5" descr="epi pen.jpg"/>
          <p:cNvPicPr>
            <a:picLocks noChangeAspect="1"/>
          </p:cNvPicPr>
          <p:nvPr/>
        </p:nvPicPr>
        <p:blipFill>
          <a:blip r:embed="rId5" cstate="print"/>
          <a:stretch>
            <a:fillRect/>
          </a:stretch>
        </p:blipFill>
        <p:spPr>
          <a:xfrm>
            <a:off x="2946400" y="4343400"/>
            <a:ext cx="1981200" cy="1066800"/>
          </a:xfrm>
          <a:prstGeom prst="rect">
            <a:avLst/>
          </a:prstGeom>
        </p:spPr>
      </p:pic>
    </p:spTree>
    <p:extLst>
      <p:ext uri="{BB962C8B-B14F-4D97-AF65-F5344CB8AC3E}">
        <p14:creationId xmlns:p14="http://schemas.microsoft.com/office/powerpoint/2010/main" val="38934901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0" descr="Asthma Action Plan"/>
          <p:cNvPicPr>
            <a:picLocks noGrp="1" noChangeAspect="1" noChangeArrowheads="1"/>
          </p:cNvPicPr>
          <p:nvPr>
            <p:ph sz="half" idx="2"/>
          </p:nvPr>
        </p:nvPicPr>
        <p:blipFill>
          <a:blip r:embed="rId3" cstate="print"/>
          <a:srcRect/>
          <a:stretch>
            <a:fillRect/>
          </a:stretch>
        </p:blipFill>
        <p:spPr bwMode="auto">
          <a:xfrm>
            <a:off x="3874575" y="1580826"/>
            <a:ext cx="3556839" cy="4494509"/>
          </a:xfrm>
          <a:prstGeom prst="rect">
            <a:avLst/>
          </a:prstGeom>
          <a:noFill/>
          <a:ln w="9525">
            <a:noFill/>
            <a:miter lim="800000"/>
            <a:headEnd/>
            <a:tailEnd/>
          </a:ln>
        </p:spPr>
      </p:pic>
      <p:sp>
        <p:nvSpPr>
          <p:cNvPr id="2" name="Title 1"/>
          <p:cNvSpPr>
            <a:spLocks noGrp="1"/>
          </p:cNvSpPr>
          <p:nvPr>
            <p:ph type="title"/>
          </p:nvPr>
        </p:nvSpPr>
        <p:spPr/>
        <p:txBody>
          <a:bodyPr>
            <a:normAutofit fontScale="90000"/>
          </a:bodyPr>
          <a:lstStyle/>
          <a:p>
            <a:r>
              <a:rPr lang="en-US" dirty="0"/>
              <a:t>Tools to Help Manage Asthma</a:t>
            </a:r>
          </a:p>
        </p:txBody>
      </p:sp>
      <p:sp>
        <p:nvSpPr>
          <p:cNvPr id="3" name="Content Placeholder 2"/>
          <p:cNvSpPr>
            <a:spLocks noGrp="1"/>
          </p:cNvSpPr>
          <p:nvPr>
            <p:ph sz="half" idx="1"/>
          </p:nvPr>
        </p:nvSpPr>
        <p:spPr/>
        <p:txBody>
          <a:bodyPr/>
          <a:lstStyle/>
          <a:p>
            <a:r>
              <a:rPr lang="en-US" sz="3200" dirty="0"/>
              <a:t>Asthma Action Plan (AAP)</a:t>
            </a:r>
          </a:p>
          <a:p>
            <a:pPr lvl="1"/>
            <a:r>
              <a:rPr lang="en-US" dirty="0"/>
              <a:t>This chart shows when to take asthma medications due to signs and symptoms</a:t>
            </a:r>
          </a:p>
          <a:p>
            <a:pPr lvl="1"/>
            <a:r>
              <a:rPr lang="en-US" dirty="0"/>
              <a:t>Read from Lt. to Rt.</a:t>
            </a:r>
          </a:p>
          <a:p>
            <a:pPr lvl="1"/>
            <a:r>
              <a:rPr lang="en-US" dirty="0"/>
              <a:t>Traffic light analogy: </a:t>
            </a:r>
            <a:r>
              <a:rPr lang="en-US" dirty="0">
                <a:solidFill>
                  <a:schemeClr val="accent5">
                    <a:lumMod val="75000"/>
                  </a:schemeClr>
                </a:solidFill>
              </a:rPr>
              <a:t>green</a:t>
            </a:r>
            <a:r>
              <a:rPr lang="en-US" dirty="0"/>
              <a:t>=go, </a:t>
            </a:r>
            <a:r>
              <a:rPr lang="en-US" dirty="0">
                <a:solidFill>
                  <a:srgbClr val="FFC000"/>
                </a:solidFill>
              </a:rPr>
              <a:t>yellow</a:t>
            </a:r>
            <a:r>
              <a:rPr lang="en-US" dirty="0"/>
              <a:t>=caution, </a:t>
            </a:r>
            <a:r>
              <a:rPr lang="en-US" dirty="0">
                <a:solidFill>
                  <a:srgbClr val="FF0000"/>
                </a:solidFill>
              </a:rPr>
              <a:t>red</a:t>
            </a:r>
            <a:r>
              <a:rPr lang="en-US" dirty="0"/>
              <a:t>=stop</a:t>
            </a:r>
          </a:p>
          <a:p>
            <a:endParaRPr lang="en-US" dirty="0"/>
          </a:p>
        </p:txBody>
      </p:sp>
    </p:spTree>
    <p:extLst>
      <p:ext uri="{BB962C8B-B14F-4D97-AF65-F5344CB8AC3E}">
        <p14:creationId xmlns:p14="http://schemas.microsoft.com/office/powerpoint/2010/main" val="3235653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Differences</a:t>
            </a:r>
          </a:p>
        </p:txBody>
      </p:sp>
      <p:pic>
        <p:nvPicPr>
          <p:cNvPr id="5" name="Picture 7" descr="inhaler_alone_scan"/>
          <p:cNvPicPr>
            <a:picLocks noChangeAspect="1" noChangeArrowheads="1"/>
          </p:cNvPicPr>
          <p:nvPr/>
        </p:nvPicPr>
        <p:blipFill>
          <a:blip r:embed="rId3" cstate="print"/>
          <a:srcRect/>
          <a:stretch>
            <a:fillRect/>
          </a:stretch>
        </p:blipFill>
        <p:spPr bwMode="auto">
          <a:xfrm>
            <a:off x="387458" y="2234367"/>
            <a:ext cx="3714198" cy="3809434"/>
          </a:xfrm>
          <a:prstGeom prst="rect">
            <a:avLst/>
          </a:prstGeom>
          <a:noFill/>
          <a:ln w="9525">
            <a:noFill/>
            <a:miter lim="800000"/>
            <a:headEnd/>
            <a:tailEnd/>
          </a:ln>
        </p:spPr>
      </p:pic>
      <p:sp>
        <p:nvSpPr>
          <p:cNvPr id="6" name="Content Placeholder 5"/>
          <p:cNvSpPr>
            <a:spLocks noGrp="1"/>
          </p:cNvSpPr>
          <p:nvPr>
            <p:ph idx="1"/>
          </p:nvPr>
        </p:nvSpPr>
        <p:spPr/>
        <p:txBody>
          <a:bodyPr>
            <a:noAutofit/>
          </a:bodyPr>
          <a:lstStyle/>
          <a:p>
            <a:r>
              <a:rPr lang="en-US" sz="1800" dirty="0"/>
              <a:t>A common myth is that only children need spacers/holding chambers for their asthma pumps</a:t>
            </a:r>
          </a:p>
          <a:p>
            <a:endParaRPr lang="en-US" sz="1800" dirty="0"/>
          </a:p>
        </p:txBody>
      </p:sp>
      <p:pic>
        <p:nvPicPr>
          <p:cNvPr id="7" name="Picture 8" descr="inhaler_and_aerochamber_scan"/>
          <p:cNvPicPr>
            <a:picLocks noChangeAspect="1" noChangeArrowheads="1"/>
          </p:cNvPicPr>
          <p:nvPr/>
        </p:nvPicPr>
        <p:blipFill>
          <a:blip r:embed="rId4" cstate="print"/>
          <a:srcRect/>
          <a:stretch>
            <a:fillRect/>
          </a:stretch>
        </p:blipFill>
        <p:spPr bwMode="auto">
          <a:xfrm>
            <a:off x="3946673" y="2299649"/>
            <a:ext cx="3229042" cy="3744151"/>
          </a:xfrm>
          <a:prstGeom prst="rect">
            <a:avLst/>
          </a:prstGeom>
          <a:noFill/>
          <a:ln w="9525">
            <a:noFill/>
            <a:miter lim="800000"/>
            <a:headEnd/>
            <a:tailEnd/>
          </a:ln>
        </p:spPr>
      </p:pic>
    </p:spTree>
    <p:extLst>
      <p:ext uri="{BB962C8B-B14F-4D97-AF65-F5344CB8AC3E}">
        <p14:creationId xmlns:p14="http://schemas.microsoft.com/office/powerpoint/2010/main" val="337872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Medication Delivery </a:t>
            </a:r>
          </a:p>
        </p:txBody>
      </p:sp>
      <p:sp>
        <p:nvSpPr>
          <p:cNvPr id="3" name="Content Placeholder 2"/>
          <p:cNvSpPr>
            <a:spLocks noGrp="1"/>
          </p:cNvSpPr>
          <p:nvPr>
            <p:ph idx="1"/>
          </p:nvPr>
        </p:nvSpPr>
        <p:spPr/>
        <p:txBody>
          <a:bodyPr>
            <a:normAutofit/>
          </a:bodyPr>
          <a:lstStyle/>
          <a:p>
            <a:pPr lvl="0"/>
            <a:r>
              <a:rPr lang="en-US" b="1" dirty="0"/>
              <a:t>Shake inhaler for 10 seconds.</a:t>
            </a:r>
            <a:endParaRPr lang="en-US" dirty="0"/>
          </a:p>
          <a:p>
            <a:pPr lvl="0"/>
            <a:r>
              <a:rPr lang="en-US" b="1" dirty="0"/>
              <a:t>Remove cap from spacer and inhaler.</a:t>
            </a:r>
            <a:endParaRPr lang="en-US" dirty="0"/>
          </a:p>
          <a:p>
            <a:pPr lvl="0"/>
            <a:r>
              <a:rPr lang="en-US" b="1" dirty="0"/>
              <a:t>Insert inhaler in back of spacer appropriately (slit at the top).</a:t>
            </a:r>
            <a:endParaRPr lang="en-US" dirty="0"/>
          </a:p>
          <a:p>
            <a:pPr lvl="0"/>
            <a:r>
              <a:rPr lang="en-US" b="1" dirty="0"/>
              <a:t>Breathe out normally (cleansing breath)</a:t>
            </a:r>
            <a:endParaRPr lang="en-US" dirty="0"/>
          </a:p>
          <a:p>
            <a:pPr lvl="0"/>
            <a:r>
              <a:rPr lang="en-US" b="1" dirty="0"/>
              <a:t>Place spacer mouth piece in the mouth properly, behind the teeth and seal lips tightly.</a:t>
            </a:r>
            <a:endParaRPr lang="en-US" dirty="0"/>
          </a:p>
          <a:p>
            <a:pPr lvl="0"/>
            <a:r>
              <a:rPr lang="en-US" b="1" dirty="0"/>
              <a:t>Spray once and take one long breath in DEEPLY and SLOWLY.</a:t>
            </a:r>
            <a:endParaRPr lang="en-US" dirty="0"/>
          </a:p>
          <a:p>
            <a:pPr lvl="0"/>
            <a:r>
              <a:rPr lang="en-US" b="1" dirty="0"/>
              <a:t>HOLD breath and count to 10.</a:t>
            </a:r>
            <a:endParaRPr lang="en-US" dirty="0"/>
          </a:p>
          <a:p>
            <a:pPr lvl="0"/>
            <a:r>
              <a:rPr lang="en-US" b="1" dirty="0"/>
              <a:t>Breathe out/exhale.</a:t>
            </a:r>
            <a:endParaRPr lang="en-US" dirty="0"/>
          </a:p>
          <a:p>
            <a:pPr lvl="0"/>
            <a:r>
              <a:rPr lang="en-US" b="1" dirty="0"/>
              <a:t>Wait 30-60 seconds before taking the next puff</a:t>
            </a:r>
            <a:endParaRPr lang="en-US" dirty="0"/>
          </a:p>
          <a:p>
            <a:endParaRPr lang="en-US" dirty="0"/>
          </a:p>
        </p:txBody>
      </p:sp>
    </p:spTree>
    <p:extLst>
      <p:ext uri="{BB962C8B-B14F-4D97-AF65-F5344CB8AC3E}">
        <p14:creationId xmlns:p14="http://schemas.microsoft.com/office/powerpoint/2010/main" val="9077285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Asthma Signs and Symptoms</a:t>
            </a:r>
          </a:p>
        </p:txBody>
      </p:sp>
      <p:sp>
        <p:nvSpPr>
          <p:cNvPr id="5" name="Content Placeholder 4"/>
          <p:cNvSpPr>
            <a:spLocks noGrp="1"/>
          </p:cNvSpPr>
          <p:nvPr>
            <p:ph idx="1"/>
          </p:nvPr>
        </p:nvSpPr>
        <p:spPr/>
        <p:txBody>
          <a:bodyPr/>
          <a:lstStyle/>
          <a:p>
            <a:r>
              <a:rPr lang="en-US" dirty="0"/>
              <a:t>What is an asthma symptom?</a:t>
            </a:r>
          </a:p>
          <a:p>
            <a:pPr lvl="1"/>
            <a:r>
              <a:rPr lang="en-US" dirty="0"/>
              <a:t>It is a symptom that occurs that indicates a patient has been exposed to a trigger and can cause serious  complications with asthma</a:t>
            </a:r>
          </a:p>
          <a:p>
            <a:pPr lvl="1"/>
            <a:r>
              <a:rPr lang="en-US" dirty="0"/>
              <a:t>Not everyone has the same symptoms</a:t>
            </a:r>
          </a:p>
          <a:p>
            <a:r>
              <a:rPr lang="en-US" dirty="0"/>
              <a:t>Most common “noisy” signs and symptoms are</a:t>
            </a:r>
          </a:p>
          <a:p>
            <a:pPr lvl="1"/>
            <a:r>
              <a:rPr lang="en-US" dirty="0"/>
              <a:t>Coughing</a:t>
            </a:r>
          </a:p>
          <a:p>
            <a:pPr lvl="1"/>
            <a:r>
              <a:rPr lang="en-US" dirty="0"/>
              <a:t>Wheezing</a:t>
            </a:r>
          </a:p>
          <a:p>
            <a:pPr lvl="1"/>
            <a:r>
              <a:rPr lang="en-US" dirty="0"/>
              <a:t>Chest tightness</a:t>
            </a:r>
          </a:p>
          <a:p>
            <a:pPr lvl="1"/>
            <a:r>
              <a:rPr lang="en-US" dirty="0"/>
              <a:t>Shortness of breath (SOB)</a:t>
            </a:r>
          </a:p>
          <a:p>
            <a:endParaRPr lang="en-US" dirty="0"/>
          </a:p>
          <a:p>
            <a:endParaRPr lang="en-US" dirty="0"/>
          </a:p>
        </p:txBody>
      </p:sp>
      <p:pic>
        <p:nvPicPr>
          <p:cNvPr id="6" name="Picture 2" descr="http://jcruz661.wikispaces.com/file/view/Coughing.jpg/430768668/426x340/Cough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6983" y="4096719"/>
            <a:ext cx="2362200" cy="1781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6053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Asthma Signs and Symptoms	</a:t>
            </a:r>
          </a:p>
        </p:txBody>
      </p:sp>
      <p:sp>
        <p:nvSpPr>
          <p:cNvPr id="3" name="Content Placeholder 2"/>
          <p:cNvSpPr>
            <a:spLocks noGrp="1"/>
          </p:cNvSpPr>
          <p:nvPr>
            <p:ph idx="1"/>
          </p:nvPr>
        </p:nvSpPr>
        <p:spPr/>
        <p:txBody>
          <a:bodyPr/>
          <a:lstStyle/>
          <a:p>
            <a:r>
              <a:rPr lang="en-US" dirty="0"/>
              <a:t>Other signs/symptoms</a:t>
            </a:r>
          </a:p>
          <a:p>
            <a:pPr lvl="1"/>
            <a:r>
              <a:rPr lang="en-US" dirty="0"/>
              <a:t>Anxious or scared look</a:t>
            </a:r>
          </a:p>
          <a:p>
            <a:pPr lvl="1"/>
            <a:r>
              <a:rPr lang="en-US" dirty="0"/>
              <a:t>Unusual paleness or sweating</a:t>
            </a:r>
          </a:p>
          <a:p>
            <a:pPr lvl="1"/>
            <a:r>
              <a:rPr lang="en-US" dirty="0"/>
              <a:t>Increased breathing</a:t>
            </a:r>
          </a:p>
          <a:p>
            <a:pPr lvl="1"/>
            <a:r>
              <a:rPr lang="en-US" dirty="0"/>
              <a:t>Unexplained irritability/moodiness</a:t>
            </a:r>
          </a:p>
          <a:p>
            <a:pPr lvl="1"/>
            <a:r>
              <a:rPr lang="en-US" dirty="0"/>
              <a:t>Fatigue/tired all the time</a:t>
            </a:r>
          </a:p>
          <a:p>
            <a:pPr lvl="1"/>
            <a:r>
              <a:rPr lang="en-US" dirty="0"/>
              <a:t>Retractions or sucking in of the skin (in children)</a:t>
            </a:r>
          </a:p>
          <a:p>
            <a:endParaRPr lang="en-US" dirty="0"/>
          </a:p>
          <a:p>
            <a:endParaRPr lang="en-US" dirty="0"/>
          </a:p>
        </p:txBody>
      </p:sp>
    </p:spTree>
    <p:extLst>
      <p:ext uri="{BB962C8B-B14F-4D97-AF65-F5344CB8AC3E}">
        <p14:creationId xmlns:p14="http://schemas.microsoft.com/office/powerpoint/2010/main" val="3254622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Emergency Symptoms</a:t>
            </a:r>
          </a:p>
        </p:txBody>
      </p:sp>
      <p:sp>
        <p:nvSpPr>
          <p:cNvPr id="3" name="Content Placeholder 2"/>
          <p:cNvSpPr>
            <a:spLocks noGrp="1"/>
          </p:cNvSpPr>
          <p:nvPr>
            <p:ph idx="1"/>
          </p:nvPr>
        </p:nvSpPr>
        <p:spPr/>
        <p:txBody>
          <a:bodyPr/>
          <a:lstStyle/>
          <a:p>
            <a:r>
              <a:rPr lang="en-US" dirty="0"/>
              <a:t>Call 911 immediately if:</a:t>
            </a:r>
          </a:p>
          <a:p>
            <a:pPr lvl="1"/>
            <a:r>
              <a:rPr lang="en-US" dirty="0"/>
              <a:t>Bluish/greyish fingernails and/or lips</a:t>
            </a:r>
          </a:p>
          <a:p>
            <a:pPr lvl="1"/>
            <a:r>
              <a:rPr lang="en-US" dirty="0"/>
              <a:t>Breathing hunched over</a:t>
            </a:r>
          </a:p>
          <a:p>
            <a:pPr lvl="1"/>
            <a:r>
              <a:rPr lang="en-US" dirty="0"/>
              <a:t>Difficulty walking or talking</a:t>
            </a:r>
          </a:p>
          <a:p>
            <a:pPr lvl="1"/>
            <a:r>
              <a:rPr lang="en-US" dirty="0"/>
              <a:t>Severe retractions</a:t>
            </a:r>
          </a:p>
          <a:p>
            <a:pPr lvl="1"/>
            <a:r>
              <a:rPr lang="en-US" dirty="0"/>
              <a:t>A slow breathing rate</a:t>
            </a:r>
          </a:p>
          <a:p>
            <a:pPr lvl="1"/>
            <a:r>
              <a:rPr lang="en-US" dirty="0"/>
              <a:t>Nostrils widening</a:t>
            </a:r>
          </a:p>
          <a:p>
            <a:pPr lvl="1"/>
            <a:r>
              <a:rPr lang="en-US" dirty="0"/>
              <a:t>Quick-relief medication (aka rescue med) is not working or unavailable</a:t>
            </a:r>
          </a:p>
          <a:p>
            <a:pPr lvl="1"/>
            <a:r>
              <a:rPr lang="en-US" dirty="0"/>
              <a:t>Rapidly declining condition</a:t>
            </a:r>
          </a:p>
          <a:p>
            <a:endParaRPr lang="en-US" dirty="0"/>
          </a:p>
        </p:txBody>
      </p:sp>
    </p:spTree>
    <p:extLst>
      <p:ext uri="{BB962C8B-B14F-4D97-AF65-F5344CB8AC3E}">
        <p14:creationId xmlns:p14="http://schemas.microsoft.com/office/powerpoint/2010/main" val="22116911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is asthma?</a:t>
            </a:r>
          </a:p>
        </p:txBody>
      </p:sp>
      <p:sp>
        <p:nvSpPr>
          <p:cNvPr id="3" name="Content Placeholder 2"/>
          <p:cNvSpPr>
            <a:spLocks noGrp="1"/>
          </p:cNvSpPr>
          <p:nvPr>
            <p:ph idx="1"/>
          </p:nvPr>
        </p:nvSpPr>
        <p:spPr/>
        <p:txBody>
          <a:bodyPr/>
          <a:lstStyle/>
          <a:p>
            <a:r>
              <a:rPr lang="en-US" dirty="0"/>
              <a:t>Asthma is:</a:t>
            </a:r>
          </a:p>
          <a:p>
            <a:pPr lvl="1"/>
            <a:r>
              <a:rPr lang="en-US" dirty="0"/>
              <a:t>A chronic lung disease</a:t>
            </a:r>
          </a:p>
          <a:p>
            <a:pPr lvl="1"/>
            <a:r>
              <a:rPr lang="en-US" dirty="0"/>
              <a:t>Characterized by:</a:t>
            </a:r>
          </a:p>
          <a:p>
            <a:pPr lvl="2"/>
            <a:r>
              <a:rPr lang="en-US" dirty="0">
                <a:solidFill>
                  <a:srgbClr val="FF0000"/>
                </a:solidFill>
              </a:rPr>
              <a:t>Inflammation (swelling) </a:t>
            </a:r>
            <a:r>
              <a:rPr lang="en-US" dirty="0"/>
              <a:t>– Swollen airways (breathing tubes)</a:t>
            </a:r>
          </a:p>
          <a:p>
            <a:pPr lvl="2"/>
            <a:r>
              <a:rPr lang="en-US" dirty="0">
                <a:solidFill>
                  <a:srgbClr val="FF0000"/>
                </a:solidFill>
              </a:rPr>
              <a:t>Bronchoconstriction (squeezing) </a:t>
            </a:r>
            <a:r>
              <a:rPr lang="en-US" dirty="0"/>
              <a:t>– Tightening of the muscles around the breathing tubes</a:t>
            </a:r>
          </a:p>
          <a:p>
            <a:pPr lvl="2"/>
            <a:r>
              <a:rPr lang="en-US" dirty="0">
                <a:solidFill>
                  <a:srgbClr val="FF0000"/>
                </a:solidFill>
              </a:rPr>
              <a:t>Mucus (snot) </a:t>
            </a:r>
            <a:r>
              <a:rPr lang="en-US" dirty="0"/>
              <a:t>– Increased production of mucus in the airways</a:t>
            </a:r>
          </a:p>
          <a:p>
            <a:pPr lvl="1"/>
            <a:r>
              <a:rPr lang="en-US" dirty="0"/>
              <a:t>Cannot be cured, however it can be controlled and managed</a:t>
            </a:r>
          </a:p>
        </p:txBody>
      </p:sp>
    </p:spTree>
    <p:extLst>
      <p:ext uri="{BB962C8B-B14F-4D97-AF65-F5344CB8AC3E}">
        <p14:creationId xmlns:p14="http://schemas.microsoft.com/office/powerpoint/2010/main" val="5666704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Explaining to a Patient</a:t>
            </a:r>
          </a:p>
        </p:txBody>
      </p:sp>
      <p:sp>
        <p:nvSpPr>
          <p:cNvPr id="3" name="Text Placeholder 2"/>
          <p:cNvSpPr>
            <a:spLocks noGrp="1"/>
          </p:cNvSpPr>
          <p:nvPr>
            <p:ph type="body" idx="1"/>
          </p:nvPr>
        </p:nvSpPr>
        <p:spPr/>
        <p:txBody>
          <a:bodyPr/>
          <a:lstStyle/>
          <a:p>
            <a:r>
              <a:rPr lang="en-US" dirty="0"/>
              <a:t>Communication, Teach-back Method </a:t>
            </a:r>
          </a:p>
          <a:p>
            <a:endParaRPr lang="en-US" dirty="0"/>
          </a:p>
        </p:txBody>
      </p:sp>
    </p:spTree>
    <p:extLst>
      <p:ext uri="{BB962C8B-B14F-4D97-AF65-F5344CB8AC3E}">
        <p14:creationId xmlns:p14="http://schemas.microsoft.com/office/powerpoint/2010/main" val="17616730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Communication	</a:t>
            </a:r>
          </a:p>
        </p:txBody>
      </p:sp>
      <p:sp>
        <p:nvSpPr>
          <p:cNvPr id="5" name="Content Placeholder 4"/>
          <p:cNvSpPr>
            <a:spLocks noGrp="1"/>
          </p:cNvSpPr>
          <p:nvPr>
            <p:ph idx="1"/>
          </p:nvPr>
        </p:nvSpPr>
        <p:spPr/>
        <p:txBody>
          <a:bodyPr/>
          <a:lstStyle/>
          <a:p>
            <a:r>
              <a:rPr lang="en-US" dirty="0"/>
              <a:t>Communicate clearly and effectively when teaching your patients</a:t>
            </a:r>
          </a:p>
          <a:p>
            <a:pPr lvl="1"/>
            <a:r>
              <a:rPr lang="en-US" dirty="0"/>
              <a:t>Use visuals as much as possible</a:t>
            </a:r>
          </a:p>
          <a:p>
            <a:pPr lvl="1"/>
            <a:r>
              <a:rPr lang="en-US" dirty="0"/>
              <a:t>Make it a story or conversational</a:t>
            </a:r>
          </a:p>
          <a:p>
            <a:pPr lvl="1"/>
            <a:r>
              <a:rPr lang="en-US" dirty="0"/>
              <a:t>Keep it simple: focus on three main takeaways</a:t>
            </a:r>
          </a:p>
          <a:p>
            <a:pPr lvl="1"/>
            <a:r>
              <a:rPr lang="en-US" dirty="0"/>
              <a:t>For handouts/education tools, use at least 14-point font</a:t>
            </a:r>
          </a:p>
          <a:p>
            <a:pPr lvl="1"/>
            <a:r>
              <a:rPr lang="en-US" b="1" dirty="0"/>
              <a:t>Know your audience</a:t>
            </a:r>
          </a:p>
          <a:p>
            <a:pPr lvl="1"/>
            <a:r>
              <a:rPr lang="en-US" b="1" dirty="0"/>
              <a:t>Use plain language</a:t>
            </a:r>
          </a:p>
          <a:p>
            <a:pPr lvl="1"/>
            <a:r>
              <a:rPr lang="en-US" b="1" dirty="0"/>
              <a:t>Use teach-back method</a:t>
            </a:r>
          </a:p>
          <a:p>
            <a:endParaRPr lang="en-US" dirty="0"/>
          </a:p>
        </p:txBody>
      </p:sp>
    </p:spTree>
    <p:extLst>
      <p:ext uri="{BB962C8B-B14F-4D97-AF65-F5344CB8AC3E}">
        <p14:creationId xmlns:p14="http://schemas.microsoft.com/office/powerpoint/2010/main" val="32544237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Teach-back Method</a:t>
            </a:r>
          </a:p>
        </p:txBody>
      </p:sp>
      <p:sp>
        <p:nvSpPr>
          <p:cNvPr id="3" name="Content Placeholder 2"/>
          <p:cNvSpPr>
            <a:spLocks noGrp="1"/>
          </p:cNvSpPr>
          <p:nvPr>
            <p:ph idx="1"/>
          </p:nvPr>
        </p:nvSpPr>
        <p:spPr/>
        <p:txBody>
          <a:bodyPr/>
          <a:lstStyle/>
          <a:p>
            <a:r>
              <a:rPr lang="en-US" dirty="0"/>
              <a:t>A method where patients summarize and tell what you just explained </a:t>
            </a:r>
          </a:p>
          <a:p>
            <a:r>
              <a:rPr lang="en-US" dirty="0"/>
              <a:t>It’s a way to confirm that your explanation was fully received and understood</a:t>
            </a:r>
          </a:p>
          <a:p>
            <a:r>
              <a:rPr lang="en-US" dirty="0"/>
              <a:t>Why use teach-back method?</a:t>
            </a:r>
          </a:p>
          <a:p>
            <a:pPr lvl="1"/>
            <a:r>
              <a:rPr lang="en-US" dirty="0"/>
              <a:t>40-80% of medical information people received is immediately forgotten</a:t>
            </a:r>
          </a:p>
          <a:p>
            <a:pPr lvl="1"/>
            <a:r>
              <a:rPr lang="en-US" dirty="0"/>
              <a:t>Half of information retained is incorrect</a:t>
            </a:r>
          </a:p>
          <a:p>
            <a:pPr lvl="1"/>
            <a:r>
              <a:rPr lang="en-US" dirty="0"/>
              <a:t>Teach-back method closes gap in communication</a:t>
            </a:r>
          </a:p>
          <a:p>
            <a:pPr lvl="1"/>
            <a:r>
              <a:rPr lang="en-US" dirty="0"/>
              <a:t>It helps you assess if you are communicating clearly and effectively</a:t>
            </a:r>
          </a:p>
          <a:p>
            <a:endParaRPr lang="en-US" dirty="0"/>
          </a:p>
          <a:p>
            <a:pPr marL="0" indent="0">
              <a:buNone/>
            </a:pPr>
            <a:endParaRPr lang="en-US" dirty="0"/>
          </a:p>
        </p:txBody>
      </p:sp>
    </p:spTree>
    <p:extLst>
      <p:ext uri="{BB962C8B-B14F-4D97-AF65-F5344CB8AC3E}">
        <p14:creationId xmlns:p14="http://schemas.microsoft.com/office/powerpoint/2010/main" val="324766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Teach-back Method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98843179"/>
              </p:ext>
            </p:extLst>
          </p:nvPr>
        </p:nvGraphicFramePr>
        <p:xfrm>
          <a:off x="828675" y="1490663"/>
          <a:ext cx="6348413" cy="45450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614440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Factors</a:t>
            </a:r>
          </a:p>
        </p:txBody>
      </p:sp>
      <p:sp>
        <p:nvSpPr>
          <p:cNvPr id="3" name="Text Placeholder 2"/>
          <p:cNvSpPr>
            <a:spLocks noGrp="1"/>
          </p:cNvSpPr>
          <p:nvPr>
            <p:ph type="body" idx="1"/>
          </p:nvPr>
        </p:nvSpPr>
        <p:spPr/>
        <p:txBody>
          <a:bodyPr/>
          <a:lstStyle/>
          <a:p>
            <a:r>
              <a:rPr lang="en-US" dirty="0"/>
              <a:t>What social factors can impact the disease progression</a:t>
            </a:r>
          </a:p>
        </p:txBody>
      </p:sp>
    </p:spTree>
    <p:extLst>
      <p:ext uri="{BB962C8B-B14F-4D97-AF65-F5344CB8AC3E}">
        <p14:creationId xmlns:p14="http://schemas.microsoft.com/office/powerpoint/2010/main" val="1217549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Social Determinants of Health</a:t>
            </a:r>
          </a:p>
        </p:txBody>
      </p:sp>
      <p:sp>
        <p:nvSpPr>
          <p:cNvPr id="3" name="Content Placeholder 2"/>
          <p:cNvSpPr>
            <a:spLocks noGrp="1"/>
          </p:cNvSpPr>
          <p:nvPr>
            <p:ph idx="1"/>
          </p:nvPr>
        </p:nvSpPr>
        <p:spPr/>
        <p:txBody>
          <a:bodyPr/>
          <a:lstStyle/>
          <a:p>
            <a:r>
              <a:rPr lang="en-US" dirty="0"/>
              <a:t>Reminder: asthma is highly associated with:</a:t>
            </a:r>
          </a:p>
          <a:p>
            <a:pPr lvl="1"/>
            <a:r>
              <a:rPr lang="en-US" dirty="0"/>
              <a:t>Poverty </a:t>
            </a:r>
          </a:p>
          <a:p>
            <a:pPr lvl="1"/>
            <a:r>
              <a:rPr lang="en-US" dirty="0"/>
              <a:t>Urban air quality</a:t>
            </a:r>
          </a:p>
          <a:p>
            <a:pPr lvl="1"/>
            <a:r>
              <a:rPr lang="en-US" dirty="0"/>
              <a:t>Lack of patient education</a:t>
            </a:r>
          </a:p>
          <a:p>
            <a:pPr lvl="1"/>
            <a:r>
              <a:rPr lang="en-US" dirty="0"/>
              <a:t>Inadequate medical care</a:t>
            </a:r>
          </a:p>
          <a:p>
            <a:endParaRPr lang="en-US" dirty="0"/>
          </a:p>
          <a:p>
            <a:r>
              <a:rPr lang="en-US" dirty="0"/>
              <a:t>Other factors:</a:t>
            </a:r>
          </a:p>
          <a:p>
            <a:pPr lvl="1"/>
            <a:r>
              <a:rPr lang="en-US" dirty="0"/>
              <a:t>Access to care and affordable health care</a:t>
            </a:r>
          </a:p>
          <a:p>
            <a:pPr lvl="1"/>
            <a:r>
              <a:rPr lang="en-US" dirty="0"/>
              <a:t>Safe housing</a:t>
            </a:r>
          </a:p>
          <a:p>
            <a:pPr lvl="1"/>
            <a:endParaRPr lang="en-US" dirty="0"/>
          </a:p>
        </p:txBody>
      </p:sp>
    </p:spTree>
    <p:extLst>
      <p:ext uri="{BB962C8B-B14F-4D97-AF65-F5344CB8AC3E}">
        <p14:creationId xmlns:p14="http://schemas.microsoft.com/office/powerpoint/2010/main" val="18887836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Reasons for Hospitalization</a:t>
            </a:r>
          </a:p>
        </p:txBody>
      </p:sp>
      <p:sp>
        <p:nvSpPr>
          <p:cNvPr id="5" name="Content Placeholder 4"/>
          <p:cNvSpPr>
            <a:spLocks noGrp="1"/>
          </p:cNvSpPr>
          <p:nvPr>
            <p:ph idx="1"/>
          </p:nvPr>
        </p:nvSpPr>
        <p:spPr/>
        <p:txBody>
          <a:bodyPr/>
          <a:lstStyle/>
          <a:p>
            <a:r>
              <a:rPr lang="en-US" dirty="0"/>
              <a:t>Reasons vary but may be due to:</a:t>
            </a:r>
          </a:p>
          <a:p>
            <a:pPr lvl="1"/>
            <a:r>
              <a:rPr lang="en-US" dirty="0"/>
              <a:t>Poorly managed asthma due to:</a:t>
            </a:r>
          </a:p>
          <a:p>
            <a:pPr lvl="2"/>
            <a:r>
              <a:rPr lang="en-US" dirty="0"/>
              <a:t>Lack of knowledge/education </a:t>
            </a:r>
          </a:p>
          <a:p>
            <a:pPr lvl="2"/>
            <a:r>
              <a:rPr lang="en-US" dirty="0"/>
              <a:t>Improper use of medication and delivery</a:t>
            </a:r>
          </a:p>
          <a:p>
            <a:pPr lvl="2"/>
            <a:r>
              <a:rPr lang="en-US" dirty="0"/>
              <a:t>No PCP/medical home, ED “frequent flyers”</a:t>
            </a:r>
          </a:p>
          <a:p>
            <a:pPr lvl="2"/>
            <a:r>
              <a:rPr lang="en-US" dirty="0"/>
              <a:t>Competing priorities (e.g., other medical conditions, money)</a:t>
            </a:r>
          </a:p>
          <a:p>
            <a:pPr lvl="1"/>
            <a:r>
              <a:rPr lang="en-US" dirty="0"/>
              <a:t>Another medical condition that triggers asthma</a:t>
            </a:r>
          </a:p>
        </p:txBody>
      </p:sp>
    </p:spTree>
    <p:extLst>
      <p:ext uri="{BB962C8B-B14F-4D97-AF65-F5344CB8AC3E}">
        <p14:creationId xmlns:p14="http://schemas.microsoft.com/office/powerpoint/2010/main" val="32022169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Pediatric vs. Adults</a:t>
            </a:r>
          </a:p>
        </p:txBody>
      </p:sp>
      <p:sp>
        <p:nvSpPr>
          <p:cNvPr id="3" name="Text Placeholder 2"/>
          <p:cNvSpPr>
            <a:spLocks noGrp="1"/>
          </p:cNvSpPr>
          <p:nvPr>
            <p:ph type="body" idx="1"/>
          </p:nvPr>
        </p:nvSpPr>
        <p:spPr/>
        <p:txBody>
          <a:bodyPr/>
          <a:lstStyle/>
          <a:p>
            <a:r>
              <a:rPr lang="en-US" dirty="0"/>
              <a:t>Differences between the two populations</a:t>
            </a:r>
          </a:p>
        </p:txBody>
      </p:sp>
    </p:spTree>
    <p:extLst>
      <p:ext uri="{BB962C8B-B14F-4D97-AF65-F5344CB8AC3E}">
        <p14:creationId xmlns:p14="http://schemas.microsoft.com/office/powerpoint/2010/main" val="4967350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Asthma Prevalence</a:t>
            </a:r>
          </a:p>
        </p:txBody>
      </p:sp>
      <p:sp>
        <p:nvSpPr>
          <p:cNvPr id="6" name="Content Placeholder 5"/>
          <p:cNvSpPr>
            <a:spLocks noGrp="1"/>
          </p:cNvSpPr>
          <p:nvPr>
            <p:ph idx="1"/>
          </p:nvPr>
        </p:nvSpPr>
        <p:spPr/>
        <p:txBody>
          <a:bodyPr>
            <a:noAutofit/>
          </a:bodyPr>
          <a:lstStyle/>
          <a:p>
            <a:r>
              <a:rPr lang="en-US" sz="1800" dirty="0"/>
              <a:t>Overall, children have a higher rate of asthma</a:t>
            </a:r>
          </a:p>
          <a:p>
            <a:r>
              <a:rPr lang="en-US" sz="1800" dirty="0"/>
              <a:t>23 million people with asthma nationwide (2013)</a:t>
            </a:r>
          </a:p>
          <a:p>
            <a:pPr lvl="1"/>
            <a:r>
              <a:rPr lang="en-US" sz="1600" dirty="0"/>
              <a:t>6.1 million children (8.3%), 16.5 million adults (7.0%)</a:t>
            </a:r>
          </a:p>
          <a:p>
            <a:pPr lvl="1"/>
            <a:r>
              <a:rPr lang="en-US" sz="1600" dirty="0"/>
              <a:t>Most common chronic condition of childhood</a:t>
            </a: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143" t="39121" r="22367" b="16395"/>
          <a:stretch/>
        </p:blipFill>
        <p:spPr bwMode="auto">
          <a:xfrm>
            <a:off x="2002936" y="3677477"/>
            <a:ext cx="4169264" cy="2440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8676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a:t>Learning Styles</a:t>
            </a:r>
          </a:p>
        </p:txBody>
      </p:sp>
      <p:sp>
        <p:nvSpPr>
          <p:cNvPr id="6" name="Content Placeholder 5"/>
          <p:cNvSpPr>
            <a:spLocks noGrp="1"/>
          </p:cNvSpPr>
          <p:nvPr>
            <p:ph sz="half" idx="1"/>
          </p:nvPr>
        </p:nvSpPr>
        <p:spPr/>
        <p:txBody>
          <a:bodyPr>
            <a:noAutofit/>
          </a:bodyPr>
          <a:lstStyle/>
          <a:p>
            <a:pPr marL="0" indent="0">
              <a:buNone/>
            </a:pPr>
            <a:r>
              <a:rPr lang="en-US" sz="1300" b="1" dirty="0"/>
              <a:t>Child Learners</a:t>
            </a:r>
          </a:p>
          <a:p>
            <a:r>
              <a:rPr lang="en-US" sz="1300" dirty="0"/>
              <a:t>Have a shorter attention span</a:t>
            </a:r>
          </a:p>
          <a:p>
            <a:r>
              <a:rPr lang="en-US" sz="1300" dirty="0"/>
              <a:t>Need extra encouragement from adults, need to feel adult’s approval</a:t>
            </a:r>
          </a:p>
          <a:p>
            <a:r>
              <a:rPr lang="en-US" sz="1300" dirty="0"/>
              <a:t>Recognize even small successes</a:t>
            </a:r>
          </a:p>
          <a:p>
            <a:r>
              <a:rPr lang="en-US" sz="1300" dirty="0"/>
              <a:t>Learn by “doing” – hands on</a:t>
            </a:r>
          </a:p>
          <a:p>
            <a:r>
              <a:rPr lang="en-US" sz="1300" dirty="0"/>
              <a:t>Require supervision</a:t>
            </a:r>
          </a:p>
          <a:p>
            <a:r>
              <a:rPr lang="en-US" sz="1300" dirty="0"/>
              <a:t>More motivated by pleasing the teacher than from the actual value of the behavior</a:t>
            </a:r>
          </a:p>
          <a:p>
            <a:r>
              <a:rPr lang="en-US" sz="1300" dirty="0"/>
              <a:t>Willing to take more risks than adult</a:t>
            </a:r>
          </a:p>
          <a:p>
            <a:r>
              <a:rPr lang="en-US" sz="1300" dirty="0"/>
              <a:t>Generally do not have the ability to think logically at this age</a:t>
            </a:r>
          </a:p>
          <a:p>
            <a:endParaRPr lang="en-US" sz="1400" dirty="0"/>
          </a:p>
        </p:txBody>
      </p:sp>
      <p:sp>
        <p:nvSpPr>
          <p:cNvPr id="7" name="Content Placeholder 6"/>
          <p:cNvSpPr>
            <a:spLocks noGrp="1"/>
          </p:cNvSpPr>
          <p:nvPr>
            <p:ph sz="half" idx="2"/>
          </p:nvPr>
        </p:nvSpPr>
        <p:spPr/>
        <p:txBody>
          <a:bodyPr>
            <a:normAutofit fontScale="62500" lnSpcReduction="20000"/>
          </a:bodyPr>
          <a:lstStyle/>
          <a:p>
            <a:pPr marL="0" indent="0">
              <a:buNone/>
            </a:pPr>
            <a:r>
              <a:rPr lang="en-US" sz="2400" b="1" dirty="0"/>
              <a:t>Adult Learners</a:t>
            </a:r>
          </a:p>
          <a:p>
            <a:r>
              <a:rPr lang="en-US" sz="2400" dirty="0"/>
              <a:t>Bring a lifetime of experiences</a:t>
            </a:r>
          </a:p>
          <a:p>
            <a:r>
              <a:rPr lang="en-US" sz="2400" dirty="0"/>
              <a:t>Have established opinions, values and beliefs</a:t>
            </a:r>
          </a:p>
          <a:p>
            <a:r>
              <a:rPr lang="en-US" sz="2400" dirty="0"/>
              <a:t>Need to begin where they are at, not where the educator is</a:t>
            </a:r>
          </a:p>
          <a:p>
            <a:r>
              <a:rPr lang="en-US" sz="2400" dirty="0"/>
              <a:t>Learn at all different paces </a:t>
            </a:r>
          </a:p>
          <a:p>
            <a:r>
              <a:rPr lang="en-US" sz="2400" dirty="0"/>
              <a:t>Learn best in a collaborative environment</a:t>
            </a:r>
          </a:p>
          <a:p>
            <a:r>
              <a:rPr lang="en-US" sz="2400" dirty="0"/>
              <a:t>Self-motivated</a:t>
            </a:r>
          </a:p>
          <a:p>
            <a:r>
              <a:rPr lang="en-US" sz="2400" dirty="0"/>
              <a:t>Have a variety of motivations for learning</a:t>
            </a:r>
          </a:p>
          <a:p>
            <a:r>
              <a:rPr lang="en-US" sz="2400" dirty="0"/>
              <a:t>Have limited time </a:t>
            </a:r>
          </a:p>
          <a:p>
            <a:r>
              <a:rPr lang="en-US" sz="2400" dirty="0"/>
              <a:t>Want to know why they need to learn something</a:t>
            </a:r>
          </a:p>
          <a:p>
            <a:r>
              <a:rPr lang="en-US" sz="2400" dirty="0"/>
              <a:t>Practical, problem-solvers</a:t>
            </a:r>
          </a:p>
          <a:p>
            <a:r>
              <a:rPr lang="en-US" sz="2400" dirty="0"/>
              <a:t>Responsible for their own learning</a:t>
            </a:r>
          </a:p>
        </p:txBody>
      </p:sp>
    </p:spTree>
    <p:extLst>
      <p:ext uri="{BB962C8B-B14F-4D97-AF65-F5344CB8AC3E}">
        <p14:creationId xmlns:p14="http://schemas.microsoft.com/office/powerpoint/2010/main" val="463608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576" y="609599"/>
            <a:ext cx="6347713" cy="609601"/>
          </a:xfrm>
        </p:spPr>
        <p:txBody>
          <a:bodyPr>
            <a:normAutofit fontScale="90000"/>
          </a:bodyPr>
          <a:lstStyle/>
          <a:p>
            <a:r>
              <a:rPr lang="en-US" dirty="0"/>
              <a:t>The Respiratory System</a:t>
            </a:r>
            <a:br>
              <a:rPr lang="en-US" dirty="0"/>
            </a:br>
            <a:endParaRPr lang="en-US" dirty="0"/>
          </a:p>
        </p:txBody>
      </p:sp>
      <p:sp>
        <p:nvSpPr>
          <p:cNvPr id="3" name="Content Placeholder 2"/>
          <p:cNvSpPr>
            <a:spLocks noGrp="1"/>
          </p:cNvSpPr>
          <p:nvPr>
            <p:ph idx="1"/>
          </p:nvPr>
        </p:nvSpPr>
        <p:spPr/>
        <p:txBody>
          <a:bodyPr/>
          <a:lstStyle/>
          <a:p>
            <a:r>
              <a:rPr lang="en-US" dirty="0"/>
              <a:t>Medical terminology – </a:t>
            </a:r>
            <a:r>
              <a:rPr lang="en-US" dirty="0">
                <a:solidFill>
                  <a:srgbClr val="FF0000"/>
                </a:solidFill>
              </a:rPr>
              <a:t>respiratory system</a:t>
            </a:r>
            <a:r>
              <a:rPr lang="en-US" dirty="0"/>
              <a:t> or </a:t>
            </a:r>
            <a:r>
              <a:rPr lang="en-US" dirty="0">
                <a:solidFill>
                  <a:srgbClr val="FF0000"/>
                </a:solidFill>
              </a:rPr>
              <a:t>pulmonary system</a:t>
            </a:r>
          </a:p>
          <a:p>
            <a:r>
              <a:rPr lang="en-US" dirty="0"/>
              <a:t>Layperson’s terminology – </a:t>
            </a:r>
            <a:r>
              <a:rPr lang="en-US" dirty="0">
                <a:solidFill>
                  <a:srgbClr val="00B050"/>
                </a:solidFill>
              </a:rPr>
              <a:t>breathing system </a:t>
            </a:r>
            <a:r>
              <a:rPr lang="en-US" dirty="0"/>
              <a:t>or </a:t>
            </a:r>
            <a:r>
              <a:rPr lang="en-US" dirty="0">
                <a:solidFill>
                  <a:srgbClr val="00B050"/>
                </a:solidFill>
              </a:rPr>
              <a:t>lung system</a:t>
            </a:r>
          </a:p>
          <a:p>
            <a:pPr marL="0" indent="0">
              <a:buNone/>
            </a:pPr>
            <a:endParaRPr lang="en-US" dirty="0"/>
          </a:p>
        </p:txBody>
      </p:sp>
      <p:pic>
        <p:nvPicPr>
          <p:cNvPr id="4" name="Picture 4" descr="Diagram of Lungs"/>
          <p:cNvPicPr>
            <a:picLocks noChangeAspect="1" noChangeArrowheads="1"/>
          </p:cNvPicPr>
          <p:nvPr/>
        </p:nvPicPr>
        <p:blipFill>
          <a:blip r:embed="rId2" cstate="print"/>
          <a:srcRect/>
          <a:stretch>
            <a:fillRect/>
          </a:stretch>
        </p:blipFill>
        <p:spPr bwMode="auto">
          <a:xfrm>
            <a:off x="1442720" y="2941423"/>
            <a:ext cx="4947920" cy="3323452"/>
          </a:xfrm>
          <a:prstGeom prst="rect">
            <a:avLst/>
          </a:prstGeom>
          <a:noFill/>
          <a:ln w="9525">
            <a:noFill/>
            <a:miter lim="800000"/>
            <a:headEnd/>
            <a:tailEnd/>
          </a:ln>
        </p:spPr>
      </p:pic>
    </p:spTree>
    <p:extLst>
      <p:ext uri="{BB962C8B-B14F-4D97-AF65-F5344CB8AC3E}">
        <p14:creationId xmlns:p14="http://schemas.microsoft.com/office/powerpoint/2010/main" val="3246681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2816068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Diagram of the Lungs</a:t>
            </a:r>
          </a:p>
        </p:txBody>
      </p:sp>
      <p:sp>
        <p:nvSpPr>
          <p:cNvPr id="3" name="Content Placeholder 2"/>
          <p:cNvSpPr>
            <a:spLocks noGrp="1"/>
          </p:cNvSpPr>
          <p:nvPr>
            <p:ph idx="1"/>
          </p:nvPr>
        </p:nvSpPr>
        <p:spPr/>
        <p:txBody>
          <a:bodyPr/>
          <a:lstStyle/>
          <a:p>
            <a:r>
              <a:rPr lang="en-US" dirty="0"/>
              <a:t>Let’s take a closer look at the lungs – what do they look like to you?</a:t>
            </a:r>
          </a:p>
          <a:p>
            <a:endParaRPr lang="en-US" dirty="0"/>
          </a:p>
          <a:p>
            <a:endParaRPr lang="en-US" dirty="0"/>
          </a:p>
          <a:p>
            <a:endParaRPr lang="en-US" dirty="0"/>
          </a:p>
          <a:p>
            <a:endParaRPr lang="en-US" dirty="0"/>
          </a:p>
          <a:p>
            <a:endParaRPr lang="en-US" dirty="0"/>
          </a:p>
          <a:p>
            <a:endParaRPr lang="en-US" dirty="0"/>
          </a:p>
          <a:p>
            <a:endParaRPr lang="en-US" dirty="0"/>
          </a:p>
          <a:p>
            <a:pPr marL="0" indent="0" algn="ctr">
              <a:buNone/>
            </a:pPr>
            <a:r>
              <a:rPr lang="en-US" dirty="0"/>
              <a:t>An upside-down tree!</a:t>
            </a:r>
          </a:p>
        </p:txBody>
      </p:sp>
      <p:pic>
        <p:nvPicPr>
          <p:cNvPr id="4" name="Picture 2" descr="http://4.bp.blogspot.com/-W2ZNblRlXS0/URrZDMMw2WI/AAAAAAAAD7o/Y2YHHkMyUOI/s1600/31377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 y="2286000"/>
            <a:ext cx="3522133" cy="2641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www.fast-growing-trees.com/blog/wp-content/uploads/2014/09/lungs.jpg"/>
          <p:cNvPicPr>
            <a:picLocks noChangeAspect="1" noChangeArrowheads="1"/>
          </p:cNvPicPr>
          <p:nvPr/>
        </p:nvPicPr>
        <p:blipFill rotWithShape="1">
          <a:blip r:embed="rId4">
            <a:extLst>
              <a:ext uri="{28A0092B-C50C-407E-A947-70E740481C1C}">
                <a14:useLocalDpi xmlns:a14="http://schemas.microsoft.com/office/drawing/2010/main" val="0"/>
              </a:ext>
            </a:extLst>
          </a:blip>
          <a:srcRect l="11351" t="10701" r="11928" b="9873"/>
          <a:stretch/>
        </p:blipFill>
        <p:spPr bwMode="auto">
          <a:xfrm>
            <a:off x="4351354" y="2318593"/>
            <a:ext cx="3000357" cy="2609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66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8" end="8"/>
                                            </p:txEl>
                                          </p:spTgt>
                                        </p:tgtEl>
                                        <p:attrNameLst>
                                          <p:attrName>style.visibility</p:attrName>
                                        </p:attrNameLst>
                                      </p:cBhvr>
                                      <p:to>
                                        <p:strVal val="visible"/>
                                      </p:to>
                                    </p:set>
                                    <p:animEffect transition="in" filter="fade">
                                      <p:cBhvr>
                                        <p:cTn id="12" dur="1000"/>
                                        <p:tgtEl>
                                          <p:spTgt spid="3">
                                            <p:txEl>
                                              <p:pRg st="8" end="8"/>
                                            </p:txEl>
                                          </p:spTgt>
                                        </p:tgtEl>
                                      </p:cBhvr>
                                    </p:animEffect>
                                    <p:anim calcmode="lin" valueType="num">
                                      <p:cBhvr>
                                        <p:cTn id="1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Goes on in the Airways?</a:t>
            </a:r>
          </a:p>
        </p:txBody>
      </p:sp>
      <p:sp>
        <p:nvSpPr>
          <p:cNvPr id="5" name="Content Placeholder 4"/>
          <p:cNvSpPr>
            <a:spLocks noGrp="1"/>
          </p:cNvSpPr>
          <p:nvPr>
            <p:ph idx="1"/>
          </p:nvPr>
        </p:nvSpPr>
        <p:spPr/>
        <p:txBody>
          <a:bodyPr/>
          <a:lstStyle/>
          <a:p>
            <a:endParaRPr lang="en-US" dirty="0"/>
          </a:p>
        </p:txBody>
      </p:sp>
      <p:pic>
        <p:nvPicPr>
          <p:cNvPr id="7" name="Picture 6" descr="asthma-airways_lg.jpg"/>
          <p:cNvPicPr>
            <a:picLocks noChangeAspect="1"/>
          </p:cNvPicPr>
          <p:nvPr/>
        </p:nvPicPr>
        <p:blipFill>
          <a:blip r:embed="rId3" cstate="print"/>
          <a:stretch>
            <a:fillRect/>
          </a:stretch>
        </p:blipFill>
        <p:spPr>
          <a:xfrm>
            <a:off x="391160" y="1311910"/>
            <a:ext cx="6934200" cy="4738370"/>
          </a:xfrm>
          <a:prstGeom prst="rect">
            <a:avLst/>
          </a:prstGeom>
        </p:spPr>
      </p:pic>
    </p:spTree>
    <p:extLst>
      <p:ext uri="{BB962C8B-B14F-4D97-AF65-F5344CB8AC3E}">
        <p14:creationId xmlns:p14="http://schemas.microsoft.com/office/powerpoint/2010/main" val="1462171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Airway Triggers</a:t>
            </a:r>
          </a:p>
        </p:txBody>
      </p:sp>
      <p:sp>
        <p:nvSpPr>
          <p:cNvPr id="3" name="Content Placeholder 2"/>
          <p:cNvSpPr>
            <a:spLocks noGrp="1"/>
          </p:cNvSpPr>
          <p:nvPr>
            <p:ph idx="1"/>
          </p:nvPr>
        </p:nvSpPr>
        <p:spPr>
          <a:xfrm>
            <a:off x="829221" y="1491189"/>
            <a:ext cx="6723046" cy="4544853"/>
          </a:xfrm>
        </p:spPr>
        <p:txBody>
          <a:bodyPr/>
          <a:lstStyle/>
          <a:p>
            <a:r>
              <a:rPr lang="en-US" dirty="0"/>
              <a:t>The airways of a person with asthma are hypersensitive to things that usually wouldn’t bother other people. These things are called triggers.</a:t>
            </a:r>
          </a:p>
          <a:p>
            <a:pPr lvl="1"/>
            <a:r>
              <a:rPr lang="en-US" dirty="0"/>
              <a:t>A triggers is anything that can cause asthma symptoms to flare up and this can lead to an asthma episode or attack</a:t>
            </a:r>
          </a:p>
          <a:p>
            <a:pPr lvl="1"/>
            <a:r>
              <a:rPr lang="en-US" dirty="0"/>
              <a:t>There are two main types of triggers: allergens and irritants</a:t>
            </a:r>
          </a:p>
          <a:p>
            <a:pPr lvl="1"/>
            <a:r>
              <a:rPr lang="en-US" dirty="0"/>
              <a:t>When the airways of an asthmatic comes into contact with one of the person’s triggers it causes the airways to “react” with the one or all of the 3 “S’s “ symptoms: (swelling),  tightening of muscles around airways (squeezing) and mucus production (snot)</a:t>
            </a:r>
          </a:p>
        </p:txBody>
      </p:sp>
    </p:spTree>
    <p:extLst>
      <p:ext uri="{BB962C8B-B14F-4D97-AF65-F5344CB8AC3E}">
        <p14:creationId xmlns:p14="http://schemas.microsoft.com/office/powerpoint/2010/main" val="321371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Types of Triggers</a:t>
            </a:r>
          </a:p>
        </p:txBody>
      </p:sp>
      <p:graphicFrame>
        <p:nvGraphicFramePr>
          <p:cNvPr id="4" name="Table 3"/>
          <p:cNvGraphicFramePr>
            <a:graphicFrameLocks noGrp="1"/>
          </p:cNvGraphicFramePr>
          <p:nvPr>
            <p:extLst>
              <p:ext uri="{D42A27DB-BD31-4B8C-83A1-F6EECF244321}">
                <p14:modId xmlns:p14="http://schemas.microsoft.com/office/powerpoint/2010/main" val="2862144786"/>
              </p:ext>
            </p:extLst>
          </p:nvPr>
        </p:nvGraphicFramePr>
        <p:xfrm>
          <a:off x="441960" y="1333752"/>
          <a:ext cx="6926591" cy="4223767"/>
        </p:xfrm>
        <a:graphic>
          <a:graphicData uri="http://schemas.openxmlformats.org/drawingml/2006/table">
            <a:tbl>
              <a:tblPr firstRow="1" bandRow="1">
                <a:tableStyleId>{F5AB1C69-6EDB-4FF4-983F-18BD219EF322}</a:tableStyleId>
              </a:tblPr>
              <a:tblGrid>
                <a:gridCol w="1679174">
                  <a:extLst>
                    <a:ext uri="{9D8B030D-6E8A-4147-A177-3AD203B41FA5}">
                      <a16:colId xmlns:a16="http://schemas.microsoft.com/office/drawing/2014/main" val="20000"/>
                    </a:ext>
                  </a:extLst>
                </a:gridCol>
                <a:gridCol w="2728656">
                  <a:extLst>
                    <a:ext uri="{9D8B030D-6E8A-4147-A177-3AD203B41FA5}">
                      <a16:colId xmlns:a16="http://schemas.microsoft.com/office/drawing/2014/main" val="20001"/>
                    </a:ext>
                  </a:extLst>
                </a:gridCol>
                <a:gridCol w="2518761">
                  <a:extLst>
                    <a:ext uri="{9D8B030D-6E8A-4147-A177-3AD203B41FA5}">
                      <a16:colId xmlns:a16="http://schemas.microsoft.com/office/drawing/2014/main" val="20002"/>
                    </a:ext>
                  </a:extLst>
                </a:gridCol>
              </a:tblGrid>
              <a:tr h="515289">
                <a:tc>
                  <a:txBody>
                    <a:bodyPr/>
                    <a:lstStyle/>
                    <a:p>
                      <a:pPr algn="ctr"/>
                      <a:endParaRPr lang="en-US" sz="2900" dirty="0"/>
                    </a:p>
                  </a:txBody>
                  <a:tcPr marL="80698" marR="80698" marT="40349" marB="40349"/>
                </a:tc>
                <a:tc>
                  <a:txBody>
                    <a:bodyPr/>
                    <a:lstStyle/>
                    <a:p>
                      <a:pPr algn="ctr"/>
                      <a:r>
                        <a:rPr lang="en-US" sz="2900" dirty="0"/>
                        <a:t>Allergens</a:t>
                      </a:r>
                    </a:p>
                  </a:txBody>
                  <a:tcPr marL="80698" marR="80698" marT="40349" marB="40349"/>
                </a:tc>
                <a:tc>
                  <a:txBody>
                    <a:bodyPr/>
                    <a:lstStyle/>
                    <a:p>
                      <a:pPr algn="ctr"/>
                      <a:r>
                        <a:rPr lang="en-US" sz="2900" dirty="0"/>
                        <a:t>Irritants</a:t>
                      </a:r>
                    </a:p>
                  </a:txBody>
                  <a:tcPr marL="80698" marR="80698" marT="40349" marB="40349"/>
                </a:tc>
                <a:extLst>
                  <a:ext uri="{0D108BD9-81ED-4DB2-BD59-A6C34878D82A}">
                    <a16:rowId xmlns:a16="http://schemas.microsoft.com/office/drawing/2014/main" val="10000"/>
                  </a:ext>
                </a:extLst>
              </a:tr>
              <a:tr h="1219416">
                <a:tc>
                  <a:txBody>
                    <a:bodyPr/>
                    <a:lstStyle/>
                    <a:p>
                      <a:r>
                        <a:rPr lang="en-US" sz="2100" b="1" dirty="0"/>
                        <a:t>What is it?</a:t>
                      </a:r>
                    </a:p>
                  </a:txBody>
                  <a:tcPr marL="80698" marR="80698" marT="40349" marB="40349"/>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100" dirty="0"/>
                        <a:t>Anything that causes an allergic reaction</a:t>
                      </a:r>
                    </a:p>
                  </a:txBody>
                  <a:tcPr marL="80698" marR="80698" marT="40349" marB="40349"/>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100" dirty="0"/>
                        <a:t>Anything that causes discomfort to the body</a:t>
                      </a:r>
                    </a:p>
                  </a:txBody>
                  <a:tcPr marL="80698" marR="80698" marT="40349" marB="40349"/>
                </a:tc>
                <a:extLst>
                  <a:ext uri="{0D108BD9-81ED-4DB2-BD59-A6C34878D82A}">
                    <a16:rowId xmlns:a16="http://schemas.microsoft.com/office/drawing/2014/main" val="10001"/>
                  </a:ext>
                </a:extLst>
              </a:tr>
              <a:tr h="1694660">
                <a:tc>
                  <a:txBody>
                    <a:bodyPr/>
                    <a:lstStyle/>
                    <a:p>
                      <a:r>
                        <a:rPr lang="en-US" sz="2100" b="1" dirty="0"/>
                        <a:t>Who is affected?</a:t>
                      </a:r>
                    </a:p>
                  </a:txBody>
                  <a:tcPr marL="80698" marR="80698" marT="40349" marB="40349"/>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100" dirty="0"/>
                        <a:t>Not everyone is affected by allergens – only those who</a:t>
                      </a:r>
                      <a:r>
                        <a:rPr lang="en-US" sz="2100" baseline="0" dirty="0"/>
                        <a:t> display reaction</a:t>
                      </a:r>
                      <a:endParaRPr lang="en-US" sz="2100" dirty="0"/>
                    </a:p>
                  </a:txBody>
                  <a:tcPr marL="80698" marR="80698" marT="40349" marB="40349"/>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2100" dirty="0"/>
                        <a:t>Everyone is affected by irritants</a:t>
                      </a:r>
                      <a:r>
                        <a:rPr lang="en-US" sz="2100" baseline="0" dirty="0"/>
                        <a:t> – a</a:t>
                      </a:r>
                      <a:r>
                        <a:rPr lang="en-US" sz="2100" dirty="0"/>
                        <a:t>sthmatics are more sensitive</a:t>
                      </a:r>
                    </a:p>
                  </a:txBody>
                  <a:tcPr marL="80698" marR="80698" marT="40349" marB="40349"/>
                </a:tc>
                <a:extLst>
                  <a:ext uri="{0D108BD9-81ED-4DB2-BD59-A6C34878D82A}">
                    <a16:rowId xmlns:a16="http://schemas.microsoft.com/office/drawing/2014/main" val="10002"/>
                  </a:ext>
                </a:extLst>
              </a:tr>
              <a:tr h="787033">
                <a:tc>
                  <a:txBody>
                    <a:bodyPr/>
                    <a:lstStyle/>
                    <a:p>
                      <a:r>
                        <a:rPr lang="en-US" sz="2100" b="1" dirty="0"/>
                        <a:t>Testing?</a:t>
                      </a:r>
                    </a:p>
                  </a:txBody>
                  <a:tcPr marL="80698" marR="80698" marT="40349" marB="40349"/>
                </a:tc>
                <a:tc>
                  <a:txBody>
                    <a:bodyPr/>
                    <a:lstStyle/>
                    <a:p>
                      <a:r>
                        <a:rPr lang="en-US" sz="2100" dirty="0"/>
                        <a:t>Allergy testing </a:t>
                      </a:r>
                    </a:p>
                  </a:txBody>
                  <a:tcPr marL="80698" marR="80698" marT="40349" marB="40349"/>
                </a:tc>
                <a:tc>
                  <a:txBody>
                    <a:bodyPr/>
                    <a:lstStyle/>
                    <a:p>
                      <a:r>
                        <a:rPr lang="en-US" sz="2100" dirty="0"/>
                        <a:t>No tests</a:t>
                      </a:r>
                    </a:p>
                  </a:txBody>
                  <a:tcPr marL="80698" marR="80698" marT="40349" marB="40349"/>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38006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Common Allergens</a:t>
            </a:r>
          </a:p>
        </p:txBody>
      </p:sp>
      <p:sp>
        <p:nvSpPr>
          <p:cNvPr id="3" name="Content Placeholder 2"/>
          <p:cNvSpPr>
            <a:spLocks noGrp="1"/>
          </p:cNvSpPr>
          <p:nvPr>
            <p:ph idx="1"/>
          </p:nvPr>
        </p:nvSpPr>
        <p:spPr/>
        <p:txBody>
          <a:bodyPr/>
          <a:lstStyle/>
          <a:p>
            <a:r>
              <a:rPr lang="en-US" dirty="0"/>
              <a:t>Indoor:</a:t>
            </a:r>
          </a:p>
          <a:p>
            <a:pPr lvl="1"/>
            <a:r>
              <a:rPr lang="en-US" dirty="0"/>
              <a:t>Dust mites </a:t>
            </a:r>
          </a:p>
          <a:p>
            <a:pPr lvl="1"/>
            <a:r>
              <a:rPr lang="en-US" dirty="0"/>
              <a:t>Mold</a:t>
            </a:r>
          </a:p>
          <a:p>
            <a:pPr lvl="1"/>
            <a:r>
              <a:rPr lang="en-US" dirty="0"/>
              <a:t>Cockroach/mice/rat droppings</a:t>
            </a:r>
          </a:p>
          <a:p>
            <a:pPr lvl="1"/>
            <a:r>
              <a:rPr lang="en-US" dirty="0"/>
              <a:t>Animal dander/feathers</a:t>
            </a:r>
          </a:p>
          <a:p>
            <a:r>
              <a:rPr lang="en-US" dirty="0"/>
              <a:t>Outdoor:</a:t>
            </a:r>
          </a:p>
          <a:p>
            <a:pPr lvl="1"/>
            <a:r>
              <a:rPr lang="en-US" dirty="0"/>
              <a:t>Seasonal pollens/molds</a:t>
            </a:r>
          </a:p>
          <a:p>
            <a:r>
              <a:rPr lang="en-US" dirty="0"/>
              <a:t>Other allergies:</a:t>
            </a:r>
          </a:p>
          <a:p>
            <a:pPr lvl="1"/>
            <a:r>
              <a:rPr lang="en-US" dirty="0"/>
              <a:t>Some foods (i.e., milk, soy, eggs, etc.)</a:t>
            </a:r>
          </a:p>
          <a:p>
            <a:endParaRPr lang="en-US" dirty="0"/>
          </a:p>
        </p:txBody>
      </p:sp>
      <p:pic>
        <p:nvPicPr>
          <p:cNvPr id="4" name="Picture 4"/>
          <p:cNvPicPr>
            <a:picLocks noChangeAspect="1" noChangeArrowheads="1"/>
          </p:cNvPicPr>
          <p:nvPr/>
        </p:nvPicPr>
        <p:blipFill>
          <a:blip r:embed="rId3" cstate="print"/>
          <a:srcRect/>
          <a:stretch>
            <a:fillRect/>
          </a:stretch>
        </p:blipFill>
        <p:spPr bwMode="auto">
          <a:xfrm>
            <a:off x="5613400" y="1508760"/>
            <a:ext cx="1557338" cy="1676400"/>
          </a:xfrm>
          <a:prstGeom prst="rect">
            <a:avLst/>
          </a:prstGeom>
          <a:noFill/>
          <a:ln w="12700" cap="sq">
            <a:noFill/>
            <a:miter lim="800000"/>
            <a:headEnd type="none" w="sm" len="sm"/>
            <a:tailEnd type="none" w="sm" len="sm"/>
          </a:ln>
        </p:spPr>
      </p:pic>
    </p:spTree>
    <p:extLst>
      <p:ext uri="{BB962C8B-B14F-4D97-AF65-F5344CB8AC3E}">
        <p14:creationId xmlns:p14="http://schemas.microsoft.com/office/powerpoint/2010/main" val="13008126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2315</TotalTime>
  <Words>3317</Words>
  <Application>Microsoft Office PowerPoint</Application>
  <PresentationFormat>On-screen Show (4:3)</PresentationFormat>
  <Paragraphs>396</Paragraphs>
  <Slides>40</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Priori Sans OT</vt:lpstr>
      <vt:lpstr>Trebuchet MS</vt:lpstr>
      <vt:lpstr>Wingdings</vt:lpstr>
      <vt:lpstr>Wingdings 3</vt:lpstr>
      <vt:lpstr>Facet</vt:lpstr>
      <vt:lpstr>Asthma</vt:lpstr>
      <vt:lpstr>Asthma Overview</vt:lpstr>
      <vt:lpstr>What is asthma?</vt:lpstr>
      <vt:lpstr>The Respiratory System </vt:lpstr>
      <vt:lpstr>Diagram of the Lungs</vt:lpstr>
      <vt:lpstr>What Goes on in the Airways?</vt:lpstr>
      <vt:lpstr>Airway Triggers</vt:lpstr>
      <vt:lpstr>Types of Triggers</vt:lpstr>
      <vt:lpstr>Common Allergens</vt:lpstr>
      <vt:lpstr>Common Irritants</vt:lpstr>
      <vt:lpstr>Other Triggers</vt:lpstr>
      <vt:lpstr>Disease Progression </vt:lpstr>
      <vt:lpstr>Common Tests to Measure</vt:lpstr>
      <vt:lpstr>Asthma Diagnosis Tests</vt:lpstr>
      <vt:lpstr>Allergy Testing</vt:lpstr>
      <vt:lpstr>Control Tests</vt:lpstr>
      <vt:lpstr>Prevention</vt:lpstr>
      <vt:lpstr>Control</vt:lpstr>
      <vt:lpstr>Common Medications</vt:lpstr>
      <vt:lpstr>Understanding Asthma Medications</vt:lpstr>
      <vt:lpstr>Quick-Relief Medication</vt:lpstr>
      <vt:lpstr>Long-Term Controller Medications</vt:lpstr>
      <vt:lpstr>Understanding Asthma Medications</vt:lpstr>
      <vt:lpstr>Tools to Help Manage Asthma</vt:lpstr>
      <vt:lpstr>Differences</vt:lpstr>
      <vt:lpstr>Medication Delivery </vt:lpstr>
      <vt:lpstr>Asthma Signs and Symptoms</vt:lpstr>
      <vt:lpstr>Asthma Signs and Symptoms </vt:lpstr>
      <vt:lpstr>Emergency Symptoms</vt:lpstr>
      <vt:lpstr>Explaining to a Patient</vt:lpstr>
      <vt:lpstr>Communication </vt:lpstr>
      <vt:lpstr>Teach-back Method</vt:lpstr>
      <vt:lpstr>Teach-back Method</vt:lpstr>
      <vt:lpstr>Social Factors</vt:lpstr>
      <vt:lpstr>Social Determinants of Health</vt:lpstr>
      <vt:lpstr>Reasons for Hospitalization</vt:lpstr>
      <vt:lpstr>Pediatric vs. Adults</vt:lpstr>
      <vt:lpstr>Asthma Prevalence</vt:lpstr>
      <vt:lpstr>Learning Styles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Alicia Foren</dc:creator>
  <cp:lastModifiedBy>JP Marquez</cp:lastModifiedBy>
  <cp:revision>174</cp:revision>
  <cp:lastPrinted>2017-08-14T18:40:47Z</cp:lastPrinted>
  <dcterms:created xsi:type="dcterms:W3CDTF">2016-03-14T16:11:08Z</dcterms:created>
  <dcterms:modified xsi:type="dcterms:W3CDTF">2019-05-24T19:59:06Z</dcterms:modified>
</cp:coreProperties>
</file>