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handoutMasterIdLst>
    <p:handoutMasterId r:id="rId9"/>
  </p:handoutMasterIdLst>
  <p:sldIdLst>
    <p:sldId id="257" r:id="rId2"/>
    <p:sldId id="271" r:id="rId3"/>
    <p:sldId id="278" r:id="rId4"/>
    <p:sldId id="279" r:id="rId5"/>
    <p:sldId id="280" r:id="rId6"/>
    <p:sldId id="259" r:id="rId7"/>
  </p:sldIdLst>
  <p:sldSz cx="9144000" cy="6858000" type="screen4x3"/>
  <p:notesSz cx="6858000" cy="9144000"/>
  <p:defaultTextStyle>
    <a:defPPr>
      <a:defRPr lang="en-US"/>
    </a:defPPr>
    <a:lvl1pPr algn="l" rtl="0" fontAlgn="base">
      <a:spcBef>
        <a:spcPct val="0"/>
      </a:spcBef>
      <a:spcAft>
        <a:spcPct val="0"/>
      </a:spcAft>
      <a:defRPr sz="1600" kern="1200">
        <a:solidFill>
          <a:schemeClr val="tx1"/>
        </a:solidFill>
        <a:latin typeface="Arial" charset="0"/>
        <a:ea typeface="+mn-ea"/>
        <a:cs typeface="+mn-cs"/>
      </a:defRPr>
    </a:lvl1pPr>
    <a:lvl2pPr marL="457200" algn="l" rtl="0" fontAlgn="base">
      <a:spcBef>
        <a:spcPct val="0"/>
      </a:spcBef>
      <a:spcAft>
        <a:spcPct val="0"/>
      </a:spcAft>
      <a:defRPr sz="1600" kern="1200">
        <a:solidFill>
          <a:schemeClr val="tx1"/>
        </a:solidFill>
        <a:latin typeface="Arial" charset="0"/>
        <a:ea typeface="+mn-ea"/>
        <a:cs typeface="+mn-cs"/>
      </a:defRPr>
    </a:lvl2pPr>
    <a:lvl3pPr marL="914400" algn="l" rtl="0" fontAlgn="base">
      <a:spcBef>
        <a:spcPct val="0"/>
      </a:spcBef>
      <a:spcAft>
        <a:spcPct val="0"/>
      </a:spcAft>
      <a:defRPr sz="1600" kern="1200">
        <a:solidFill>
          <a:schemeClr val="tx1"/>
        </a:solidFill>
        <a:latin typeface="Arial" charset="0"/>
        <a:ea typeface="+mn-ea"/>
        <a:cs typeface="+mn-cs"/>
      </a:defRPr>
    </a:lvl3pPr>
    <a:lvl4pPr marL="1371600" algn="l" rtl="0" fontAlgn="base">
      <a:spcBef>
        <a:spcPct val="0"/>
      </a:spcBef>
      <a:spcAft>
        <a:spcPct val="0"/>
      </a:spcAft>
      <a:defRPr sz="1600" kern="1200">
        <a:solidFill>
          <a:schemeClr val="tx1"/>
        </a:solidFill>
        <a:latin typeface="Arial" charset="0"/>
        <a:ea typeface="+mn-ea"/>
        <a:cs typeface="+mn-cs"/>
      </a:defRPr>
    </a:lvl4pPr>
    <a:lvl5pPr marL="1828800" algn="l" rtl="0" fontAlgn="base">
      <a:spcBef>
        <a:spcPct val="0"/>
      </a:spcBef>
      <a:spcAft>
        <a:spcPct val="0"/>
      </a:spcAft>
      <a:defRPr sz="1600" kern="1200">
        <a:solidFill>
          <a:schemeClr val="tx1"/>
        </a:solidFill>
        <a:latin typeface="Arial" charset="0"/>
        <a:ea typeface="+mn-ea"/>
        <a:cs typeface="+mn-cs"/>
      </a:defRPr>
    </a:lvl5pPr>
    <a:lvl6pPr marL="2286000" algn="l" defTabSz="914400" rtl="0" eaLnBrk="1" latinLnBrk="0" hangingPunct="1">
      <a:defRPr sz="1600" kern="1200">
        <a:solidFill>
          <a:schemeClr val="tx1"/>
        </a:solidFill>
        <a:latin typeface="Arial" charset="0"/>
        <a:ea typeface="+mn-ea"/>
        <a:cs typeface="+mn-cs"/>
      </a:defRPr>
    </a:lvl6pPr>
    <a:lvl7pPr marL="2743200" algn="l" defTabSz="914400" rtl="0" eaLnBrk="1" latinLnBrk="0" hangingPunct="1">
      <a:defRPr sz="1600" kern="1200">
        <a:solidFill>
          <a:schemeClr val="tx1"/>
        </a:solidFill>
        <a:latin typeface="Arial" charset="0"/>
        <a:ea typeface="+mn-ea"/>
        <a:cs typeface="+mn-cs"/>
      </a:defRPr>
    </a:lvl7pPr>
    <a:lvl8pPr marL="3200400" algn="l" defTabSz="914400" rtl="0" eaLnBrk="1" latinLnBrk="0" hangingPunct="1">
      <a:defRPr sz="1600" kern="1200">
        <a:solidFill>
          <a:schemeClr val="tx1"/>
        </a:solidFill>
        <a:latin typeface="Arial" charset="0"/>
        <a:ea typeface="+mn-ea"/>
        <a:cs typeface="+mn-cs"/>
      </a:defRPr>
    </a:lvl8pPr>
    <a:lvl9pPr marL="3657600" algn="l" defTabSz="914400" rtl="0" eaLnBrk="1" latinLnBrk="0" hangingPunct="1">
      <a:defRPr sz="16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 Jansen" initials="DJ"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00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7864" autoAdjust="0"/>
  </p:normalViewPr>
  <p:slideViewPr>
    <p:cSldViewPr>
      <p:cViewPr varScale="1">
        <p:scale>
          <a:sx n="50" d="100"/>
          <a:sy n="50" d="100"/>
        </p:scale>
        <p:origin x="1956" y="54"/>
      </p:cViewPr>
      <p:guideLst>
        <p:guide orient="horz" pos="2160"/>
        <p:guide pos="2880"/>
      </p:guideLst>
    </p:cSldViewPr>
  </p:slideViewPr>
  <p:notesTextViewPr>
    <p:cViewPr>
      <p:scale>
        <a:sx n="100" d="100"/>
        <a:sy n="100" d="100"/>
      </p:scale>
      <p:origin x="0" y="0"/>
    </p:cViewPr>
  </p:notesTextViewPr>
  <p:notesViewPr>
    <p:cSldViewPr>
      <p:cViewPr>
        <p:scale>
          <a:sx n="70" d="100"/>
          <a:sy n="70" d="100"/>
        </p:scale>
        <p:origin x="3240" y="7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8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smtClean="0"/>
              <a:t>Irrigation</a:t>
            </a:r>
            <a:endParaRPr lang="en-US" dirty="0"/>
          </a:p>
        </p:txBody>
      </p:sp>
      <p:sp>
        <p:nvSpPr>
          <p:cNvPr id="34819" name="Rectangle 3"/>
          <p:cNvSpPr>
            <a:spLocks noGrp="1" noChangeArrowheads="1"/>
          </p:cNvSpPr>
          <p:nvPr>
            <p:ph type="dt" sz="quarter" idx="1"/>
          </p:nvPr>
        </p:nvSpPr>
        <p:spPr bwMode="auto">
          <a:xfrm>
            <a:off x="3276600" y="0"/>
            <a:ext cx="35798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a:t>Principles of Agricultural Science </a:t>
            </a:r>
            <a:r>
              <a:rPr lang="en-US" dirty="0" smtClean="0"/>
              <a:t>– Plant</a:t>
            </a:r>
            <a:endParaRPr lang="en-US" dirty="0"/>
          </a:p>
          <a:p>
            <a:pPr>
              <a:defRPr/>
            </a:pPr>
            <a:r>
              <a:rPr lang="en-US" dirty="0"/>
              <a:t>Unit </a:t>
            </a:r>
            <a:r>
              <a:rPr lang="en-US" dirty="0" smtClean="0"/>
              <a:t>9 </a:t>
            </a:r>
            <a:r>
              <a:rPr lang="en-US" dirty="0"/>
              <a:t>– Lesson </a:t>
            </a:r>
            <a:r>
              <a:rPr lang="en-US" dirty="0" smtClean="0"/>
              <a:t>9.1 </a:t>
            </a:r>
            <a:r>
              <a:rPr lang="en-US" dirty="0"/>
              <a:t>Tools for Plant Production</a:t>
            </a:r>
          </a:p>
        </p:txBody>
      </p:sp>
      <p:sp>
        <p:nvSpPr>
          <p:cNvPr id="34820"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a:t>Curriculum for Agricultural Science Education </a:t>
            </a:r>
            <a:r>
              <a:rPr lang="en-US" dirty="0" smtClean="0"/>
              <a:t> </a:t>
            </a:r>
            <a:r>
              <a:rPr lang="en-US" dirty="0"/>
              <a:t>Copyright </a:t>
            </a:r>
            <a:r>
              <a:rPr lang="en-US" dirty="0" smtClean="0"/>
              <a:t>2015</a:t>
            </a:r>
            <a:endParaRPr lang="en-US" sz="1200" dirty="0"/>
          </a:p>
        </p:txBody>
      </p:sp>
      <p:sp>
        <p:nvSpPr>
          <p:cNvPr id="34821"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39CC76EC-CFDA-4FEA-A877-8EF5879161B5}" type="slidenum">
              <a:rPr lang="en-US"/>
              <a:pPr>
                <a:defRPr/>
              </a:pPr>
              <a:t>‹#›</a:t>
            </a:fld>
            <a:endParaRPr lang="en-US" dirty="0"/>
          </a:p>
        </p:txBody>
      </p:sp>
      <p:pic>
        <p:nvPicPr>
          <p:cNvPr id="30726" name="Picture 6"/>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9881411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r>
              <a:rPr lang="en-US" dirty="0" smtClean="0"/>
              <a:t>Irrigation</a:t>
            </a:r>
          </a:p>
          <a:p>
            <a:pPr>
              <a:defRPr/>
            </a:pPr>
            <a:endParaRPr lang="en-US" dirty="0"/>
          </a:p>
        </p:txBody>
      </p:sp>
      <p:sp>
        <p:nvSpPr>
          <p:cNvPr id="7171" name="Rectangle 3"/>
          <p:cNvSpPr>
            <a:spLocks noGrp="1" noChangeArrowheads="1"/>
          </p:cNvSpPr>
          <p:nvPr>
            <p:ph type="dt" idx="1"/>
          </p:nvPr>
        </p:nvSpPr>
        <p:spPr bwMode="auto">
          <a:xfrm>
            <a:off x="3352800" y="0"/>
            <a:ext cx="3503613"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r>
              <a:rPr lang="en-US" dirty="0" smtClean="0"/>
              <a:t>Principles of Agricultural Science – Plant</a:t>
            </a:r>
          </a:p>
          <a:p>
            <a:pPr>
              <a:defRPr/>
            </a:pPr>
            <a:r>
              <a:rPr lang="en-US" dirty="0" smtClean="0"/>
              <a:t>Unit 9 – Lesson 9.1 Tools for Plant Production</a:t>
            </a:r>
            <a:endParaRPr lang="en-US" dirty="0"/>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000" smtClean="0">
                <a:solidFill>
                  <a:srgbClr val="000000"/>
                </a:solidFill>
                <a:cs typeface="Times New Roman" pitchFamily="18" charset="0"/>
              </a:defRPr>
            </a:lvl1pPr>
          </a:lstStyle>
          <a:p>
            <a:pPr>
              <a:defRPr/>
            </a:pPr>
            <a:r>
              <a:rPr lang="en-US" dirty="0" smtClean="0"/>
              <a:t>Curriculum for Agricultural Science Education – Copyright 2015</a:t>
            </a:r>
            <a:endParaRPr lang="en-US" sz="1200" dirty="0"/>
          </a:p>
        </p:txBody>
      </p:sp>
      <p:pic>
        <p:nvPicPr>
          <p:cNvPr id="16391" name="Picture 8"/>
          <p:cNvPicPr>
            <a:picLocks noChangeAspect="1" noChangeArrowheads="1"/>
          </p:cNvPicPr>
          <p:nvPr/>
        </p:nvPicPr>
        <p:blipFill>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5562600" y="8534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770026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Irrigation</a:t>
            </a:r>
          </a:p>
          <a:p>
            <a:pPr eaLnBrk="1" hangingPunct="1"/>
            <a:endParaRPr lang="en-US" altLang="en-US" sz="1200" dirty="0" smtClean="0"/>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17413"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BD05E4EF-FACC-4E94-A79D-14C2ADE3C99C}" type="slidenum">
              <a:rPr lang="en-US" altLang="en-US"/>
              <a:pPr eaLnBrk="1" hangingPunct="1"/>
              <a:t>1</a:t>
            </a:fld>
            <a:endParaRPr lang="en-US" altLang="en-US"/>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Tree>
    <p:extLst>
      <p:ext uri="{BB962C8B-B14F-4D97-AF65-F5344CB8AC3E}">
        <p14:creationId xmlns:p14="http://schemas.microsoft.com/office/powerpoint/2010/main" val="23471357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Copyright 2015</a:t>
            </a:r>
            <a:endParaRPr lang="en-US" altLang="en-US" sz="1200" dirty="0"/>
          </a:p>
        </p:txBody>
      </p:sp>
      <p:sp>
        <p:nvSpPr>
          <p:cNvPr id="18437"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0ABA6D4-2AFC-4A32-BE19-2F4457BE2415}" type="slidenum">
              <a:rPr lang="en-US" altLang="en-US"/>
              <a:pPr eaLnBrk="1" hangingPunct="1"/>
              <a:t>2</a:t>
            </a:fld>
            <a:endParaRPr lang="en-US" altLang="en-US"/>
          </a:p>
        </p:txBody>
      </p:sp>
      <p:sp>
        <p:nvSpPr>
          <p:cNvPr id="18438" name="Rectangle 2"/>
          <p:cNvSpPr>
            <a:spLocks noGrp="1" noRot="1" noChangeAspect="1" noChangeArrowheads="1" noTextEdit="1"/>
          </p:cNvSpPr>
          <p:nvPr>
            <p:ph type="sldImg"/>
          </p:nvPr>
        </p:nvSpPr>
        <p:spPr>
          <a:ln/>
        </p:spPr>
      </p:sp>
      <p:sp>
        <p:nvSpPr>
          <p:cNvPr id="1843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This is an overview of common machinery, tools, structures, and equipment used to establish, harvest, and haul crops.</a:t>
            </a:r>
          </a:p>
        </p:txBody>
      </p:sp>
      <p:sp>
        <p:nvSpPr>
          <p:cNvPr id="8" name="Rectangle 3"/>
          <p:cNvSpPr>
            <a:spLocks noGrp="1" noChangeArrowheads="1"/>
          </p:cNvSpPr>
          <p:nvPr>
            <p:ph type="dt" sz="quarter" idx="1"/>
          </p:nvPr>
        </p:nvSpPr>
        <p:spPr>
          <a:xfrm>
            <a:off x="3352800" y="0"/>
            <a:ext cx="35036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9" name="Rectangle 2"/>
          <p:cNvSpPr>
            <a:spLocks noGrp="1" noChangeArrowheads="1"/>
          </p:cNvSpPr>
          <p:nvPr>
            <p:ph type="hdr" sz="quarter"/>
          </p:nvPr>
        </p:nvSpPr>
        <p:spPr>
          <a:xfrm>
            <a:off x="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Irrigation</a:t>
            </a:r>
          </a:p>
          <a:p>
            <a:pPr eaLnBrk="1" hangingPunct="1"/>
            <a:endParaRPr lang="en-US" altLang="en-US" sz="1200" dirty="0" smtClean="0"/>
          </a:p>
        </p:txBody>
      </p:sp>
    </p:spTree>
    <p:extLst>
      <p:ext uri="{BB962C8B-B14F-4D97-AF65-F5344CB8AC3E}">
        <p14:creationId xmlns:p14="http://schemas.microsoft.com/office/powerpoint/2010/main" val="1618397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8"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6629"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2600DDFE-03B5-4D46-A08D-3A68EDAA8FFE}" type="slidenum">
              <a:rPr lang="en-US" altLang="en-US"/>
              <a:pPr eaLnBrk="1" hangingPunct="1"/>
              <a:t>3</a:t>
            </a:fld>
            <a:endParaRPr lang="en-US" altLang="en-US"/>
          </a:p>
        </p:txBody>
      </p:sp>
      <p:sp>
        <p:nvSpPr>
          <p:cNvPr id="26630" name="Rectangle 2"/>
          <p:cNvSpPr>
            <a:spLocks noGrp="1" noRot="1" noChangeAspect="1" noChangeArrowheads="1" noTextEdit="1"/>
          </p:cNvSpPr>
          <p:nvPr>
            <p:ph type="sldImg"/>
          </p:nvPr>
        </p:nvSpPr>
        <p:spPr>
          <a:ln/>
        </p:spPr>
      </p:sp>
      <p:sp>
        <p:nvSpPr>
          <p:cNvPr id="2663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You will be investigating each of these methods and listing the advantages and disadvantages for each in </a:t>
            </a:r>
            <a:r>
              <a:rPr lang="en-US" altLang="en-US" i="1" smtClean="0"/>
              <a:t>Activity 10.1.3 Irrigation Brief</a:t>
            </a:r>
            <a:r>
              <a:rPr lang="en-US" altLang="en-US" smtClean="0"/>
              <a:t>.</a:t>
            </a:r>
          </a:p>
        </p:txBody>
      </p:sp>
      <p:sp>
        <p:nvSpPr>
          <p:cNvPr id="8" name="Rectangle 3"/>
          <p:cNvSpPr>
            <a:spLocks noGrp="1" noChangeArrowheads="1"/>
          </p:cNvSpPr>
          <p:nvPr>
            <p:ph type="dt" sz="quarter" idx="1"/>
          </p:nvPr>
        </p:nvSpPr>
        <p:spPr>
          <a:xfrm>
            <a:off x="3352800" y="0"/>
            <a:ext cx="35036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9" name="Rectangle 2"/>
          <p:cNvSpPr>
            <a:spLocks noGrp="1" noChangeArrowheads="1"/>
          </p:cNvSpPr>
          <p:nvPr>
            <p:ph type="hdr" sz="quarter"/>
          </p:nvPr>
        </p:nvSpPr>
        <p:spPr>
          <a:xfrm>
            <a:off x="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Irrigation</a:t>
            </a:r>
          </a:p>
          <a:p>
            <a:pPr eaLnBrk="1" hangingPunct="1"/>
            <a:endParaRPr lang="en-US" altLang="en-US" sz="1200" dirty="0" smtClean="0"/>
          </a:p>
        </p:txBody>
      </p:sp>
    </p:spTree>
    <p:extLst>
      <p:ext uri="{BB962C8B-B14F-4D97-AF65-F5344CB8AC3E}">
        <p14:creationId xmlns:p14="http://schemas.microsoft.com/office/powerpoint/2010/main" val="240871235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7653"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6750E2C8-8022-4E9B-B8EE-5316279C0029}" type="slidenum">
              <a:rPr lang="en-US" altLang="en-US"/>
              <a:pPr eaLnBrk="1" hangingPunct="1"/>
              <a:t>4</a:t>
            </a:fld>
            <a:endParaRPr lang="en-US" altLang="en-US"/>
          </a:p>
        </p:txBody>
      </p:sp>
      <p:sp>
        <p:nvSpPr>
          <p:cNvPr id="27654" name="Rectangle 2"/>
          <p:cNvSpPr>
            <a:spLocks noGrp="1" noRot="1" noChangeAspect="1" noChangeArrowheads="1" noTextEdit="1"/>
          </p:cNvSpPr>
          <p:nvPr>
            <p:ph type="sldImg"/>
          </p:nvPr>
        </p:nvSpPr>
        <p:spPr>
          <a:ln/>
        </p:spPr>
      </p:sp>
      <p:sp>
        <p:nvSpPr>
          <p:cNvPr id="276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smtClean="0"/>
              <a:t>This slides provides you with some limitations for the use of each method. You will research more limitations during your search for information in </a:t>
            </a:r>
            <a:r>
              <a:rPr lang="en-US" altLang="en-US" i="1" smtClean="0"/>
              <a:t>Activity 10.1.3 Irrigation Brief</a:t>
            </a:r>
            <a:r>
              <a:rPr lang="en-US" altLang="en-US" smtClean="0"/>
              <a:t>.</a:t>
            </a:r>
          </a:p>
        </p:txBody>
      </p:sp>
      <p:sp>
        <p:nvSpPr>
          <p:cNvPr id="8" name="Rectangle 3"/>
          <p:cNvSpPr>
            <a:spLocks noGrp="1" noChangeArrowheads="1"/>
          </p:cNvSpPr>
          <p:nvPr>
            <p:ph type="dt" sz="quarter" idx="1"/>
          </p:nvPr>
        </p:nvSpPr>
        <p:spPr>
          <a:xfrm>
            <a:off x="3352800" y="0"/>
            <a:ext cx="35036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9" name="Rectangle 2"/>
          <p:cNvSpPr>
            <a:spLocks noGrp="1" noChangeArrowheads="1"/>
          </p:cNvSpPr>
          <p:nvPr>
            <p:ph type="hdr" sz="quarter"/>
          </p:nvPr>
        </p:nvSpPr>
        <p:spPr>
          <a:xfrm>
            <a:off x="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Irrigation</a:t>
            </a:r>
          </a:p>
          <a:p>
            <a:pPr eaLnBrk="1" hangingPunct="1"/>
            <a:endParaRPr lang="en-US" altLang="en-US" sz="1200" dirty="0" smtClean="0"/>
          </a:p>
        </p:txBody>
      </p:sp>
    </p:spTree>
    <p:extLst>
      <p:ext uri="{BB962C8B-B14F-4D97-AF65-F5344CB8AC3E}">
        <p14:creationId xmlns:p14="http://schemas.microsoft.com/office/powerpoint/2010/main" val="2547032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6"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a:t>
            </a:r>
            <a:r>
              <a:rPr lang="en-US" altLang="en-US" sz="1000" dirty="0" smtClean="0">
                <a:solidFill>
                  <a:srgbClr val="000000"/>
                </a:solidFill>
              </a:rPr>
              <a:t>Education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8677"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3F4DF79-14B9-431B-AD39-781CDB8B30CD}" type="slidenum">
              <a:rPr lang="en-US" altLang="en-US"/>
              <a:pPr eaLnBrk="1" hangingPunct="1"/>
              <a:t>5</a:t>
            </a:fld>
            <a:endParaRPr lang="en-US" altLang="en-US"/>
          </a:p>
        </p:txBody>
      </p:sp>
      <p:sp>
        <p:nvSpPr>
          <p:cNvPr id="28678" name="Rectangle 2"/>
          <p:cNvSpPr>
            <a:spLocks noGrp="1" noRot="1" noChangeAspect="1" noChangeArrowheads="1" noTextEdit="1"/>
          </p:cNvSpPr>
          <p:nvPr>
            <p:ph type="sldImg"/>
          </p:nvPr>
        </p:nvSpPr>
        <p:spPr>
          <a:ln/>
        </p:spPr>
      </p:sp>
      <p:sp>
        <p:nvSpPr>
          <p:cNvPr id="2867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en-US" dirty="0" smtClean="0"/>
              <a:t>No matter the method of irrigation that is used, conservation of water is the key. Today sophisticated computer controlled irrigation systems are used to apply only the necessary amount of water to certain areas of the field or greenhouse based on the plant needs. As water resources become more limited in the future, technology will be needed to prevent waste.</a:t>
            </a:r>
          </a:p>
        </p:txBody>
      </p:sp>
      <p:sp>
        <p:nvSpPr>
          <p:cNvPr id="8" name="Rectangle 3"/>
          <p:cNvSpPr>
            <a:spLocks noGrp="1" noChangeArrowheads="1"/>
          </p:cNvSpPr>
          <p:nvPr>
            <p:ph type="dt" sz="quarter" idx="1"/>
          </p:nvPr>
        </p:nvSpPr>
        <p:spPr>
          <a:xfrm>
            <a:off x="3352800" y="0"/>
            <a:ext cx="35036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9" name="Rectangle 2"/>
          <p:cNvSpPr>
            <a:spLocks noGrp="1" noChangeArrowheads="1"/>
          </p:cNvSpPr>
          <p:nvPr>
            <p:ph type="hdr" sz="quarter"/>
          </p:nvPr>
        </p:nvSpPr>
        <p:spPr>
          <a:xfrm>
            <a:off x="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Irrigation</a:t>
            </a:r>
          </a:p>
          <a:p>
            <a:pPr eaLnBrk="1" hangingPunct="1"/>
            <a:endParaRPr lang="en-US" altLang="en-US" sz="1200" dirty="0" smtClean="0"/>
          </a:p>
        </p:txBody>
      </p:sp>
    </p:spTree>
    <p:extLst>
      <p:ext uri="{BB962C8B-B14F-4D97-AF65-F5344CB8AC3E}">
        <p14:creationId xmlns:p14="http://schemas.microsoft.com/office/powerpoint/2010/main" val="301797157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00"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000" dirty="0">
                <a:solidFill>
                  <a:srgbClr val="000000"/>
                </a:solidFill>
              </a:rPr>
              <a:t>Curriculum for Agricultural Science Education </a:t>
            </a:r>
            <a:r>
              <a:rPr lang="en-US" altLang="en-US" sz="1000" dirty="0" smtClean="0">
                <a:solidFill>
                  <a:srgbClr val="000000"/>
                </a:solidFill>
              </a:rPr>
              <a:t> </a:t>
            </a:r>
            <a:r>
              <a:rPr lang="en-US" altLang="en-US" sz="1000" dirty="0">
                <a:solidFill>
                  <a:srgbClr val="000000"/>
                </a:solidFill>
              </a:rPr>
              <a:t>Copyright </a:t>
            </a:r>
            <a:r>
              <a:rPr lang="en-US" altLang="en-US" sz="1000" dirty="0" smtClean="0">
                <a:solidFill>
                  <a:srgbClr val="000000"/>
                </a:solidFill>
              </a:rPr>
              <a:t>2015</a:t>
            </a:r>
            <a:endParaRPr lang="en-US" altLang="en-US" sz="1200" dirty="0"/>
          </a:p>
        </p:txBody>
      </p:sp>
      <p:sp>
        <p:nvSpPr>
          <p:cNvPr id="29701" name="Rectangle 7"/>
          <p:cNvSpPr>
            <a:spLocks noGrp="1" noChangeArrowheads="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0647420-9E1D-46D4-B50A-0398A352339B}" type="slidenum">
              <a:rPr lang="en-US" altLang="en-US"/>
              <a:pPr eaLnBrk="1" hangingPunct="1"/>
              <a:t>6</a:t>
            </a:fld>
            <a:endParaRPr lang="en-US" altLang="en-US"/>
          </a:p>
        </p:txBody>
      </p:sp>
      <p:sp>
        <p:nvSpPr>
          <p:cNvPr id="29702" name="Rectangle 2"/>
          <p:cNvSpPr>
            <a:spLocks noGrp="1" noRot="1" noChangeAspect="1" noChangeArrowheads="1" noTextEdit="1"/>
          </p:cNvSpPr>
          <p:nvPr>
            <p:ph type="sldImg"/>
          </p:nvPr>
        </p:nvSpPr>
        <p:spPr>
          <a:ln/>
        </p:spPr>
      </p:sp>
      <p:sp>
        <p:nvSpPr>
          <p:cNvPr id="297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 name="Rectangle 3"/>
          <p:cNvSpPr>
            <a:spLocks noGrp="1" noChangeArrowheads="1"/>
          </p:cNvSpPr>
          <p:nvPr>
            <p:ph type="dt" sz="quarter" idx="1"/>
          </p:nvPr>
        </p:nvSpPr>
        <p:spPr>
          <a:xfrm>
            <a:off x="3352800" y="0"/>
            <a:ext cx="3503613"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Principles of Agricultural Science – Plant</a:t>
            </a:r>
          </a:p>
          <a:p>
            <a:pPr eaLnBrk="1" hangingPunct="1"/>
            <a:r>
              <a:rPr lang="en-US" altLang="en-US" sz="1200" dirty="0" smtClean="0"/>
              <a:t>Unit 9 – Lesson 9.1 Tools of Plant Production</a:t>
            </a:r>
          </a:p>
        </p:txBody>
      </p:sp>
      <p:sp>
        <p:nvSpPr>
          <p:cNvPr id="9" name="Rectangle 2"/>
          <p:cNvSpPr>
            <a:spLocks noGrp="1" noChangeArrowheads="1"/>
          </p:cNvSpPr>
          <p:nvPr>
            <p:ph type="hdr" sz="quarter"/>
          </p:nvPr>
        </p:nvSpPr>
        <p:spPr>
          <a:xfrm>
            <a:off x="0" y="0"/>
            <a:ext cx="2971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r>
              <a:rPr lang="en-US" altLang="en-US" sz="1200" dirty="0" smtClean="0"/>
              <a:t>Irrigation</a:t>
            </a:r>
          </a:p>
          <a:p>
            <a:pPr eaLnBrk="1" hangingPunct="1"/>
            <a:endParaRPr lang="en-US" altLang="en-US" sz="1200" dirty="0" smtClean="0"/>
          </a:p>
        </p:txBody>
      </p:sp>
    </p:spTree>
    <p:extLst>
      <p:ext uri="{BB962C8B-B14F-4D97-AF65-F5344CB8AC3E}">
        <p14:creationId xmlns:p14="http://schemas.microsoft.com/office/powerpoint/2010/main" val="7782112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10"/>
          <p:cNvGrpSpPr>
            <a:grpSpLocks/>
          </p:cNvGrpSpPr>
          <p:nvPr/>
        </p:nvGrpSpPr>
        <p:grpSpPr bwMode="auto">
          <a:xfrm>
            <a:off x="838200" y="228600"/>
            <a:ext cx="8305800" cy="5480050"/>
            <a:chOff x="528" y="144"/>
            <a:chExt cx="5232" cy="3452"/>
          </a:xfrm>
        </p:grpSpPr>
        <p:pic>
          <p:nvPicPr>
            <p:cNvPr id="3"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00" y="144"/>
              <a:ext cx="3452" cy="3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8"/>
            <p:cNvSpPr txBox="1">
              <a:spLocks noChangeArrowheads="1"/>
            </p:cNvSpPr>
            <p:nvPr/>
          </p:nvSpPr>
          <p:spPr bwMode="auto">
            <a:xfrm>
              <a:off x="528" y="3072"/>
              <a:ext cx="5232" cy="327"/>
            </a:xfrm>
            <a:prstGeom prst="rect">
              <a:avLst/>
            </a:prstGeom>
            <a:solidFill>
              <a:srgbClr val="00CC00"/>
            </a:solidFill>
            <a:ln w="9525">
              <a:noFill/>
              <a:miter lim="800000"/>
              <a:headEnd/>
              <a:tailEnd/>
            </a:ln>
            <a:effectLst/>
          </p:spPr>
          <p:txBody>
            <a:bodyPr>
              <a:spAutoFit/>
            </a:bodyPr>
            <a:lstStyle/>
            <a:p>
              <a:pPr algn="ctr" eaLnBrk="0" hangingPunct="0">
                <a:spcBef>
                  <a:spcPct val="50000"/>
                </a:spcBef>
                <a:defRPr/>
              </a:pPr>
              <a:r>
                <a:rPr lang="en-US" sz="2800" b="1" dirty="0"/>
                <a:t>Principles of Agricultural Science – Plant</a:t>
              </a:r>
            </a:p>
          </p:txBody>
        </p:sp>
      </p:gr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a:lvl1pPr>
          </a:lstStyle>
          <a:p>
            <a:pPr>
              <a:defRPr/>
            </a:pPr>
            <a:fld id="{BED221CD-70A6-40F5-87B3-9F417654D060}" type="slidenum">
              <a:rPr lang="en-US"/>
              <a:pPr>
                <a:defRPr/>
              </a:pPr>
              <a:t>‹#›</a:t>
            </a:fld>
            <a:endParaRPr lang="en-US" dirty="0"/>
          </a:p>
        </p:txBody>
      </p:sp>
    </p:spTree>
    <p:extLst>
      <p:ext uri="{BB962C8B-B14F-4D97-AF65-F5344CB8AC3E}">
        <p14:creationId xmlns:p14="http://schemas.microsoft.com/office/powerpoint/2010/main" val="3196511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A3066C-692F-4F7C-92C5-3DA9D419BE3C}" type="slidenum">
              <a:rPr lang="en-US"/>
              <a:pPr>
                <a:defRPr/>
              </a:pPr>
              <a:t>‹#›</a:t>
            </a:fld>
            <a:endParaRPr lang="en-US" dirty="0"/>
          </a:p>
        </p:txBody>
      </p:sp>
    </p:spTree>
    <p:extLst>
      <p:ext uri="{BB962C8B-B14F-4D97-AF65-F5344CB8AC3E}">
        <p14:creationId xmlns:p14="http://schemas.microsoft.com/office/powerpoint/2010/main" val="26106927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AF96F065-2929-4B9C-BDE5-ED844CC0D4BE}" type="slidenum">
              <a:rPr lang="en-US"/>
              <a:pPr>
                <a:defRPr/>
              </a:pPr>
              <a:t>‹#›</a:t>
            </a:fld>
            <a:endParaRPr lang="en-US" dirty="0"/>
          </a:p>
        </p:txBody>
      </p:sp>
    </p:spTree>
    <p:extLst>
      <p:ext uri="{BB962C8B-B14F-4D97-AF65-F5344CB8AC3E}">
        <p14:creationId xmlns:p14="http://schemas.microsoft.com/office/powerpoint/2010/main" val="9807799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B6C7245-2A9C-4BAC-956E-924DEF3AAD79}" type="slidenum">
              <a:rPr lang="en-US"/>
              <a:pPr>
                <a:defRPr/>
              </a:pPr>
              <a:t>‹#›</a:t>
            </a:fld>
            <a:endParaRPr lang="en-US" dirty="0"/>
          </a:p>
        </p:txBody>
      </p:sp>
    </p:spTree>
    <p:extLst>
      <p:ext uri="{BB962C8B-B14F-4D97-AF65-F5344CB8AC3E}">
        <p14:creationId xmlns:p14="http://schemas.microsoft.com/office/powerpoint/2010/main" val="2384223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0DC6F70-A645-4BB8-B588-834A65680130}" type="slidenum">
              <a:rPr lang="en-US"/>
              <a:pPr>
                <a:defRPr/>
              </a:pPr>
              <a:t>‹#›</a:t>
            </a:fld>
            <a:endParaRPr lang="en-US" dirty="0"/>
          </a:p>
        </p:txBody>
      </p:sp>
    </p:spTree>
    <p:extLst>
      <p:ext uri="{BB962C8B-B14F-4D97-AF65-F5344CB8AC3E}">
        <p14:creationId xmlns:p14="http://schemas.microsoft.com/office/powerpoint/2010/main" val="14279427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828800"/>
            <a:ext cx="4038600" cy="42973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9B2989-40F0-4EF8-845C-15C55D684E4B}" type="slidenum">
              <a:rPr lang="en-US"/>
              <a:pPr>
                <a:defRPr/>
              </a:pPr>
              <a:t>‹#›</a:t>
            </a:fld>
            <a:endParaRPr lang="en-US" dirty="0"/>
          </a:p>
        </p:txBody>
      </p:sp>
    </p:spTree>
    <p:extLst>
      <p:ext uri="{BB962C8B-B14F-4D97-AF65-F5344CB8AC3E}">
        <p14:creationId xmlns:p14="http://schemas.microsoft.com/office/powerpoint/2010/main" val="3754371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1DE16CF-3A95-4FC4-864C-0D485D9167A7}" type="slidenum">
              <a:rPr lang="en-US"/>
              <a:pPr>
                <a:defRPr/>
              </a:pPr>
              <a:t>‹#›</a:t>
            </a:fld>
            <a:endParaRPr lang="en-US" dirty="0"/>
          </a:p>
        </p:txBody>
      </p:sp>
    </p:spTree>
    <p:extLst>
      <p:ext uri="{BB962C8B-B14F-4D97-AF65-F5344CB8AC3E}">
        <p14:creationId xmlns:p14="http://schemas.microsoft.com/office/powerpoint/2010/main" val="65379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120CA51-FE06-446B-8A43-7104F26EF2DD}" type="slidenum">
              <a:rPr lang="en-US"/>
              <a:pPr>
                <a:defRPr/>
              </a:pPr>
              <a:t>‹#›</a:t>
            </a:fld>
            <a:endParaRPr lang="en-US" dirty="0"/>
          </a:p>
        </p:txBody>
      </p:sp>
    </p:spTree>
    <p:extLst>
      <p:ext uri="{BB962C8B-B14F-4D97-AF65-F5344CB8AC3E}">
        <p14:creationId xmlns:p14="http://schemas.microsoft.com/office/powerpoint/2010/main" val="10724919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E786D3E-F45C-40B8-BF5B-DBC34898D4A6}" type="slidenum">
              <a:rPr lang="en-US"/>
              <a:pPr>
                <a:defRPr/>
              </a:pPr>
              <a:t>‹#›</a:t>
            </a:fld>
            <a:endParaRPr lang="en-US" dirty="0"/>
          </a:p>
        </p:txBody>
      </p:sp>
    </p:spTree>
    <p:extLst>
      <p:ext uri="{BB962C8B-B14F-4D97-AF65-F5344CB8AC3E}">
        <p14:creationId xmlns:p14="http://schemas.microsoft.com/office/powerpoint/2010/main" val="3839336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F274D2C-28B3-43EE-AC32-E656AF8ABB18}" type="slidenum">
              <a:rPr lang="en-US"/>
              <a:pPr>
                <a:defRPr/>
              </a:pPr>
              <a:t>‹#›</a:t>
            </a:fld>
            <a:endParaRPr lang="en-US" dirty="0"/>
          </a:p>
        </p:txBody>
      </p:sp>
    </p:spTree>
    <p:extLst>
      <p:ext uri="{BB962C8B-B14F-4D97-AF65-F5344CB8AC3E}">
        <p14:creationId xmlns:p14="http://schemas.microsoft.com/office/powerpoint/2010/main" val="222925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43BCA49-4DCD-42D3-A1A3-AA6A1D5625A7}" type="slidenum">
              <a:rPr lang="en-US"/>
              <a:pPr>
                <a:defRPr/>
              </a:pPr>
              <a:t>‹#›</a:t>
            </a:fld>
            <a:endParaRPr lang="en-US" dirty="0"/>
          </a:p>
        </p:txBody>
      </p:sp>
    </p:spTree>
    <p:extLst>
      <p:ext uri="{BB962C8B-B14F-4D97-AF65-F5344CB8AC3E}">
        <p14:creationId xmlns:p14="http://schemas.microsoft.com/office/powerpoint/2010/main" val="970418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457200" y="274638"/>
            <a:ext cx="8229600" cy="10207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2051" name="Rectangle 3"/>
          <p:cNvSpPr>
            <a:spLocks noGrp="1" noChangeArrowheads="1"/>
          </p:cNvSpPr>
          <p:nvPr>
            <p:ph type="body" idx="1"/>
          </p:nvPr>
        </p:nvSpPr>
        <p:spPr bwMode="auto">
          <a:xfrm>
            <a:off x="457200" y="1828800"/>
            <a:ext cx="8229600" cy="4297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AB748F87-0C99-484F-92FB-A0E9635A803F}" type="slidenum">
              <a:rPr lang="en-US"/>
              <a:pPr>
                <a:defRPr/>
              </a:pPr>
              <a:t>‹#›</a:t>
            </a:fld>
            <a:endParaRPr lang="en-US" dirty="0"/>
          </a:p>
        </p:txBody>
      </p:sp>
      <p:sp>
        <p:nvSpPr>
          <p:cNvPr id="1031" name="Text Box 7"/>
          <p:cNvSpPr txBox="1">
            <a:spLocks noChangeArrowheads="1"/>
          </p:cNvSpPr>
          <p:nvPr/>
        </p:nvSpPr>
        <p:spPr bwMode="auto">
          <a:xfrm>
            <a:off x="825500" y="1358900"/>
            <a:ext cx="8305800" cy="366713"/>
          </a:xfrm>
          <a:prstGeom prst="rect">
            <a:avLst/>
          </a:prstGeom>
          <a:solidFill>
            <a:srgbClr val="00CC00"/>
          </a:solidFill>
          <a:ln w="9525">
            <a:noFill/>
            <a:miter lim="800000"/>
            <a:headEnd/>
            <a:tailEnd/>
          </a:ln>
          <a:effectLst/>
        </p:spPr>
        <p:txBody>
          <a:bodyPr>
            <a:spAutoFit/>
          </a:bodyPr>
          <a:lstStyle/>
          <a:p>
            <a:pPr>
              <a:spcBef>
                <a:spcPct val="50000"/>
              </a:spcBef>
              <a:defRPr/>
            </a:pPr>
            <a:endParaRPr lang="en-US" sz="1800" dirty="0"/>
          </a:p>
        </p:txBody>
      </p:sp>
      <p:pic>
        <p:nvPicPr>
          <p:cNvPr id="2056" name="Picture 8"/>
          <p:cNvPicPr>
            <a:picLocks noChangeAspect="1" noChangeArrowheads="1"/>
          </p:cNvPicPr>
          <p:nvPr/>
        </p:nvPicPr>
        <p:blipFill>
          <a:blip r:embed="rId13">
            <a:clrChange>
              <a:clrFrom>
                <a:srgbClr val="FFFFFF"/>
              </a:clrFrom>
              <a:clrTo>
                <a:srgbClr val="FFFFFF">
                  <a:alpha val="0"/>
                </a:srgbClr>
              </a:clrTo>
            </a:clrChange>
            <a:extLst>
              <a:ext uri="{28A0092B-C50C-407E-A947-70E740481C1C}">
                <a14:useLocalDpi xmlns:a14="http://schemas.microsoft.com/office/drawing/2010/main" val="0"/>
              </a:ext>
            </a:extLst>
          </a:blip>
          <a:srcRect t="16667" b="16667"/>
          <a:stretch>
            <a:fillRect/>
          </a:stretch>
        </p:blipFill>
        <p:spPr bwMode="auto">
          <a:xfrm>
            <a:off x="7391400" y="6248400"/>
            <a:ext cx="914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07"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4.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8D71C9DA-2AAF-4010-A977-2049AF1411FC}" type="slidenum">
              <a:rPr lang="en-US" altLang="en-US" sz="1400" smtClean="0"/>
              <a:pPr eaLnBrk="1" hangingPunct="1"/>
              <a:t>1</a:t>
            </a:fld>
            <a:endParaRPr lang="en-US" altLang="en-US" sz="1400" smtClean="0"/>
          </a:p>
        </p:txBody>
      </p:sp>
      <p:sp>
        <p:nvSpPr>
          <p:cNvPr id="4099" name="Text Box 2"/>
          <p:cNvSpPr txBox="1">
            <a:spLocks noChangeArrowheads="1"/>
          </p:cNvSpPr>
          <p:nvPr/>
        </p:nvSpPr>
        <p:spPr bwMode="auto">
          <a:xfrm>
            <a:off x="3108325" y="4503738"/>
            <a:ext cx="184150" cy="6715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endParaRPr lang="en-US" altLang="en-US" sz="3800" b="1">
              <a:solidFill>
                <a:srgbClr val="003399"/>
              </a:solidFill>
              <a:latin typeface="Verdana" pitchFamily="34" charset="0"/>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Number Placeholder 4"/>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A850C5E-BEE9-44BA-9F52-7972990C173F}" type="slidenum">
              <a:rPr lang="en-US" altLang="en-US" sz="1400" smtClean="0"/>
              <a:pPr eaLnBrk="1" hangingPunct="1"/>
              <a:t>2</a:t>
            </a:fld>
            <a:endParaRPr lang="en-US" altLang="en-US" sz="1400" smtClean="0"/>
          </a:p>
        </p:txBody>
      </p:sp>
      <p:sp>
        <p:nvSpPr>
          <p:cNvPr id="5123" name="Rectangle 4"/>
          <p:cNvSpPr>
            <a:spLocks noGrp="1" noChangeArrowheads="1"/>
          </p:cNvSpPr>
          <p:nvPr>
            <p:ph type="title"/>
          </p:nvPr>
        </p:nvSpPr>
        <p:spPr>
          <a:xfrm>
            <a:off x="533400" y="2819400"/>
            <a:ext cx="8229600" cy="1524000"/>
          </a:xfrm>
        </p:spPr>
        <p:txBody>
          <a:bodyPr/>
          <a:lstStyle/>
          <a:p>
            <a:pPr eaLnBrk="1" hangingPunct="1"/>
            <a:r>
              <a:rPr lang="en-US" altLang="en-US" dirty="0" smtClean="0"/>
              <a:t>Irrigation</a:t>
            </a:r>
            <a:br>
              <a:rPr lang="en-US" altLang="en-US" dirty="0" smtClean="0"/>
            </a:br>
            <a:r>
              <a:rPr lang="en-US" altLang="en-US" dirty="0" smtClean="0"/>
              <a:t/>
            </a:r>
            <a:br>
              <a:rPr lang="en-US" altLang="en-US" dirty="0" smtClean="0"/>
            </a:br>
            <a:r>
              <a:rPr lang="en-US" altLang="en-US" sz="2800" dirty="0" smtClean="0"/>
              <a:t>Unit 9 – Crop Production and Marketing</a:t>
            </a:r>
            <a:br>
              <a:rPr lang="en-US" altLang="en-US" sz="2800" dirty="0" smtClean="0"/>
            </a:br>
            <a:r>
              <a:rPr lang="en-US" altLang="en-US" sz="2800" dirty="0" smtClean="0"/>
              <a:t>Lesson 9.1 Tools of Plant Production</a:t>
            </a:r>
          </a:p>
        </p:txBody>
      </p:sp>
      <p:sp>
        <p:nvSpPr>
          <p:cNvPr id="5124" name="Text Box 5"/>
          <p:cNvSpPr txBox="1">
            <a:spLocks noChangeArrowheads="1"/>
          </p:cNvSpPr>
          <p:nvPr/>
        </p:nvSpPr>
        <p:spPr bwMode="auto">
          <a:xfrm>
            <a:off x="762000" y="1295400"/>
            <a:ext cx="8382000" cy="519113"/>
          </a:xfrm>
          <a:prstGeom prst="rect">
            <a:avLst/>
          </a:prstGeom>
          <a:solidFill>
            <a:srgbClr val="00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algn="ctr">
              <a:spcBef>
                <a:spcPct val="50000"/>
              </a:spcBef>
            </a:pPr>
            <a:r>
              <a:rPr lang="en-US" altLang="en-US" sz="2800" b="1"/>
              <a:t>Principles of Agricultural Science – Plant</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927CBFE2-1343-46EF-BC3A-1B0EC7341004}" type="slidenum">
              <a:rPr lang="en-US" altLang="en-US" sz="1400" smtClean="0"/>
              <a:pPr eaLnBrk="1" hangingPunct="1"/>
              <a:t>3</a:t>
            </a:fld>
            <a:endParaRPr lang="en-US" altLang="en-US" sz="1400" smtClean="0"/>
          </a:p>
        </p:txBody>
      </p:sp>
      <p:sp>
        <p:nvSpPr>
          <p:cNvPr id="1028" name="Rectangle 2"/>
          <p:cNvSpPr>
            <a:spLocks noGrp="1" noChangeArrowheads="1"/>
          </p:cNvSpPr>
          <p:nvPr>
            <p:ph type="title"/>
          </p:nvPr>
        </p:nvSpPr>
        <p:spPr/>
        <p:txBody>
          <a:bodyPr/>
          <a:lstStyle/>
          <a:p>
            <a:pPr eaLnBrk="1" hangingPunct="1"/>
            <a:r>
              <a:rPr lang="en-US" altLang="en-US" smtClean="0"/>
              <a:t>Irrigation</a:t>
            </a:r>
          </a:p>
        </p:txBody>
      </p:sp>
      <p:sp>
        <p:nvSpPr>
          <p:cNvPr id="54275" name="Rectangle 3"/>
          <p:cNvSpPr>
            <a:spLocks noGrp="1" noChangeArrowheads="1"/>
          </p:cNvSpPr>
          <p:nvPr>
            <p:ph type="body" idx="1"/>
          </p:nvPr>
        </p:nvSpPr>
        <p:spPr/>
        <p:txBody>
          <a:bodyPr/>
          <a:lstStyle/>
          <a:p>
            <a:pPr eaLnBrk="1" hangingPunct="1">
              <a:buFontTx/>
              <a:buNone/>
            </a:pPr>
            <a:r>
              <a:rPr lang="en-US" altLang="en-US" smtClean="0"/>
              <a:t>Three main types of irrigation:</a:t>
            </a:r>
          </a:p>
          <a:p>
            <a:pPr eaLnBrk="1" hangingPunct="1">
              <a:buFontTx/>
              <a:buBlip>
                <a:blip r:embed="rId3"/>
              </a:buBlip>
            </a:pPr>
            <a:r>
              <a:rPr lang="en-US" altLang="en-US" smtClean="0"/>
              <a:t>Flood</a:t>
            </a:r>
          </a:p>
          <a:p>
            <a:pPr eaLnBrk="1" hangingPunct="1">
              <a:buFontTx/>
              <a:buBlip>
                <a:blip r:embed="rId3"/>
              </a:buBlip>
            </a:pPr>
            <a:r>
              <a:rPr lang="en-US" altLang="en-US" smtClean="0"/>
              <a:t>Furrow (a type of flood irrigation)</a:t>
            </a:r>
          </a:p>
          <a:p>
            <a:pPr eaLnBrk="1" hangingPunct="1">
              <a:buFontTx/>
              <a:buBlip>
                <a:blip r:embed="rId3"/>
              </a:buBlip>
            </a:pPr>
            <a:r>
              <a:rPr lang="en-US" altLang="en-US" smtClean="0"/>
              <a:t>Overhead</a:t>
            </a:r>
          </a:p>
          <a:p>
            <a:pPr eaLnBrk="1" hangingPunct="1">
              <a:buFontTx/>
              <a:buBlip>
                <a:blip r:embed="rId3"/>
              </a:buBlip>
            </a:pPr>
            <a:r>
              <a:rPr lang="en-US" altLang="en-US" smtClean="0"/>
              <a:t>Drip</a:t>
            </a:r>
          </a:p>
        </p:txBody>
      </p:sp>
      <p:pic>
        <p:nvPicPr>
          <p:cNvPr id="1030" name="Picture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3733800"/>
            <a:ext cx="4435475" cy="2530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4275">
                                            <p:txEl>
                                              <p:pRg st="1" end="1"/>
                                            </p:txEl>
                                          </p:spTgt>
                                        </p:tgtEl>
                                        <p:attrNameLst>
                                          <p:attrName>style.visibility</p:attrName>
                                        </p:attrNameLst>
                                      </p:cBhvr>
                                      <p:to>
                                        <p:strVal val="visible"/>
                                      </p:to>
                                    </p:set>
                                    <p:anim calcmode="lin" valueType="num">
                                      <p:cBhvr additive="base">
                                        <p:cTn id="7" dur="500" fill="hold"/>
                                        <p:tgtEl>
                                          <p:spTgt spid="5427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427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4275">
                                            <p:txEl>
                                              <p:pRg st="2" end="2"/>
                                            </p:txEl>
                                          </p:spTgt>
                                        </p:tgtEl>
                                        <p:attrNameLst>
                                          <p:attrName>style.visibility</p:attrName>
                                        </p:attrNameLst>
                                      </p:cBhvr>
                                      <p:to>
                                        <p:strVal val="visible"/>
                                      </p:to>
                                    </p:set>
                                    <p:anim calcmode="lin" valueType="num">
                                      <p:cBhvr additive="base">
                                        <p:cTn id="13" dur="500" fill="hold"/>
                                        <p:tgtEl>
                                          <p:spTgt spid="54275">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427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4275">
                                            <p:txEl>
                                              <p:pRg st="3" end="3"/>
                                            </p:txEl>
                                          </p:spTgt>
                                        </p:tgtEl>
                                        <p:attrNameLst>
                                          <p:attrName>style.visibility</p:attrName>
                                        </p:attrNameLst>
                                      </p:cBhvr>
                                      <p:to>
                                        <p:strVal val="visible"/>
                                      </p:to>
                                    </p:set>
                                    <p:anim calcmode="lin" valueType="num">
                                      <p:cBhvr additive="base">
                                        <p:cTn id="19" dur="500" fill="hold"/>
                                        <p:tgtEl>
                                          <p:spTgt spid="54275">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427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54275">
                                            <p:txEl>
                                              <p:pRg st="4" end="4"/>
                                            </p:txEl>
                                          </p:spTgt>
                                        </p:tgtEl>
                                        <p:attrNameLst>
                                          <p:attrName>style.visibility</p:attrName>
                                        </p:attrNameLst>
                                      </p:cBhvr>
                                      <p:to>
                                        <p:strVal val="visible"/>
                                      </p:to>
                                    </p:set>
                                    <p:anim calcmode="lin" valueType="num">
                                      <p:cBhvr additive="base">
                                        <p:cTn id="25" dur="500" fill="hold"/>
                                        <p:tgtEl>
                                          <p:spTgt spid="54275">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427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5C18323-13C2-46D9-8CFD-99FC8BA67244}" type="slidenum">
              <a:rPr lang="en-US" altLang="en-US" sz="1400" smtClean="0"/>
              <a:pPr eaLnBrk="1" hangingPunct="1"/>
              <a:t>4</a:t>
            </a:fld>
            <a:endParaRPr lang="en-US" altLang="en-US" sz="1400" smtClean="0"/>
          </a:p>
        </p:txBody>
      </p:sp>
      <p:sp>
        <p:nvSpPr>
          <p:cNvPr id="13315" name="Rectangle 2"/>
          <p:cNvSpPr>
            <a:spLocks noGrp="1" noChangeArrowheads="1"/>
          </p:cNvSpPr>
          <p:nvPr>
            <p:ph type="title"/>
          </p:nvPr>
        </p:nvSpPr>
        <p:spPr/>
        <p:txBody>
          <a:bodyPr/>
          <a:lstStyle/>
          <a:p>
            <a:pPr eaLnBrk="1" hangingPunct="1"/>
            <a:r>
              <a:rPr lang="en-US" altLang="en-US" sz="4000" smtClean="0"/>
              <a:t>Examining the Methods of Irrigation</a:t>
            </a:r>
          </a:p>
        </p:txBody>
      </p:sp>
      <p:sp>
        <p:nvSpPr>
          <p:cNvPr id="55299" name="Rectangle 3"/>
          <p:cNvSpPr>
            <a:spLocks noGrp="1" noChangeArrowheads="1"/>
          </p:cNvSpPr>
          <p:nvPr>
            <p:ph type="body" idx="1"/>
          </p:nvPr>
        </p:nvSpPr>
        <p:spPr/>
        <p:txBody>
          <a:bodyPr/>
          <a:lstStyle/>
          <a:p>
            <a:pPr eaLnBrk="1" hangingPunct="1">
              <a:buFontTx/>
              <a:buNone/>
            </a:pPr>
            <a:r>
              <a:rPr lang="en-US" altLang="en-US" dirty="0" smtClean="0"/>
              <a:t>The selection of the irrigation method will depend upon the type of crop.</a:t>
            </a:r>
          </a:p>
          <a:p>
            <a:pPr eaLnBrk="1" hangingPunct="1">
              <a:buFontTx/>
              <a:buBlip>
                <a:blip r:embed="rId3"/>
              </a:buBlip>
            </a:pPr>
            <a:r>
              <a:rPr lang="en-US" altLang="en-US" b="1" dirty="0" smtClean="0"/>
              <a:t>Flood </a:t>
            </a:r>
            <a:r>
              <a:rPr lang="en-US" altLang="en-US" b="1" dirty="0" smtClean="0">
                <a:cs typeface="Arial" charset="0"/>
              </a:rPr>
              <a:t>– </a:t>
            </a:r>
            <a:r>
              <a:rPr lang="en-US" altLang="en-US" dirty="0" smtClean="0"/>
              <a:t>field crops, some greenhouse container crops</a:t>
            </a:r>
          </a:p>
          <a:p>
            <a:pPr eaLnBrk="1" hangingPunct="1">
              <a:buFontTx/>
              <a:buBlip>
                <a:blip r:embed="rId3"/>
              </a:buBlip>
            </a:pPr>
            <a:r>
              <a:rPr lang="en-US" altLang="en-US" b="1" dirty="0" smtClean="0"/>
              <a:t>Overhead </a:t>
            </a:r>
            <a:r>
              <a:rPr lang="en-US" altLang="en-US" b="1" dirty="0" smtClean="0">
                <a:cs typeface="Arial" charset="0"/>
              </a:rPr>
              <a:t>–</a:t>
            </a:r>
            <a:r>
              <a:rPr lang="en-US" altLang="en-US" dirty="0" smtClean="0"/>
              <a:t> most common, found in all types of production systems</a:t>
            </a:r>
          </a:p>
          <a:p>
            <a:pPr eaLnBrk="1" hangingPunct="1">
              <a:buFontTx/>
              <a:buBlip>
                <a:blip r:embed="rId3"/>
              </a:buBlip>
            </a:pPr>
            <a:r>
              <a:rPr lang="en-US" altLang="en-US" b="1" dirty="0" smtClean="0"/>
              <a:t>Drip </a:t>
            </a:r>
            <a:r>
              <a:rPr lang="en-US" altLang="en-US" b="1" dirty="0" smtClean="0">
                <a:cs typeface="Arial" charset="0"/>
              </a:rPr>
              <a:t>–</a:t>
            </a:r>
            <a:r>
              <a:rPr lang="en-US" altLang="en-US" dirty="0" smtClean="0"/>
              <a:t> </a:t>
            </a:r>
            <a:r>
              <a:rPr lang="en-US" altLang="en-US" dirty="0"/>
              <a:t>u</a:t>
            </a:r>
            <a:r>
              <a:rPr lang="en-US" altLang="en-US" dirty="0" smtClean="0"/>
              <a:t>sed extensively in nursery and landscape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5299">
                                            <p:txEl>
                                              <p:pRg st="1" end="1"/>
                                            </p:txEl>
                                          </p:spTgt>
                                        </p:tgtEl>
                                        <p:attrNameLst>
                                          <p:attrName>style.visibility</p:attrName>
                                        </p:attrNameLst>
                                      </p:cBhvr>
                                      <p:to>
                                        <p:strVal val="visible"/>
                                      </p:to>
                                    </p:set>
                                    <p:anim calcmode="lin" valueType="num">
                                      <p:cBhvr additive="base">
                                        <p:cTn id="7" dur="500" fill="hold"/>
                                        <p:tgtEl>
                                          <p:spTgt spid="5529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52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55299">
                                            <p:txEl>
                                              <p:pRg st="2" end="2"/>
                                            </p:txEl>
                                          </p:spTgt>
                                        </p:tgtEl>
                                        <p:attrNameLst>
                                          <p:attrName>style.visibility</p:attrName>
                                        </p:attrNameLst>
                                      </p:cBhvr>
                                      <p:to>
                                        <p:strVal val="visible"/>
                                      </p:to>
                                    </p:set>
                                    <p:anim calcmode="lin" valueType="num">
                                      <p:cBhvr additive="base">
                                        <p:cTn id="13" dur="500" fill="hold"/>
                                        <p:tgtEl>
                                          <p:spTgt spid="55299">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52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5299">
                                            <p:txEl>
                                              <p:pRg st="3" end="3"/>
                                            </p:txEl>
                                          </p:spTgt>
                                        </p:tgtEl>
                                        <p:attrNameLst>
                                          <p:attrName>style.visibility</p:attrName>
                                        </p:attrNameLst>
                                      </p:cBhvr>
                                      <p:to>
                                        <p:strVal val="visible"/>
                                      </p:to>
                                    </p:set>
                                    <p:anim calcmode="lin" valueType="num">
                                      <p:cBhvr additive="base">
                                        <p:cTn id="19" dur="500" fill="hold"/>
                                        <p:tgtEl>
                                          <p:spTgt spid="5529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529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06666E7F-C302-481C-A2D3-D48E602F27B2}" type="slidenum">
              <a:rPr lang="en-US" altLang="en-US" sz="1400" smtClean="0"/>
              <a:pPr eaLnBrk="1" hangingPunct="1"/>
              <a:t>5</a:t>
            </a:fld>
            <a:endParaRPr lang="en-US" altLang="en-US" sz="1400" smtClean="0"/>
          </a:p>
        </p:txBody>
      </p:sp>
      <p:sp>
        <p:nvSpPr>
          <p:cNvPr id="14339" name="Rectangle 2"/>
          <p:cNvSpPr>
            <a:spLocks noGrp="1" noChangeArrowheads="1"/>
          </p:cNvSpPr>
          <p:nvPr>
            <p:ph type="title"/>
          </p:nvPr>
        </p:nvSpPr>
        <p:spPr/>
        <p:txBody>
          <a:bodyPr/>
          <a:lstStyle/>
          <a:p>
            <a:pPr eaLnBrk="1" hangingPunct="1"/>
            <a:r>
              <a:rPr lang="en-US" altLang="en-US" smtClean="0"/>
              <a:t>Goals of Irrigation</a:t>
            </a:r>
          </a:p>
        </p:txBody>
      </p:sp>
      <p:sp>
        <p:nvSpPr>
          <p:cNvPr id="56323" name="Rectangle 3"/>
          <p:cNvSpPr>
            <a:spLocks noGrp="1" noChangeArrowheads="1"/>
          </p:cNvSpPr>
          <p:nvPr>
            <p:ph type="body" idx="1"/>
          </p:nvPr>
        </p:nvSpPr>
        <p:spPr>
          <a:xfrm>
            <a:off x="457200" y="1828800"/>
            <a:ext cx="8229600" cy="4038600"/>
          </a:xfrm>
        </p:spPr>
        <p:txBody>
          <a:bodyPr/>
          <a:lstStyle/>
          <a:p>
            <a:pPr eaLnBrk="1" hangingPunct="1">
              <a:buFontTx/>
              <a:buNone/>
            </a:pPr>
            <a:r>
              <a:rPr lang="en-US" altLang="en-US" sz="2800" dirty="0" smtClean="0"/>
              <a:t>The goals of a irrigation are to:</a:t>
            </a:r>
          </a:p>
          <a:p>
            <a:pPr eaLnBrk="1" hangingPunct="1">
              <a:buClr>
                <a:srgbClr val="00CC00"/>
              </a:buClr>
            </a:pPr>
            <a:r>
              <a:rPr lang="en-US" altLang="en-US" sz="2800" dirty="0" smtClean="0"/>
              <a:t>Provide the appropriate amount of water.</a:t>
            </a:r>
          </a:p>
          <a:p>
            <a:pPr eaLnBrk="1" hangingPunct="1">
              <a:buClr>
                <a:srgbClr val="00CC00"/>
              </a:buClr>
            </a:pPr>
            <a:r>
              <a:rPr lang="en-US" altLang="en-US" sz="2800" dirty="0" smtClean="0"/>
              <a:t>Prevent overwatering.</a:t>
            </a:r>
          </a:p>
          <a:p>
            <a:pPr eaLnBrk="1" hangingPunct="1">
              <a:buClr>
                <a:srgbClr val="00CC00"/>
              </a:buClr>
            </a:pPr>
            <a:r>
              <a:rPr lang="en-US" altLang="en-US" sz="2800" dirty="0" smtClean="0"/>
              <a:t>Prevent water waste by targeting root zone.</a:t>
            </a:r>
          </a:p>
          <a:p>
            <a:pPr eaLnBrk="1" hangingPunct="1">
              <a:buClr>
                <a:srgbClr val="00CC00"/>
              </a:buClr>
            </a:pPr>
            <a:r>
              <a:rPr lang="en-US" altLang="en-US" sz="2800" dirty="0" smtClean="0"/>
              <a:t>Limit loss of water to evaporation.</a:t>
            </a:r>
          </a:p>
          <a:p>
            <a:pPr eaLnBrk="1" hangingPunct="1">
              <a:buClr>
                <a:srgbClr val="00CC00"/>
              </a:buClr>
            </a:pPr>
            <a:r>
              <a:rPr lang="en-US" altLang="en-US" sz="2800" dirty="0" smtClean="0"/>
              <a:t>Prevent excess water runoff causing erosion and pollution.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56323">
                                            <p:txEl>
                                              <p:pRg st="1" end="1"/>
                                            </p:txEl>
                                          </p:spTgt>
                                        </p:tgtEl>
                                        <p:attrNameLst>
                                          <p:attrName>style.visibility</p:attrName>
                                        </p:attrNameLst>
                                      </p:cBhvr>
                                      <p:to>
                                        <p:strVal val="visible"/>
                                      </p:to>
                                    </p:set>
                                    <p:anim calcmode="lin" valueType="num">
                                      <p:cBhvr additive="base">
                                        <p:cTn id="7" dur="500" fill="hold"/>
                                        <p:tgtEl>
                                          <p:spTgt spid="5632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632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6323">
                                            <p:txEl>
                                              <p:pRg st="2" end="2"/>
                                            </p:txEl>
                                          </p:spTgt>
                                        </p:tgtEl>
                                        <p:attrNameLst>
                                          <p:attrName>style.visibility</p:attrName>
                                        </p:attrNameLst>
                                      </p:cBhvr>
                                      <p:to>
                                        <p:strVal val="visible"/>
                                      </p:to>
                                    </p:set>
                                    <p:anim calcmode="lin" valueType="num">
                                      <p:cBhvr additive="base">
                                        <p:cTn id="13" dur="500" fill="hold"/>
                                        <p:tgtEl>
                                          <p:spTgt spid="5632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632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56323">
                                            <p:txEl>
                                              <p:pRg st="3" end="3"/>
                                            </p:txEl>
                                          </p:spTgt>
                                        </p:tgtEl>
                                        <p:attrNameLst>
                                          <p:attrName>style.visibility</p:attrName>
                                        </p:attrNameLst>
                                      </p:cBhvr>
                                      <p:to>
                                        <p:strVal val="visible"/>
                                      </p:to>
                                    </p:set>
                                    <p:anim calcmode="lin" valueType="num">
                                      <p:cBhvr additive="base">
                                        <p:cTn id="19" dur="500" fill="hold"/>
                                        <p:tgtEl>
                                          <p:spTgt spid="5632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632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56323">
                                            <p:txEl>
                                              <p:pRg st="4" end="4"/>
                                            </p:txEl>
                                          </p:spTgt>
                                        </p:tgtEl>
                                        <p:attrNameLst>
                                          <p:attrName>style.visibility</p:attrName>
                                        </p:attrNameLst>
                                      </p:cBhvr>
                                      <p:to>
                                        <p:strVal val="visible"/>
                                      </p:to>
                                    </p:set>
                                    <p:anim calcmode="lin" valueType="num">
                                      <p:cBhvr additive="base">
                                        <p:cTn id="23" dur="500" fill="hold"/>
                                        <p:tgtEl>
                                          <p:spTgt spid="5632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632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56323">
                                            <p:txEl>
                                              <p:pRg st="5" end="5"/>
                                            </p:txEl>
                                          </p:spTgt>
                                        </p:tgtEl>
                                        <p:attrNameLst>
                                          <p:attrName>style.visibility</p:attrName>
                                        </p:attrNameLst>
                                      </p:cBhvr>
                                      <p:to>
                                        <p:strVal val="visible"/>
                                      </p:to>
                                    </p:set>
                                    <p:anim calcmode="lin" valueType="num">
                                      <p:cBhvr additive="base">
                                        <p:cTn id="29" dur="500" fill="hold"/>
                                        <p:tgtEl>
                                          <p:spTgt spid="5632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5632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eaLnBrk="0" fontAlgn="base" hangingPunct="0">
              <a:spcBef>
                <a:spcPct val="0"/>
              </a:spcBef>
              <a:spcAft>
                <a:spcPct val="0"/>
              </a:spcAft>
              <a:defRPr sz="1600">
                <a:solidFill>
                  <a:schemeClr val="tx1"/>
                </a:solidFill>
                <a:latin typeface="Arial" charset="0"/>
              </a:defRPr>
            </a:lvl6pPr>
            <a:lvl7pPr marL="2971800" indent="-228600" eaLnBrk="0" fontAlgn="base" hangingPunct="0">
              <a:spcBef>
                <a:spcPct val="0"/>
              </a:spcBef>
              <a:spcAft>
                <a:spcPct val="0"/>
              </a:spcAft>
              <a:defRPr sz="1600">
                <a:solidFill>
                  <a:schemeClr val="tx1"/>
                </a:solidFill>
                <a:latin typeface="Arial" charset="0"/>
              </a:defRPr>
            </a:lvl7pPr>
            <a:lvl8pPr marL="3429000" indent="-228600" eaLnBrk="0" fontAlgn="base" hangingPunct="0">
              <a:spcBef>
                <a:spcPct val="0"/>
              </a:spcBef>
              <a:spcAft>
                <a:spcPct val="0"/>
              </a:spcAft>
              <a:defRPr sz="1600">
                <a:solidFill>
                  <a:schemeClr val="tx1"/>
                </a:solidFill>
                <a:latin typeface="Arial" charset="0"/>
              </a:defRPr>
            </a:lvl8pPr>
            <a:lvl9pPr marL="3886200" indent="-228600" eaLnBrk="0" fontAlgn="base" hangingPunct="0">
              <a:spcBef>
                <a:spcPct val="0"/>
              </a:spcBef>
              <a:spcAft>
                <a:spcPct val="0"/>
              </a:spcAft>
              <a:defRPr sz="1600">
                <a:solidFill>
                  <a:schemeClr val="tx1"/>
                </a:solidFill>
                <a:latin typeface="Arial" charset="0"/>
              </a:defRPr>
            </a:lvl9pPr>
          </a:lstStyle>
          <a:p>
            <a:pPr eaLnBrk="1" hangingPunct="1"/>
            <a:fld id="{17A95993-850F-46AA-B294-CB6D3F3E5F75}" type="slidenum">
              <a:rPr lang="en-US" altLang="en-US" sz="1400" smtClean="0"/>
              <a:pPr eaLnBrk="1" hangingPunct="1"/>
              <a:t>6</a:t>
            </a:fld>
            <a:endParaRPr lang="en-US" altLang="en-US" sz="1400" smtClean="0"/>
          </a:p>
        </p:txBody>
      </p:sp>
      <p:sp>
        <p:nvSpPr>
          <p:cNvPr id="15363" name="Rectangle 2"/>
          <p:cNvSpPr>
            <a:spLocks noGrp="1" noChangeArrowheads="1"/>
          </p:cNvSpPr>
          <p:nvPr>
            <p:ph type="title"/>
          </p:nvPr>
        </p:nvSpPr>
        <p:spPr>
          <a:xfrm>
            <a:off x="457200" y="274638"/>
            <a:ext cx="8229600" cy="911225"/>
          </a:xfrm>
        </p:spPr>
        <p:txBody>
          <a:bodyPr/>
          <a:lstStyle/>
          <a:p>
            <a:pPr eaLnBrk="1" hangingPunct="1"/>
            <a:r>
              <a:rPr lang="en-US" altLang="en-US" smtClean="0"/>
              <a:t>References</a:t>
            </a:r>
          </a:p>
        </p:txBody>
      </p:sp>
      <p:sp>
        <p:nvSpPr>
          <p:cNvPr id="15364" name="Rectangle 3"/>
          <p:cNvSpPr>
            <a:spLocks noGrp="1" noChangeArrowheads="1"/>
          </p:cNvSpPr>
          <p:nvPr>
            <p:ph type="body" idx="1"/>
          </p:nvPr>
        </p:nvSpPr>
        <p:spPr>
          <a:xfrm>
            <a:off x="457200" y="2046288"/>
            <a:ext cx="8229600" cy="4079875"/>
          </a:xfrm>
        </p:spPr>
        <p:txBody>
          <a:bodyPr/>
          <a:lstStyle/>
          <a:p>
            <a:pPr eaLnBrk="1" hangingPunct="1">
              <a:buFontTx/>
              <a:buNone/>
            </a:pPr>
            <a:r>
              <a:rPr lang="en-US" altLang="en-US" smtClean="0"/>
              <a:t>Parker, R. (2010). </a:t>
            </a:r>
            <a:r>
              <a:rPr lang="en-US" altLang="en-US" i="1" smtClean="0"/>
              <a:t>Plant and soil science: Fundamentals and applications</a:t>
            </a:r>
            <a:r>
              <a:rPr lang="en-US" altLang="en-US" smtClean="0"/>
              <a:t>. Clifton Park, NY: Delmar.</a:t>
            </a:r>
          </a:p>
        </p:txBody>
      </p:sp>
    </p:spTree>
  </p:cSld>
  <p:clrMapOvr>
    <a:masterClrMapping/>
  </p:clrMapOvr>
  <p:transition>
    <p:zoom dir="in"/>
  </p:transition>
  <p:timing>
    <p:tnLst>
      <p:par>
        <p:cTn id="1" dur="indefinite" restart="never" nodeType="tmRoot"/>
      </p:par>
    </p:tnLst>
  </p:timing>
</p:sld>
</file>

<file path=ppt/theme/theme1.xml><?xml version="1.0" encoding="utf-8"?>
<a:theme xmlns:a="http://schemas.openxmlformats.org/drawingml/2006/main" name="Plant_PowerPoint_Template">
  <a:themeElements>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lant_PowerPoint_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lant_PowerPoint_Templat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lant_PowerPoint_Templat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lant_PowerPoint_Templat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lant_PowerPoint_Templat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lant_PowerPoint_Templat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lant_PowerPoint_Templat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lant_PowerPoint_Templat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lant_PowerPoint_Templat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lant_PowerPoint_Templat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lant_PowerPoint_Templat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lant_PowerPoint_Templat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lant_PowerPoint_Templat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Plant_PowerPoint_Template</Template>
  <TotalTime>265</TotalTime>
  <Words>433</Words>
  <Application>Microsoft Office PowerPoint</Application>
  <PresentationFormat>On-screen Show (4:3)</PresentationFormat>
  <Paragraphs>62</Paragraphs>
  <Slides>6</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Times New Roman</vt:lpstr>
      <vt:lpstr>Verdana</vt:lpstr>
      <vt:lpstr>Plant_PowerPoint_Template</vt:lpstr>
      <vt:lpstr>PowerPoint Presentation</vt:lpstr>
      <vt:lpstr>Irrigation  Unit 9 – Crop Production and Marketing Lesson 9.1 Tools of Plant Production</vt:lpstr>
      <vt:lpstr>Irrigation</vt:lpstr>
      <vt:lpstr>Examining the Methods of Irrigation</vt:lpstr>
      <vt:lpstr>Goals of Irrigation</vt:lpstr>
      <vt:lpstr>References</vt:lpstr>
    </vt:vector>
  </TitlesOfParts>
  <Manager>Dan Jansen</Manager>
  <Company>Curriculum for Agricultural Science Education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Irrigation</dc:title>
  <dc:subject>ASP - Unit 9 - Lesson 9.1 Tools of Plant Production</dc:subject>
  <dc:creator>Dan Jansen</dc:creator>
  <cp:lastModifiedBy>Melanie Bloom</cp:lastModifiedBy>
  <cp:revision>26</cp:revision>
  <dcterms:created xsi:type="dcterms:W3CDTF">2008-12-26T19:51:45Z</dcterms:created>
  <dcterms:modified xsi:type="dcterms:W3CDTF">2015-04-18T17:16:41Z</dcterms:modified>
</cp:coreProperties>
</file>