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7" r:id="rId2"/>
    <p:sldId id="271" r:id="rId3"/>
    <p:sldId id="274" r:id="rId4"/>
    <p:sldId id="275" r:id="rId5"/>
    <p:sldId id="276" r:id="rId6"/>
    <p:sldId id="277" r:id="rId7"/>
    <p:sldId id="259" r:id="rId8"/>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68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Tools of the Trade</a:t>
            </a:r>
          </a:p>
        </p:txBody>
      </p:sp>
      <p:sp>
        <p:nvSpPr>
          <p:cNvPr id="34819" name="Rectangle 3"/>
          <p:cNvSpPr>
            <a:spLocks noGrp="1" noChangeArrowheads="1"/>
          </p:cNvSpPr>
          <p:nvPr>
            <p:ph type="dt" sz="quarter" idx="1"/>
          </p:nvPr>
        </p:nvSpPr>
        <p:spPr bwMode="auto">
          <a:xfrm>
            <a:off x="3276600" y="0"/>
            <a:ext cx="3579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a:t>
            </a:r>
            <a:r>
              <a:rPr lang="en-US" dirty="0"/>
              <a:t>n</a:t>
            </a:r>
            <a:r>
              <a:rPr lang="en-US" dirty="0" smtClean="0"/>
              <a:t>t</a:t>
            </a:r>
            <a:endParaRPr lang="en-US" dirty="0"/>
          </a:p>
          <a:p>
            <a:pPr>
              <a:defRPr/>
            </a:pPr>
            <a:r>
              <a:rPr lang="en-US" dirty="0"/>
              <a:t>Unit </a:t>
            </a:r>
            <a:r>
              <a:rPr lang="en-US" dirty="0" smtClean="0"/>
              <a:t>9 </a:t>
            </a:r>
            <a:r>
              <a:rPr lang="en-US" dirty="0"/>
              <a:t>– Lesson </a:t>
            </a:r>
            <a:r>
              <a:rPr lang="en-US" dirty="0" smtClean="0"/>
              <a:t>9.1 </a:t>
            </a:r>
            <a:r>
              <a:rPr lang="en-US" dirty="0"/>
              <a:t>Tools </a:t>
            </a:r>
            <a:r>
              <a:rPr lang="en-US" dirty="0" smtClean="0"/>
              <a:t>of </a:t>
            </a:r>
            <a:r>
              <a:rPr lang="en-US" dirty="0"/>
              <a:t>Plant Production</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9CC76EC-CFDA-4FEA-A877-8EF5879161B5}" type="slidenum">
              <a:rPr lang="en-US"/>
              <a:pPr>
                <a:defRPr/>
              </a:pPr>
              <a:t>‹#›</a:t>
            </a:fld>
            <a:endParaRPr lang="en-US" dirty="0"/>
          </a:p>
        </p:txBody>
      </p:sp>
      <p:pic>
        <p:nvPicPr>
          <p:cNvPr id="3072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88141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a:t>Tools of the Trade</a:t>
            </a:r>
          </a:p>
          <a:p>
            <a:pPr>
              <a:defRPr/>
            </a:pPr>
            <a:endParaRPr lang="en-US"/>
          </a:p>
        </p:txBody>
      </p:sp>
      <p:sp>
        <p:nvSpPr>
          <p:cNvPr id="7171" name="Rectangle 3"/>
          <p:cNvSpPr>
            <a:spLocks noGrp="1" noChangeArrowheads="1"/>
          </p:cNvSpPr>
          <p:nvPr>
            <p:ph type="dt" idx="1"/>
          </p:nvPr>
        </p:nvSpPr>
        <p:spPr bwMode="auto">
          <a:xfrm>
            <a:off x="3352800" y="0"/>
            <a:ext cx="35036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9 – Lesson 9.1 Tools of Plant Production</a:t>
            </a:r>
            <a:endParaRPr lang="en-US" dirty="0"/>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Copyright 2015</a:t>
            </a:r>
            <a:endParaRPr lang="en-US" sz="1200" dirty="0"/>
          </a:p>
        </p:txBody>
      </p:sp>
      <p:pic>
        <p:nvPicPr>
          <p:cNvPr id="16391"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700CC2-922C-4DAB-8FCD-E1D156C31245}" type="slidenum">
              <a:rPr lang="en-US" smtClean="0"/>
              <a:t>‹#›</a:t>
            </a:fld>
            <a:endParaRPr lang="en-US"/>
          </a:p>
        </p:txBody>
      </p:sp>
    </p:spTree>
    <p:extLst>
      <p:ext uri="{BB962C8B-B14F-4D97-AF65-F5344CB8AC3E}">
        <p14:creationId xmlns:p14="http://schemas.microsoft.com/office/powerpoint/2010/main" val="32770026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7413"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D05E4EF-FACC-4E94-A79D-14C2ADE3C99C}" type="slidenum">
              <a:rPr lang="en-US" altLang="en-US"/>
              <a:pPr eaLnBrk="1" hangingPunct="1"/>
              <a:t>1</a:t>
            </a:fld>
            <a:endParaRPr lang="en-US" altLang="en-US"/>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826409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8437"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0ABA6D4-2AFC-4A32-BE19-2F4457BE2415}" type="slidenum">
              <a:rPr lang="en-US" altLang="en-US"/>
              <a:pPr eaLnBrk="1" hangingPunct="1"/>
              <a:t>2</a:t>
            </a:fld>
            <a:endParaRPr lang="en-US" altLang="en-US"/>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is an overview </a:t>
            </a:r>
            <a:r>
              <a:rPr lang="en-US" altLang="en-US" smtClean="0"/>
              <a:t>of environmentally-controlled</a:t>
            </a:r>
            <a:r>
              <a:rPr lang="en-US" altLang="en-US" baseline="0" smtClean="0"/>
              <a:t> </a:t>
            </a:r>
            <a:r>
              <a:rPr lang="en-US" altLang="en-US" dirty="0" smtClean="0"/>
              <a:t>structures commonly used </a:t>
            </a:r>
            <a:r>
              <a:rPr lang="en-US" altLang="en-US" smtClean="0"/>
              <a:t>to produce </a:t>
            </a:r>
            <a:r>
              <a:rPr lang="en-US" altLang="en-US" dirty="0" smtClean="0"/>
              <a:t>crops.</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1769074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2533"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CD6C9A5-3409-42EB-9D7E-61C001F57CA7}" type="slidenum">
              <a:rPr lang="en-US" altLang="en-US"/>
              <a:pPr eaLnBrk="1" hangingPunct="1"/>
              <a:t>3</a:t>
            </a:fld>
            <a:endParaRPr lang="en-US" altLang="en-US"/>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Greenhouses are used to grow plants in a controlled environment that will allow crops to be grown outside of their seasonal cycle or hardiness zone.</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106356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3557"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4B47724-9399-4D8B-99BD-A23C5518E719}" type="slidenum">
              <a:rPr lang="en-US" altLang="en-US"/>
              <a:pPr eaLnBrk="1" hangingPunct="1"/>
              <a:t>4</a:t>
            </a:fld>
            <a:endParaRPr lang="en-US" altLang="en-US"/>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skin of a greenhouse or the “glazing” works to trap light radiation and gasses.</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556518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4581"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389A82D-CCE1-4081-8D8A-B6E2EE2D277A}" type="slidenum">
              <a:rPr lang="en-US" altLang="en-US"/>
              <a:pPr eaLnBrk="1" hangingPunct="1"/>
              <a:t>5</a:t>
            </a:fld>
            <a:endParaRPr lang="en-US" altLang="en-US"/>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These are the common products used for glazing on a greenhouse. Note how each has advantages and disadvantages. It is up to the individual producer to determine the material that works best for their operation and budget.</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2941175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5605"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08B2E85-EF70-4FE2-9C49-A883F7AF4D82}" type="slidenum">
              <a:rPr lang="en-US" altLang="en-US"/>
              <a:pPr eaLnBrk="1" hangingPunct="1"/>
              <a:t>6</a:t>
            </a:fld>
            <a:endParaRPr lang="en-US" altLang="en-US"/>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Some greenhouses are called cold frames. These greenhouses do not have heaters and rely on the stored heat in the ground below the greenhouse to maintain warmth overnight when no light radiation is available. Heating devices and fuel to operate heaters are very expensive.</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2902827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9701"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0647420-9E1D-46D4-B50A-0398A352339B}" type="slidenum">
              <a:rPr lang="en-US" altLang="en-US"/>
              <a:pPr eaLnBrk="1" hangingPunct="1"/>
              <a:t>7</a:t>
            </a:fld>
            <a:endParaRPr lang="en-US" altLang="en-US"/>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Greenhouses</a:t>
            </a:r>
          </a:p>
          <a:p>
            <a:pPr eaLnBrk="1" hangingPunct="1"/>
            <a:endParaRPr lang="en-US" altLang="en-US" sz="1200" dirty="0" smtClean="0"/>
          </a:p>
        </p:txBody>
      </p:sp>
    </p:spTree>
    <p:extLst>
      <p:ext uri="{BB962C8B-B14F-4D97-AF65-F5344CB8AC3E}">
        <p14:creationId xmlns:p14="http://schemas.microsoft.com/office/powerpoint/2010/main" val="8194080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BED221CD-70A6-40F5-87B3-9F417654D060}" type="slidenum">
              <a:rPr lang="en-US"/>
              <a:pPr>
                <a:defRPr/>
              </a:pPr>
              <a:t>‹#›</a:t>
            </a:fld>
            <a:endParaRPr lang="en-US" dirty="0"/>
          </a:p>
        </p:txBody>
      </p:sp>
    </p:spTree>
    <p:extLst>
      <p:ext uri="{BB962C8B-B14F-4D97-AF65-F5344CB8AC3E}">
        <p14:creationId xmlns:p14="http://schemas.microsoft.com/office/powerpoint/2010/main" val="3196511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A3066C-692F-4F7C-92C5-3DA9D419BE3C}" type="slidenum">
              <a:rPr lang="en-US"/>
              <a:pPr>
                <a:defRPr/>
              </a:pPr>
              <a:t>‹#›</a:t>
            </a:fld>
            <a:endParaRPr lang="en-US" dirty="0"/>
          </a:p>
        </p:txBody>
      </p:sp>
    </p:spTree>
    <p:extLst>
      <p:ext uri="{BB962C8B-B14F-4D97-AF65-F5344CB8AC3E}">
        <p14:creationId xmlns:p14="http://schemas.microsoft.com/office/powerpoint/2010/main" val="261069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96F065-2929-4B9C-BDE5-ED844CC0D4BE}" type="slidenum">
              <a:rPr lang="en-US"/>
              <a:pPr>
                <a:defRPr/>
              </a:pPr>
              <a:t>‹#›</a:t>
            </a:fld>
            <a:endParaRPr lang="en-US" dirty="0"/>
          </a:p>
        </p:txBody>
      </p:sp>
    </p:spTree>
    <p:extLst>
      <p:ext uri="{BB962C8B-B14F-4D97-AF65-F5344CB8AC3E}">
        <p14:creationId xmlns:p14="http://schemas.microsoft.com/office/powerpoint/2010/main" val="98077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6C7245-2A9C-4BAC-956E-924DEF3AAD79}" type="slidenum">
              <a:rPr lang="en-US"/>
              <a:pPr>
                <a:defRPr/>
              </a:pPr>
              <a:t>‹#›</a:t>
            </a:fld>
            <a:endParaRPr lang="en-US" dirty="0"/>
          </a:p>
        </p:txBody>
      </p:sp>
    </p:spTree>
    <p:extLst>
      <p:ext uri="{BB962C8B-B14F-4D97-AF65-F5344CB8AC3E}">
        <p14:creationId xmlns:p14="http://schemas.microsoft.com/office/powerpoint/2010/main" val="238422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DC6F70-A645-4BB8-B588-834A65680130}" type="slidenum">
              <a:rPr lang="en-US"/>
              <a:pPr>
                <a:defRPr/>
              </a:pPr>
              <a:t>‹#›</a:t>
            </a:fld>
            <a:endParaRPr lang="en-US" dirty="0"/>
          </a:p>
        </p:txBody>
      </p:sp>
    </p:spTree>
    <p:extLst>
      <p:ext uri="{BB962C8B-B14F-4D97-AF65-F5344CB8AC3E}">
        <p14:creationId xmlns:p14="http://schemas.microsoft.com/office/powerpoint/2010/main" val="142794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9B2989-40F0-4EF8-845C-15C55D684E4B}" type="slidenum">
              <a:rPr lang="en-US"/>
              <a:pPr>
                <a:defRPr/>
              </a:pPr>
              <a:t>‹#›</a:t>
            </a:fld>
            <a:endParaRPr lang="en-US" dirty="0"/>
          </a:p>
        </p:txBody>
      </p:sp>
    </p:spTree>
    <p:extLst>
      <p:ext uri="{BB962C8B-B14F-4D97-AF65-F5344CB8AC3E}">
        <p14:creationId xmlns:p14="http://schemas.microsoft.com/office/powerpoint/2010/main" val="375437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1DE16CF-3A95-4FC4-864C-0D485D9167A7}" type="slidenum">
              <a:rPr lang="en-US"/>
              <a:pPr>
                <a:defRPr/>
              </a:pPr>
              <a:t>‹#›</a:t>
            </a:fld>
            <a:endParaRPr lang="en-US" dirty="0"/>
          </a:p>
        </p:txBody>
      </p:sp>
    </p:spTree>
    <p:extLst>
      <p:ext uri="{BB962C8B-B14F-4D97-AF65-F5344CB8AC3E}">
        <p14:creationId xmlns:p14="http://schemas.microsoft.com/office/powerpoint/2010/main" val="6537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120CA51-FE06-446B-8A43-7104F26EF2DD}" type="slidenum">
              <a:rPr lang="en-US"/>
              <a:pPr>
                <a:defRPr/>
              </a:pPr>
              <a:t>‹#›</a:t>
            </a:fld>
            <a:endParaRPr lang="en-US" dirty="0"/>
          </a:p>
        </p:txBody>
      </p:sp>
    </p:spTree>
    <p:extLst>
      <p:ext uri="{BB962C8B-B14F-4D97-AF65-F5344CB8AC3E}">
        <p14:creationId xmlns:p14="http://schemas.microsoft.com/office/powerpoint/2010/main" val="107249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E786D3E-F45C-40B8-BF5B-DBC34898D4A6}" type="slidenum">
              <a:rPr lang="en-US"/>
              <a:pPr>
                <a:defRPr/>
              </a:pPr>
              <a:t>‹#›</a:t>
            </a:fld>
            <a:endParaRPr lang="en-US" dirty="0"/>
          </a:p>
        </p:txBody>
      </p:sp>
    </p:spTree>
    <p:extLst>
      <p:ext uri="{BB962C8B-B14F-4D97-AF65-F5344CB8AC3E}">
        <p14:creationId xmlns:p14="http://schemas.microsoft.com/office/powerpoint/2010/main" val="383933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274D2C-28B3-43EE-AC32-E656AF8ABB18}" type="slidenum">
              <a:rPr lang="en-US"/>
              <a:pPr>
                <a:defRPr/>
              </a:pPr>
              <a:t>‹#›</a:t>
            </a:fld>
            <a:endParaRPr lang="en-US" dirty="0"/>
          </a:p>
        </p:txBody>
      </p:sp>
    </p:spTree>
    <p:extLst>
      <p:ext uri="{BB962C8B-B14F-4D97-AF65-F5344CB8AC3E}">
        <p14:creationId xmlns:p14="http://schemas.microsoft.com/office/powerpoint/2010/main" val="222925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3BCA49-4DCD-42D3-A1A3-AA6A1D5625A7}" type="slidenum">
              <a:rPr lang="en-US"/>
              <a:pPr>
                <a:defRPr/>
              </a:pPr>
              <a:t>‹#›</a:t>
            </a:fld>
            <a:endParaRPr lang="en-US" dirty="0"/>
          </a:p>
        </p:txBody>
      </p:sp>
    </p:spTree>
    <p:extLst>
      <p:ext uri="{BB962C8B-B14F-4D97-AF65-F5344CB8AC3E}">
        <p14:creationId xmlns:p14="http://schemas.microsoft.com/office/powerpoint/2010/main" val="97041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B748F87-0C99-484F-92FB-A0E9635A803F}"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2056"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D71C9DA-2AAF-4010-A977-2049AF1411FC}" type="slidenum">
              <a:rPr lang="en-US" altLang="en-US" sz="1400" smtClean="0"/>
              <a:pPr eaLnBrk="1" hangingPunct="1"/>
              <a:t>1</a:t>
            </a:fld>
            <a:endParaRPr lang="en-US" altLang="en-US" sz="1400" smtClean="0"/>
          </a:p>
        </p:txBody>
      </p:sp>
      <p:sp>
        <p:nvSpPr>
          <p:cNvPr id="4099"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A850C5E-BEE9-44BA-9F52-7972990C173F}" type="slidenum">
              <a:rPr lang="en-US" altLang="en-US" sz="1400" smtClean="0"/>
              <a:pPr eaLnBrk="1" hangingPunct="1"/>
              <a:t>2</a:t>
            </a:fld>
            <a:endParaRPr lang="en-US" altLang="en-US" sz="1400" smtClean="0"/>
          </a:p>
        </p:txBody>
      </p:sp>
      <p:sp>
        <p:nvSpPr>
          <p:cNvPr id="5123" name="Rectangle 4"/>
          <p:cNvSpPr>
            <a:spLocks noGrp="1" noChangeArrowheads="1"/>
          </p:cNvSpPr>
          <p:nvPr>
            <p:ph type="title"/>
          </p:nvPr>
        </p:nvSpPr>
        <p:spPr>
          <a:xfrm>
            <a:off x="533400" y="2819400"/>
            <a:ext cx="8229600" cy="1524000"/>
          </a:xfrm>
        </p:spPr>
        <p:txBody>
          <a:bodyPr/>
          <a:lstStyle/>
          <a:p>
            <a:pPr eaLnBrk="1" hangingPunct="1"/>
            <a:r>
              <a:rPr lang="en-US" altLang="en-US" dirty="0" smtClean="0"/>
              <a:t>Greenhouses</a:t>
            </a:r>
            <a:br>
              <a:rPr lang="en-US" altLang="en-US" dirty="0" smtClean="0"/>
            </a:br>
            <a:r>
              <a:rPr lang="en-US" altLang="en-US" dirty="0" smtClean="0"/>
              <a:t/>
            </a:r>
            <a:br>
              <a:rPr lang="en-US" altLang="en-US" dirty="0" smtClean="0"/>
            </a:br>
            <a:r>
              <a:rPr lang="en-US" altLang="en-US" sz="2800" dirty="0" smtClean="0"/>
              <a:t>Unit 9 – Crop Production and Marketing</a:t>
            </a:r>
            <a:br>
              <a:rPr lang="en-US" altLang="en-US" sz="2800" dirty="0" smtClean="0"/>
            </a:br>
            <a:r>
              <a:rPr lang="en-US" altLang="en-US" sz="2800" dirty="0" smtClean="0"/>
              <a:t>Lesson 9.1 Tools of Plant Production</a:t>
            </a:r>
          </a:p>
        </p:txBody>
      </p:sp>
      <p:sp>
        <p:nvSpPr>
          <p:cNvPr id="5124"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522A1CF-3415-464B-BF74-C5BF0C424FFA}" type="slidenum">
              <a:rPr lang="en-US" altLang="en-US" sz="1400" smtClean="0"/>
              <a:pPr eaLnBrk="1" hangingPunct="1"/>
              <a:t>3</a:t>
            </a:fld>
            <a:endParaRPr lang="en-US" altLang="en-US" sz="1400" smtClean="0"/>
          </a:p>
        </p:txBody>
      </p:sp>
      <p:sp>
        <p:nvSpPr>
          <p:cNvPr id="9219" name="Rectangle 2"/>
          <p:cNvSpPr>
            <a:spLocks noGrp="1" noChangeArrowheads="1"/>
          </p:cNvSpPr>
          <p:nvPr>
            <p:ph type="title"/>
          </p:nvPr>
        </p:nvSpPr>
        <p:spPr/>
        <p:txBody>
          <a:bodyPr/>
          <a:lstStyle/>
          <a:p>
            <a:pPr eaLnBrk="1" hangingPunct="1"/>
            <a:r>
              <a:rPr lang="en-US" altLang="en-US" smtClean="0"/>
              <a:t>Greenhouse Structures</a:t>
            </a:r>
          </a:p>
        </p:txBody>
      </p:sp>
      <p:sp>
        <p:nvSpPr>
          <p:cNvPr id="50179" name="Rectangle 3"/>
          <p:cNvSpPr>
            <a:spLocks noGrp="1" noChangeArrowheads="1"/>
          </p:cNvSpPr>
          <p:nvPr>
            <p:ph type="body" idx="1"/>
          </p:nvPr>
        </p:nvSpPr>
        <p:spPr/>
        <p:txBody>
          <a:bodyPr/>
          <a:lstStyle/>
          <a:p>
            <a:pPr eaLnBrk="1" hangingPunct="1">
              <a:buFontTx/>
              <a:buNone/>
            </a:pPr>
            <a:r>
              <a:rPr lang="en-US" altLang="en-US" smtClean="0"/>
              <a:t>Greenhouses create an artificial environment for growing plants.</a:t>
            </a:r>
          </a:p>
          <a:p>
            <a:pPr eaLnBrk="1" hangingPunct="1">
              <a:buFontTx/>
              <a:buNone/>
            </a:pPr>
            <a:r>
              <a:rPr lang="en-US" altLang="en-US" smtClean="0"/>
              <a:t>A greenhouse will provide optimal</a:t>
            </a:r>
          </a:p>
          <a:p>
            <a:pPr eaLnBrk="1" hangingPunct="1">
              <a:buFontTx/>
              <a:buBlip>
                <a:blip r:embed="rId3"/>
              </a:buBlip>
            </a:pPr>
            <a:r>
              <a:rPr lang="en-US" altLang="en-US" smtClean="0"/>
              <a:t>Light</a:t>
            </a:r>
          </a:p>
          <a:p>
            <a:pPr eaLnBrk="1" hangingPunct="1">
              <a:buFontTx/>
              <a:buBlip>
                <a:blip r:embed="rId4"/>
              </a:buBlip>
            </a:pPr>
            <a:r>
              <a:rPr lang="en-US" altLang="en-US" smtClean="0"/>
              <a:t>Temperature</a:t>
            </a:r>
          </a:p>
          <a:p>
            <a:pPr eaLnBrk="1" hangingPunct="1"/>
            <a:endParaRPr lang="en-US" altLang="en-US" smtClean="0"/>
          </a:p>
        </p:txBody>
      </p:sp>
      <p:pic>
        <p:nvPicPr>
          <p:cNvPr id="9221"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581400"/>
            <a:ext cx="3825875"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0179">
                                            <p:txEl>
                                              <p:pRg st="2" end="2"/>
                                            </p:txEl>
                                          </p:spTgt>
                                        </p:tgtEl>
                                        <p:attrNameLst>
                                          <p:attrName>style.visibility</p:attrName>
                                        </p:attrNameLst>
                                      </p:cBhvr>
                                      <p:to>
                                        <p:strVal val="visible"/>
                                      </p:to>
                                    </p:set>
                                    <p:anim calcmode="lin" valueType="num">
                                      <p:cBhvr additive="base">
                                        <p:cTn id="7"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0179">
                                            <p:txEl>
                                              <p:pRg st="3" end="3"/>
                                            </p:txEl>
                                          </p:spTgt>
                                        </p:tgtEl>
                                        <p:attrNameLst>
                                          <p:attrName>style.visibility</p:attrName>
                                        </p:attrNameLst>
                                      </p:cBhvr>
                                      <p:to>
                                        <p:strVal val="visible"/>
                                      </p:to>
                                    </p:set>
                                    <p:anim calcmode="lin" valueType="num">
                                      <p:cBhvr additive="base">
                                        <p:cTn id="13" dur="500" fill="hold"/>
                                        <p:tgtEl>
                                          <p:spTgt spid="5017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041F240-1629-42D1-8087-75025DBA648D}" type="slidenum">
              <a:rPr lang="en-US" altLang="en-US" sz="1400" smtClean="0"/>
              <a:pPr eaLnBrk="1" hangingPunct="1"/>
              <a:t>4</a:t>
            </a:fld>
            <a:endParaRPr lang="en-US" altLang="en-US" sz="1400" smtClean="0"/>
          </a:p>
        </p:txBody>
      </p:sp>
      <p:sp>
        <p:nvSpPr>
          <p:cNvPr id="10243" name="Rectangle 2"/>
          <p:cNvSpPr>
            <a:spLocks noGrp="1" noChangeArrowheads="1"/>
          </p:cNvSpPr>
          <p:nvPr>
            <p:ph type="title"/>
          </p:nvPr>
        </p:nvSpPr>
        <p:spPr/>
        <p:txBody>
          <a:bodyPr/>
          <a:lstStyle/>
          <a:p>
            <a:pPr eaLnBrk="1" hangingPunct="1"/>
            <a:r>
              <a:rPr lang="en-US" altLang="en-US" smtClean="0"/>
              <a:t>Greenhouses</a:t>
            </a:r>
          </a:p>
        </p:txBody>
      </p:sp>
      <p:sp>
        <p:nvSpPr>
          <p:cNvPr id="51203" name="Rectangle 3"/>
          <p:cNvSpPr>
            <a:spLocks noGrp="1" noChangeArrowheads="1"/>
          </p:cNvSpPr>
          <p:nvPr>
            <p:ph type="body" idx="1"/>
          </p:nvPr>
        </p:nvSpPr>
        <p:spPr/>
        <p:txBody>
          <a:bodyPr/>
          <a:lstStyle/>
          <a:p>
            <a:pPr eaLnBrk="1" hangingPunct="1">
              <a:buFontTx/>
              <a:buNone/>
            </a:pPr>
            <a:r>
              <a:rPr lang="en-US" altLang="en-US" smtClean="0"/>
              <a:t>Greenhouses work by</a:t>
            </a:r>
          </a:p>
          <a:p>
            <a:pPr eaLnBrk="1" hangingPunct="1">
              <a:buFontTx/>
              <a:buBlip>
                <a:blip r:embed="rId3"/>
              </a:buBlip>
            </a:pPr>
            <a:r>
              <a:rPr lang="en-US" altLang="en-US" smtClean="0"/>
              <a:t>Storing heat and slowing the loss of heat to the atmosphere.</a:t>
            </a:r>
          </a:p>
          <a:p>
            <a:pPr eaLnBrk="1" hangingPunct="1">
              <a:buFontTx/>
              <a:buBlip>
                <a:blip r:embed="rId4"/>
              </a:buBlip>
            </a:pPr>
            <a:r>
              <a:rPr lang="en-US" altLang="en-US" smtClean="0"/>
              <a:t>Trapping light radiation causing warmer temperatures.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03">
                                            <p:txEl>
                                              <p:pRg st="1" end="1"/>
                                            </p:txEl>
                                          </p:spTgt>
                                        </p:tgtEl>
                                        <p:attrNameLst>
                                          <p:attrName>style.visibility</p:attrName>
                                        </p:attrNameLst>
                                      </p:cBhvr>
                                      <p:to>
                                        <p:strVal val="visible"/>
                                      </p:to>
                                    </p:set>
                                    <p:anim calcmode="lin" valueType="num">
                                      <p:cBhvr additive="base">
                                        <p:cTn id="7"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03">
                                            <p:txEl>
                                              <p:pRg st="2" end="2"/>
                                            </p:txEl>
                                          </p:spTgt>
                                        </p:tgtEl>
                                        <p:attrNameLst>
                                          <p:attrName>style.visibility</p:attrName>
                                        </p:attrNameLst>
                                      </p:cBhvr>
                                      <p:to>
                                        <p:strVal val="visible"/>
                                      </p:to>
                                    </p:set>
                                    <p:anim calcmode="lin" valueType="num">
                                      <p:cBhvr additive="base">
                                        <p:cTn id="13"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2D566F7-CC91-4F76-9E44-CBE8D4845944}" type="slidenum">
              <a:rPr lang="en-US" altLang="en-US" sz="1400" smtClean="0"/>
              <a:pPr eaLnBrk="1" hangingPunct="1"/>
              <a:t>5</a:t>
            </a:fld>
            <a:endParaRPr lang="en-US" altLang="en-US" sz="1400" smtClean="0"/>
          </a:p>
        </p:txBody>
      </p:sp>
      <p:sp>
        <p:nvSpPr>
          <p:cNvPr id="11267" name="Rectangle 2"/>
          <p:cNvSpPr>
            <a:spLocks noGrp="1" noChangeArrowheads="1"/>
          </p:cNvSpPr>
          <p:nvPr>
            <p:ph type="title"/>
          </p:nvPr>
        </p:nvSpPr>
        <p:spPr/>
        <p:txBody>
          <a:bodyPr/>
          <a:lstStyle/>
          <a:p>
            <a:pPr eaLnBrk="1" hangingPunct="1"/>
            <a:r>
              <a:rPr lang="en-US" altLang="en-US" smtClean="0"/>
              <a:t>Greenhouse Construction</a:t>
            </a:r>
          </a:p>
        </p:txBody>
      </p:sp>
      <p:sp>
        <p:nvSpPr>
          <p:cNvPr id="52227" name="Rectangle 3"/>
          <p:cNvSpPr>
            <a:spLocks noGrp="1" noChangeArrowheads="1"/>
          </p:cNvSpPr>
          <p:nvPr>
            <p:ph type="body" idx="1"/>
          </p:nvPr>
        </p:nvSpPr>
        <p:spPr>
          <a:xfrm>
            <a:off x="457200" y="1828800"/>
            <a:ext cx="8229600" cy="5029200"/>
          </a:xfrm>
        </p:spPr>
        <p:txBody>
          <a:bodyPr/>
          <a:lstStyle/>
          <a:p>
            <a:pPr eaLnBrk="1" hangingPunct="1">
              <a:lnSpc>
                <a:spcPct val="90000"/>
              </a:lnSpc>
              <a:buFontTx/>
              <a:buNone/>
            </a:pPr>
            <a:r>
              <a:rPr lang="en-US" altLang="en-US" sz="2800" smtClean="0"/>
              <a:t>Materials used for greenhouse skins:</a:t>
            </a:r>
          </a:p>
          <a:p>
            <a:pPr eaLnBrk="1" hangingPunct="1">
              <a:lnSpc>
                <a:spcPct val="90000"/>
              </a:lnSpc>
            </a:pPr>
            <a:r>
              <a:rPr lang="en-US" altLang="en-US" sz="2800" b="1" smtClean="0"/>
              <a:t>Acrylic sheets</a:t>
            </a:r>
          </a:p>
          <a:p>
            <a:pPr lvl="1" eaLnBrk="1" hangingPunct="1">
              <a:lnSpc>
                <a:spcPct val="90000"/>
              </a:lnSpc>
            </a:pPr>
            <a:r>
              <a:rPr lang="en-US" altLang="en-US" sz="2400" smtClean="0"/>
              <a:t>Good insulation, high light transmission, expensive</a:t>
            </a:r>
          </a:p>
          <a:p>
            <a:pPr eaLnBrk="1" hangingPunct="1">
              <a:lnSpc>
                <a:spcPct val="90000"/>
              </a:lnSpc>
            </a:pPr>
            <a:r>
              <a:rPr lang="en-US" altLang="en-US" sz="2800" b="1" smtClean="0"/>
              <a:t>Fiberglass sheets</a:t>
            </a:r>
          </a:p>
          <a:p>
            <a:pPr lvl="1" eaLnBrk="1" hangingPunct="1">
              <a:lnSpc>
                <a:spcPct val="90000"/>
              </a:lnSpc>
            </a:pPr>
            <a:r>
              <a:rPr lang="en-US" altLang="en-US" sz="2400" smtClean="0"/>
              <a:t>Discolors after 7 - 10 years, poor insulation</a:t>
            </a:r>
          </a:p>
          <a:p>
            <a:pPr eaLnBrk="1" hangingPunct="1">
              <a:lnSpc>
                <a:spcPct val="90000"/>
              </a:lnSpc>
            </a:pPr>
            <a:r>
              <a:rPr lang="en-US" altLang="en-US" sz="2800" b="1" smtClean="0"/>
              <a:t>Glass</a:t>
            </a:r>
          </a:p>
          <a:p>
            <a:pPr lvl="1" eaLnBrk="1" hangingPunct="1">
              <a:lnSpc>
                <a:spcPct val="90000"/>
              </a:lnSpc>
            </a:pPr>
            <a:r>
              <a:rPr lang="en-US" altLang="en-US" sz="2400" smtClean="0"/>
              <a:t>High light transmission, long life, expensive</a:t>
            </a:r>
          </a:p>
          <a:p>
            <a:pPr eaLnBrk="1" hangingPunct="1">
              <a:lnSpc>
                <a:spcPct val="90000"/>
              </a:lnSpc>
            </a:pPr>
            <a:r>
              <a:rPr lang="en-US" altLang="en-US" sz="2800" b="1" smtClean="0"/>
              <a:t>Polycarbonate sheets</a:t>
            </a:r>
          </a:p>
          <a:p>
            <a:pPr lvl="1" eaLnBrk="1" hangingPunct="1">
              <a:lnSpc>
                <a:spcPct val="90000"/>
              </a:lnSpc>
            </a:pPr>
            <a:r>
              <a:rPr lang="en-US" altLang="en-US" sz="2400" smtClean="0"/>
              <a:t>High light transmission, durable, good insulation</a:t>
            </a:r>
          </a:p>
          <a:p>
            <a:pPr eaLnBrk="1" hangingPunct="1">
              <a:lnSpc>
                <a:spcPct val="90000"/>
              </a:lnSpc>
            </a:pPr>
            <a:r>
              <a:rPr lang="en-US" altLang="en-US" sz="2800" b="1" smtClean="0"/>
              <a:t>Polyethylene (rolls of flexible plastic)</a:t>
            </a:r>
          </a:p>
          <a:p>
            <a:pPr lvl="1" eaLnBrk="1" hangingPunct="1">
              <a:lnSpc>
                <a:spcPct val="90000"/>
              </a:lnSpc>
            </a:pPr>
            <a:r>
              <a:rPr lang="en-US" altLang="en-US" sz="2400" smtClean="0"/>
              <a:t>Short life, not durable, inexpensive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7">
                                            <p:txEl>
                                              <p:pRg st="2" end="2"/>
                                            </p:txEl>
                                          </p:spTgt>
                                        </p:tgtEl>
                                        <p:attrNameLst>
                                          <p:attrName>style.visibility</p:attrName>
                                        </p:attrNameLst>
                                      </p:cBhvr>
                                      <p:to>
                                        <p:strVal val="visible"/>
                                      </p:to>
                                    </p:set>
                                    <p:anim calcmode="lin" valueType="num">
                                      <p:cBhvr additive="base">
                                        <p:cTn id="7"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2227">
                                            <p:txEl>
                                              <p:pRg st="4" end="4"/>
                                            </p:txEl>
                                          </p:spTgt>
                                        </p:tgtEl>
                                        <p:attrNameLst>
                                          <p:attrName>style.visibility</p:attrName>
                                        </p:attrNameLst>
                                      </p:cBhvr>
                                      <p:to>
                                        <p:strVal val="visible"/>
                                      </p:to>
                                    </p:set>
                                    <p:anim calcmode="lin" valueType="num">
                                      <p:cBhvr additive="base">
                                        <p:cTn id="11"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2227">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2227">
                                            <p:txEl>
                                              <p:pRg st="6" end="6"/>
                                            </p:txEl>
                                          </p:spTgt>
                                        </p:tgtEl>
                                        <p:attrNameLst>
                                          <p:attrName>style.visibility</p:attrName>
                                        </p:attrNameLst>
                                      </p:cBhvr>
                                      <p:to>
                                        <p:strVal val="visible"/>
                                      </p:to>
                                    </p:set>
                                    <p:anim calcmode="lin" valueType="num">
                                      <p:cBhvr additive="base">
                                        <p:cTn id="15" dur="500" fill="hold"/>
                                        <p:tgtEl>
                                          <p:spTgt spid="52227">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2227">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2227">
                                            <p:txEl>
                                              <p:pRg st="8" end="8"/>
                                            </p:txEl>
                                          </p:spTgt>
                                        </p:tgtEl>
                                        <p:attrNameLst>
                                          <p:attrName>style.visibility</p:attrName>
                                        </p:attrNameLst>
                                      </p:cBhvr>
                                      <p:to>
                                        <p:strVal val="visible"/>
                                      </p:to>
                                    </p:set>
                                    <p:anim calcmode="lin" valueType="num">
                                      <p:cBhvr additive="base">
                                        <p:cTn id="19" dur="500" fill="hold"/>
                                        <p:tgtEl>
                                          <p:spTgt spid="52227">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8" end="8"/>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2227">
                                            <p:txEl>
                                              <p:pRg st="10" end="10"/>
                                            </p:txEl>
                                          </p:spTgt>
                                        </p:tgtEl>
                                        <p:attrNameLst>
                                          <p:attrName>style.visibility</p:attrName>
                                        </p:attrNameLst>
                                      </p:cBhvr>
                                      <p:to>
                                        <p:strVal val="visible"/>
                                      </p:to>
                                    </p:set>
                                    <p:anim calcmode="lin" valueType="num">
                                      <p:cBhvr additive="base">
                                        <p:cTn id="23" dur="500" fill="hold"/>
                                        <p:tgtEl>
                                          <p:spTgt spid="52227">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222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ADEE01E-91B1-421B-BEC2-BBF17BC536ED}" type="slidenum">
              <a:rPr lang="en-US" altLang="en-US" sz="1400" smtClean="0"/>
              <a:pPr eaLnBrk="1" hangingPunct="1"/>
              <a:t>6</a:t>
            </a:fld>
            <a:endParaRPr lang="en-US" altLang="en-US" sz="1400" smtClean="0"/>
          </a:p>
        </p:txBody>
      </p:sp>
      <p:sp>
        <p:nvSpPr>
          <p:cNvPr id="12291" name="Rectangle 2"/>
          <p:cNvSpPr>
            <a:spLocks noGrp="1" noChangeArrowheads="1"/>
          </p:cNvSpPr>
          <p:nvPr>
            <p:ph type="title"/>
          </p:nvPr>
        </p:nvSpPr>
        <p:spPr/>
        <p:txBody>
          <a:bodyPr/>
          <a:lstStyle/>
          <a:p>
            <a:pPr eaLnBrk="1" hangingPunct="1"/>
            <a:r>
              <a:rPr lang="en-US" altLang="en-US" smtClean="0"/>
              <a:t>Greenhouse Equipment</a:t>
            </a:r>
          </a:p>
        </p:txBody>
      </p:sp>
      <p:sp>
        <p:nvSpPr>
          <p:cNvPr id="53251" name="Rectangle 3"/>
          <p:cNvSpPr>
            <a:spLocks noGrp="1" noChangeArrowheads="1"/>
          </p:cNvSpPr>
          <p:nvPr>
            <p:ph type="body" idx="1"/>
          </p:nvPr>
        </p:nvSpPr>
        <p:spPr/>
        <p:txBody>
          <a:bodyPr/>
          <a:lstStyle/>
          <a:p>
            <a:pPr eaLnBrk="1" hangingPunct="1">
              <a:lnSpc>
                <a:spcPct val="90000"/>
              </a:lnSpc>
              <a:buFontTx/>
              <a:buBlip>
                <a:blip r:embed="rId3"/>
              </a:buBlip>
            </a:pPr>
            <a:r>
              <a:rPr lang="en-US" altLang="en-US" smtClean="0"/>
              <a:t>Benches</a:t>
            </a:r>
          </a:p>
          <a:p>
            <a:pPr eaLnBrk="1" hangingPunct="1">
              <a:lnSpc>
                <a:spcPct val="90000"/>
              </a:lnSpc>
              <a:buFontTx/>
              <a:buBlip>
                <a:blip r:embed="rId3"/>
              </a:buBlip>
            </a:pPr>
            <a:r>
              <a:rPr lang="en-US" altLang="en-US" smtClean="0"/>
              <a:t>Circulation fans</a:t>
            </a:r>
          </a:p>
          <a:p>
            <a:pPr eaLnBrk="1" hangingPunct="1">
              <a:lnSpc>
                <a:spcPct val="90000"/>
              </a:lnSpc>
              <a:buFontTx/>
              <a:buBlip>
                <a:blip r:embed="rId3"/>
              </a:buBlip>
            </a:pPr>
            <a:r>
              <a:rPr lang="en-US" altLang="en-US" smtClean="0"/>
              <a:t>Cooling and ventilation fans</a:t>
            </a:r>
          </a:p>
          <a:p>
            <a:pPr eaLnBrk="1" hangingPunct="1">
              <a:lnSpc>
                <a:spcPct val="90000"/>
              </a:lnSpc>
              <a:buFontTx/>
              <a:buBlip>
                <a:blip r:embed="rId3"/>
              </a:buBlip>
            </a:pPr>
            <a:r>
              <a:rPr lang="en-US" altLang="en-US" smtClean="0"/>
              <a:t>Heaters</a:t>
            </a:r>
          </a:p>
          <a:p>
            <a:pPr lvl="1" eaLnBrk="1" hangingPunct="1">
              <a:lnSpc>
                <a:spcPct val="90000"/>
              </a:lnSpc>
            </a:pPr>
            <a:r>
              <a:rPr lang="en-US" altLang="en-US" smtClean="0"/>
              <a:t>Propane or natural gas</a:t>
            </a:r>
          </a:p>
          <a:p>
            <a:pPr eaLnBrk="1" hangingPunct="1">
              <a:lnSpc>
                <a:spcPct val="90000"/>
              </a:lnSpc>
              <a:buFontTx/>
              <a:buBlip>
                <a:blip r:embed="rId3"/>
              </a:buBlip>
            </a:pPr>
            <a:r>
              <a:rPr lang="en-US" altLang="en-US" smtClean="0"/>
              <a:t>Irrigation systems</a:t>
            </a:r>
          </a:p>
          <a:p>
            <a:pPr eaLnBrk="1" hangingPunct="1">
              <a:lnSpc>
                <a:spcPct val="90000"/>
              </a:lnSpc>
              <a:buFontTx/>
              <a:buBlip>
                <a:blip r:embed="rId3"/>
              </a:buBlip>
            </a:pPr>
            <a:r>
              <a:rPr lang="en-US" altLang="en-US" smtClean="0"/>
              <a:t>Lighting</a:t>
            </a:r>
          </a:p>
          <a:p>
            <a:pPr eaLnBrk="1" hangingPunct="1">
              <a:lnSpc>
                <a:spcPct val="90000"/>
              </a:lnSpc>
              <a:buFontTx/>
              <a:buBlip>
                <a:blip r:embed="rId3"/>
              </a:buBlip>
            </a:pPr>
            <a:r>
              <a:rPr lang="en-US" altLang="en-US" smtClean="0"/>
              <a:t>Shade cloth</a:t>
            </a:r>
          </a:p>
          <a:p>
            <a:pPr eaLnBrk="1" hangingPunct="1">
              <a:lnSpc>
                <a:spcPct val="90000"/>
              </a:lnSpc>
            </a:pPr>
            <a:endParaRPr lang="en-US" altLang="en-US" smtClean="0"/>
          </a:p>
          <a:p>
            <a:pPr eaLnBrk="1" hangingPunct="1">
              <a:lnSpc>
                <a:spcPct val="90000"/>
              </a:lnSpc>
            </a:pPr>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anim calcmode="lin" valueType="num">
                                      <p:cBhvr additive="base">
                                        <p:cTn id="11"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calcmode="lin" valueType="num">
                                      <p:cBhvr additive="base">
                                        <p:cTn id="17"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325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3251">
                                            <p:txEl>
                                              <p:pRg st="3" end="3"/>
                                            </p:txEl>
                                          </p:spTgt>
                                        </p:tgtEl>
                                        <p:attrNameLst>
                                          <p:attrName>style.visibility</p:attrName>
                                        </p:attrNameLst>
                                      </p:cBhvr>
                                      <p:to>
                                        <p:strVal val="visible"/>
                                      </p:to>
                                    </p:set>
                                    <p:anim calcmode="lin" valueType="num">
                                      <p:cBhvr additive="base">
                                        <p:cTn id="21"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anim calcmode="lin" valueType="num">
                                      <p:cBhvr additive="base">
                                        <p:cTn id="27" dur="500" fill="hold"/>
                                        <p:tgtEl>
                                          <p:spTgt spid="5325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3251">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anim calcmode="lin" valueType="num">
                                      <p:cBhvr additive="base">
                                        <p:cTn id="31" dur="500" fill="hold"/>
                                        <p:tgtEl>
                                          <p:spTgt spid="5325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53251">
                                            <p:txEl>
                                              <p:pRg st="7" end="7"/>
                                            </p:txEl>
                                          </p:spTgt>
                                        </p:tgtEl>
                                        <p:attrNameLst>
                                          <p:attrName>style.visibility</p:attrName>
                                        </p:attrNameLst>
                                      </p:cBhvr>
                                      <p:to>
                                        <p:strVal val="visible"/>
                                      </p:to>
                                    </p:set>
                                    <p:anim calcmode="lin" valueType="num">
                                      <p:cBhvr additive="base">
                                        <p:cTn id="37" dur="500" fill="hold"/>
                                        <p:tgtEl>
                                          <p:spTgt spid="53251">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325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7A95993-850F-46AA-B294-CB6D3F3E5F75}" type="slidenum">
              <a:rPr lang="en-US" altLang="en-US" sz="1400" smtClean="0"/>
              <a:pPr eaLnBrk="1" hangingPunct="1"/>
              <a:t>7</a:t>
            </a:fld>
            <a:endParaRPr lang="en-US" altLang="en-US" sz="1400" smtClean="0"/>
          </a:p>
        </p:txBody>
      </p:sp>
      <p:sp>
        <p:nvSpPr>
          <p:cNvPr id="15363"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5364"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mtClean="0"/>
              <a:t>Parker, R. (2010). </a:t>
            </a:r>
            <a:r>
              <a:rPr lang="en-US" altLang="en-US" i="1" smtClean="0"/>
              <a:t>Plant and soil science: Fundamentals and applications</a:t>
            </a:r>
            <a:r>
              <a:rPr lang="en-US" altLang="en-US" smtClean="0"/>
              <a:t>. Clifton Park, NY: Delmar.</a:t>
            </a: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260</TotalTime>
  <Words>472</Words>
  <Application>Microsoft Office PowerPoint</Application>
  <PresentationFormat>On-screen Show (4:3)</PresentationFormat>
  <Paragraphs>81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Times New Roman</vt:lpstr>
      <vt:lpstr>Verdana</vt:lpstr>
      <vt:lpstr>Plant_PowerPoint_Template</vt:lpstr>
      <vt:lpstr>PowerPoint Presentation</vt:lpstr>
      <vt:lpstr>Greenhouses  Unit 9 – Crop Production and Marketing Lesson 9.1 Tools of Plant Production</vt:lpstr>
      <vt:lpstr>Greenhouse Structures</vt:lpstr>
      <vt:lpstr>Greenhouses</vt:lpstr>
      <vt:lpstr>Greenhouse Construction</vt:lpstr>
      <vt:lpstr>Greenhouse Equipment</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Greenhouses</dc:title>
  <dc:subject>ASP - Unit 9 - Lesson 9.1 Tools of Plant Production</dc:subject>
  <dc:creator>Dan Jansen</dc:creator>
  <cp:lastModifiedBy>Melanie Bloom</cp:lastModifiedBy>
  <cp:revision>27</cp:revision>
  <dcterms:created xsi:type="dcterms:W3CDTF">2008-12-26T19:51:45Z</dcterms:created>
  <dcterms:modified xsi:type="dcterms:W3CDTF">2015-04-18T17:11:15Z</dcterms:modified>
</cp:coreProperties>
</file>