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7" r:id="rId2"/>
    <p:sldId id="271" r:id="rId3"/>
    <p:sldId id="280" r:id="rId4"/>
    <p:sldId id="272" r:id="rId5"/>
    <p:sldId id="281" r:id="rId6"/>
    <p:sldId id="273" r:id="rId7"/>
    <p:sldId id="274" r:id="rId8"/>
    <p:sldId id="275" r:id="rId9"/>
    <p:sldId id="276" r:id="rId10"/>
    <p:sldId id="277" r:id="rId11"/>
    <p:sldId id="278" r:id="rId12"/>
    <p:sldId id="259" r:id="rId13"/>
  </p:sldIdLst>
  <p:sldSz cx="9144000" cy="6858000" type="screen4x3"/>
  <p:notesSz cx="6858000" cy="9144000"/>
  <p:defaultTextStyle>
    <a:defPPr>
      <a:defRPr lang="en-US"/>
    </a:defPPr>
    <a:lvl1pPr algn="l" rtl="0" fontAlgn="base">
      <a:spcBef>
        <a:spcPct val="0"/>
      </a:spcBef>
      <a:spcAft>
        <a:spcPct val="0"/>
      </a:spcAft>
      <a:defRPr sz="1600" kern="1200">
        <a:solidFill>
          <a:schemeClr val="tx1"/>
        </a:solidFill>
        <a:latin typeface="Arial" charset="0"/>
        <a:ea typeface="+mn-ea"/>
        <a:cs typeface="+mn-cs"/>
      </a:defRPr>
    </a:lvl1pPr>
    <a:lvl2pPr marL="457200" algn="l" rtl="0" fontAlgn="base">
      <a:spcBef>
        <a:spcPct val="0"/>
      </a:spcBef>
      <a:spcAft>
        <a:spcPct val="0"/>
      </a:spcAft>
      <a:defRPr sz="1600" kern="1200">
        <a:solidFill>
          <a:schemeClr val="tx1"/>
        </a:solidFill>
        <a:latin typeface="Arial" charset="0"/>
        <a:ea typeface="+mn-ea"/>
        <a:cs typeface="+mn-cs"/>
      </a:defRPr>
    </a:lvl2pPr>
    <a:lvl3pPr marL="914400" algn="l" rtl="0" fontAlgn="base">
      <a:spcBef>
        <a:spcPct val="0"/>
      </a:spcBef>
      <a:spcAft>
        <a:spcPct val="0"/>
      </a:spcAft>
      <a:defRPr sz="1600" kern="1200">
        <a:solidFill>
          <a:schemeClr val="tx1"/>
        </a:solidFill>
        <a:latin typeface="Arial" charset="0"/>
        <a:ea typeface="+mn-ea"/>
        <a:cs typeface="+mn-cs"/>
      </a:defRPr>
    </a:lvl3pPr>
    <a:lvl4pPr marL="1371600" algn="l" rtl="0" fontAlgn="base">
      <a:spcBef>
        <a:spcPct val="0"/>
      </a:spcBef>
      <a:spcAft>
        <a:spcPct val="0"/>
      </a:spcAft>
      <a:defRPr sz="1600" kern="1200">
        <a:solidFill>
          <a:schemeClr val="tx1"/>
        </a:solidFill>
        <a:latin typeface="Arial" charset="0"/>
        <a:ea typeface="+mn-ea"/>
        <a:cs typeface="+mn-cs"/>
      </a:defRPr>
    </a:lvl4pPr>
    <a:lvl5pPr marL="1828800" algn="l" rtl="0" fontAlgn="base">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7325" autoAdjust="0"/>
  </p:normalViewPr>
  <p:slideViewPr>
    <p:cSldViewPr>
      <p:cViewPr varScale="1">
        <p:scale>
          <a:sx n="50" d="100"/>
          <a:sy n="50" d="100"/>
        </p:scale>
        <p:origin x="1956" y="48"/>
      </p:cViewPr>
      <p:guideLst>
        <p:guide orient="horz" pos="2160"/>
        <p:guide pos="2880"/>
      </p:guideLst>
    </p:cSldViewPr>
  </p:slideViewPr>
  <p:notesTextViewPr>
    <p:cViewPr>
      <p:scale>
        <a:sx n="100" d="100"/>
        <a:sy n="100" d="100"/>
      </p:scale>
      <p:origin x="0" y="0"/>
    </p:cViewPr>
  </p:notesTextViewPr>
  <p:notesViewPr>
    <p:cSldViewPr>
      <p:cViewPr>
        <p:scale>
          <a:sx n="70" d="100"/>
          <a:sy n="70" d="100"/>
        </p:scale>
        <p:origin x="3240"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dirty="0" smtClean="0"/>
            </a:lvl1pPr>
          </a:lstStyle>
          <a:p>
            <a:pPr>
              <a:defRPr/>
            </a:pPr>
            <a:r>
              <a:rPr lang="en-US"/>
              <a:t>Microscopic Pests</a:t>
            </a:r>
          </a:p>
        </p:txBody>
      </p:sp>
      <p:sp>
        <p:nvSpPr>
          <p:cNvPr id="3482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dirty="0" smtClean="0">
                <a:solidFill>
                  <a:srgbClr val="000000"/>
                </a:solidFill>
                <a:cs typeface="Times New Roman" pitchFamily="18" charset="0"/>
              </a:defRPr>
            </a:lvl1pPr>
          </a:lstStyle>
          <a:p>
            <a:pPr>
              <a:defRPr/>
            </a:pPr>
            <a:r>
              <a:rPr lang="en-US" dirty="0"/>
              <a:t>Curriculum for Agricultural Science Education </a:t>
            </a:r>
            <a:r>
              <a:rPr lang="en-US" dirty="0" smtClean="0"/>
              <a:t> </a:t>
            </a:r>
            <a:r>
              <a:rPr lang="en-US" dirty="0"/>
              <a:t>Copyright 2015</a:t>
            </a:r>
            <a:endParaRPr lang="en-US" sz="800" dirty="0"/>
          </a:p>
        </p:txBody>
      </p:sp>
      <p:sp>
        <p:nvSpPr>
          <p:cNvPr id="3482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1954A3F5-9284-4888-8867-6AA49D5B83EF}" type="slidenum">
              <a:rPr lang="en-US"/>
              <a:pPr>
                <a:defRPr/>
              </a:pPr>
              <a:t>‹#›</a:t>
            </a:fld>
            <a:endParaRPr lang="en-US" dirty="0"/>
          </a:p>
        </p:txBody>
      </p:sp>
      <p:pic>
        <p:nvPicPr>
          <p:cNvPr id="26630" name="Picture 6"/>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5562600" y="8534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dirty="0" smtClean="0"/>
            </a:lvl1pPr>
          </a:lstStyle>
          <a:p>
            <a:pPr>
              <a:defRPr/>
            </a:pPr>
            <a:r>
              <a:rPr lang="en-US" dirty="0" smtClean="0"/>
              <a:t>Principles of Agricultural Science – Plant</a:t>
            </a:r>
          </a:p>
          <a:p>
            <a:pPr>
              <a:defRPr/>
            </a:pPr>
            <a:r>
              <a:rPr lang="en-US" dirty="0" smtClean="0"/>
              <a:t>Unit 8 – Lesson 8.2 Diving into Diseases</a:t>
            </a:r>
            <a:endParaRPr lang="en-US" dirty="0"/>
          </a:p>
        </p:txBody>
      </p:sp>
    </p:spTree>
    <p:extLst>
      <p:ext uri="{BB962C8B-B14F-4D97-AF65-F5344CB8AC3E}">
        <p14:creationId xmlns:p14="http://schemas.microsoft.com/office/powerpoint/2010/main" val="34394011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dirty="0" smtClean="0"/>
            </a:lvl1pPr>
          </a:lstStyle>
          <a:p>
            <a:pPr>
              <a:defRPr/>
            </a:pPr>
            <a:r>
              <a:rPr lang="en-US"/>
              <a:t>Microscopic Pests</a:t>
            </a:r>
          </a:p>
        </p:txBody>
      </p:sp>
      <p:sp>
        <p:nvSpPr>
          <p:cNvPr id="717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dirty="0" smtClean="0"/>
            </a:lvl1pPr>
          </a:lstStyle>
          <a:p>
            <a:pPr>
              <a:defRPr/>
            </a:pPr>
            <a:r>
              <a:rPr lang="en-US" dirty="0" smtClean="0"/>
              <a:t>Principles of Agricultural Science – Plant</a:t>
            </a:r>
          </a:p>
          <a:p>
            <a:pPr>
              <a:defRPr/>
            </a:pPr>
            <a:r>
              <a:rPr lang="en-US" dirty="0" smtClean="0"/>
              <a:t>Unit 8 – Lesson 8.2 Diving into Diseases</a:t>
            </a:r>
            <a:endParaRPr lang="en-US" dirty="0"/>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dirty="0" smtClean="0">
                <a:solidFill>
                  <a:srgbClr val="000000"/>
                </a:solidFill>
                <a:cs typeface="Times New Roman" pitchFamily="18" charset="0"/>
              </a:defRPr>
            </a:lvl1pPr>
          </a:lstStyle>
          <a:p>
            <a:pPr>
              <a:defRPr/>
            </a:pPr>
            <a:r>
              <a:rPr lang="en-US" dirty="0" smtClean="0"/>
              <a:t>Curriculum for Agricultural Science Education – Copyright 2015</a:t>
            </a:r>
            <a:endParaRPr lang="en-US" sz="1200" dirty="0"/>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9832DCBF-C678-4461-BCCD-C3C095512A7F}" type="slidenum">
              <a:rPr lang="en-US"/>
              <a:pPr>
                <a:defRPr/>
              </a:pPr>
              <a:t>‹#›</a:t>
            </a:fld>
            <a:endParaRPr lang="en-US" dirty="0"/>
          </a:p>
        </p:txBody>
      </p:sp>
      <p:pic>
        <p:nvPicPr>
          <p:cNvPr id="14344" name="Picture 8"/>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5562600" y="8534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7977880"/>
      </p:ext>
    </p:extLst>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a:t>Microscopic Pests</a:t>
            </a:r>
          </a:p>
        </p:txBody>
      </p:sp>
      <p:sp>
        <p:nvSpPr>
          <p:cNvPr id="1536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smtClean="0">
                <a:solidFill>
                  <a:srgbClr val="000000"/>
                </a:solidFill>
              </a:rPr>
              <a:t>Curriculum for Agricultural Science Education </a:t>
            </a:r>
            <a:endParaRPr lang="en-US" altLang="en-US" sz="1000" dirty="0">
              <a:solidFill>
                <a:srgbClr val="000000"/>
              </a:solidFill>
            </a:endParaRPr>
          </a:p>
          <a:p>
            <a:pPr eaLnBrk="1" hangingPunct="1"/>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1536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FE9B7E22-B030-449F-8487-27447C5F87EC}" type="slidenum">
              <a:rPr lang="en-US" altLang="en-US" sz="1200"/>
              <a:pPr eaLnBrk="1" hangingPunct="1"/>
              <a:t>1</a:t>
            </a:fld>
            <a:endParaRPr lang="en-US" altLang="en-US" sz="1200"/>
          </a:p>
        </p:txBody>
      </p:sp>
      <p:sp>
        <p:nvSpPr>
          <p:cNvPr id="15366" name="Rectangle 2"/>
          <p:cNvSpPr>
            <a:spLocks noGrp="1" noRot="1" noChangeAspect="1" noChangeArrowheads="1" noTextEdit="1"/>
          </p:cNvSpPr>
          <p:nvPr>
            <p:ph type="sldImg"/>
          </p:nvPr>
        </p:nvSpPr>
        <p:spPr>
          <a:ln/>
        </p:spPr>
      </p:sp>
      <p:sp>
        <p:nvSpPr>
          <p:cNvPr id="153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8"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dirty="0" smtClean="0"/>
            </a:lvl1pPr>
          </a:lstStyle>
          <a:p>
            <a:pPr>
              <a:defRPr/>
            </a:pPr>
            <a:r>
              <a:rPr lang="en-US" dirty="0" smtClean="0"/>
              <a:t>Principles of Agricultural Science – Plant</a:t>
            </a:r>
          </a:p>
          <a:p>
            <a:pPr>
              <a:defRPr/>
            </a:pPr>
            <a:r>
              <a:rPr lang="en-US" dirty="0" smtClean="0"/>
              <a:t>Unit 8 – Lesson 8.2 Diving into Diseases</a:t>
            </a:r>
            <a:endParaRPr lang="en-US" dirty="0"/>
          </a:p>
        </p:txBody>
      </p:sp>
    </p:spTree>
    <p:extLst>
      <p:ext uri="{BB962C8B-B14F-4D97-AF65-F5344CB8AC3E}">
        <p14:creationId xmlns:p14="http://schemas.microsoft.com/office/powerpoint/2010/main" val="40400391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a:t>Microscopic Pests</a:t>
            </a:r>
          </a:p>
        </p:txBody>
      </p:sp>
      <p:sp>
        <p:nvSpPr>
          <p:cNvPr id="2355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D726968E-A0D1-49DB-9477-A125F28E5A65}" type="slidenum">
              <a:rPr lang="en-US" altLang="en-US" sz="1200"/>
              <a:pPr eaLnBrk="1" hangingPunct="1"/>
              <a:t>10</a:t>
            </a:fld>
            <a:endParaRPr lang="en-US" altLang="en-US" sz="1200"/>
          </a:p>
        </p:txBody>
      </p:sp>
      <p:sp>
        <p:nvSpPr>
          <p:cNvPr id="23558" name="Rectangle 2"/>
          <p:cNvSpPr>
            <a:spLocks noGrp="1" noRot="1" noChangeAspect="1" noChangeArrowheads="1" noTextEdit="1"/>
          </p:cNvSpPr>
          <p:nvPr>
            <p:ph type="sldImg"/>
          </p:nvPr>
        </p:nvSpPr>
        <p:spPr>
          <a:ln/>
        </p:spPr>
      </p:sp>
      <p:sp>
        <p:nvSpPr>
          <p:cNvPr id="235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It is important to have a good insect control plan to minimize the spread of diseases. Quarantine means to keep new plant material isolated from other plants for sufficient time to ensure the new plant material has no signs of disease that could spread to the rest of the plant stock.</a:t>
            </a:r>
          </a:p>
        </p:txBody>
      </p:sp>
      <p:sp>
        <p:nvSpPr>
          <p:cNvPr id="8"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smtClean="0">
                <a:solidFill>
                  <a:srgbClr val="000000"/>
                </a:solidFill>
              </a:rPr>
              <a:t>Curriculum for Agricultural Science Education </a:t>
            </a:r>
            <a:endParaRPr lang="en-US" altLang="en-US" sz="1000" dirty="0">
              <a:solidFill>
                <a:srgbClr val="000000"/>
              </a:solidFill>
            </a:endParaRPr>
          </a:p>
          <a:p>
            <a:pPr eaLnBrk="1" hangingPunct="1"/>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10"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dirty="0" smtClean="0"/>
            </a:lvl1pPr>
          </a:lstStyle>
          <a:p>
            <a:pPr>
              <a:defRPr/>
            </a:pPr>
            <a:r>
              <a:rPr lang="en-US" dirty="0" smtClean="0"/>
              <a:t>Principles of Agricultural Science – Plant</a:t>
            </a:r>
          </a:p>
          <a:p>
            <a:pPr>
              <a:defRPr/>
            </a:pPr>
            <a:r>
              <a:rPr lang="en-US" dirty="0" smtClean="0"/>
              <a:t>Unit 8 – Lesson 8.2 Diving into Diseases</a:t>
            </a:r>
            <a:endParaRPr lang="en-US" dirty="0"/>
          </a:p>
        </p:txBody>
      </p:sp>
    </p:spTree>
    <p:extLst>
      <p:ext uri="{BB962C8B-B14F-4D97-AF65-F5344CB8AC3E}">
        <p14:creationId xmlns:p14="http://schemas.microsoft.com/office/powerpoint/2010/main" val="42527150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a:t>Microscopic Pests</a:t>
            </a:r>
          </a:p>
        </p:txBody>
      </p:sp>
      <p:sp>
        <p:nvSpPr>
          <p:cNvPr id="2458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73735F23-F185-4C2C-AB8C-9DE66CD268B7}" type="slidenum">
              <a:rPr lang="en-US" altLang="en-US" sz="1200"/>
              <a:pPr eaLnBrk="1" hangingPunct="1"/>
              <a:t>11</a:t>
            </a:fld>
            <a:endParaRPr lang="en-US" altLang="en-US" sz="1200"/>
          </a:p>
        </p:txBody>
      </p:sp>
      <p:sp>
        <p:nvSpPr>
          <p:cNvPr id="24582" name="Rectangle 2"/>
          <p:cNvSpPr>
            <a:spLocks noGrp="1" noRot="1" noChangeAspect="1" noChangeArrowheads="1" noTextEdit="1"/>
          </p:cNvSpPr>
          <p:nvPr>
            <p:ph type="sldImg"/>
          </p:nvPr>
        </p:nvSpPr>
        <p:spPr>
          <a:ln/>
        </p:spPr>
      </p:sp>
      <p:sp>
        <p:nvSpPr>
          <p:cNvPr id="245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Some diseases are brought on by and continue to infect plant material only if environmental conditions are adequate for disease agent growth. Knowledge of the specific pest will help you to create a management plan.</a:t>
            </a:r>
          </a:p>
        </p:txBody>
      </p:sp>
      <p:sp>
        <p:nvSpPr>
          <p:cNvPr id="8"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smtClean="0">
                <a:solidFill>
                  <a:srgbClr val="000000"/>
                </a:solidFill>
              </a:rPr>
              <a:t>Curriculum for Agricultural Science Education </a:t>
            </a:r>
            <a:endParaRPr lang="en-US" altLang="en-US" sz="1000" dirty="0">
              <a:solidFill>
                <a:srgbClr val="000000"/>
              </a:solidFill>
            </a:endParaRPr>
          </a:p>
          <a:p>
            <a:pPr eaLnBrk="1" hangingPunct="1"/>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10"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dirty="0" smtClean="0"/>
            </a:lvl1pPr>
          </a:lstStyle>
          <a:p>
            <a:pPr>
              <a:defRPr/>
            </a:pPr>
            <a:r>
              <a:rPr lang="en-US" dirty="0" smtClean="0"/>
              <a:t>Principles of Agricultural Science – Plant</a:t>
            </a:r>
          </a:p>
          <a:p>
            <a:pPr>
              <a:defRPr/>
            </a:pPr>
            <a:r>
              <a:rPr lang="en-US" dirty="0" smtClean="0"/>
              <a:t>Unit 8 – Lesson 8.2 Diving into Diseases</a:t>
            </a:r>
            <a:endParaRPr lang="en-US" dirty="0"/>
          </a:p>
        </p:txBody>
      </p:sp>
    </p:spTree>
    <p:extLst>
      <p:ext uri="{BB962C8B-B14F-4D97-AF65-F5344CB8AC3E}">
        <p14:creationId xmlns:p14="http://schemas.microsoft.com/office/powerpoint/2010/main" val="8410660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a:t>Microscopic Pests</a:t>
            </a:r>
          </a:p>
        </p:txBody>
      </p:sp>
      <p:sp>
        <p:nvSpPr>
          <p:cNvPr id="256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0A3A196C-1C47-43EC-86A9-060FD68180BA}" type="slidenum">
              <a:rPr lang="en-US" altLang="en-US" sz="1200"/>
              <a:pPr eaLnBrk="1" hangingPunct="1"/>
              <a:t>12</a:t>
            </a:fld>
            <a:endParaRPr lang="en-US" altLang="en-US" sz="1200"/>
          </a:p>
        </p:txBody>
      </p:sp>
      <p:sp>
        <p:nvSpPr>
          <p:cNvPr id="25606" name="Rectangle 2"/>
          <p:cNvSpPr>
            <a:spLocks noGrp="1" noRot="1" noChangeAspect="1" noChangeArrowheads="1" noTextEdit="1"/>
          </p:cNvSpPr>
          <p:nvPr>
            <p:ph type="sldImg"/>
          </p:nvPr>
        </p:nvSpPr>
        <p:spPr>
          <a:ln/>
        </p:spPr>
      </p:sp>
      <p:sp>
        <p:nvSpPr>
          <p:cNvPr id="256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8"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smtClean="0">
                <a:solidFill>
                  <a:srgbClr val="000000"/>
                </a:solidFill>
              </a:rPr>
              <a:t>Curriculum for Agricultural Science Education </a:t>
            </a:r>
            <a:endParaRPr lang="en-US" altLang="en-US" sz="1000" dirty="0">
              <a:solidFill>
                <a:srgbClr val="000000"/>
              </a:solidFill>
            </a:endParaRPr>
          </a:p>
          <a:p>
            <a:pPr eaLnBrk="1" hangingPunct="1"/>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10"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dirty="0" smtClean="0"/>
            </a:lvl1pPr>
          </a:lstStyle>
          <a:p>
            <a:pPr>
              <a:defRPr/>
            </a:pPr>
            <a:r>
              <a:rPr lang="en-US" dirty="0" smtClean="0"/>
              <a:t>Principles of Agricultural Science – Plant</a:t>
            </a:r>
          </a:p>
          <a:p>
            <a:pPr>
              <a:defRPr/>
            </a:pPr>
            <a:r>
              <a:rPr lang="en-US" dirty="0" smtClean="0"/>
              <a:t>Unit 8 – Lesson 8.2 Diving into Diseases</a:t>
            </a:r>
            <a:endParaRPr lang="en-US" dirty="0"/>
          </a:p>
        </p:txBody>
      </p:sp>
    </p:spTree>
    <p:extLst>
      <p:ext uri="{BB962C8B-B14F-4D97-AF65-F5344CB8AC3E}">
        <p14:creationId xmlns:p14="http://schemas.microsoft.com/office/powerpoint/2010/main" val="33129432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a:t>Microscopic Pests</a:t>
            </a:r>
          </a:p>
        </p:txBody>
      </p:sp>
      <p:sp>
        <p:nvSpPr>
          <p:cNvPr id="1638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F626F34E-9DB2-4B65-9C51-6937B0233FB2}" type="slidenum">
              <a:rPr lang="en-US" altLang="en-US" sz="1200"/>
              <a:pPr eaLnBrk="1" hangingPunct="1"/>
              <a:t>2</a:t>
            </a:fld>
            <a:endParaRPr lang="en-US" altLang="en-US" sz="1200"/>
          </a:p>
        </p:txBody>
      </p:sp>
      <p:sp>
        <p:nvSpPr>
          <p:cNvPr id="16390" name="Rectangle 2"/>
          <p:cNvSpPr>
            <a:spLocks noGrp="1" noRot="1" noChangeAspect="1" noChangeArrowheads="1" noTextEdit="1"/>
          </p:cNvSpPr>
          <p:nvPr>
            <p:ph type="sldImg"/>
          </p:nvPr>
        </p:nvSpPr>
        <p:spPr>
          <a:ln/>
        </p:spPr>
      </p:sp>
      <p:sp>
        <p:nvSpPr>
          <p:cNvPr id="163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This presentation introduces students to disease-causing agents, symptoms of infection, types of prevention, and treatment.</a:t>
            </a:r>
          </a:p>
        </p:txBody>
      </p:sp>
      <p:sp>
        <p:nvSpPr>
          <p:cNvPr id="8"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smtClean="0">
                <a:solidFill>
                  <a:srgbClr val="000000"/>
                </a:solidFill>
              </a:rPr>
              <a:t>Curriculum for Agricultural Science Education </a:t>
            </a:r>
            <a:endParaRPr lang="en-US" altLang="en-US" sz="1000" dirty="0">
              <a:solidFill>
                <a:srgbClr val="000000"/>
              </a:solidFill>
            </a:endParaRPr>
          </a:p>
          <a:p>
            <a:pPr eaLnBrk="1" hangingPunct="1"/>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10"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dirty="0" smtClean="0"/>
            </a:lvl1pPr>
          </a:lstStyle>
          <a:p>
            <a:pPr>
              <a:defRPr/>
            </a:pPr>
            <a:r>
              <a:rPr lang="en-US" dirty="0" smtClean="0"/>
              <a:t>Principles of Agricultural Science – Plant</a:t>
            </a:r>
          </a:p>
          <a:p>
            <a:pPr>
              <a:defRPr/>
            </a:pPr>
            <a:r>
              <a:rPr lang="en-US" dirty="0" smtClean="0"/>
              <a:t>Unit 8 – Lesson 8.2 Diving into Diseases</a:t>
            </a:r>
            <a:endParaRPr lang="en-US" dirty="0"/>
          </a:p>
        </p:txBody>
      </p:sp>
    </p:spTree>
    <p:extLst>
      <p:ext uri="{BB962C8B-B14F-4D97-AF65-F5344CB8AC3E}">
        <p14:creationId xmlns:p14="http://schemas.microsoft.com/office/powerpoint/2010/main" val="7649352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a:t>Microscopic Pests</a:t>
            </a:r>
          </a:p>
        </p:txBody>
      </p:sp>
      <p:sp>
        <p:nvSpPr>
          <p:cNvPr id="1741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60A762C0-8EF4-4B1F-B3AB-AAB7A321E821}" type="slidenum">
              <a:rPr lang="en-US" altLang="en-US" sz="1200"/>
              <a:pPr eaLnBrk="1" hangingPunct="1"/>
              <a:t>3</a:t>
            </a:fld>
            <a:endParaRPr lang="en-US" altLang="en-US" sz="1200"/>
          </a:p>
        </p:txBody>
      </p:sp>
      <p:sp>
        <p:nvSpPr>
          <p:cNvPr id="17414" name="Rectangle 2"/>
          <p:cNvSpPr>
            <a:spLocks noGrp="1" noRot="1" noChangeAspect="1" noChangeArrowheads="1" noTextEdit="1"/>
          </p:cNvSpPr>
          <p:nvPr>
            <p:ph type="sldImg"/>
          </p:nvPr>
        </p:nvSpPr>
        <p:spPr>
          <a:ln/>
        </p:spPr>
      </p:sp>
      <p:sp>
        <p:nvSpPr>
          <p:cNvPr id="174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These three disease-causing organisms will be discussed in the next few slides.</a:t>
            </a:r>
          </a:p>
        </p:txBody>
      </p:sp>
      <p:sp>
        <p:nvSpPr>
          <p:cNvPr id="8"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smtClean="0">
                <a:solidFill>
                  <a:srgbClr val="000000"/>
                </a:solidFill>
              </a:rPr>
              <a:t>Curriculum for Agricultural Science Education </a:t>
            </a:r>
            <a:endParaRPr lang="en-US" altLang="en-US" sz="1000" dirty="0">
              <a:solidFill>
                <a:srgbClr val="000000"/>
              </a:solidFill>
            </a:endParaRPr>
          </a:p>
          <a:p>
            <a:pPr eaLnBrk="1" hangingPunct="1"/>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10"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dirty="0" smtClean="0"/>
            </a:lvl1pPr>
          </a:lstStyle>
          <a:p>
            <a:pPr>
              <a:defRPr/>
            </a:pPr>
            <a:r>
              <a:rPr lang="en-US" dirty="0" smtClean="0"/>
              <a:t>Principles of Agricultural Science – Plant</a:t>
            </a:r>
          </a:p>
          <a:p>
            <a:pPr>
              <a:defRPr/>
            </a:pPr>
            <a:r>
              <a:rPr lang="en-US" dirty="0" smtClean="0"/>
              <a:t>Unit 8 – Lesson 8.2 Diving into Diseases</a:t>
            </a:r>
            <a:endParaRPr lang="en-US" dirty="0"/>
          </a:p>
        </p:txBody>
      </p:sp>
    </p:spTree>
    <p:extLst>
      <p:ext uri="{BB962C8B-B14F-4D97-AF65-F5344CB8AC3E}">
        <p14:creationId xmlns:p14="http://schemas.microsoft.com/office/powerpoint/2010/main" val="21184142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a:t>Microscopic Pests</a:t>
            </a:r>
          </a:p>
        </p:txBody>
      </p:sp>
      <p:sp>
        <p:nvSpPr>
          <p:cNvPr id="1843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1E8CE39B-22AE-41A9-BFB3-AEF90E47CED5}" type="slidenum">
              <a:rPr lang="en-US" altLang="en-US" sz="1200"/>
              <a:pPr eaLnBrk="1" hangingPunct="1"/>
              <a:t>4</a:t>
            </a:fld>
            <a:endParaRPr lang="en-US" altLang="en-US" sz="1200"/>
          </a:p>
        </p:txBody>
      </p:sp>
      <p:sp>
        <p:nvSpPr>
          <p:cNvPr id="18438" name="Rectangle 2"/>
          <p:cNvSpPr>
            <a:spLocks noGrp="1" noRot="1" noChangeAspect="1" noChangeArrowheads="1" noTextEdit="1"/>
          </p:cNvSpPr>
          <p:nvPr>
            <p:ph type="sldImg"/>
          </p:nvPr>
        </p:nvSpPr>
        <p:spPr>
          <a:ln/>
        </p:spPr>
      </p:sp>
      <p:sp>
        <p:nvSpPr>
          <p:cNvPr id="1843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Bacteria are single-celled organisms found nearly everywhere on earth. There are hundreds of species of bacteria and several major types that cause damage in living plants. Bacteria belong to a different kingdom</a:t>
            </a:r>
            <a:r>
              <a:rPr lang="en-US" altLang="en-US" baseline="0" dirty="0" smtClean="0"/>
              <a:t> than plants.</a:t>
            </a:r>
            <a:endParaRPr lang="en-US" altLang="en-US" dirty="0" smtClean="0"/>
          </a:p>
        </p:txBody>
      </p:sp>
      <p:sp>
        <p:nvSpPr>
          <p:cNvPr id="8"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smtClean="0">
                <a:solidFill>
                  <a:srgbClr val="000000"/>
                </a:solidFill>
              </a:rPr>
              <a:t>Curriculum for Agricultural Science Education </a:t>
            </a:r>
            <a:endParaRPr lang="en-US" altLang="en-US" sz="1000" dirty="0">
              <a:solidFill>
                <a:srgbClr val="000000"/>
              </a:solidFill>
            </a:endParaRPr>
          </a:p>
          <a:p>
            <a:pPr eaLnBrk="1" hangingPunct="1"/>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10"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dirty="0" smtClean="0"/>
            </a:lvl1pPr>
          </a:lstStyle>
          <a:p>
            <a:pPr>
              <a:defRPr/>
            </a:pPr>
            <a:r>
              <a:rPr lang="en-US" dirty="0" smtClean="0"/>
              <a:t>Principles of Agricultural Science – Plant</a:t>
            </a:r>
          </a:p>
          <a:p>
            <a:pPr>
              <a:defRPr/>
            </a:pPr>
            <a:r>
              <a:rPr lang="en-US" dirty="0" smtClean="0"/>
              <a:t>Unit 8 – Lesson 8.2 Diving into Diseases</a:t>
            </a:r>
            <a:endParaRPr lang="en-US" dirty="0"/>
          </a:p>
        </p:txBody>
      </p:sp>
    </p:spTree>
    <p:extLst>
      <p:ext uri="{BB962C8B-B14F-4D97-AF65-F5344CB8AC3E}">
        <p14:creationId xmlns:p14="http://schemas.microsoft.com/office/powerpoint/2010/main" val="17240638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a:t>Microscopic Pests</a:t>
            </a:r>
          </a:p>
        </p:txBody>
      </p:sp>
      <p:sp>
        <p:nvSpPr>
          <p:cNvPr id="1843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1E8CE39B-22AE-41A9-BFB3-AEF90E47CED5}" type="slidenum">
              <a:rPr lang="en-US" altLang="en-US" sz="1200"/>
              <a:pPr eaLnBrk="1" hangingPunct="1"/>
              <a:t>5</a:t>
            </a:fld>
            <a:endParaRPr lang="en-US" altLang="en-US" sz="1200"/>
          </a:p>
        </p:txBody>
      </p:sp>
      <p:sp>
        <p:nvSpPr>
          <p:cNvPr id="18438" name="Rectangle 2"/>
          <p:cNvSpPr>
            <a:spLocks noGrp="1" noRot="1" noChangeAspect="1" noChangeArrowheads="1" noTextEdit="1"/>
          </p:cNvSpPr>
          <p:nvPr>
            <p:ph type="sldImg"/>
          </p:nvPr>
        </p:nvSpPr>
        <p:spPr>
          <a:ln/>
        </p:spPr>
      </p:sp>
      <p:sp>
        <p:nvSpPr>
          <p:cNvPr id="1843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Bacteria are single-celled organisms found nearly everywhere on earth. There are hundreds of species of bacteria and several major types that cause damage in living plants.</a:t>
            </a:r>
          </a:p>
        </p:txBody>
      </p:sp>
      <p:sp>
        <p:nvSpPr>
          <p:cNvPr id="8"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smtClean="0">
                <a:solidFill>
                  <a:srgbClr val="000000"/>
                </a:solidFill>
              </a:rPr>
              <a:t>Curriculum for Agricultural Science Education </a:t>
            </a:r>
            <a:endParaRPr lang="en-US" altLang="en-US" sz="1000" dirty="0">
              <a:solidFill>
                <a:srgbClr val="000000"/>
              </a:solidFill>
            </a:endParaRPr>
          </a:p>
          <a:p>
            <a:pPr eaLnBrk="1" hangingPunct="1"/>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10"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dirty="0" smtClean="0"/>
            </a:lvl1pPr>
          </a:lstStyle>
          <a:p>
            <a:pPr>
              <a:defRPr/>
            </a:pPr>
            <a:r>
              <a:rPr lang="en-US" dirty="0" smtClean="0"/>
              <a:t>Principles of Agricultural Science – Plant</a:t>
            </a:r>
          </a:p>
          <a:p>
            <a:pPr>
              <a:defRPr/>
            </a:pPr>
            <a:r>
              <a:rPr lang="en-US" dirty="0" smtClean="0"/>
              <a:t>Unit 8 – Lesson 8.2 Diving into Diseases</a:t>
            </a:r>
            <a:endParaRPr lang="en-US" dirty="0"/>
          </a:p>
        </p:txBody>
      </p:sp>
    </p:spTree>
    <p:extLst>
      <p:ext uri="{BB962C8B-B14F-4D97-AF65-F5344CB8AC3E}">
        <p14:creationId xmlns:p14="http://schemas.microsoft.com/office/powerpoint/2010/main" val="16879605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a:t>Microscopic Pests</a:t>
            </a:r>
          </a:p>
        </p:txBody>
      </p:sp>
      <p:sp>
        <p:nvSpPr>
          <p:cNvPr id="1946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DAB8B8CC-3891-4DF0-B3BA-E39B373806B8}" type="slidenum">
              <a:rPr lang="en-US" altLang="en-US" sz="1200"/>
              <a:pPr eaLnBrk="1" hangingPunct="1"/>
              <a:t>6</a:t>
            </a:fld>
            <a:endParaRPr lang="en-US" altLang="en-US" sz="1200"/>
          </a:p>
        </p:txBody>
      </p:sp>
      <p:sp>
        <p:nvSpPr>
          <p:cNvPr id="19462" name="Rectangle 2"/>
          <p:cNvSpPr>
            <a:spLocks noGrp="1" noRot="1" noChangeAspect="1" noChangeArrowheads="1" noTextEdit="1"/>
          </p:cNvSpPr>
          <p:nvPr>
            <p:ph type="sldImg"/>
          </p:nvPr>
        </p:nvSpPr>
        <p:spPr>
          <a:ln/>
        </p:spPr>
      </p:sp>
      <p:sp>
        <p:nvSpPr>
          <p:cNvPr id="194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Fungi are part of a different kingdom than plants. Fungi will typically grow on decaying tissue, but some species will attack live plants.</a:t>
            </a:r>
          </a:p>
        </p:txBody>
      </p:sp>
      <p:sp>
        <p:nvSpPr>
          <p:cNvPr id="8"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smtClean="0">
                <a:solidFill>
                  <a:srgbClr val="000000"/>
                </a:solidFill>
              </a:rPr>
              <a:t>Curriculum for Agricultural Science Education </a:t>
            </a:r>
            <a:endParaRPr lang="en-US" altLang="en-US" sz="1000" dirty="0">
              <a:solidFill>
                <a:srgbClr val="000000"/>
              </a:solidFill>
            </a:endParaRPr>
          </a:p>
          <a:p>
            <a:pPr eaLnBrk="1" hangingPunct="1"/>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10"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dirty="0" smtClean="0"/>
            </a:lvl1pPr>
          </a:lstStyle>
          <a:p>
            <a:pPr>
              <a:defRPr/>
            </a:pPr>
            <a:r>
              <a:rPr lang="en-US" dirty="0" smtClean="0"/>
              <a:t>Principles of Agricultural Science – Plant</a:t>
            </a:r>
          </a:p>
          <a:p>
            <a:pPr>
              <a:defRPr/>
            </a:pPr>
            <a:r>
              <a:rPr lang="en-US" dirty="0" smtClean="0"/>
              <a:t>Unit 8 – Lesson 8.2 Diving into Diseases</a:t>
            </a:r>
            <a:endParaRPr lang="en-US" dirty="0"/>
          </a:p>
        </p:txBody>
      </p:sp>
    </p:spTree>
    <p:extLst>
      <p:ext uri="{BB962C8B-B14F-4D97-AF65-F5344CB8AC3E}">
        <p14:creationId xmlns:p14="http://schemas.microsoft.com/office/powerpoint/2010/main" val="19497945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a:t>Microscopic Pests</a:t>
            </a:r>
          </a:p>
        </p:txBody>
      </p:sp>
      <p:sp>
        <p:nvSpPr>
          <p:cNvPr id="2048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05CB5D45-9BCB-46BB-837C-F6A08296795D}" type="slidenum">
              <a:rPr lang="en-US" altLang="en-US" sz="1200"/>
              <a:pPr eaLnBrk="1" hangingPunct="1"/>
              <a:t>7</a:t>
            </a:fld>
            <a:endParaRPr lang="en-US" altLang="en-US" sz="1200"/>
          </a:p>
        </p:txBody>
      </p:sp>
      <p:sp>
        <p:nvSpPr>
          <p:cNvPr id="20486" name="Rectangle 2"/>
          <p:cNvSpPr>
            <a:spLocks noGrp="1" noRot="1" noChangeAspect="1" noChangeArrowheads="1" noTextEdit="1"/>
          </p:cNvSpPr>
          <p:nvPr>
            <p:ph type="sldImg"/>
          </p:nvPr>
        </p:nvSpPr>
        <p:spPr>
          <a:ln/>
        </p:spPr>
      </p:sp>
      <p:sp>
        <p:nvSpPr>
          <p:cNvPr id="204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Viruses are extremely small organisms that can reproduce quickly and </a:t>
            </a:r>
            <a:r>
              <a:rPr lang="en-US" altLang="en-US" smtClean="0"/>
              <a:t>spread throughout. Viruses</a:t>
            </a:r>
            <a:r>
              <a:rPr lang="en-US" altLang="en-US" baseline="0" smtClean="0"/>
              <a:t> </a:t>
            </a:r>
            <a:r>
              <a:rPr lang="en-US" altLang="en-US" baseline="0" dirty="0" smtClean="0"/>
              <a:t>are not always recognized in the classification system, but when they are, they are categorized into their own kingdom. Viruses are NOT free-living; this means that viruses cannot reproduce or carry on metabolic processes without a host cell.</a:t>
            </a:r>
            <a:endParaRPr lang="en-US" altLang="en-US" dirty="0" smtClean="0"/>
          </a:p>
        </p:txBody>
      </p:sp>
      <p:sp>
        <p:nvSpPr>
          <p:cNvPr id="8"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smtClean="0">
                <a:solidFill>
                  <a:srgbClr val="000000"/>
                </a:solidFill>
              </a:rPr>
              <a:t>Curriculum for Agricultural Science Education </a:t>
            </a:r>
            <a:endParaRPr lang="en-US" altLang="en-US" sz="1000" dirty="0">
              <a:solidFill>
                <a:srgbClr val="000000"/>
              </a:solidFill>
            </a:endParaRPr>
          </a:p>
          <a:p>
            <a:pPr eaLnBrk="1" hangingPunct="1"/>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10"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dirty="0" smtClean="0"/>
            </a:lvl1pPr>
          </a:lstStyle>
          <a:p>
            <a:pPr>
              <a:defRPr/>
            </a:pPr>
            <a:r>
              <a:rPr lang="en-US" dirty="0" smtClean="0"/>
              <a:t>Principles of Agricultural Science – Plant</a:t>
            </a:r>
          </a:p>
          <a:p>
            <a:pPr>
              <a:defRPr/>
            </a:pPr>
            <a:r>
              <a:rPr lang="en-US" dirty="0" smtClean="0"/>
              <a:t>Unit 8 – Lesson 8.2 Diving into Diseases</a:t>
            </a:r>
            <a:endParaRPr lang="en-US" dirty="0"/>
          </a:p>
        </p:txBody>
      </p:sp>
    </p:spTree>
    <p:extLst>
      <p:ext uri="{BB962C8B-B14F-4D97-AF65-F5344CB8AC3E}">
        <p14:creationId xmlns:p14="http://schemas.microsoft.com/office/powerpoint/2010/main" val="2890046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a:t>Microscopic Pests</a:t>
            </a:r>
          </a:p>
        </p:txBody>
      </p:sp>
      <p:sp>
        <p:nvSpPr>
          <p:cNvPr id="2150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980DEB38-7979-4931-AB0A-B4AF129CE209}" type="slidenum">
              <a:rPr lang="en-US" altLang="en-US" sz="1200"/>
              <a:pPr eaLnBrk="1" hangingPunct="1"/>
              <a:t>8</a:t>
            </a:fld>
            <a:endParaRPr lang="en-US" altLang="en-US" sz="1200"/>
          </a:p>
        </p:txBody>
      </p:sp>
      <p:sp>
        <p:nvSpPr>
          <p:cNvPr id="21510" name="Rectangle 2"/>
          <p:cNvSpPr>
            <a:spLocks noGrp="1" noRot="1" noChangeAspect="1" noChangeArrowheads="1" noTextEdit="1"/>
          </p:cNvSpPr>
          <p:nvPr>
            <p:ph type="sldImg"/>
          </p:nvPr>
        </p:nvSpPr>
        <p:spPr>
          <a:ln/>
        </p:spPr>
      </p:sp>
      <p:sp>
        <p:nvSpPr>
          <p:cNvPr id="215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These are common physical symptoms to look for to detect disease problems. Typically, if a plant is showing signs of abnormal growth they are suffering from a disease or growth requirement deficiency.</a:t>
            </a:r>
          </a:p>
        </p:txBody>
      </p:sp>
      <p:sp>
        <p:nvSpPr>
          <p:cNvPr id="8"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smtClean="0">
                <a:solidFill>
                  <a:srgbClr val="000000"/>
                </a:solidFill>
              </a:rPr>
              <a:t>Curriculum for Agricultural Science Education </a:t>
            </a:r>
            <a:endParaRPr lang="en-US" altLang="en-US" sz="1000" dirty="0">
              <a:solidFill>
                <a:srgbClr val="000000"/>
              </a:solidFill>
            </a:endParaRPr>
          </a:p>
          <a:p>
            <a:pPr eaLnBrk="1" hangingPunct="1"/>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10"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dirty="0" smtClean="0"/>
            </a:lvl1pPr>
          </a:lstStyle>
          <a:p>
            <a:pPr>
              <a:defRPr/>
            </a:pPr>
            <a:r>
              <a:rPr lang="en-US" dirty="0" smtClean="0"/>
              <a:t>Principles of Agricultural Science – Plant</a:t>
            </a:r>
          </a:p>
          <a:p>
            <a:pPr>
              <a:defRPr/>
            </a:pPr>
            <a:r>
              <a:rPr lang="en-US" dirty="0" smtClean="0"/>
              <a:t>Unit 8 – Lesson 8.2 Diving into Diseases</a:t>
            </a:r>
            <a:endParaRPr lang="en-US" dirty="0"/>
          </a:p>
        </p:txBody>
      </p:sp>
    </p:spTree>
    <p:extLst>
      <p:ext uri="{BB962C8B-B14F-4D97-AF65-F5344CB8AC3E}">
        <p14:creationId xmlns:p14="http://schemas.microsoft.com/office/powerpoint/2010/main" val="33143073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a:t>Microscopic Pests</a:t>
            </a:r>
          </a:p>
        </p:txBody>
      </p:sp>
      <p:sp>
        <p:nvSpPr>
          <p:cNvPr id="2253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A079E13D-82B3-4BA3-951D-6B0252375D16}" type="slidenum">
              <a:rPr lang="en-US" altLang="en-US" sz="1200"/>
              <a:pPr eaLnBrk="1" hangingPunct="1"/>
              <a:t>9</a:t>
            </a:fld>
            <a:endParaRPr lang="en-US" altLang="en-US" sz="1200"/>
          </a:p>
        </p:txBody>
      </p:sp>
      <p:sp>
        <p:nvSpPr>
          <p:cNvPr id="22534" name="Rectangle 2"/>
          <p:cNvSpPr>
            <a:spLocks noGrp="1" noRot="1" noChangeAspect="1" noChangeArrowheads="1" noTextEdit="1"/>
          </p:cNvSpPr>
          <p:nvPr>
            <p:ph type="sldImg"/>
          </p:nvPr>
        </p:nvSpPr>
        <p:spPr>
          <a:ln/>
        </p:spPr>
      </p:sp>
      <p:sp>
        <p:nvSpPr>
          <p:cNvPr id="225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The types of control is prevention and treatment. Both are needed in plant production operations to limit the damage caused by diseases.</a:t>
            </a:r>
          </a:p>
        </p:txBody>
      </p:sp>
      <p:sp>
        <p:nvSpPr>
          <p:cNvPr id="8"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smtClean="0">
                <a:solidFill>
                  <a:srgbClr val="000000"/>
                </a:solidFill>
              </a:rPr>
              <a:t>Curriculum for Agricultural Science Education </a:t>
            </a:r>
            <a:endParaRPr lang="en-US" altLang="en-US" sz="1000" dirty="0">
              <a:solidFill>
                <a:srgbClr val="000000"/>
              </a:solidFill>
            </a:endParaRPr>
          </a:p>
          <a:p>
            <a:pPr eaLnBrk="1" hangingPunct="1"/>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10"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dirty="0" smtClean="0"/>
            </a:lvl1pPr>
          </a:lstStyle>
          <a:p>
            <a:pPr>
              <a:defRPr/>
            </a:pPr>
            <a:r>
              <a:rPr lang="en-US" dirty="0" smtClean="0"/>
              <a:t>Principles of Agricultural Science – Plant</a:t>
            </a:r>
          </a:p>
          <a:p>
            <a:pPr>
              <a:defRPr/>
            </a:pPr>
            <a:r>
              <a:rPr lang="en-US" dirty="0" smtClean="0"/>
              <a:t>Unit 8 – Lesson 8.2 Diving into Diseases</a:t>
            </a:r>
            <a:endParaRPr lang="en-US" dirty="0"/>
          </a:p>
        </p:txBody>
      </p:sp>
    </p:spTree>
    <p:extLst>
      <p:ext uri="{BB962C8B-B14F-4D97-AF65-F5344CB8AC3E}">
        <p14:creationId xmlns:p14="http://schemas.microsoft.com/office/powerpoint/2010/main" val="80764123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10"/>
          <p:cNvGrpSpPr>
            <a:grpSpLocks/>
          </p:cNvGrpSpPr>
          <p:nvPr/>
        </p:nvGrpSpPr>
        <p:grpSpPr bwMode="auto">
          <a:xfrm>
            <a:off x="838200" y="228600"/>
            <a:ext cx="8305800" cy="5480050"/>
            <a:chOff x="528" y="144"/>
            <a:chExt cx="5232" cy="3452"/>
          </a:xfrm>
        </p:grpSpPr>
        <p:pic>
          <p:nvPicPr>
            <p:cNvPr id="3"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00" y="144"/>
              <a:ext cx="3452" cy="3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 Box 8"/>
            <p:cNvSpPr txBox="1">
              <a:spLocks noChangeArrowheads="1"/>
            </p:cNvSpPr>
            <p:nvPr/>
          </p:nvSpPr>
          <p:spPr bwMode="auto">
            <a:xfrm>
              <a:off x="528" y="3072"/>
              <a:ext cx="5232" cy="327"/>
            </a:xfrm>
            <a:prstGeom prst="rect">
              <a:avLst/>
            </a:prstGeom>
            <a:solidFill>
              <a:srgbClr val="00CC00"/>
            </a:solidFill>
            <a:ln w="9525">
              <a:noFill/>
              <a:miter lim="800000"/>
              <a:headEnd/>
              <a:tailEnd/>
            </a:ln>
            <a:effectLst/>
          </p:spPr>
          <p:txBody>
            <a:bodyPr>
              <a:spAutoFit/>
            </a:bodyPr>
            <a:lstStyle/>
            <a:p>
              <a:pPr algn="ctr" eaLnBrk="0" hangingPunct="0">
                <a:spcBef>
                  <a:spcPct val="50000"/>
                </a:spcBef>
                <a:defRPr/>
              </a:pPr>
              <a:r>
                <a:rPr lang="en-US" sz="2800" b="1" dirty="0"/>
                <a:t>Principles of Agricultural Science – Plant</a:t>
              </a:r>
            </a:p>
          </p:txBody>
        </p:sp>
      </p:grpSp>
      <p:sp>
        <p:nvSpPr>
          <p:cNvPr id="5" name="Rectangle 4"/>
          <p:cNvSpPr>
            <a:spLocks noGrp="1" noChangeArrowheads="1"/>
          </p:cNvSpPr>
          <p:nvPr>
            <p:ph type="dt" sz="half" idx="10"/>
          </p:nvPr>
        </p:nvSpPr>
        <p:spPr/>
        <p:txBody>
          <a:bodyPr/>
          <a:lstStyle>
            <a:lvl1pPr>
              <a:defRPr dirty="0" smtClean="0"/>
            </a:lvl1pPr>
          </a:lstStyle>
          <a:p>
            <a:pPr>
              <a:defRPr/>
            </a:pPr>
            <a:endParaRPr lang="en-US"/>
          </a:p>
        </p:txBody>
      </p:sp>
      <p:sp>
        <p:nvSpPr>
          <p:cNvPr id="6" name="Rectangle 5"/>
          <p:cNvSpPr>
            <a:spLocks noGrp="1" noChangeArrowheads="1"/>
          </p:cNvSpPr>
          <p:nvPr>
            <p:ph type="ftr" sz="quarter" idx="11"/>
          </p:nvPr>
        </p:nvSpPr>
        <p:spPr/>
        <p:txBody>
          <a:bodyPr/>
          <a:lstStyle>
            <a:lvl1pPr>
              <a:defRPr dirty="0" smtClean="0"/>
            </a:lvl1pPr>
          </a:lstStyle>
          <a:p>
            <a:pPr>
              <a:defRPr/>
            </a:pPr>
            <a:endParaRPr lang="en-US"/>
          </a:p>
        </p:txBody>
      </p:sp>
      <p:sp>
        <p:nvSpPr>
          <p:cNvPr id="7" name="Rectangle 6"/>
          <p:cNvSpPr>
            <a:spLocks noGrp="1" noChangeArrowheads="1"/>
          </p:cNvSpPr>
          <p:nvPr>
            <p:ph type="sldNum" sz="quarter" idx="12"/>
          </p:nvPr>
        </p:nvSpPr>
        <p:spPr/>
        <p:txBody>
          <a:bodyPr/>
          <a:lstStyle>
            <a:lvl1pPr>
              <a:defRPr smtClean="0"/>
            </a:lvl1pPr>
          </a:lstStyle>
          <a:p>
            <a:pPr>
              <a:defRPr/>
            </a:pPr>
            <a:fld id="{F57B192E-E8D5-435A-B0FA-1689E5FF6ED0}" type="slidenum">
              <a:rPr lang="en-US"/>
              <a:pPr>
                <a:defRPr/>
              </a:pPr>
              <a:t>‹#›</a:t>
            </a:fld>
            <a:endParaRPr lang="en-US" dirty="0"/>
          </a:p>
        </p:txBody>
      </p:sp>
    </p:spTree>
    <p:extLst>
      <p:ext uri="{BB962C8B-B14F-4D97-AF65-F5344CB8AC3E}">
        <p14:creationId xmlns:p14="http://schemas.microsoft.com/office/powerpoint/2010/main" val="2555783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D9D80BE-002A-4976-9807-D6054ED1A929}" type="slidenum">
              <a:rPr lang="en-US"/>
              <a:pPr>
                <a:defRPr/>
              </a:pPr>
              <a:t>‹#›</a:t>
            </a:fld>
            <a:endParaRPr lang="en-US" dirty="0"/>
          </a:p>
        </p:txBody>
      </p:sp>
    </p:spTree>
    <p:extLst>
      <p:ext uri="{BB962C8B-B14F-4D97-AF65-F5344CB8AC3E}">
        <p14:creationId xmlns:p14="http://schemas.microsoft.com/office/powerpoint/2010/main" val="17488969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9E727E6-2DE9-4D06-BC33-A510F9C8C045}" type="slidenum">
              <a:rPr lang="en-US"/>
              <a:pPr>
                <a:defRPr/>
              </a:pPr>
              <a:t>‹#›</a:t>
            </a:fld>
            <a:endParaRPr lang="en-US" dirty="0"/>
          </a:p>
        </p:txBody>
      </p:sp>
    </p:spTree>
    <p:extLst>
      <p:ext uri="{BB962C8B-B14F-4D97-AF65-F5344CB8AC3E}">
        <p14:creationId xmlns:p14="http://schemas.microsoft.com/office/powerpoint/2010/main" val="7027806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A0F1691-2F84-4F0A-ADDD-D2793B89052B}" type="slidenum">
              <a:rPr lang="en-US"/>
              <a:pPr>
                <a:defRPr/>
              </a:pPr>
              <a:t>‹#›</a:t>
            </a:fld>
            <a:endParaRPr lang="en-US" dirty="0"/>
          </a:p>
        </p:txBody>
      </p:sp>
    </p:spTree>
    <p:extLst>
      <p:ext uri="{BB962C8B-B14F-4D97-AF65-F5344CB8AC3E}">
        <p14:creationId xmlns:p14="http://schemas.microsoft.com/office/powerpoint/2010/main" val="31204955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2CA5186-1970-4555-B8A3-53F84B3EE201}" type="slidenum">
              <a:rPr lang="en-US"/>
              <a:pPr>
                <a:defRPr/>
              </a:pPr>
              <a:t>‹#›</a:t>
            </a:fld>
            <a:endParaRPr lang="en-US" dirty="0"/>
          </a:p>
        </p:txBody>
      </p:sp>
    </p:spTree>
    <p:extLst>
      <p:ext uri="{BB962C8B-B14F-4D97-AF65-F5344CB8AC3E}">
        <p14:creationId xmlns:p14="http://schemas.microsoft.com/office/powerpoint/2010/main" val="13475716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828800"/>
            <a:ext cx="4038600" cy="4297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8800"/>
            <a:ext cx="4038600" cy="4297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8E69F52-6703-4BCF-85CD-293D7BE6C65F}" type="slidenum">
              <a:rPr lang="en-US"/>
              <a:pPr>
                <a:defRPr/>
              </a:pPr>
              <a:t>‹#›</a:t>
            </a:fld>
            <a:endParaRPr lang="en-US" dirty="0"/>
          </a:p>
        </p:txBody>
      </p:sp>
    </p:spTree>
    <p:extLst>
      <p:ext uri="{BB962C8B-B14F-4D97-AF65-F5344CB8AC3E}">
        <p14:creationId xmlns:p14="http://schemas.microsoft.com/office/powerpoint/2010/main" val="964419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8130A1C-81EA-43F2-94EC-1B25477786EF}" type="slidenum">
              <a:rPr lang="en-US"/>
              <a:pPr>
                <a:defRPr/>
              </a:pPr>
              <a:t>‹#›</a:t>
            </a:fld>
            <a:endParaRPr lang="en-US" dirty="0"/>
          </a:p>
        </p:txBody>
      </p:sp>
    </p:spTree>
    <p:extLst>
      <p:ext uri="{BB962C8B-B14F-4D97-AF65-F5344CB8AC3E}">
        <p14:creationId xmlns:p14="http://schemas.microsoft.com/office/powerpoint/2010/main" val="3901269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F62664DD-2C24-4FA9-A19E-CF2536C616FB}" type="slidenum">
              <a:rPr lang="en-US"/>
              <a:pPr>
                <a:defRPr/>
              </a:pPr>
              <a:t>‹#›</a:t>
            </a:fld>
            <a:endParaRPr lang="en-US" dirty="0"/>
          </a:p>
        </p:txBody>
      </p:sp>
    </p:spTree>
    <p:extLst>
      <p:ext uri="{BB962C8B-B14F-4D97-AF65-F5344CB8AC3E}">
        <p14:creationId xmlns:p14="http://schemas.microsoft.com/office/powerpoint/2010/main" val="39888588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29A089D0-2488-466D-AE69-83CB1FB6B2A0}" type="slidenum">
              <a:rPr lang="en-US"/>
              <a:pPr>
                <a:defRPr/>
              </a:pPr>
              <a:t>‹#›</a:t>
            </a:fld>
            <a:endParaRPr lang="en-US" dirty="0"/>
          </a:p>
        </p:txBody>
      </p:sp>
    </p:spTree>
    <p:extLst>
      <p:ext uri="{BB962C8B-B14F-4D97-AF65-F5344CB8AC3E}">
        <p14:creationId xmlns:p14="http://schemas.microsoft.com/office/powerpoint/2010/main" val="23250570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A7A8832-13F4-44FC-9BDF-4D4E5F1611C9}" type="slidenum">
              <a:rPr lang="en-US"/>
              <a:pPr>
                <a:defRPr/>
              </a:pPr>
              <a:t>‹#›</a:t>
            </a:fld>
            <a:endParaRPr lang="en-US" dirty="0"/>
          </a:p>
        </p:txBody>
      </p:sp>
    </p:spTree>
    <p:extLst>
      <p:ext uri="{BB962C8B-B14F-4D97-AF65-F5344CB8AC3E}">
        <p14:creationId xmlns:p14="http://schemas.microsoft.com/office/powerpoint/2010/main" val="19049809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2D44665-AA0C-4214-B8CB-D2DE2A990FF7}" type="slidenum">
              <a:rPr lang="en-US"/>
              <a:pPr>
                <a:defRPr/>
              </a:pPr>
              <a:t>‹#›</a:t>
            </a:fld>
            <a:endParaRPr lang="en-US" dirty="0"/>
          </a:p>
        </p:txBody>
      </p:sp>
    </p:spTree>
    <p:extLst>
      <p:ext uri="{BB962C8B-B14F-4D97-AF65-F5344CB8AC3E}">
        <p14:creationId xmlns:p14="http://schemas.microsoft.com/office/powerpoint/2010/main" val="603723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020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828800"/>
            <a:ext cx="8229600" cy="429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dirty="0" smtClean="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dirty="0" smtClean="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C12C01D3-07A0-4F73-AE98-472666396D62}" type="slidenum">
              <a:rPr lang="en-US"/>
              <a:pPr>
                <a:defRPr/>
              </a:pPr>
              <a:t>‹#›</a:t>
            </a:fld>
            <a:endParaRPr lang="en-US" dirty="0"/>
          </a:p>
        </p:txBody>
      </p:sp>
      <p:sp>
        <p:nvSpPr>
          <p:cNvPr id="1031" name="Text Box 7"/>
          <p:cNvSpPr txBox="1">
            <a:spLocks noChangeArrowheads="1"/>
          </p:cNvSpPr>
          <p:nvPr/>
        </p:nvSpPr>
        <p:spPr bwMode="auto">
          <a:xfrm>
            <a:off x="825500" y="1358900"/>
            <a:ext cx="8305800" cy="366713"/>
          </a:xfrm>
          <a:prstGeom prst="rect">
            <a:avLst/>
          </a:prstGeom>
          <a:solidFill>
            <a:srgbClr val="00CC00"/>
          </a:solidFill>
          <a:ln w="9525">
            <a:noFill/>
            <a:miter lim="800000"/>
            <a:headEnd/>
            <a:tailEnd/>
          </a:ln>
          <a:effectLst/>
        </p:spPr>
        <p:txBody>
          <a:bodyPr>
            <a:spAutoFit/>
          </a:bodyPr>
          <a:lstStyle/>
          <a:p>
            <a:pPr>
              <a:spcBef>
                <a:spcPct val="50000"/>
              </a:spcBef>
              <a:defRPr/>
            </a:pPr>
            <a:endParaRPr lang="en-US" sz="1800" dirty="0"/>
          </a:p>
        </p:txBody>
      </p:sp>
      <p:pic>
        <p:nvPicPr>
          <p:cNvPr id="1032" name="Picture 8"/>
          <p:cNvPicPr>
            <a:picLocks noChangeAspect="1" noChangeArrowheads="1"/>
          </p:cNvPicPr>
          <p:nvPr/>
        </p:nvPicPr>
        <p:blipFill>
          <a:blip r:embed="rId13">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7391400" y="6248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bbc.co.uk/bitesize/higher/biology/cell_biology/viruses/revision/1/"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wmf"/></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FC00410F-8B25-4FFA-826D-0B93D6B032F7}" type="slidenum">
              <a:rPr lang="en-US" altLang="en-US" sz="1400"/>
              <a:pPr eaLnBrk="1" hangingPunct="1"/>
              <a:t>1</a:t>
            </a:fld>
            <a:endParaRPr lang="en-US" altLang="en-US" sz="1400"/>
          </a:p>
        </p:txBody>
      </p:sp>
      <p:sp>
        <p:nvSpPr>
          <p:cNvPr id="3075" name="Text Box 2"/>
          <p:cNvSpPr txBox="1">
            <a:spLocks noChangeArrowheads="1"/>
          </p:cNvSpPr>
          <p:nvPr/>
        </p:nvSpPr>
        <p:spPr bwMode="auto">
          <a:xfrm>
            <a:off x="3108325" y="4503738"/>
            <a:ext cx="184150" cy="671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endParaRPr lang="en-US" altLang="en-US" sz="3800" b="1">
              <a:solidFill>
                <a:srgbClr val="003399"/>
              </a:solidFill>
              <a:latin typeface="Verdana" pitchFamily="34" charset="0"/>
            </a:endParaRPr>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7DA8169F-E0AE-4ED7-9633-8F4543E7AC2B}" type="slidenum">
              <a:rPr lang="en-US" altLang="en-US" sz="1400"/>
              <a:pPr eaLnBrk="1" hangingPunct="1"/>
              <a:t>10</a:t>
            </a:fld>
            <a:endParaRPr lang="en-US" altLang="en-US" sz="1400"/>
          </a:p>
        </p:txBody>
      </p:sp>
      <p:sp>
        <p:nvSpPr>
          <p:cNvPr id="11267" name="Rectangle 2"/>
          <p:cNvSpPr>
            <a:spLocks noGrp="1" noChangeArrowheads="1"/>
          </p:cNvSpPr>
          <p:nvPr>
            <p:ph type="title"/>
          </p:nvPr>
        </p:nvSpPr>
        <p:spPr/>
        <p:txBody>
          <a:bodyPr/>
          <a:lstStyle/>
          <a:p>
            <a:pPr eaLnBrk="1" hangingPunct="1"/>
            <a:r>
              <a:rPr lang="en-US" altLang="en-US" smtClean="0"/>
              <a:t>Methods of Prevention</a:t>
            </a:r>
          </a:p>
        </p:txBody>
      </p:sp>
      <p:sp>
        <p:nvSpPr>
          <p:cNvPr id="53251" name="Rectangle 3"/>
          <p:cNvSpPr>
            <a:spLocks noGrp="1" noChangeArrowheads="1"/>
          </p:cNvSpPr>
          <p:nvPr>
            <p:ph type="body" idx="1"/>
          </p:nvPr>
        </p:nvSpPr>
        <p:spPr/>
        <p:txBody>
          <a:bodyPr/>
          <a:lstStyle/>
          <a:p>
            <a:pPr eaLnBrk="1" hangingPunct="1">
              <a:buClr>
                <a:srgbClr val="00CC00"/>
              </a:buClr>
            </a:pPr>
            <a:r>
              <a:rPr lang="en-US" altLang="en-US" smtClean="0"/>
              <a:t>Clean growing conditions</a:t>
            </a:r>
          </a:p>
          <a:p>
            <a:pPr eaLnBrk="1" hangingPunct="1">
              <a:buClr>
                <a:srgbClr val="00CC00"/>
              </a:buClr>
            </a:pPr>
            <a:r>
              <a:rPr lang="en-US" altLang="en-US" smtClean="0"/>
              <a:t>Quarantine new plant material</a:t>
            </a:r>
          </a:p>
          <a:p>
            <a:pPr eaLnBrk="1" hangingPunct="1">
              <a:buClr>
                <a:srgbClr val="00CC00"/>
              </a:buClr>
            </a:pPr>
            <a:r>
              <a:rPr lang="en-US" altLang="en-US" smtClean="0"/>
              <a:t>Regular preventative chemical applications</a:t>
            </a:r>
          </a:p>
          <a:p>
            <a:pPr eaLnBrk="1" hangingPunct="1">
              <a:buClr>
                <a:srgbClr val="00CC00"/>
              </a:buClr>
            </a:pPr>
            <a:r>
              <a:rPr lang="en-US" altLang="en-US" smtClean="0"/>
              <a:t>Keep plants healthy and stress free</a:t>
            </a:r>
          </a:p>
          <a:p>
            <a:pPr eaLnBrk="1" hangingPunct="1">
              <a:buClr>
                <a:srgbClr val="00CC00"/>
              </a:buClr>
            </a:pPr>
            <a:r>
              <a:rPr lang="en-US" altLang="en-US" smtClean="0"/>
              <a:t>Manage insects and animals</a:t>
            </a:r>
          </a:p>
          <a:p>
            <a:pPr eaLnBrk="1" hangingPunct="1">
              <a:buClr>
                <a:srgbClr val="00CC00"/>
              </a:buClr>
            </a:pPr>
            <a:r>
              <a:rPr lang="en-US" altLang="en-US" smtClean="0"/>
              <a:t>Crop rotation</a:t>
            </a:r>
          </a:p>
          <a:p>
            <a:pPr eaLnBrk="1" hangingPunct="1"/>
            <a:endParaRPr lang="en-US" altLang="en-US"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anim calcmode="lin" valueType="num">
                                      <p:cBhvr additive="base">
                                        <p:cTn id="7" dur="500" fill="hold"/>
                                        <p:tgtEl>
                                          <p:spTgt spid="5325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3251">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3251">
                                            <p:txEl>
                                              <p:pRg st="1" end="1"/>
                                            </p:txEl>
                                          </p:spTgt>
                                        </p:tgtEl>
                                        <p:attrNameLst>
                                          <p:attrName>style.visibility</p:attrName>
                                        </p:attrNameLst>
                                      </p:cBhvr>
                                      <p:to>
                                        <p:strVal val="visible"/>
                                      </p:to>
                                    </p:set>
                                    <p:anim calcmode="lin" valueType="num">
                                      <p:cBhvr additive="base">
                                        <p:cTn id="11" dur="500" fill="hold"/>
                                        <p:tgtEl>
                                          <p:spTgt spid="53251">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325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nodeType="clickEffect">
                                  <p:stCondLst>
                                    <p:cond delay="0"/>
                                  </p:stCondLst>
                                  <p:childTnLst>
                                    <p:set>
                                      <p:cBhvr>
                                        <p:cTn id="16" dur="1" fill="hold">
                                          <p:stCondLst>
                                            <p:cond delay="0"/>
                                          </p:stCondLst>
                                        </p:cTn>
                                        <p:tgtEl>
                                          <p:spTgt spid="53251">
                                            <p:txEl>
                                              <p:pRg st="2" end="2"/>
                                            </p:txEl>
                                          </p:spTgt>
                                        </p:tgtEl>
                                        <p:attrNameLst>
                                          <p:attrName>style.visibility</p:attrName>
                                        </p:attrNameLst>
                                      </p:cBhvr>
                                      <p:to>
                                        <p:strVal val="visible"/>
                                      </p:to>
                                    </p:set>
                                    <p:anim calcmode="lin" valueType="num">
                                      <p:cBhvr additive="base">
                                        <p:cTn id="17" dur="500" fill="hold"/>
                                        <p:tgtEl>
                                          <p:spTgt spid="53251">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53251">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53251">
                                            <p:txEl>
                                              <p:pRg st="3" end="3"/>
                                            </p:txEl>
                                          </p:spTgt>
                                        </p:tgtEl>
                                        <p:attrNameLst>
                                          <p:attrName>style.visibility</p:attrName>
                                        </p:attrNameLst>
                                      </p:cBhvr>
                                      <p:to>
                                        <p:strVal val="visible"/>
                                      </p:to>
                                    </p:set>
                                    <p:anim calcmode="lin" valueType="num">
                                      <p:cBhvr additive="base">
                                        <p:cTn id="21" dur="500" fill="hold"/>
                                        <p:tgtEl>
                                          <p:spTgt spid="53251">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5325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4" fill="hold" nodeType="clickEffect">
                                  <p:stCondLst>
                                    <p:cond delay="0"/>
                                  </p:stCondLst>
                                  <p:childTnLst>
                                    <p:set>
                                      <p:cBhvr>
                                        <p:cTn id="26" dur="1" fill="hold">
                                          <p:stCondLst>
                                            <p:cond delay="0"/>
                                          </p:stCondLst>
                                        </p:cTn>
                                        <p:tgtEl>
                                          <p:spTgt spid="53251">
                                            <p:txEl>
                                              <p:pRg st="4" end="4"/>
                                            </p:txEl>
                                          </p:spTgt>
                                        </p:tgtEl>
                                        <p:attrNameLst>
                                          <p:attrName>style.visibility</p:attrName>
                                        </p:attrNameLst>
                                      </p:cBhvr>
                                      <p:to>
                                        <p:strVal val="visible"/>
                                      </p:to>
                                    </p:set>
                                    <p:anim calcmode="lin" valueType="num">
                                      <p:cBhvr additive="base">
                                        <p:cTn id="27" dur="500" fill="hold"/>
                                        <p:tgtEl>
                                          <p:spTgt spid="53251">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53251">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53251">
                                            <p:txEl>
                                              <p:pRg st="5" end="5"/>
                                            </p:txEl>
                                          </p:spTgt>
                                        </p:tgtEl>
                                        <p:attrNameLst>
                                          <p:attrName>style.visibility</p:attrName>
                                        </p:attrNameLst>
                                      </p:cBhvr>
                                      <p:to>
                                        <p:strVal val="visible"/>
                                      </p:to>
                                    </p:set>
                                    <p:anim calcmode="lin" valueType="num">
                                      <p:cBhvr additive="base">
                                        <p:cTn id="31" dur="500" fill="hold"/>
                                        <p:tgtEl>
                                          <p:spTgt spid="53251">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3251">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9DC20B4F-D0AE-441B-8249-61D8A2B500C9}" type="slidenum">
              <a:rPr lang="en-US" altLang="en-US" sz="1400"/>
              <a:pPr eaLnBrk="1" hangingPunct="1"/>
              <a:t>11</a:t>
            </a:fld>
            <a:endParaRPr lang="en-US" altLang="en-US" sz="1400"/>
          </a:p>
        </p:txBody>
      </p:sp>
      <p:sp>
        <p:nvSpPr>
          <p:cNvPr id="12291" name="Rectangle 2"/>
          <p:cNvSpPr>
            <a:spLocks noGrp="1" noChangeArrowheads="1"/>
          </p:cNvSpPr>
          <p:nvPr>
            <p:ph type="title"/>
          </p:nvPr>
        </p:nvSpPr>
        <p:spPr/>
        <p:txBody>
          <a:bodyPr/>
          <a:lstStyle/>
          <a:p>
            <a:pPr eaLnBrk="1" hangingPunct="1"/>
            <a:r>
              <a:rPr lang="en-US" altLang="en-US" smtClean="0"/>
              <a:t>Types of Treatments</a:t>
            </a:r>
          </a:p>
        </p:txBody>
      </p:sp>
      <p:sp>
        <p:nvSpPr>
          <p:cNvPr id="12292" name="Rectangle 3"/>
          <p:cNvSpPr>
            <a:spLocks noGrp="1" noChangeArrowheads="1"/>
          </p:cNvSpPr>
          <p:nvPr>
            <p:ph type="body" idx="1"/>
          </p:nvPr>
        </p:nvSpPr>
        <p:spPr/>
        <p:txBody>
          <a:bodyPr/>
          <a:lstStyle/>
          <a:p>
            <a:pPr eaLnBrk="1" hangingPunct="1">
              <a:buClr>
                <a:srgbClr val="00CC00"/>
              </a:buClr>
            </a:pPr>
            <a:r>
              <a:rPr lang="en-US" altLang="en-US" smtClean="0"/>
              <a:t>Chemicals</a:t>
            </a:r>
          </a:p>
          <a:p>
            <a:pPr eaLnBrk="1" hangingPunct="1">
              <a:buClr>
                <a:srgbClr val="00CC00"/>
              </a:buClr>
            </a:pPr>
            <a:r>
              <a:rPr lang="en-US" altLang="en-US" smtClean="0"/>
              <a:t>Environmental conditions</a:t>
            </a:r>
          </a:p>
          <a:p>
            <a:pPr eaLnBrk="1" hangingPunct="1"/>
            <a:endParaRPr lang="en-US" altLang="en-US" smtClean="0"/>
          </a:p>
        </p:txBody>
      </p:sp>
      <p:pic>
        <p:nvPicPr>
          <p:cNvPr id="12293" name="Picture 4" descr="MCj0412656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71800" y="3352800"/>
            <a:ext cx="3124200" cy="2820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FB4F9621-4247-4515-B49C-80435A1BD981}" type="slidenum">
              <a:rPr lang="en-US" altLang="en-US" sz="1400"/>
              <a:pPr eaLnBrk="1" hangingPunct="1"/>
              <a:t>12</a:t>
            </a:fld>
            <a:endParaRPr lang="en-US" altLang="en-US" sz="1400"/>
          </a:p>
        </p:txBody>
      </p:sp>
      <p:sp>
        <p:nvSpPr>
          <p:cNvPr id="13315" name="Rectangle 2"/>
          <p:cNvSpPr>
            <a:spLocks noGrp="1" noChangeArrowheads="1"/>
          </p:cNvSpPr>
          <p:nvPr>
            <p:ph type="title"/>
          </p:nvPr>
        </p:nvSpPr>
        <p:spPr>
          <a:xfrm>
            <a:off x="457200" y="274638"/>
            <a:ext cx="8229600" cy="911225"/>
          </a:xfrm>
        </p:spPr>
        <p:txBody>
          <a:bodyPr/>
          <a:lstStyle/>
          <a:p>
            <a:pPr eaLnBrk="1" hangingPunct="1"/>
            <a:r>
              <a:rPr lang="en-US" altLang="en-US" smtClean="0"/>
              <a:t>References</a:t>
            </a:r>
          </a:p>
        </p:txBody>
      </p:sp>
      <p:sp>
        <p:nvSpPr>
          <p:cNvPr id="13316" name="Rectangle 3"/>
          <p:cNvSpPr>
            <a:spLocks noGrp="1" noChangeArrowheads="1"/>
          </p:cNvSpPr>
          <p:nvPr>
            <p:ph type="body" idx="1"/>
          </p:nvPr>
        </p:nvSpPr>
        <p:spPr>
          <a:xfrm>
            <a:off x="457200" y="2046288"/>
            <a:ext cx="8229600" cy="4079875"/>
          </a:xfrm>
        </p:spPr>
        <p:txBody>
          <a:bodyPr/>
          <a:lstStyle/>
          <a:p>
            <a:pPr eaLnBrk="1" hangingPunct="1">
              <a:buFontTx/>
              <a:buNone/>
            </a:pPr>
            <a:r>
              <a:rPr lang="en-US" altLang="en-US" sz="2000" dirty="0" smtClean="0"/>
              <a:t>BBC. (2014). </a:t>
            </a:r>
            <a:r>
              <a:rPr lang="en-US" altLang="en-US" sz="2000" i="1" dirty="0" err="1" smtClean="0"/>
              <a:t>Bitesize</a:t>
            </a:r>
            <a:r>
              <a:rPr lang="en-US" altLang="en-US" sz="2000" i="1" dirty="0" smtClean="0"/>
              <a:t>: structure of viruses. </a:t>
            </a:r>
            <a:r>
              <a:rPr lang="en-US" altLang="en-US" sz="2000" dirty="0" smtClean="0">
                <a:hlinkClick r:id="rId3"/>
              </a:rPr>
              <a:t>http://www.bbc.co.uk/bitesize/higher/biology/cell_biology/viruses/revision/1/</a:t>
            </a:r>
            <a:endParaRPr lang="en-US" altLang="en-US" sz="2000" dirty="0" smtClean="0"/>
          </a:p>
          <a:p>
            <a:pPr eaLnBrk="1" hangingPunct="1">
              <a:buFontTx/>
              <a:buNone/>
            </a:pPr>
            <a:r>
              <a:rPr lang="en-US" altLang="en-US" sz="2000" dirty="0" err="1" smtClean="0"/>
              <a:t>Levison</a:t>
            </a:r>
            <a:r>
              <a:rPr lang="en-US" altLang="en-US" sz="2000" dirty="0" smtClean="0"/>
              <a:t>, Matthew E. (2008). Overview of bacteria. </a:t>
            </a:r>
            <a:r>
              <a:rPr lang="en-US" altLang="en-US" sz="2000" i="1" dirty="0" smtClean="0"/>
              <a:t>Merck manual. </a:t>
            </a:r>
            <a:r>
              <a:rPr lang="en-US" altLang="en-US" sz="2000" dirty="0" smtClean="0"/>
              <a:t>http://www.merckmanuals.com/home/infections/bacterial_infections/overview_of_bacteria.html</a:t>
            </a:r>
          </a:p>
          <a:p>
            <a:pPr eaLnBrk="1" hangingPunct="1">
              <a:buFontTx/>
              <a:buNone/>
            </a:pPr>
            <a:r>
              <a:rPr lang="en-US" altLang="en-US" sz="2000" dirty="0" smtClean="0"/>
              <a:t>Parker, R. (2010). </a:t>
            </a:r>
            <a:r>
              <a:rPr lang="en-US" altLang="en-US" sz="2000" i="1" dirty="0" smtClean="0"/>
              <a:t>Plant and soil science: Fundamentals and applications</a:t>
            </a:r>
            <a:r>
              <a:rPr lang="en-US" altLang="en-US" sz="2000" dirty="0" smtClean="0"/>
              <a:t>. Clifton Park, NY: Delmar.</a:t>
            </a:r>
          </a:p>
          <a:p>
            <a:pPr eaLnBrk="1" hangingPunct="1">
              <a:buFontTx/>
              <a:buNone/>
            </a:pPr>
            <a:r>
              <a:rPr lang="en-US" altLang="en-US" sz="2000" dirty="0" err="1" smtClean="0"/>
              <a:t>Schooley</a:t>
            </a:r>
            <a:r>
              <a:rPr lang="en-US" altLang="en-US" sz="2000" dirty="0" smtClean="0"/>
              <a:t>, J. (1997). </a:t>
            </a:r>
            <a:r>
              <a:rPr lang="en-US" altLang="en-US" sz="2000" i="1" dirty="0" smtClean="0"/>
              <a:t>Introduction to botany</a:t>
            </a:r>
            <a:r>
              <a:rPr lang="en-US" altLang="en-US" sz="2000" dirty="0" smtClean="0"/>
              <a:t>. Albany, NY: Delmar Publishers.</a:t>
            </a:r>
          </a:p>
        </p:txBody>
      </p:sp>
    </p:spTree>
  </p:cSld>
  <p:clrMapOvr>
    <a:masterClrMapping/>
  </p:clrMapOvr>
  <p:transition>
    <p:zoom dir="in"/>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B77CB61E-3610-443A-B0DB-AA2C0698818A}" type="slidenum">
              <a:rPr lang="en-US" altLang="en-US" sz="1400"/>
              <a:pPr eaLnBrk="1" hangingPunct="1"/>
              <a:t>2</a:t>
            </a:fld>
            <a:endParaRPr lang="en-US" altLang="en-US" sz="1400"/>
          </a:p>
        </p:txBody>
      </p:sp>
      <p:sp>
        <p:nvSpPr>
          <p:cNvPr id="4099" name="Rectangle 4"/>
          <p:cNvSpPr>
            <a:spLocks noGrp="1" noChangeArrowheads="1"/>
          </p:cNvSpPr>
          <p:nvPr>
            <p:ph type="title"/>
          </p:nvPr>
        </p:nvSpPr>
        <p:spPr>
          <a:xfrm>
            <a:off x="533400" y="2819400"/>
            <a:ext cx="8229600" cy="1371600"/>
          </a:xfrm>
        </p:spPr>
        <p:txBody>
          <a:bodyPr/>
          <a:lstStyle/>
          <a:p>
            <a:pPr eaLnBrk="1" hangingPunct="1"/>
            <a:r>
              <a:rPr lang="en-US" altLang="en-US" dirty="0" smtClean="0"/>
              <a:t>Microscopic Pests</a:t>
            </a:r>
            <a:br>
              <a:rPr lang="en-US" altLang="en-US" dirty="0" smtClean="0"/>
            </a:br>
            <a:r>
              <a:rPr lang="en-US" altLang="en-US" dirty="0" smtClean="0"/>
              <a:t/>
            </a:r>
            <a:br>
              <a:rPr lang="en-US" altLang="en-US" dirty="0" smtClean="0"/>
            </a:br>
            <a:r>
              <a:rPr lang="en-US" altLang="en-US" sz="2800" dirty="0" smtClean="0"/>
              <a:t>Unit 8 – Surviving a Harsh Environment</a:t>
            </a:r>
            <a:br>
              <a:rPr lang="en-US" altLang="en-US" sz="2800" dirty="0" smtClean="0"/>
            </a:br>
            <a:r>
              <a:rPr lang="en-US" altLang="en-US" sz="2800" dirty="0" smtClean="0"/>
              <a:t>Lesson 8.2 Diving into Diseases</a:t>
            </a:r>
          </a:p>
        </p:txBody>
      </p:sp>
      <p:sp>
        <p:nvSpPr>
          <p:cNvPr id="4100" name="Text Box 5"/>
          <p:cNvSpPr txBox="1">
            <a:spLocks noChangeArrowheads="1"/>
          </p:cNvSpPr>
          <p:nvPr/>
        </p:nvSpPr>
        <p:spPr bwMode="auto">
          <a:xfrm>
            <a:off x="762000" y="1295400"/>
            <a:ext cx="8382000" cy="519113"/>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a:spcBef>
                <a:spcPct val="50000"/>
              </a:spcBef>
            </a:pPr>
            <a:r>
              <a:rPr lang="en-US" altLang="en-US" sz="2800" b="1"/>
              <a:t>Principles of Agricultural Science – Plant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E88DC30F-C448-4F67-BC19-335CA078C22D}" type="slidenum">
              <a:rPr lang="en-US" altLang="en-US" sz="1400"/>
              <a:pPr eaLnBrk="1" hangingPunct="1"/>
              <a:t>3</a:t>
            </a:fld>
            <a:endParaRPr lang="en-US" altLang="en-US" sz="1400"/>
          </a:p>
        </p:txBody>
      </p:sp>
      <p:sp>
        <p:nvSpPr>
          <p:cNvPr id="5123" name="Rectangle 2"/>
          <p:cNvSpPr>
            <a:spLocks noGrp="1" noChangeArrowheads="1"/>
          </p:cNvSpPr>
          <p:nvPr>
            <p:ph type="title"/>
          </p:nvPr>
        </p:nvSpPr>
        <p:spPr/>
        <p:txBody>
          <a:bodyPr/>
          <a:lstStyle/>
          <a:p>
            <a:pPr eaLnBrk="1" hangingPunct="1"/>
            <a:r>
              <a:rPr lang="en-US" altLang="en-US" smtClean="0"/>
              <a:t>Disease-Causing Agents</a:t>
            </a:r>
          </a:p>
        </p:txBody>
      </p:sp>
      <p:sp>
        <p:nvSpPr>
          <p:cNvPr id="56323" name="Rectangle 3"/>
          <p:cNvSpPr>
            <a:spLocks noGrp="1" noChangeArrowheads="1"/>
          </p:cNvSpPr>
          <p:nvPr>
            <p:ph type="body" idx="1"/>
          </p:nvPr>
        </p:nvSpPr>
        <p:spPr>
          <a:xfrm>
            <a:off x="1828800" y="2895600"/>
            <a:ext cx="6400800" cy="2057400"/>
          </a:xfrm>
        </p:spPr>
        <p:txBody>
          <a:bodyPr/>
          <a:lstStyle/>
          <a:p>
            <a:pPr eaLnBrk="1" hangingPunct="1">
              <a:buClr>
                <a:srgbClr val="00CC00"/>
              </a:buClr>
            </a:pPr>
            <a:r>
              <a:rPr lang="en-US" altLang="en-US" smtClean="0"/>
              <a:t>Bacteria</a:t>
            </a:r>
          </a:p>
          <a:p>
            <a:pPr eaLnBrk="1" hangingPunct="1">
              <a:buFontTx/>
              <a:buBlip>
                <a:blip r:embed="rId3"/>
              </a:buBlip>
            </a:pPr>
            <a:r>
              <a:rPr lang="en-US" altLang="en-US" smtClean="0"/>
              <a:t>Fungi</a:t>
            </a:r>
          </a:p>
          <a:p>
            <a:pPr eaLnBrk="1" hangingPunct="1">
              <a:buFontTx/>
              <a:buBlip>
                <a:blip r:embed="rId4"/>
              </a:buBlip>
            </a:pPr>
            <a:r>
              <a:rPr lang="en-US" altLang="en-US" smtClean="0"/>
              <a:t>Viruses</a:t>
            </a:r>
          </a:p>
        </p:txBody>
      </p:sp>
      <p:sp>
        <p:nvSpPr>
          <p:cNvPr id="5125" name="Text Box 4"/>
          <p:cNvSpPr txBox="1">
            <a:spLocks noChangeArrowheads="1"/>
          </p:cNvSpPr>
          <p:nvPr/>
        </p:nvSpPr>
        <p:spPr bwMode="auto">
          <a:xfrm>
            <a:off x="762000" y="2057400"/>
            <a:ext cx="7086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spcBef>
                <a:spcPct val="50000"/>
              </a:spcBef>
            </a:pPr>
            <a:r>
              <a:rPr lang="en-US" altLang="en-US" sz="3200"/>
              <a:t>Plant diseases are caused by: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6323">
                                            <p:txEl>
                                              <p:pRg st="0" end="0"/>
                                            </p:txEl>
                                          </p:spTgt>
                                        </p:tgtEl>
                                        <p:attrNameLst>
                                          <p:attrName>style.visibility</p:attrName>
                                        </p:attrNameLst>
                                      </p:cBhvr>
                                      <p:to>
                                        <p:strVal val="visible"/>
                                      </p:to>
                                    </p:set>
                                    <p:anim calcmode="lin" valueType="num">
                                      <p:cBhvr additive="base">
                                        <p:cTn id="7" dur="500" fill="hold"/>
                                        <p:tgtEl>
                                          <p:spTgt spid="5632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63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6323">
                                            <p:txEl>
                                              <p:pRg st="1" end="1"/>
                                            </p:txEl>
                                          </p:spTgt>
                                        </p:tgtEl>
                                        <p:attrNameLst>
                                          <p:attrName>style.visibility</p:attrName>
                                        </p:attrNameLst>
                                      </p:cBhvr>
                                      <p:to>
                                        <p:strVal val="visible"/>
                                      </p:to>
                                    </p:set>
                                    <p:anim calcmode="lin" valueType="num">
                                      <p:cBhvr additive="base">
                                        <p:cTn id="13" dur="500" fill="hold"/>
                                        <p:tgtEl>
                                          <p:spTgt spid="5632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632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6323">
                                            <p:txEl>
                                              <p:pRg st="2" end="2"/>
                                            </p:txEl>
                                          </p:spTgt>
                                        </p:tgtEl>
                                        <p:attrNameLst>
                                          <p:attrName>style.visibility</p:attrName>
                                        </p:attrNameLst>
                                      </p:cBhvr>
                                      <p:to>
                                        <p:strVal val="visible"/>
                                      </p:to>
                                    </p:set>
                                    <p:anim calcmode="lin" valueType="num">
                                      <p:cBhvr additive="base">
                                        <p:cTn id="19" dur="500" fill="hold"/>
                                        <p:tgtEl>
                                          <p:spTgt spid="5632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632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491B7B15-C865-4C1E-9443-1CD08AB739F8}" type="slidenum">
              <a:rPr lang="en-US" altLang="en-US" sz="1400"/>
              <a:pPr eaLnBrk="1" hangingPunct="1"/>
              <a:t>4</a:t>
            </a:fld>
            <a:endParaRPr lang="en-US" altLang="en-US" sz="1400"/>
          </a:p>
        </p:txBody>
      </p:sp>
      <p:sp>
        <p:nvSpPr>
          <p:cNvPr id="6147" name="Rectangle 2"/>
          <p:cNvSpPr>
            <a:spLocks noGrp="1" noChangeArrowheads="1"/>
          </p:cNvSpPr>
          <p:nvPr>
            <p:ph type="title"/>
          </p:nvPr>
        </p:nvSpPr>
        <p:spPr/>
        <p:txBody>
          <a:bodyPr/>
          <a:lstStyle/>
          <a:p>
            <a:pPr eaLnBrk="1" hangingPunct="1"/>
            <a:r>
              <a:rPr lang="en-US" altLang="en-US" smtClean="0"/>
              <a:t>Bacteria</a:t>
            </a:r>
          </a:p>
        </p:txBody>
      </p:sp>
      <p:sp>
        <p:nvSpPr>
          <p:cNvPr id="48131" name="Rectangle 3"/>
          <p:cNvSpPr>
            <a:spLocks noGrp="1" noChangeArrowheads="1"/>
          </p:cNvSpPr>
          <p:nvPr>
            <p:ph type="body" idx="1"/>
          </p:nvPr>
        </p:nvSpPr>
        <p:spPr/>
        <p:txBody>
          <a:bodyPr/>
          <a:lstStyle/>
          <a:p>
            <a:pPr eaLnBrk="1" hangingPunct="1">
              <a:buClr>
                <a:srgbClr val="00CC00"/>
              </a:buClr>
            </a:pPr>
            <a:r>
              <a:rPr lang="en-US" altLang="en-US" dirty="0" smtClean="0"/>
              <a:t>Single-celled organisms</a:t>
            </a:r>
          </a:p>
          <a:p>
            <a:pPr eaLnBrk="1" hangingPunct="1">
              <a:buClr>
                <a:srgbClr val="00CC00"/>
              </a:buClr>
            </a:pPr>
            <a:r>
              <a:rPr lang="en-US" altLang="en-US" dirty="0" smtClean="0"/>
              <a:t>Cell membranes</a:t>
            </a:r>
          </a:p>
          <a:p>
            <a:pPr eaLnBrk="1" hangingPunct="1">
              <a:buClr>
                <a:srgbClr val="00CC00"/>
              </a:buClr>
            </a:pPr>
            <a:r>
              <a:rPr lang="en-US" altLang="en-US" dirty="0" smtClean="0"/>
              <a:t>Reproduce through division</a:t>
            </a:r>
          </a:p>
          <a:p>
            <a:pPr eaLnBrk="1" hangingPunct="1">
              <a:buClr>
                <a:srgbClr val="00CC00"/>
              </a:buClr>
            </a:pPr>
            <a:r>
              <a:rPr lang="en-US" altLang="en-US" dirty="0" smtClean="0"/>
              <a:t>Often spread between plants by insect vectors</a:t>
            </a:r>
          </a:p>
          <a:p>
            <a:pPr eaLnBrk="1" hangingPunct="1">
              <a:buClr>
                <a:srgbClr val="00CC00"/>
              </a:buClr>
            </a:pPr>
            <a:r>
              <a:rPr lang="en-US" altLang="en-US" dirty="0" smtClean="0"/>
              <a:t>Can multiply very quickly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8131"/>
                                        </p:tgtEl>
                                        <p:attrNameLst>
                                          <p:attrName>style.visibility</p:attrName>
                                        </p:attrNameLst>
                                      </p:cBhvr>
                                      <p:to>
                                        <p:strVal val="visible"/>
                                      </p:to>
                                    </p:set>
                                    <p:anim calcmode="lin" valueType="num">
                                      <p:cBhvr additive="base">
                                        <p:cTn id="7" dur="500" fill="hold"/>
                                        <p:tgtEl>
                                          <p:spTgt spid="48131"/>
                                        </p:tgtEl>
                                        <p:attrNameLst>
                                          <p:attrName>ppt_x</p:attrName>
                                        </p:attrNameLst>
                                      </p:cBhvr>
                                      <p:tavLst>
                                        <p:tav tm="0">
                                          <p:val>
                                            <p:strVal val="#ppt_x"/>
                                          </p:val>
                                        </p:tav>
                                        <p:tav tm="100000">
                                          <p:val>
                                            <p:strVal val="#ppt_x"/>
                                          </p:val>
                                        </p:tav>
                                      </p:tavLst>
                                    </p:anim>
                                    <p:anim calcmode="lin" valueType="num">
                                      <p:cBhvr additive="base">
                                        <p:cTn id="8" dur="500" fill="hold"/>
                                        <p:tgtEl>
                                          <p:spTgt spid="4813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1"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491B7B15-C865-4C1E-9443-1CD08AB739F8}" type="slidenum">
              <a:rPr lang="en-US" altLang="en-US" sz="1400"/>
              <a:pPr eaLnBrk="1" hangingPunct="1"/>
              <a:t>5</a:t>
            </a:fld>
            <a:endParaRPr lang="en-US" altLang="en-US" sz="1400"/>
          </a:p>
        </p:txBody>
      </p:sp>
      <p:sp>
        <p:nvSpPr>
          <p:cNvPr id="6147" name="Rectangle 2"/>
          <p:cNvSpPr>
            <a:spLocks noGrp="1" noChangeArrowheads="1"/>
          </p:cNvSpPr>
          <p:nvPr>
            <p:ph type="title"/>
          </p:nvPr>
        </p:nvSpPr>
        <p:spPr/>
        <p:txBody>
          <a:bodyPr/>
          <a:lstStyle/>
          <a:p>
            <a:pPr eaLnBrk="1" hangingPunct="1"/>
            <a:r>
              <a:rPr lang="en-US" altLang="en-US" smtClean="0"/>
              <a:t>Bacteria</a:t>
            </a:r>
          </a:p>
        </p:txBody>
      </p:sp>
      <p:pic>
        <p:nvPicPr>
          <p:cNvPr id="6150" name="Picture 6" descr="http://www.merckmanuals.com/media/home/figures/INF_bacteria_shapes.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009" y="1834376"/>
            <a:ext cx="9158173" cy="4261624"/>
          </a:xfrm>
          <a:prstGeom prst="rect">
            <a:avLst/>
          </a:prstGeom>
          <a:noFill/>
          <a:ln>
            <a:solidFill>
              <a:srgbClr val="00B050"/>
            </a:solidFill>
          </a:ln>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31594" y="6324600"/>
            <a:ext cx="2221647" cy="338554"/>
          </a:xfrm>
          <a:prstGeom prst="rect">
            <a:avLst/>
          </a:prstGeom>
          <a:noFill/>
        </p:spPr>
        <p:txBody>
          <a:bodyPr wrap="square" rtlCol="0">
            <a:spAutoFit/>
          </a:bodyPr>
          <a:lstStyle/>
          <a:p>
            <a:r>
              <a:rPr lang="en-US" dirty="0" smtClean="0"/>
              <a:t>Image: Merck Manual.</a:t>
            </a:r>
            <a:endParaRPr lang="en-US" dirty="0"/>
          </a:p>
        </p:txBody>
      </p:sp>
    </p:spTree>
    <p:extLst>
      <p:ext uri="{BB962C8B-B14F-4D97-AF65-F5344CB8AC3E}">
        <p14:creationId xmlns:p14="http://schemas.microsoft.com/office/powerpoint/2010/main" val="29817423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B3AA1E3C-D60A-4C9A-9B6F-517BFF383153}" type="slidenum">
              <a:rPr lang="en-US" altLang="en-US" sz="1400"/>
              <a:pPr eaLnBrk="1" hangingPunct="1"/>
              <a:t>6</a:t>
            </a:fld>
            <a:endParaRPr lang="en-US" altLang="en-US" sz="1400"/>
          </a:p>
        </p:txBody>
      </p:sp>
      <p:sp>
        <p:nvSpPr>
          <p:cNvPr id="7171" name="Rectangle 2"/>
          <p:cNvSpPr>
            <a:spLocks noGrp="1" noChangeArrowheads="1"/>
          </p:cNvSpPr>
          <p:nvPr>
            <p:ph type="title"/>
          </p:nvPr>
        </p:nvSpPr>
        <p:spPr/>
        <p:txBody>
          <a:bodyPr/>
          <a:lstStyle/>
          <a:p>
            <a:pPr eaLnBrk="1" hangingPunct="1"/>
            <a:r>
              <a:rPr lang="en-US" altLang="en-US" smtClean="0"/>
              <a:t>Fungi</a:t>
            </a:r>
          </a:p>
        </p:txBody>
      </p:sp>
      <p:sp>
        <p:nvSpPr>
          <p:cNvPr id="49155" name="Rectangle 3"/>
          <p:cNvSpPr>
            <a:spLocks noGrp="1" noChangeArrowheads="1"/>
          </p:cNvSpPr>
          <p:nvPr>
            <p:ph type="body" idx="1"/>
          </p:nvPr>
        </p:nvSpPr>
        <p:spPr/>
        <p:txBody>
          <a:bodyPr/>
          <a:lstStyle/>
          <a:p>
            <a:pPr eaLnBrk="1" hangingPunct="1">
              <a:buFontTx/>
              <a:buBlip>
                <a:blip r:embed="rId3"/>
              </a:buBlip>
            </a:pPr>
            <a:r>
              <a:rPr lang="en-US" altLang="en-US" dirty="0" smtClean="0"/>
              <a:t>Reproduces via spores</a:t>
            </a:r>
          </a:p>
          <a:p>
            <a:pPr eaLnBrk="1" hangingPunct="1">
              <a:buFontTx/>
              <a:buBlip>
                <a:blip r:embed="rId3"/>
              </a:buBlip>
            </a:pPr>
            <a:r>
              <a:rPr lang="en-US" altLang="en-US" dirty="0" smtClean="0"/>
              <a:t>Examples are mushrooms, yeast, and mold</a:t>
            </a:r>
          </a:p>
          <a:p>
            <a:pPr eaLnBrk="1" hangingPunct="1">
              <a:buFontTx/>
              <a:buBlip>
                <a:blip r:embed="rId3"/>
              </a:buBlip>
            </a:pPr>
            <a:r>
              <a:rPr lang="en-US" altLang="en-US" dirty="0" smtClean="0"/>
              <a:t>Spread from plant to plant through the transfer of spores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9155">
                                            <p:txEl>
                                              <p:pRg st="0" end="0"/>
                                            </p:txEl>
                                          </p:spTgt>
                                        </p:tgtEl>
                                        <p:attrNameLst>
                                          <p:attrName>style.visibility</p:attrName>
                                        </p:attrNameLst>
                                      </p:cBhvr>
                                      <p:to>
                                        <p:strVal val="visible"/>
                                      </p:to>
                                    </p:set>
                                    <p:anim calcmode="lin" valueType="num">
                                      <p:cBhvr additive="base">
                                        <p:cTn id="7" dur="500" fill="hold"/>
                                        <p:tgtEl>
                                          <p:spTgt spid="4915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915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9155">
                                            <p:txEl>
                                              <p:pRg st="1" end="1"/>
                                            </p:txEl>
                                          </p:spTgt>
                                        </p:tgtEl>
                                        <p:attrNameLst>
                                          <p:attrName>style.visibility</p:attrName>
                                        </p:attrNameLst>
                                      </p:cBhvr>
                                      <p:to>
                                        <p:strVal val="visible"/>
                                      </p:to>
                                    </p:set>
                                    <p:anim calcmode="lin" valueType="num">
                                      <p:cBhvr additive="base">
                                        <p:cTn id="13" dur="500" fill="hold"/>
                                        <p:tgtEl>
                                          <p:spTgt spid="4915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915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9155">
                                            <p:txEl>
                                              <p:pRg st="2" end="2"/>
                                            </p:txEl>
                                          </p:spTgt>
                                        </p:tgtEl>
                                        <p:attrNameLst>
                                          <p:attrName>style.visibility</p:attrName>
                                        </p:attrNameLst>
                                      </p:cBhvr>
                                      <p:to>
                                        <p:strVal val="visible"/>
                                      </p:to>
                                    </p:set>
                                    <p:anim calcmode="lin" valueType="num">
                                      <p:cBhvr additive="base">
                                        <p:cTn id="19" dur="500" fill="hold"/>
                                        <p:tgtEl>
                                          <p:spTgt spid="4915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915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E6A6279E-FDB0-48F7-B633-353C732A35C2}" type="slidenum">
              <a:rPr lang="en-US" altLang="en-US" sz="1400"/>
              <a:pPr eaLnBrk="1" hangingPunct="1"/>
              <a:t>7</a:t>
            </a:fld>
            <a:endParaRPr lang="en-US" altLang="en-US" sz="1400"/>
          </a:p>
        </p:txBody>
      </p:sp>
      <p:sp>
        <p:nvSpPr>
          <p:cNvPr id="8195" name="Rectangle 2"/>
          <p:cNvSpPr>
            <a:spLocks noGrp="1" noChangeArrowheads="1"/>
          </p:cNvSpPr>
          <p:nvPr>
            <p:ph type="title"/>
          </p:nvPr>
        </p:nvSpPr>
        <p:spPr/>
        <p:txBody>
          <a:bodyPr/>
          <a:lstStyle/>
          <a:p>
            <a:pPr eaLnBrk="1" hangingPunct="1"/>
            <a:r>
              <a:rPr lang="en-US" altLang="en-US" smtClean="0"/>
              <a:t>Viruses</a:t>
            </a:r>
          </a:p>
        </p:txBody>
      </p:sp>
      <p:sp>
        <p:nvSpPr>
          <p:cNvPr id="50179" name="Rectangle 3"/>
          <p:cNvSpPr>
            <a:spLocks noGrp="1" noChangeArrowheads="1"/>
          </p:cNvSpPr>
          <p:nvPr>
            <p:ph type="body" idx="1"/>
          </p:nvPr>
        </p:nvSpPr>
        <p:spPr>
          <a:xfrm>
            <a:off x="457200" y="1828800"/>
            <a:ext cx="5389199" cy="5029200"/>
          </a:xfrm>
        </p:spPr>
        <p:txBody>
          <a:bodyPr/>
          <a:lstStyle/>
          <a:p>
            <a:pPr eaLnBrk="1" hangingPunct="1">
              <a:buFontTx/>
              <a:buBlip>
                <a:blip r:embed="rId3"/>
              </a:buBlip>
            </a:pPr>
            <a:r>
              <a:rPr lang="en-US" altLang="en-US" dirty="0" smtClean="0"/>
              <a:t>Extremely small</a:t>
            </a:r>
          </a:p>
          <a:p>
            <a:pPr eaLnBrk="1" hangingPunct="1">
              <a:buFontTx/>
              <a:buBlip>
                <a:blip r:embed="rId3"/>
              </a:buBlip>
            </a:pPr>
            <a:r>
              <a:rPr lang="en-US" altLang="en-US" dirty="0" smtClean="0"/>
              <a:t>Submicroscopic and Sub cellular </a:t>
            </a:r>
          </a:p>
          <a:p>
            <a:pPr eaLnBrk="1" hangingPunct="1">
              <a:buFontTx/>
              <a:buBlip>
                <a:blip r:embed="rId3"/>
              </a:buBlip>
            </a:pPr>
            <a:r>
              <a:rPr lang="en-US" altLang="en-US" dirty="0" smtClean="0"/>
              <a:t>A particle containing RNA or DNA</a:t>
            </a:r>
          </a:p>
          <a:p>
            <a:pPr eaLnBrk="1" hangingPunct="1">
              <a:buFontTx/>
              <a:buBlip>
                <a:blip r:embed="rId3"/>
              </a:buBlip>
            </a:pPr>
            <a:r>
              <a:rPr lang="en-US" altLang="en-US" dirty="0" smtClean="0"/>
              <a:t>Require a host cell</a:t>
            </a:r>
          </a:p>
          <a:p>
            <a:pPr eaLnBrk="1" hangingPunct="1">
              <a:buFontTx/>
              <a:buBlip>
                <a:blip r:embed="rId3"/>
              </a:buBlip>
            </a:pPr>
            <a:r>
              <a:rPr lang="en-US" altLang="en-US" dirty="0" smtClean="0"/>
              <a:t>Carried by insects, nematodes, and air</a:t>
            </a:r>
          </a:p>
        </p:txBody>
      </p:sp>
      <p:pic>
        <p:nvPicPr>
          <p:cNvPr id="8198" name="Picture 6" descr="http://www.bbc.co.uk/staticarchive/2effc5b6f748963d346ae11763b12f9ef34ba8af.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41971" y="2590800"/>
            <a:ext cx="3450186" cy="25908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7701419" y="5140862"/>
            <a:ext cx="1290738" cy="338554"/>
          </a:xfrm>
          <a:prstGeom prst="rect">
            <a:avLst/>
          </a:prstGeom>
          <a:noFill/>
        </p:spPr>
        <p:txBody>
          <a:bodyPr wrap="none" rtlCol="0">
            <a:spAutoFit/>
          </a:bodyPr>
          <a:lstStyle/>
          <a:p>
            <a:r>
              <a:rPr lang="en-US" dirty="0" smtClean="0"/>
              <a:t>Image: BBC</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0179"/>
                                        </p:tgtEl>
                                        <p:attrNameLst>
                                          <p:attrName>style.visibility</p:attrName>
                                        </p:attrNameLst>
                                      </p:cBhvr>
                                      <p:to>
                                        <p:strVal val="visible"/>
                                      </p:to>
                                    </p:set>
                                    <p:anim calcmode="lin" valueType="num">
                                      <p:cBhvr additive="base">
                                        <p:cTn id="7" dur="500" fill="hold"/>
                                        <p:tgtEl>
                                          <p:spTgt spid="50179"/>
                                        </p:tgtEl>
                                        <p:attrNameLst>
                                          <p:attrName>ppt_x</p:attrName>
                                        </p:attrNameLst>
                                      </p:cBhvr>
                                      <p:tavLst>
                                        <p:tav tm="0">
                                          <p:val>
                                            <p:strVal val="#ppt_x"/>
                                          </p:val>
                                        </p:tav>
                                        <p:tav tm="100000">
                                          <p:val>
                                            <p:strVal val="#ppt_x"/>
                                          </p:val>
                                        </p:tav>
                                      </p:tavLst>
                                    </p:anim>
                                    <p:anim calcmode="lin" valueType="num">
                                      <p:cBhvr additive="base">
                                        <p:cTn id="8" dur="500" fill="hold"/>
                                        <p:tgtEl>
                                          <p:spTgt spid="5017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9"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9FF75C80-9205-41A4-BFE5-A6D262D2DBAC}" type="slidenum">
              <a:rPr lang="en-US" altLang="en-US" sz="1400"/>
              <a:pPr eaLnBrk="1" hangingPunct="1"/>
              <a:t>8</a:t>
            </a:fld>
            <a:endParaRPr lang="en-US" altLang="en-US" sz="1400"/>
          </a:p>
        </p:txBody>
      </p:sp>
      <p:sp>
        <p:nvSpPr>
          <p:cNvPr id="9219" name="Rectangle 2"/>
          <p:cNvSpPr>
            <a:spLocks noGrp="1" noChangeArrowheads="1"/>
          </p:cNvSpPr>
          <p:nvPr>
            <p:ph type="title"/>
          </p:nvPr>
        </p:nvSpPr>
        <p:spPr/>
        <p:txBody>
          <a:bodyPr/>
          <a:lstStyle/>
          <a:p>
            <a:pPr eaLnBrk="1" hangingPunct="1"/>
            <a:r>
              <a:rPr lang="en-US" altLang="en-US" smtClean="0"/>
              <a:t>Symptoms of Infection</a:t>
            </a:r>
          </a:p>
        </p:txBody>
      </p:sp>
      <p:sp>
        <p:nvSpPr>
          <p:cNvPr id="51203" name="Rectangle 3"/>
          <p:cNvSpPr>
            <a:spLocks noGrp="1" noChangeArrowheads="1"/>
          </p:cNvSpPr>
          <p:nvPr>
            <p:ph type="body" idx="1"/>
          </p:nvPr>
        </p:nvSpPr>
        <p:spPr/>
        <p:txBody>
          <a:bodyPr/>
          <a:lstStyle/>
          <a:p>
            <a:pPr marL="736600" indent="-508000" eaLnBrk="1" hangingPunct="1">
              <a:lnSpc>
                <a:spcPct val="90000"/>
              </a:lnSpc>
              <a:buFontTx/>
              <a:buNone/>
            </a:pPr>
            <a:r>
              <a:rPr lang="en-US" altLang="en-US" b="1" smtClean="0"/>
              <a:t>Bacteria</a:t>
            </a:r>
          </a:p>
          <a:p>
            <a:pPr marL="736600" indent="-508000" eaLnBrk="1" hangingPunct="1">
              <a:lnSpc>
                <a:spcPct val="90000"/>
              </a:lnSpc>
              <a:buClr>
                <a:srgbClr val="00CC00"/>
              </a:buClr>
            </a:pPr>
            <a:r>
              <a:rPr lang="en-US" altLang="en-US" smtClean="0"/>
              <a:t>Cause gall, spots, and scabs in plants</a:t>
            </a:r>
          </a:p>
          <a:p>
            <a:pPr marL="736600" indent="-508000" eaLnBrk="1" hangingPunct="1">
              <a:lnSpc>
                <a:spcPct val="90000"/>
              </a:lnSpc>
              <a:buClr>
                <a:srgbClr val="00CC00"/>
              </a:buClr>
              <a:buFontTx/>
              <a:buNone/>
            </a:pPr>
            <a:r>
              <a:rPr lang="en-US" altLang="en-US" b="1" smtClean="0"/>
              <a:t>Fungi</a:t>
            </a:r>
          </a:p>
          <a:p>
            <a:pPr marL="736600" indent="-508000" eaLnBrk="1" hangingPunct="1">
              <a:lnSpc>
                <a:spcPct val="90000"/>
              </a:lnSpc>
              <a:buClr>
                <a:srgbClr val="00CC00"/>
              </a:buClr>
            </a:pPr>
            <a:r>
              <a:rPr lang="en-US" altLang="en-US" smtClean="0"/>
              <a:t>Cause rust, smut, mildew, and rot in plants</a:t>
            </a:r>
          </a:p>
          <a:p>
            <a:pPr marL="736600" indent="-508000" eaLnBrk="1" hangingPunct="1">
              <a:lnSpc>
                <a:spcPct val="90000"/>
              </a:lnSpc>
              <a:buFontTx/>
              <a:buNone/>
            </a:pPr>
            <a:r>
              <a:rPr lang="en-US" altLang="en-US" b="1" smtClean="0"/>
              <a:t>Viruses</a:t>
            </a:r>
          </a:p>
          <a:p>
            <a:pPr marL="736600" indent="-508000" eaLnBrk="1" hangingPunct="1">
              <a:lnSpc>
                <a:spcPct val="90000"/>
              </a:lnSpc>
              <a:buClr>
                <a:srgbClr val="00CC00"/>
              </a:buClr>
            </a:pPr>
            <a:r>
              <a:rPr lang="en-US" altLang="en-US" smtClean="0"/>
              <a:t>Cause plant stunting, flower break, and yellowing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1203">
                                            <p:txEl>
                                              <p:pRg st="0" end="0"/>
                                            </p:txEl>
                                          </p:spTgt>
                                        </p:tgtEl>
                                        <p:attrNameLst>
                                          <p:attrName>style.visibility</p:attrName>
                                        </p:attrNameLst>
                                      </p:cBhvr>
                                      <p:to>
                                        <p:strVal val="visible"/>
                                      </p:to>
                                    </p:set>
                                    <p:anim calcmode="lin" valueType="num">
                                      <p:cBhvr additive="base">
                                        <p:cTn id="7" dur="500" fill="hold"/>
                                        <p:tgtEl>
                                          <p:spTgt spid="5120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120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1203">
                                            <p:txEl>
                                              <p:pRg st="1" end="1"/>
                                            </p:txEl>
                                          </p:spTgt>
                                        </p:tgtEl>
                                        <p:attrNameLst>
                                          <p:attrName>style.visibility</p:attrName>
                                        </p:attrNameLst>
                                      </p:cBhvr>
                                      <p:to>
                                        <p:strVal val="visible"/>
                                      </p:to>
                                    </p:set>
                                    <p:anim calcmode="lin" valueType="num">
                                      <p:cBhvr additive="base">
                                        <p:cTn id="11" dur="500" fill="hold"/>
                                        <p:tgtEl>
                                          <p:spTgt spid="5120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120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nodeType="clickEffect">
                                  <p:stCondLst>
                                    <p:cond delay="0"/>
                                  </p:stCondLst>
                                  <p:childTnLst>
                                    <p:set>
                                      <p:cBhvr>
                                        <p:cTn id="16" dur="1" fill="hold">
                                          <p:stCondLst>
                                            <p:cond delay="0"/>
                                          </p:stCondLst>
                                        </p:cTn>
                                        <p:tgtEl>
                                          <p:spTgt spid="51203">
                                            <p:txEl>
                                              <p:pRg st="2" end="2"/>
                                            </p:txEl>
                                          </p:spTgt>
                                        </p:tgtEl>
                                        <p:attrNameLst>
                                          <p:attrName>style.visibility</p:attrName>
                                        </p:attrNameLst>
                                      </p:cBhvr>
                                      <p:to>
                                        <p:strVal val="visible"/>
                                      </p:to>
                                    </p:set>
                                    <p:anim calcmode="lin" valueType="num">
                                      <p:cBhvr additive="base">
                                        <p:cTn id="17" dur="500" fill="hold"/>
                                        <p:tgtEl>
                                          <p:spTgt spid="5120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5120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51203">
                                            <p:txEl>
                                              <p:pRg st="3" end="3"/>
                                            </p:txEl>
                                          </p:spTgt>
                                        </p:tgtEl>
                                        <p:attrNameLst>
                                          <p:attrName>style.visibility</p:attrName>
                                        </p:attrNameLst>
                                      </p:cBhvr>
                                      <p:to>
                                        <p:strVal val="visible"/>
                                      </p:to>
                                    </p:set>
                                    <p:anim calcmode="lin" valueType="num">
                                      <p:cBhvr additive="base">
                                        <p:cTn id="21" dur="500" fill="hold"/>
                                        <p:tgtEl>
                                          <p:spTgt spid="5120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5120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4" fill="hold" nodeType="clickEffect">
                                  <p:stCondLst>
                                    <p:cond delay="0"/>
                                  </p:stCondLst>
                                  <p:childTnLst>
                                    <p:set>
                                      <p:cBhvr>
                                        <p:cTn id="26" dur="1" fill="hold">
                                          <p:stCondLst>
                                            <p:cond delay="0"/>
                                          </p:stCondLst>
                                        </p:cTn>
                                        <p:tgtEl>
                                          <p:spTgt spid="51203">
                                            <p:txEl>
                                              <p:pRg st="4" end="4"/>
                                            </p:txEl>
                                          </p:spTgt>
                                        </p:tgtEl>
                                        <p:attrNameLst>
                                          <p:attrName>style.visibility</p:attrName>
                                        </p:attrNameLst>
                                      </p:cBhvr>
                                      <p:to>
                                        <p:strVal val="visible"/>
                                      </p:to>
                                    </p:set>
                                    <p:anim calcmode="lin" valueType="num">
                                      <p:cBhvr additive="base">
                                        <p:cTn id="27" dur="500" fill="hold"/>
                                        <p:tgtEl>
                                          <p:spTgt spid="5120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51203">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51203">
                                            <p:txEl>
                                              <p:pRg st="5" end="5"/>
                                            </p:txEl>
                                          </p:spTgt>
                                        </p:tgtEl>
                                        <p:attrNameLst>
                                          <p:attrName>style.visibility</p:attrName>
                                        </p:attrNameLst>
                                      </p:cBhvr>
                                      <p:to>
                                        <p:strVal val="visible"/>
                                      </p:to>
                                    </p:set>
                                    <p:anim calcmode="lin" valueType="num">
                                      <p:cBhvr additive="base">
                                        <p:cTn id="31" dur="500" fill="hold"/>
                                        <p:tgtEl>
                                          <p:spTgt spid="5120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120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FB7C5D49-2245-478F-B88B-0F0224EBD14B}" type="slidenum">
              <a:rPr lang="en-US" altLang="en-US" sz="1400"/>
              <a:pPr eaLnBrk="1" hangingPunct="1"/>
              <a:t>9</a:t>
            </a:fld>
            <a:endParaRPr lang="en-US" altLang="en-US" sz="1400"/>
          </a:p>
        </p:txBody>
      </p:sp>
      <p:sp>
        <p:nvSpPr>
          <p:cNvPr id="10243" name="Rectangle 2"/>
          <p:cNvSpPr>
            <a:spLocks noGrp="1" noChangeArrowheads="1"/>
          </p:cNvSpPr>
          <p:nvPr>
            <p:ph type="title"/>
          </p:nvPr>
        </p:nvSpPr>
        <p:spPr/>
        <p:txBody>
          <a:bodyPr/>
          <a:lstStyle/>
          <a:p>
            <a:pPr eaLnBrk="1" hangingPunct="1"/>
            <a:r>
              <a:rPr lang="en-US" altLang="en-US" smtClean="0"/>
              <a:t>Disease Control</a:t>
            </a:r>
          </a:p>
        </p:txBody>
      </p:sp>
      <p:sp>
        <p:nvSpPr>
          <p:cNvPr id="52227" name="Rectangle 3"/>
          <p:cNvSpPr>
            <a:spLocks noGrp="1" noChangeArrowheads="1"/>
          </p:cNvSpPr>
          <p:nvPr>
            <p:ph type="body" idx="1"/>
          </p:nvPr>
        </p:nvSpPr>
        <p:spPr/>
        <p:txBody>
          <a:bodyPr/>
          <a:lstStyle/>
          <a:p>
            <a:pPr eaLnBrk="1" hangingPunct="1">
              <a:buFontTx/>
              <a:buNone/>
            </a:pPr>
            <a:r>
              <a:rPr lang="en-US" altLang="en-US" b="1" smtClean="0"/>
              <a:t>Prevention</a:t>
            </a:r>
          </a:p>
          <a:p>
            <a:pPr eaLnBrk="1" hangingPunct="1">
              <a:buClr>
                <a:srgbClr val="00CC00"/>
              </a:buClr>
            </a:pPr>
            <a:r>
              <a:rPr lang="en-US" altLang="en-US" smtClean="0"/>
              <a:t>To take measures to keep diseases from occurring or invading</a:t>
            </a:r>
          </a:p>
          <a:p>
            <a:pPr eaLnBrk="1" hangingPunct="1">
              <a:buFontTx/>
              <a:buNone/>
            </a:pPr>
            <a:r>
              <a:rPr lang="en-US" altLang="en-US" b="1" smtClean="0"/>
              <a:t>Treatment</a:t>
            </a:r>
          </a:p>
          <a:p>
            <a:pPr eaLnBrk="1" hangingPunct="1">
              <a:buClr>
                <a:srgbClr val="00CC00"/>
              </a:buClr>
            </a:pPr>
            <a:r>
              <a:rPr lang="en-US" altLang="en-US" smtClean="0"/>
              <a:t>To perform a practice or add a substance to eliminate a disease agent or reverse the effects of a disease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2227">
                                            <p:txEl>
                                              <p:pRg st="1" end="1"/>
                                            </p:txEl>
                                          </p:spTgt>
                                        </p:tgtEl>
                                        <p:attrNameLst>
                                          <p:attrName>style.visibility</p:attrName>
                                        </p:attrNameLst>
                                      </p:cBhvr>
                                      <p:to>
                                        <p:strVal val="visible"/>
                                      </p:to>
                                    </p:set>
                                    <p:anim calcmode="lin" valueType="num">
                                      <p:cBhvr additive="base">
                                        <p:cTn id="7" dur="500" fill="hold"/>
                                        <p:tgtEl>
                                          <p:spTgt spid="52227">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222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2227">
                                            <p:txEl>
                                              <p:pRg st="3" end="3"/>
                                            </p:txEl>
                                          </p:spTgt>
                                        </p:tgtEl>
                                        <p:attrNameLst>
                                          <p:attrName>style.visibility</p:attrName>
                                        </p:attrNameLst>
                                      </p:cBhvr>
                                      <p:to>
                                        <p:strVal val="visible"/>
                                      </p:to>
                                    </p:set>
                                    <p:anim calcmode="lin" valueType="num">
                                      <p:cBhvr additive="base">
                                        <p:cTn id="13" dur="500" fill="hold"/>
                                        <p:tgtEl>
                                          <p:spTgt spid="52227">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222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Plant_PowerPoint_Template">
  <a:themeElements>
    <a:clrScheme name="Plant_PowerPoint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lant_PowerPoint_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lant_PowerPoint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lant_PowerPoint_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lant_PowerPoint_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lant_PowerPoint_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lant_PowerPoint_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lant_PowerPoint_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lant_PowerPoint_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lant_PowerPoint_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lant_PowerPoint_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lant_PowerPoint_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lant_PowerPoint_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lant_PowerPoint_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Plant_PowerPoint_Template</Template>
  <TotalTime>294</TotalTime>
  <Words>899</Words>
  <Application>Microsoft Office PowerPoint</Application>
  <PresentationFormat>On-screen Show (4:3)</PresentationFormat>
  <Paragraphs>147</Paragraphs>
  <Slides>12</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Times New Roman</vt:lpstr>
      <vt:lpstr>Verdana</vt:lpstr>
      <vt:lpstr>Plant_PowerPoint_Template</vt:lpstr>
      <vt:lpstr>PowerPoint Presentation</vt:lpstr>
      <vt:lpstr>Microscopic Pests  Unit 8 – Surviving a Harsh Environment Lesson 8.2 Diving into Diseases</vt:lpstr>
      <vt:lpstr>Disease-Causing Agents</vt:lpstr>
      <vt:lpstr>Bacteria</vt:lpstr>
      <vt:lpstr>Bacteria</vt:lpstr>
      <vt:lpstr>Fungi</vt:lpstr>
      <vt:lpstr>Viruses</vt:lpstr>
      <vt:lpstr>Symptoms of Infection</vt:lpstr>
      <vt:lpstr>Disease Control</vt:lpstr>
      <vt:lpstr>Methods of Prevention</vt:lpstr>
      <vt:lpstr>Types of Treatments</vt:lpstr>
      <vt:lpstr>References</vt:lpstr>
    </vt:vector>
  </TitlesOfParts>
  <Manager>Dan Jansen</Manager>
  <Company>Curriculum for Agricultural Science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Microscopic Pests</dc:title>
  <dc:subject>ASP - Unit 8 - Lesson 8.2 Diving into Diseases</dc:subject>
  <dc:creator>Travis Scherer and Dan Jansen</dc:creator>
  <cp:lastModifiedBy>Melanie Bloom</cp:lastModifiedBy>
  <cp:revision>21</cp:revision>
  <dcterms:created xsi:type="dcterms:W3CDTF">2008-11-21T02:54:01Z</dcterms:created>
  <dcterms:modified xsi:type="dcterms:W3CDTF">2015-04-18T17:25:14Z</dcterms:modified>
</cp:coreProperties>
</file>