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1" r:id="rId3"/>
    <p:sldId id="279" r:id="rId4"/>
    <p:sldId id="280" r:id="rId5"/>
    <p:sldId id="281" r:id="rId6"/>
    <p:sldId id="282" r:id="rId7"/>
    <p:sldId id="284" r:id="rId8"/>
    <p:sldId id="283" r:id="rId9"/>
    <p:sldId id="278" r:id="rId10"/>
    <p:sldId id="275" r:id="rId11"/>
    <p:sldId id="285" r:id="rId12"/>
    <p:sldId id="25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145" autoAdjust="0"/>
  </p:normalViewPr>
  <p:slideViewPr>
    <p:cSldViewPr>
      <p:cViewPr varScale="1">
        <p:scale>
          <a:sx n="50" d="100"/>
          <a:sy n="50" d="100"/>
        </p:scale>
        <p:origin x="19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832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Plant Pests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Curriculum for Agricultural Science </a:t>
            </a:r>
            <a:r>
              <a:rPr lang="en-US" dirty="0" smtClean="0"/>
              <a:t>Education </a:t>
            </a:r>
            <a:r>
              <a:rPr lang="en-US" dirty="0"/>
              <a:t>Copyright </a:t>
            </a:r>
            <a:r>
              <a:rPr lang="en-US" dirty="0" smtClean="0"/>
              <a:t>2015</a:t>
            </a:r>
            <a:endParaRPr lang="en-US" sz="1200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FD48E1E-DFD8-449B-9218-8ABF2C0CA8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816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Plant Pests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Curriculum for Agricultural Science Education – Copyright 2015</a:t>
            </a:r>
            <a:endParaRPr lang="en-US" sz="1200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EB59287-903F-4AB0-9929-C3BB6CF84E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391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212954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smtClean="0"/>
              <a:t>Plant Pests</a:t>
            </a: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F3108F-FA06-4486-AAC6-4F2D3C561016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667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Plant Pests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EB59287-903F-4AB0-9929-C3BB6CF84E7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546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Plant Pests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EB59287-903F-4AB0-9929-C3BB6CF84E7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796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smtClean="0"/>
              <a:t>Plant Pests</a:t>
            </a:r>
          </a:p>
        </p:txBody>
      </p:sp>
      <p:sp>
        <p:nvSpPr>
          <p:cNvPr id="215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F3B49D-4788-491B-950E-907A8203397B}" type="slidenum">
              <a:rPr lang="en-US" altLang="en-US" sz="1200" smtClean="0"/>
              <a:pPr eaLnBrk="1" hangingPunct="1"/>
              <a:t>12</a:t>
            </a:fld>
            <a:endParaRPr lang="en-US" altLang="en-US" sz="1200" smtClean="0"/>
          </a:p>
        </p:txBody>
      </p:sp>
      <p:sp>
        <p:nvSpPr>
          <p:cNvPr id="21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425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smtClean="0"/>
              <a:t>Plant Pests</a:t>
            </a:r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CDB56B-7CF4-4BDF-A443-D0C5A305B698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  <p:sp>
        <p:nvSpPr>
          <p:cNvPr id="18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This presentation is an overview of the pests that damage plants. A brief list of ways pests damage plants is provided as well as a list of methods for control.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74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Plant Pests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EB59287-903F-4AB0-9929-C3BB6CF84E7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993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Plant Pests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EB59287-903F-4AB0-9929-C3BB6CF84E7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133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Plant Pests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EB59287-903F-4AB0-9929-C3BB6CF84E7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421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Plant Pests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EB59287-903F-4AB0-9929-C3BB6CF84E7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124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smtClean="0"/>
              <a:t>Plant Pests</a:t>
            </a: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AB4437A-8381-4D27-A89D-61FFF60A6BDC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107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smtClean="0"/>
              <a:t>Plant Pests</a:t>
            </a:r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22D01E4-3BD6-49A1-8E5C-5F41D7E107BE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  <p:sp>
        <p:nvSpPr>
          <p:cNvPr id="20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748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Plant Pests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5EB59287-903F-4AB0-9929-C3BB6CF84E7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581400" y="0"/>
            <a:ext cx="327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8 – Lesson 8.1 Pesky Bugs and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25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228600"/>
            <a:ext cx="8305800" cy="5480050"/>
            <a:chOff x="528" y="144"/>
            <a:chExt cx="5232" cy="3452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44"/>
              <a:ext cx="3452" cy="3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8"/>
            <p:cNvSpPr txBox="1">
              <a:spLocks noChangeArrowheads="1"/>
            </p:cNvSpPr>
            <p:nvPr/>
          </p:nvSpPr>
          <p:spPr bwMode="auto">
            <a:xfrm>
              <a:off x="528" y="3072"/>
              <a:ext cx="5232" cy="327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b="1" dirty="0"/>
                <a:t>Principles of Agricultural Science – Plant</a:t>
              </a:r>
            </a:p>
          </p:txBody>
        </p:sp>
      </p:grp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3B9C8-1462-4B62-9B7F-289780DE3F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66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5B80A-9AF7-407D-AE95-C86DA2750F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2DEA3-1F6A-4065-883C-F67EEB7E86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6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97B57-9F04-45C4-AF95-86DDC326CF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22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697CB-6606-4812-9F50-20DC37722B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5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F2563-58C2-4FA1-A682-977AFFCC22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1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CFEA5-C857-4000-AAA8-110F4A38C4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30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6F7B3-BEE4-47BC-9634-77D002DCA0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26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76B14-D78A-483E-85CB-32E3811B61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6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0ED36-C2A5-46C8-9105-02FFF187D8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68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A8895-EBCD-424A-986A-5651DC7834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64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34FE6A-C8CD-4BA3-BC7B-BC750A4201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25500" y="1358900"/>
            <a:ext cx="8305800" cy="36671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8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7391400" y="6248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png"/><Relationship Id="rId7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263122-028F-4723-9C5D-62A01A27B352}" type="slidenum">
              <a:rPr lang="en-US" altLang="en-US" sz="1400" smtClean="0"/>
              <a:pPr eaLnBrk="1" hangingPunct="1"/>
              <a:t>1</a:t>
            </a:fld>
            <a:endParaRPr lang="en-US" altLang="en-US" sz="1400" smtClean="0"/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108325" y="4503738"/>
            <a:ext cx="18415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3800" b="1">
              <a:solidFill>
                <a:srgbClr val="0033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D3DF53-4F54-4537-8C5B-BC27AB322222}" type="slidenum">
              <a:rPr lang="en-US" altLang="en-US" sz="1400" smtClean="0"/>
              <a:pPr eaLnBrk="1" hangingPunct="1"/>
              <a:t>10</a:t>
            </a:fld>
            <a:endParaRPr lang="en-US" altLang="en-US" sz="140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Disease Agents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55600" indent="0" algn="ctr" eaLnBrk="1" hangingPunct="1">
              <a:buFontTx/>
              <a:buNone/>
            </a:pPr>
            <a:r>
              <a:rPr lang="en-US" altLang="en-US" b="1" dirty="0" smtClean="0"/>
              <a:t>Bacteria, viruses, and fungi</a:t>
            </a:r>
          </a:p>
          <a:p>
            <a:pPr marL="355600" indent="0" eaLnBrk="1" hangingPunct="1">
              <a:buFontTx/>
              <a:buNone/>
            </a:pPr>
            <a:endParaRPr lang="en-US" altLang="en-US" b="1" dirty="0" smtClean="0"/>
          </a:p>
          <a:p>
            <a:pPr marL="355600" indent="0" eaLnBrk="1" hangingPunct="1">
              <a:buFontTx/>
              <a:buNone/>
            </a:pPr>
            <a:r>
              <a:rPr lang="en-US" altLang="en-US" dirty="0" smtClean="0"/>
              <a:t>Although plant disease agents are organisms and considered pests by definition, they hold a special distinction that will be examined more closely in </a:t>
            </a:r>
            <a:r>
              <a:rPr lang="en-US" altLang="en-US" i="1" dirty="0" smtClean="0"/>
              <a:t>Lesson 8.2 Diving into Diseases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8601D63-7496-495A-8BAA-238242ADB9F3}" type="slidenum">
              <a:rPr lang="en-US" altLang="en-US" sz="1400" smtClean="0"/>
              <a:pPr eaLnBrk="1" hangingPunct="1"/>
              <a:t>11</a:t>
            </a:fld>
            <a:endParaRPr lang="en-US" altLang="en-US" sz="140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Methods of Pest Control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5029200"/>
          </a:xfrm>
        </p:spPr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b="1" smtClean="0"/>
              <a:t>Biological</a:t>
            </a:r>
          </a:p>
          <a:p>
            <a:pPr lvl="1" eaLnBrk="1" hangingPunct="1"/>
            <a:r>
              <a:rPr lang="en-US" altLang="en-US" smtClean="0"/>
              <a:t>Lady bugs and parasitic wasps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b="1" smtClean="0"/>
              <a:t>Chemical</a:t>
            </a:r>
          </a:p>
          <a:p>
            <a:pPr lvl="1" eaLnBrk="1" hangingPunct="1"/>
            <a:r>
              <a:rPr lang="en-US" altLang="en-US" smtClean="0"/>
              <a:t>Herbicides, pesticides, and repellents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b="1" smtClean="0"/>
              <a:t>Cultural Practices</a:t>
            </a:r>
          </a:p>
          <a:p>
            <a:pPr lvl="1" eaLnBrk="1" hangingPunct="1"/>
            <a:r>
              <a:rPr lang="en-US" altLang="en-US" smtClean="0"/>
              <a:t>Crop rotation, clean equipment, and quarantine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b="1" smtClean="0"/>
              <a:t>Physical/Mechanical</a:t>
            </a:r>
          </a:p>
          <a:p>
            <a:pPr lvl="1" eaLnBrk="1" hangingPunct="1"/>
            <a:r>
              <a:rPr lang="en-US" altLang="en-US" smtClean="0"/>
              <a:t>Cultivators, hoes, and mowing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5C6230-68C5-43A0-955E-1A063DEED7EF}" type="slidenum">
              <a:rPr lang="en-US" altLang="en-US" sz="1400" smtClean="0"/>
              <a:pPr eaLnBrk="1" hangingPunct="1"/>
              <a:t>12</a:t>
            </a:fld>
            <a:endParaRPr lang="en-US" altLang="en-US" sz="1400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1225"/>
          </a:xfrm>
        </p:spPr>
        <p:txBody>
          <a:bodyPr/>
          <a:lstStyle/>
          <a:p>
            <a:pPr eaLnBrk="1" hangingPunct="1"/>
            <a:r>
              <a:rPr lang="en-US" altLang="en-US" smtClean="0"/>
              <a:t>References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78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Lee, J. (2003). </a:t>
            </a:r>
            <a:r>
              <a:rPr lang="en-US" altLang="en-US" sz="2800" i="1" smtClean="0"/>
              <a:t>Introduction to plant and soil science and technology</a:t>
            </a:r>
            <a:r>
              <a:rPr lang="en-US" altLang="en-US" sz="2800" smtClean="0"/>
              <a:t>. Danville, IL: Interstate Publishers, Inc.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Parker, R. (2010). </a:t>
            </a:r>
            <a:r>
              <a:rPr lang="en-US" altLang="en-US" sz="2800" i="1" smtClean="0"/>
              <a:t>Plant and soil science: Fundamentals and applications</a:t>
            </a:r>
            <a:r>
              <a:rPr lang="en-US" altLang="en-US" sz="2800" smtClean="0"/>
              <a:t>. Clifton Park, NY: Delmar.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Reiley, H. E., &amp; Shry, C. L. (2007). </a:t>
            </a:r>
            <a:r>
              <a:rPr lang="en-US" altLang="en-US" sz="2800" i="1" smtClean="0"/>
              <a:t>Introduction to horticulture</a:t>
            </a:r>
            <a:r>
              <a:rPr lang="en-US" altLang="en-US" sz="2800" smtClean="0"/>
              <a:t> (7th ed.). Clifton Park, NY: Delmar.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0AC8BB-1404-45EA-95EF-566656FEF2F9}" type="slidenum">
              <a:rPr lang="en-US" altLang="en-US" sz="1400" smtClean="0"/>
              <a:pPr eaLnBrk="1" hangingPunct="1"/>
              <a:t>2</a:t>
            </a:fld>
            <a:endParaRPr lang="en-US" altLang="en-US" sz="140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19400"/>
            <a:ext cx="8229600" cy="1676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Plant Pests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2800" dirty="0" smtClean="0"/>
              <a:t>Unit 8 – Surviving a Harsh Environment</a:t>
            </a:r>
            <a:br>
              <a:rPr lang="en-US" altLang="en-US" sz="2800" dirty="0" smtClean="0"/>
            </a:br>
            <a:r>
              <a:rPr lang="en-US" altLang="en-US" sz="2800" dirty="0" smtClean="0"/>
              <a:t>Lesson 8.1 Pesky Bugs and Plants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762000" y="1295400"/>
            <a:ext cx="8382000" cy="519113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/>
              <a:t>Principles of Agricultural Science – Plant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4AAE001-80EE-45DF-A146-01225DE938CE}" type="slidenum">
              <a:rPr lang="en-US" altLang="en-US" sz="1400" smtClean="0"/>
              <a:pPr eaLnBrk="1" hangingPunct="1"/>
              <a:t>3</a:t>
            </a:fld>
            <a:endParaRPr lang="en-US" altLang="en-US" sz="140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Plant Damage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1"/>
            <a:ext cx="8229600" cy="160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How can pests cause negative effects on plant growth, production, and overall health?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3505200"/>
            <a:ext cx="7924800" cy="304698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 eaLnBrk="1" hangingPunct="1">
              <a:buClr>
                <a:srgbClr val="00CC00"/>
              </a:buClr>
              <a:buFont typeface="Arial" panose="020B0604020202020204" pitchFamily="34" charset="0"/>
              <a:buChar char="•"/>
            </a:pPr>
            <a:r>
              <a:rPr lang="en-US" altLang="en-US" sz="3200" dirty="0" smtClean="0"/>
              <a:t>Take away resources</a:t>
            </a:r>
          </a:p>
          <a:p>
            <a:pPr marL="342900" indent="-342900" eaLnBrk="1" hangingPunct="1">
              <a:buClr>
                <a:srgbClr val="00CC00"/>
              </a:buClr>
              <a:buFont typeface="Arial" panose="020B0604020202020204" pitchFamily="34" charset="0"/>
              <a:buChar char="•"/>
            </a:pPr>
            <a:r>
              <a:rPr lang="en-US" altLang="en-US" sz="3200" dirty="0" smtClean="0"/>
              <a:t>Eat plant tissue</a:t>
            </a:r>
          </a:p>
          <a:p>
            <a:pPr marL="342900" indent="-342900" eaLnBrk="1" hangingPunct="1">
              <a:buClr>
                <a:srgbClr val="00CC00"/>
              </a:buClr>
              <a:buFont typeface="Arial" panose="020B0604020202020204" pitchFamily="34" charset="0"/>
              <a:buChar char="•"/>
            </a:pPr>
            <a:r>
              <a:rPr lang="en-US" altLang="en-US" sz="3200" dirty="0" smtClean="0"/>
              <a:t>Eat seeds and fruit</a:t>
            </a:r>
          </a:p>
          <a:p>
            <a:pPr marL="342900" indent="-342900" eaLnBrk="1" hangingPunct="1">
              <a:buClr>
                <a:srgbClr val="00CC00"/>
              </a:buClr>
              <a:buFont typeface="Arial" panose="020B0604020202020204" pitchFamily="34" charset="0"/>
              <a:buChar char="•"/>
            </a:pPr>
            <a:r>
              <a:rPr lang="en-US" altLang="en-US" sz="3200" dirty="0" smtClean="0"/>
              <a:t>Bore holes</a:t>
            </a:r>
          </a:p>
          <a:p>
            <a:pPr marL="342900" indent="-342900" eaLnBrk="1" hangingPunct="1">
              <a:buClr>
                <a:srgbClr val="00CC00"/>
              </a:buClr>
              <a:buFont typeface="Arial" panose="020B0604020202020204" pitchFamily="34" charset="0"/>
              <a:buChar char="•"/>
            </a:pPr>
            <a:r>
              <a:rPr lang="en-US" altLang="en-US" sz="3200" dirty="0" smtClean="0"/>
              <a:t>Remove fluids</a:t>
            </a:r>
          </a:p>
          <a:p>
            <a:pPr marL="342900" indent="-342900" eaLnBrk="1" hangingPunct="1">
              <a:buClr>
                <a:srgbClr val="00CC00"/>
              </a:buClr>
              <a:buFont typeface="Arial" panose="020B0604020202020204" pitchFamily="34" charset="0"/>
              <a:buChar char="•"/>
            </a:pPr>
            <a:r>
              <a:rPr lang="en-US" altLang="en-US" sz="3200" dirty="0" smtClean="0"/>
              <a:t>Retard growth</a:t>
            </a:r>
          </a:p>
          <a:p>
            <a:pPr marL="342900" indent="-342900" eaLnBrk="1" hangingPunct="1">
              <a:buClr>
                <a:srgbClr val="00CC00"/>
              </a:buClr>
              <a:buFont typeface="Arial" panose="020B0604020202020204" pitchFamily="34" charset="0"/>
              <a:buChar char="•"/>
            </a:pPr>
            <a:r>
              <a:rPr lang="en-US" altLang="en-US" sz="3200" dirty="0" smtClean="0"/>
              <a:t>Degrade plant tissue quality</a:t>
            </a:r>
          </a:p>
          <a:p>
            <a:pPr marL="342900" indent="-342900" eaLnBrk="1" hangingPunct="1">
              <a:buClr>
                <a:srgbClr val="00CC00"/>
              </a:buClr>
              <a:buFont typeface="Arial" panose="020B0604020202020204" pitchFamily="34" charset="0"/>
              <a:buChar char="•"/>
            </a:pPr>
            <a:r>
              <a:rPr lang="en-US" altLang="en-US" sz="3200" dirty="0" smtClean="0"/>
              <a:t>Disrupt metabolic processes</a:t>
            </a:r>
          </a:p>
          <a:p>
            <a:pPr marL="342900" indent="-342900" eaLnBrk="1" hangingPunct="1">
              <a:buClr>
                <a:srgbClr val="00CC00"/>
              </a:buClr>
              <a:buFont typeface="Arial" panose="020B0604020202020204" pitchFamily="34" charset="0"/>
              <a:buChar char="•"/>
            </a:pPr>
            <a:r>
              <a:rPr lang="en-US" altLang="en-US" sz="3200" dirty="0" smtClean="0"/>
              <a:t>Others?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A40C1D-6AD3-49C4-A2CD-747D93975154}" type="slidenum">
              <a:rPr lang="en-US" altLang="en-US" sz="1400" smtClean="0"/>
              <a:pPr eaLnBrk="1" hangingPunct="1"/>
              <a:t>4</a:t>
            </a:fld>
            <a:endParaRPr lang="en-US" altLang="en-US" sz="140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Observe, Diagnose, and Prevent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Plant damage is easy to mitigate with knowledge of:</a:t>
            </a:r>
          </a:p>
          <a:p>
            <a:pPr lvl="1" eaLnBrk="1" hangingPunct="1">
              <a:buClr>
                <a:srgbClr val="00CC00"/>
              </a:buClr>
            </a:pPr>
            <a:r>
              <a:rPr lang="en-US" altLang="en-US" sz="3200" dirty="0" smtClean="0"/>
              <a:t>Pest types</a:t>
            </a:r>
          </a:p>
          <a:p>
            <a:pPr lvl="1" eaLnBrk="1" hangingPunct="1">
              <a:buClr>
                <a:srgbClr val="00CC00"/>
              </a:buClr>
            </a:pPr>
            <a:r>
              <a:rPr lang="en-US" altLang="en-US" sz="3200" dirty="0" smtClean="0"/>
              <a:t>How pests cause damage</a:t>
            </a:r>
          </a:p>
          <a:p>
            <a:pPr lvl="1" eaLnBrk="1" hangingPunct="1">
              <a:buClr>
                <a:srgbClr val="00CC00"/>
              </a:buClr>
            </a:pPr>
            <a:r>
              <a:rPr lang="en-US" altLang="en-US" sz="3200" dirty="0" smtClean="0"/>
              <a:t>How to eradicate or deter pests</a:t>
            </a:r>
          </a:p>
          <a:p>
            <a:pPr lvl="1" eaLnBrk="1" hangingPunct="1">
              <a:buClr>
                <a:srgbClr val="00CC00"/>
              </a:buClr>
            </a:pPr>
            <a:r>
              <a:rPr lang="en-US" altLang="en-US" sz="3200" dirty="0" smtClean="0"/>
              <a:t>Pest life cycles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BD4EC3A-C924-4225-BFF8-6A4262FDC28A}" type="slidenum">
              <a:rPr lang="en-US" altLang="en-US" sz="1400" smtClean="0"/>
              <a:pPr eaLnBrk="1" hangingPunct="1"/>
              <a:t>5</a:t>
            </a:fld>
            <a:endParaRPr lang="en-US" altLang="en-US" sz="140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Types of Pests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Blip>
                <a:blip r:embed="rId3"/>
              </a:buBlip>
            </a:pPr>
            <a:r>
              <a:rPr lang="en-US" altLang="en-US" sz="4000" dirty="0" smtClean="0"/>
              <a:t>Insects</a:t>
            </a:r>
          </a:p>
          <a:p>
            <a:pPr algn="ctr" eaLnBrk="1" hangingPunct="1">
              <a:buFontTx/>
              <a:buBlip>
                <a:blip r:embed="rId4"/>
              </a:buBlip>
            </a:pPr>
            <a:r>
              <a:rPr lang="en-US" altLang="en-US" sz="4000" dirty="0" smtClean="0"/>
              <a:t>Mollusks</a:t>
            </a:r>
          </a:p>
          <a:p>
            <a:pPr algn="ctr" eaLnBrk="1" hangingPunct="1">
              <a:buFontTx/>
              <a:buBlip>
                <a:blip r:embed="rId5"/>
              </a:buBlip>
            </a:pPr>
            <a:r>
              <a:rPr lang="en-US" altLang="en-US" sz="4000" dirty="0" smtClean="0"/>
              <a:t>Nematodes</a:t>
            </a:r>
          </a:p>
          <a:p>
            <a:pPr algn="ctr" eaLnBrk="1" hangingPunct="1">
              <a:buFontTx/>
              <a:buBlip>
                <a:blip r:embed="rId6"/>
              </a:buBlip>
            </a:pPr>
            <a:r>
              <a:rPr lang="en-US" altLang="en-US" sz="4000" dirty="0" smtClean="0"/>
              <a:t>Vertebrates</a:t>
            </a:r>
          </a:p>
          <a:p>
            <a:pPr algn="ctr" eaLnBrk="1" hangingPunct="1">
              <a:buFontTx/>
              <a:buBlip>
                <a:blip r:embed="rId7"/>
              </a:buBlip>
            </a:pPr>
            <a:r>
              <a:rPr lang="en-US" altLang="en-US" sz="4000" dirty="0" smtClean="0"/>
              <a:t>Weeds</a:t>
            </a:r>
          </a:p>
          <a:p>
            <a:pPr algn="ctr" eaLnBrk="1" hangingPunct="1">
              <a:buFontTx/>
              <a:buBlip>
                <a:blip r:embed="rId8"/>
              </a:buBlip>
            </a:pPr>
            <a:r>
              <a:rPr lang="en-US" altLang="en-US" sz="4000" dirty="0" smtClean="0"/>
              <a:t>Disease Agents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CDBC483-6B1C-4FE5-97E0-A901D77746C2}" type="slidenum">
              <a:rPr lang="en-US" altLang="en-US" sz="1400" smtClean="0"/>
              <a:pPr eaLnBrk="1" hangingPunct="1"/>
              <a:t>6</a:t>
            </a:fld>
            <a:endParaRPr lang="en-US" altLang="en-US" sz="140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Insects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620000" cy="3352800"/>
          </a:xfrm>
        </p:spPr>
        <p:txBody>
          <a:bodyPr/>
          <a:lstStyle/>
          <a:p>
            <a:pPr algn="ctr" eaLnBrk="1" hangingPunct="1">
              <a:buFontTx/>
              <a:buBlip>
                <a:blip r:embed="rId3"/>
              </a:buBlip>
            </a:pPr>
            <a:r>
              <a:rPr lang="en-US" altLang="en-US" sz="5400" dirty="0" smtClean="0"/>
              <a:t>Chewing</a:t>
            </a:r>
          </a:p>
          <a:p>
            <a:pPr algn="ctr" eaLnBrk="1" hangingPunct="1">
              <a:buFontTx/>
              <a:buBlip>
                <a:blip r:embed="rId4"/>
              </a:buBlip>
            </a:pPr>
            <a:r>
              <a:rPr lang="en-US" altLang="en-US" sz="5400" dirty="0" smtClean="0"/>
              <a:t>Sucking</a:t>
            </a:r>
          </a:p>
          <a:p>
            <a:pPr algn="ctr" eaLnBrk="1" hangingPunct="1">
              <a:buFontTx/>
              <a:buBlip>
                <a:blip r:embed="rId5"/>
              </a:buBlip>
            </a:pPr>
            <a:r>
              <a:rPr lang="en-US" altLang="en-US" sz="5400" dirty="0" smtClean="0"/>
              <a:t>Boring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762000" y="2057400"/>
            <a:ext cx="807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dirty="0" smtClean="0"/>
              <a:t>Different kinds </a:t>
            </a:r>
            <a:r>
              <a:rPr lang="en-US" altLang="en-US" sz="3200" dirty="0"/>
              <a:t>of insects </a:t>
            </a:r>
            <a:r>
              <a:rPr lang="en-US" altLang="en-US" sz="3200" dirty="0" smtClean="0"/>
              <a:t>have different eating </a:t>
            </a:r>
            <a:r>
              <a:rPr lang="en-US" altLang="en-US" sz="3200" dirty="0"/>
              <a:t>habits: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3C6E15-C4AF-4A00-B26A-BF9CA0294B13}" type="slidenum">
              <a:rPr lang="en-US" altLang="en-US" sz="1400" smtClean="0"/>
              <a:pPr eaLnBrk="1" hangingPunct="1"/>
              <a:t>7</a:t>
            </a:fld>
            <a:endParaRPr lang="en-US" altLang="en-US" sz="140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Mollusks and Nematodes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/>
              <a:t>Mollusks include</a:t>
            </a:r>
            <a:r>
              <a:rPr lang="en-US" altLang="en-US" b="1" dirty="0"/>
              <a:t> </a:t>
            </a:r>
            <a:r>
              <a:rPr lang="en-US" altLang="en-US" b="1" dirty="0" smtClean="0"/>
              <a:t>snails and </a:t>
            </a:r>
            <a:r>
              <a:rPr lang="en-US" altLang="en-US" b="1" dirty="0"/>
              <a:t>s</a:t>
            </a:r>
            <a:r>
              <a:rPr lang="en-US" altLang="en-US" b="1" dirty="0" smtClean="0"/>
              <a:t>lugs</a:t>
            </a:r>
          </a:p>
          <a:p>
            <a:pPr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b="1" dirty="0" smtClean="0"/>
              <a:t>Nematodes – soil-borne wormlike organisms</a:t>
            </a:r>
          </a:p>
        </p:txBody>
      </p:sp>
      <p:pic>
        <p:nvPicPr>
          <p:cNvPr id="10245" name="Picture 4" descr="MCAN00074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24106"/>
            <a:ext cx="2792514" cy="1972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" descr="MCAN01241_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5263501" y="2632660"/>
            <a:ext cx="2057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AD9FED7-04F0-4D9B-B1C6-A5AE2DF65099}" type="slidenum">
              <a:rPr lang="en-US" altLang="en-US" sz="1400" smtClean="0"/>
              <a:pPr eaLnBrk="1" hangingPunct="1"/>
              <a:t>8</a:t>
            </a:fld>
            <a:endParaRPr lang="en-US" altLang="en-US" sz="140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Vertebrates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/>
              <a:t>Vertebrates include birds and rodents</a:t>
            </a:r>
          </a:p>
        </p:txBody>
      </p:sp>
      <p:pic>
        <p:nvPicPr>
          <p:cNvPr id="11269" name="Picture 4" descr="MCAN02000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048000"/>
            <a:ext cx="3178175" cy="2898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5" descr="MCj0370092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30991"/>
            <a:ext cx="2514600" cy="1332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7EEB41-29DC-400A-87B6-873466C0F335}" type="slidenum">
              <a:rPr lang="en-US" altLang="en-US" sz="1400" smtClean="0"/>
              <a:pPr eaLnBrk="1" hangingPunct="1"/>
              <a:t>9</a:t>
            </a:fld>
            <a:endParaRPr lang="en-US" altLang="en-US" sz="140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Weeds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Blip>
                <a:blip r:embed="rId3"/>
              </a:buBlip>
            </a:pPr>
            <a:r>
              <a:rPr lang="en-US" altLang="en-US" dirty="0" smtClean="0"/>
              <a:t>Hinder target crops by competing for water, space, light, and nutrient resources.</a:t>
            </a:r>
          </a:p>
          <a:p>
            <a:pPr eaLnBrk="1" hangingPunct="1">
              <a:buBlip>
                <a:blip r:embed="rId3"/>
              </a:buBlip>
            </a:pPr>
            <a:r>
              <a:rPr lang="en-US" altLang="en-US" dirty="0" smtClean="0"/>
              <a:t>Undesirable plants, sometimes simply growing in the wrong place at the wrong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nt_PowerPoint_Template">
  <a:themeElements>
    <a:clrScheme name="Plant_PowerPoint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_PowerPoin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_PowerPoin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Plant_PowerPoint_Template</Template>
  <TotalTime>551</TotalTime>
  <Words>651</Words>
  <Application>Microsoft Office PowerPoint</Application>
  <PresentationFormat>On-screen Show (4:3)</PresentationFormat>
  <Paragraphs>135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Verdana</vt:lpstr>
      <vt:lpstr>Plant_PowerPoint_Template</vt:lpstr>
      <vt:lpstr>PowerPoint Presentation</vt:lpstr>
      <vt:lpstr>Plant Pests  Unit 8 – Surviving a Harsh Environment Lesson 8.1 Pesky Bugs and Plants</vt:lpstr>
      <vt:lpstr>Plant Damage</vt:lpstr>
      <vt:lpstr>Observe, Diagnose, and Prevent</vt:lpstr>
      <vt:lpstr>Types of Pests</vt:lpstr>
      <vt:lpstr>Insects</vt:lpstr>
      <vt:lpstr>Mollusks and Nematodes</vt:lpstr>
      <vt:lpstr>Vertebrates</vt:lpstr>
      <vt:lpstr>Weeds</vt:lpstr>
      <vt:lpstr>Disease Agents</vt:lpstr>
      <vt:lpstr>Methods of Pest Control</vt:lpstr>
      <vt:lpstr>References</vt:lpstr>
    </vt:vector>
  </TitlesOfParts>
  <Manager>Dan Jansen</Manager>
  <Company>Curriculum for Agricultural Science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 Pests</dc:title>
  <dc:subject>ASP - Unit 8 - Lesson 8.1 Pesky Bugs and Plants</dc:subject>
  <dc:creator>Travis Scherer and Dan Jansen</dc:creator>
  <cp:lastModifiedBy>Melanie Bloom</cp:lastModifiedBy>
  <cp:revision>27</cp:revision>
  <dcterms:created xsi:type="dcterms:W3CDTF">2008-09-19T01:52:10Z</dcterms:created>
  <dcterms:modified xsi:type="dcterms:W3CDTF">2015-04-18T17:31:43Z</dcterms:modified>
</cp:coreProperties>
</file>