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7" r:id="rId2"/>
    <p:sldId id="271" r:id="rId3"/>
    <p:sldId id="272" r:id="rId4"/>
    <p:sldId id="277" r:id="rId5"/>
    <p:sldId id="275" r:id="rId6"/>
    <p:sldId id="278" r:id="rId7"/>
    <p:sldId id="280" r:id="rId8"/>
    <p:sldId id="279" r:id="rId9"/>
    <p:sldId id="276" r:id="rId10"/>
    <p:sldId id="274" r:id="rId11"/>
    <p:sldId id="259" r:id="rId12"/>
  </p:sldIdLst>
  <p:sldSz cx="9144000" cy="6858000" type="screen4x3"/>
  <p:notesSz cx="6858000" cy="9144000"/>
  <p:defaultTextStyle>
    <a:defPPr>
      <a:defRPr lang="en-US"/>
    </a:defPPr>
    <a:lvl1pPr algn="l" rtl="0" fontAlgn="base">
      <a:spcBef>
        <a:spcPct val="0"/>
      </a:spcBef>
      <a:spcAft>
        <a:spcPct val="0"/>
      </a:spcAft>
      <a:defRPr sz="1600" kern="1200">
        <a:solidFill>
          <a:schemeClr val="tx1"/>
        </a:solidFill>
        <a:latin typeface="Arial" charset="0"/>
        <a:ea typeface="+mn-ea"/>
        <a:cs typeface="+mn-cs"/>
      </a:defRPr>
    </a:lvl1pPr>
    <a:lvl2pPr marL="457200" algn="l" rtl="0" fontAlgn="base">
      <a:spcBef>
        <a:spcPct val="0"/>
      </a:spcBef>
      <a:spcAft>
        <a:spcPct val="0"/>
      </a:spcAft>
      <a:defRPr sz="1600" kern="1200">
        <a:solidFill>
          <a:schemeClr val="tx1"/>
        </a:solidFill>
        <a:latin typeface="Arial" charset="0"/>
        <a:ea typeface="+mn-ea"/>
        <a:cs typeface="+mn-cs"/>
      </a:defRPr>
    </a:lvl2pPr>
    <a:lvl3pPr marL="914400" algn="l" rtl="0" fontAlgn="base">
      <a:spcBef>
        <a:spcPct val="0"/>
      </a:spcBef>
      <a:spcAft>
        <a:spcPct val="0"/>
      </a:spcAft>
      <a:defRPr sz="1600" kern="1200">
        <a:solidFill>
          <a:schemeClr val="tx1"/>
        </a:solidFill>
        <a:latin typeface="Arial" charset="0"/>
        <a:ea typeface="+mn-ea"/>
        <a:cs typeface="+mn-cs"/>
      </a:defRPr>
    </a:lvl3pPr>
    <a:lvl4pPr marL="1371600" algn="l" rtl="0" fontAlgn="base">
      <a:spcBef>
        <a:spcPct val="0"/>
      </a:spcBef>
      <a:spcAft>
        <a:spcPct val="0"/>
      </a:spcAft>
      <a:defRPr sz="1600" kern="1200">
        <a:solidFill>
          <a:schemeClr val="tx1"/>
        </a:solidFill>
        <a:latin typeface="Arial" charset="0"/>
        <a:ea typeface="+mn-ea"/>
        <a:cs typeface="+mn-cs"/>
      </a:defRPr>
    </a:lvl4pPr>
    <a:lvl5pPr marL="1828800" algn="l" rtl="0" fontAlgn="base">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7325" autoAdjust="0"/>
  </p:normalViewPr>
  <p:slideViewPr>
    <p:cSldViewPr>
      <p:cViewPr varScale="1">
        <p:scale>
          <a:sx n="50" d="100"/>
          <a:sy n="50" d="100"/>
        </p:scale>
        <p:origin x="1956" y="48"/>
      </p:cViewPr>
      <p:guideLst>
        <p:guide orient="horz" pos="2160"/>
        <p:guide pos="2880"/>
      </p:guideLst>
    </p:cSldViewPr>
  </p:slideViewPr>
  <p:notesTextViewPr>
    <p:cViewPr>
      <p:scale>
        <a:sx n="100" d="100"/>
        <a:sy n="100" d="100"/>
      </p:scale>
      <p:origin x="0" y="0"/>
    </p:cViewPr>
  </p:notesTextViewPr>
  <p:notesViewPr>
    <p:cSldViewPr>
      <p:cViewPr varScale="1">
        <p:scale>
          <a:sx n="57" d="100"/>
          <a:sy n="57" d="100"/>
        </p:scale>
        <p:origin x="283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r>
              <a:rPr lang="en-US"/>
              <a:t>Integrated Pest Management</a:t>
            </a:r>
          </a:p>
        </p:txBody>
      </p:sp>
      <p:sp>
        <p:nvSpPr>
          <p:cNvPr id="3482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smtClean="0">
                <a:solidFill>
                  <a:srgbClr val="000000"/>
                </a:solidFill>
                <a:cs typeface="Times New Roman" pitchFamily="18" charset="0"/>
              </a:defRPr>
            </a:lvl1pPr>
          </a:lstStyle>
          <a:p>
            <a:pPr>
              <a:defRPr/>
            </a:pPr>
            <a:r>
              <a:rPr lang="en-US" dirty="0"/>
              <a:t>Curriculum for Agricultural Science Education </a:t>
            </a:r>
            <a:r>
              <a:rPr lang="en-US" dirty="0" smtClean="0"/>
              <a:t> </a:t>
            </a:r>
            <a:r>
              <a:rPr lang="en-US" dirty="0"/>
              <a:t>Copyright </a:t>
            </a:r>
            <a:r>
              <a:rPr lang="en-US" dirty="0" smtClean="0"/>
              <a:t>2015</a:t>
            </a:r>
            <a:endParaRPr lang="en-US" sz="1200" dirty="0"/>
          </a:p>
        </p:txBody>
      </p:sp>
      <p:sp>
        <p:nvSpPr>
          <p:cNvPr id="3482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3F5AB929-5D91-4CF8-B01C-7FDDD5537370}" type="slidenum">
              <a:rPr lang="en-US"/>
              <a:pPr>
                <a:defRPr/>
              </a:pPr>
              <a:t>‹#›</a:t>
            </a:fld>
            <a:endParaRPr lang="en-US" dirty="0"/>
          </a:p>
        </p:txBody>
      </p:sp>
      <p:pic>
        <p:nvPicPr>
          <p:cNvPr id="26630" name="Picture 6"/>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5562600" y="8534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3"/>
          <p:cNvSpPr>
            <a:spLocks noGrp="1" noChangeArrowheads="1"/>
          </p:cNvSpPr>
          <p:nvPr>
            <p:ph type="dt" idx="1"/>
          </p:nvPr>
        </p:nvSpPr>
        <p:spPr bwMode="auto">
          <a:xfrm>
            <a:off x="3657600" y="0"/>
            <a:ext cx="3198813"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smtClean="0"/>
              <a:t>Principles of Agricultural Science – Plant</a:t>
            </a:r>
          </a:p>
          <a:p>
            <a:pPr>
              <a:defRPr/>
            </a:pPr>
            <a:r>
              <a:rPr lang="en-US" dirty="0" smtClean="0"/>
              <a:t>Unit 8 – Lesson 8.1 Pesky Bugs and Plants</a:t>
            </a:r>
            <a:endParaRPr lang="en-US" dirty="0"/>
          </a:p>
        </p:txBody>
      </p:sp>
    </p:spTree>
    <p:extLst>
      <p:ext uri="{BB962C8B-B14F-4D97-AF65-F5344CB8AC3E}">
        <p14:creationId xmlns:p14="http://schemas.microsoft.com/office/powerpoint/2010/main" val="374371970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r>
              <a:rPr lang="en-US"/>
              <a:t>Integrated Pest Management</a:t>
            </a:r>
          </a:p>
        </p:txBody>
      </p:sp>
      <p:sp>
        <p:nvSpPr>
          <p:cNvPr id="7171" name="Rectangle 3"/>
          <p:cNvSpPr>
            <a:spLocks noGrp="1" noChangeArrowheads="1"/>
          </p:cNvSpPr>
          <p:nvPr>
            <p:ph type="dt" idx="1"/>
          </p:nvPr>
        </p:nvSpPr>
        <p:spPr bwMode="auto">
          <a:xfrm>
            <a:off x="3657600" y="0"/>
            <a:ext cx="3198813"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smtClean="0"/>
              <a:t>Principles of Agricultural Science – Plant</a:t>
            </a:r>
          </a:p>
          <a:p>
            <a:pPr>
              <a:defRPr/>
            </a:pPr>
            <a:r>
              <a:rPr lang="en-US" dirty="0" smtClean="0"/>
              <a:t>Unit 8 – Lesson 8.1 Pesky Bugs and Plants</a:t>
            </a:r>
            <a:endParaRPr lang="en-US" dirty="0"/>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smtClean="0">
                <a:solidFill>
                  <a:srgbClr val="000000"/>
                </a:solidFill>
                <a:cs typeface="Times New Roman" pitchFamily="18" charset="0"/>
              </a:defRPr>
            </a:lvl1pPr>
          </a:lstStyle>
          <a:p>
            <a:pPr>
              <a:defRPr/>
            </a:pPr>
            <a:r>
              <a:rPr lang="en-US" dirty="0" smtClean="0"/>
              <a:t>Curriculum for Agricultural Science Education – Copyright 2015</a:t>
            </a:r>
            <a:endParaRPr lang="en-US" sz="1200" dirty="0"/>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7EBFC9D-E04E-438D-840E-1BA6AF4F3A62}" type="slidenum">
              <a:rPr lang="en-US"/>
              <a:pPr>
                <a:defRPr/>
              </a:pPr>
              <a:t>‹#›</a:t>
            </a:fld>
            <a:endParaRPr lang="en-US" dirty="0"/>
          </a:p>
        </p:txBody>
      </p:sp>
      <p:pic>
        <p:nvPicPr>
          <p:cNvPr id="14343" name="Picture 8"/>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5562600" y="8534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49341715"/>
      </p:ext>
    </p:extLst>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Integrated Pest Management</a:t>
            </a:r>
          </a:p>
        </p:txBody>
      </p:sp>
      <p:sp>
        <p:nvSpPr>
          <p:cNvPr id="1536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1536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0D68BF36-70C1-44AE-8397-F5D0A4D15EA0}" type="slidenum">
              <a:rPr lang="en-US" altLang="en-US" sz="1200" smtClean="0"/>
              <a:pPr eaLnBrk="1" hangingPunct="1"/>
              <a:t>1</a:t>
            </a:fld>
            <a:endParaRPr lang="en-US" altLang="en-US" sz="1200" smtClean="0"/>
          </a:p>
        </p:txBody>
      </p:sp>
      <p:sp>
        <p:nvSpPr>
          <p:cNvPr id="15366" name="Rectangle 2"/>
          <p:cNvSpPr>
            <a:spLocks noGrp="1" noRot="1" noChangeAspect="1" noChangeArrowheads="1" noTextEdit="1"/>
          </p:cNvSpPr>
          <p:nvPr>
            <p:ph type="sldImg"/>
          </p:nvPr>
        </p:nvSpPr>
        <p:spPr>
          <a:ln/>
        </p:spPr>
      </p:sp>
      <p:sp>
        <p:nvSpPr>
          <p:cNvPr id="15367" name="Rectangle 3"/>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Now that you know what pests are, how can you control pests in ways that are beneficial to the producer as well as the environment?</a:t>
            </a:r>
          </a:p>
        </p:txBody>
      </p:sp>
      <p:sp>
        <p:nvSpPr>
          <p:cNvPr id="9" name="Rectangle 3"/>
          <p:cNvSpPr>
            <a:spLocks noGrp="1" noChangeArrowheads="1"/>
          </p:cNvSpPr>
          <p:nvPr>
            <p:ph type="dt" idx="1"/>
          </p:nvPr>
        </p:nvSpPr>
        <p:spPr bwMode="auto">
          <a:xfrm>
            <a:off x="3657600" y="0"/>
            <a:ext cx="3198813"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smtClean="0"/>
              <a:t>Principles of Agricultural Science – Plant</a:t>
            </a:r>
          </a:p>
          <a:p>
            <a:pPr>
              <a:defRPr/>
            </a:pPr>
            <a:r>
              <a:rPr lang="en-US" dirty="0" smtClean="0"/>
              <a:t>Unit 8 – Lesson 8.1 Pesky Bugs and Plants</a:t>
            </a:r>
            <a:endParaRPr lang="en-US" dirty="0"/>
          </a:p>
        </p:txBody>
      </p:sp>
    </p:spTree>
    <p:extLst>
      <p:ext uri="{BB962C8B-B14F-4D97-AF65-F5344CB8AC3E}">
        <p14:creationId xmlns:p14="http://schemas.microsoft.com/office/powerpoint/2010/main" val="407481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Integrated Pest Management</a:t>
            </a:r>
          </a:p>
        </p:txBody>
      </p:sp>
      <p:sp>
        <p:nvSpPr>
          <p:cNvPr id="2458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2458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4F9850BA-D9B1-488B-96D0-9A7DCAAC17DC}" type="slidenum">
              <a:rPr lang="en-US" altLang="en-US" sz="1200" smtClean="0"/>
              <a:pPr eaLnBrk="1" hangingPunct="1"/>
              <a:t>10</a:t>
            </a:fld>
            <a:endParaRPr lang="en-US" altLang="en-US" sz="1200" smtClean="0"/>
          </a:p>
        </p:txBody>
      </p:sp>
      <p:sp>
        <p:nvSpPr>
          <p:cNvPr id="24582" name="Rectangle 2"/>
          <p:cNvSpPr>
            <a:spLocks noGrp="1" noRot="1" noChangeAspect="1" noChangeArrowheads="1" noTextEdit="1"/>
          </p:cNvSpPr>
          <p:nvPr>
            <p:ph type="sldImg"/>
          </p:nvPr>
        </p:nvSpPr>
        <p:spPr>
          <a:ln/>
        </p:spPr>
      </p:sp>
      <p:sp>
        <p:nvSpPr>
          <p:cNvPr id="24583" name="Rectangle 3"/>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It is important to consider the extent of pest control because the effects on the environment and the wallet. Plants naturally can handle some damage. As a producer you have to determine will that damage begin to cut into your profit margin and yield.  </a:t>
            </a:r>
          </a:p>
        </p:txBody>
      </p:sp>
      <p:sp>
        <p:nvSpPr>
          <p:cNvPr id="9" name="Rectangle 3"/>
          <p:cNvSpPr>
            <a:spLocks noGrp="1" noChangeArrowheads="1"/>
          </p:cNvSpPr>
          <p:nvPr>
            <p:ph type="dt" idx="1"/>
          </p:nvPr>
        </p:nvSpPr>
        <p:spPr bwMode="auto">
          <a:xfrm>
            <a:off x="3657600" y="0"/>
            <a:ext cx="3198813"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smtClean="0"/>
              <a:t>Principles of Agricultural Science – Plant</a:t>
            </a:r>
          </a:p>
          <a:p>
            <a:pPr>
              <a:defRPr/>
            </a:pPr>
            <a:r>
              <a:rPr lang="en-US" dirty="0" smtClean="0"/>
              <a:t>Unit 8 – Lesson 8.1 Pesky Bugs and Plants</a:t>
            </a:r>
            <a:endParaRPr lang="en-US" dirty="0"/>
          </a:p>
        </p:txBody>
      </p:sp>
    </p:spTree>
    <p:extLst>
      <p:ext uri="{BB962C8B-B14F-4D97-AF65-F5344CB8AC3E}">
        <p14:creationId xmlns:p14="http://schemas.microsoft.com/office/powerpoint/2010/main" val="42763816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Integrated Pest Management</a:t>
            </a:r>
          </a:p>
        </p:txBody>
      </p:sp>
      <p:sp>
        <p:nvSpPr>
          <p:cNvPr id="2560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256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56499C34-7C48-4D33-BF86-265A90815AE5}" type="slidenum">
              <a:rPr lang="en-US" altLang="en-US" sz="1200" smtClean="0"/>
              <a:pPr eaLnBrk="1" hangingPunct="1"/>
              <a:t>11</a:t>
            </a:fld>
            <a:endParaRPr lang="en-US" altLang="en-US" sz="1200" smtClean="0"/>
          </a:p>
        </p:txBody>
      </p:sp>
      <p:sp>
        <p:nvSpPr>
          <p:cNvPr id="25606" name="Rectangle 2"/>
          <p:cNvSpPr>
            <a:spLocks noGrp="1" noRot="1" noChangeAspect="1" noChangeArrowheads="1" noTextEdit="1"/>
          </p:cNvSpPr>
          <p:nvPr>
            <p:ph type="sldImg"/>
          </p:nvPr>
        </p:nvSpPr>
        <p:spPr>
          <a:ln/>
        </p:spPr>
      </p:sp>
      <p:sp>
        <p:nvSpPr>
          <p:cNvPr id="25607" name="Rectangle 3"/>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8" name="Rectangle 3"/>
          <p:cNvSpPr>
            <a:spLocks noGrp="1" noChangeArrowheads="1"/>
          </p:cNvSpPr>
          <p:nvPr>
            <p:ph type="dt" idx="1"/>
          </p:nvPr>
        </p:nvSpPr>
        <p:spPr bwMode="auto">
          <a:xfrm>
            <a:off x="3657600" y="0"/>
            <a:ext cx="3198813"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smtClean="0"/>
              <a:t>Principles of Agricultural Science – Plant</a:t>
            </a:r>
          </a:p>
          <a:p>
            <a:pPr>
              <a:defRPr/>
            </a:pPr>
            <a:r>
              <a:rPr lang="en-US" dirty="0" smtClean="0"/>
              <a:t>Unit 8 – Lesson 8.1 Pesky Bugs and Plants</a:t>
            </a:r>
            <a:endParaRPr lang="en-US" dirty="0"/>
          </a:p>
        </p:txBody>
      </p:sp>
    </p:spTree>
    <p:extLst>
      <p:ext uri="{BB962C8B-B14F-4D97-AF65-F5344CB8AC3E}">
        <p14:creationId xmlns:p14="http://schemas.microsoft.com/office/powerpoint/2010/main" val="28844755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Integrated Pest Management</a:t>
            </a:r>
          </a:p>
        </p:txBody>
      </p:sp>
      <p:sp>
        <p:nvSpPr>
          <p:cNvPr id="1638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1638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4A4B3B00-F8D1-4A06-85EC-B80782253BCF}" type="slidenum">
              <a:rPr lang="en-US" altLang="en-US" sz="1200" smtClean="0"/>
              <a:pPr eaLnBrk="1" hangingPunct="1"/>
              <a:t>2</a:t>
            </a:fld>
            <a:endParaRPr lang="en-US" altLang="en-US" sz="1200" smtClean="0"/>
          </a:p>
        </p:txBody>
      </p:sp>
      <p:sp>
        <p:nvSpPr>
          <p:cNvPr id="16390" name="Rectangle 2"/>
          <p:cNvSpPr>
            <a:spLocks noGrp="1" noRot="1" noChangeAspect="1" noChangeArrowheads="1" noTextEdit="1"/>
          </p:cNvSpPr>
          <p:nvPr>
            <p:ph type="sldImg"/>
          </p:nvPr>
        </p:nvSpPr>
        <p:spPr>
          <a:ln/>
        </p:spPr>
      </p:sp>
      <p:sp>
        <p:nvSpPr>
          <p:cNvPr id="16391" name="Rectangle 3"/>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Let’s break down this term.  Integrated, which means to include all the phases or stages of a process.  Pest, which is a hinder to plants.  Management, which is a system of making decisions. This presentation explores all aspects of IPM further.</a:t>
            </a:r>
          </a:p>
        </p:txBody>
      </p:sp>
      <p:sp>
        <p:nvSpPr>
          <p:cNvPr id="9" name="Rectangle 3"/>
          <p:cNvSpPr>
            <a:spLocks noGrp="1" noChangeArrowheads="1"/>
          </p:cNvSpPr>
          <p:nvPr>
            <p:ph type="dt" idx="1"/>
          </p:nvPr>
        </p:nvSpPr>
        <p:spPr bwMode="auto">
          <a:xfrm>
            <a:off x="3657600" y="0"/>
            <a:ext cx="3198813"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smtClean="0"/>
              <a:t>Principles of Agricultural Science – Plant</a:t>
            </a:r>
          </a:p>
          <a:p>
            <a:pPr>
              <a:defRPr/>
            </a:pPr>
            <a:r>
              <a:rPr lang="en-US" dirty="0" smtClean="0"/>
              <a:t>Unit 8 – Lesson 8.1 Pesky Bugs and Plants</a:t>
            </a:r>
            <a:endParaRPr lang="en-US" dirty="0"/>
          </a:p>
        </p:txBody>
      </p:sp>
    </p:spTree>
    <p:extLst>
      <p:ext uri="{BB962C8B-B14F-4D97-AF65-F5344CB8AC3E}">
        <p14:creationId xmlns:p14="http://schemas.microsoft.com/office/powerpoint/2010/main" val="17756634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Integrated Pest Management</a:t>
            </a:r>
          </a:p>
        </p:txBody>
      </p:sp>
      <p:sp>
        <p:nvSpPr>
          <p:cNvPr id="1741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1741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9CB4313D-0897-4BEB-9AC9-BF18653614D7}" type="slidenum">
              <a:rPr lang="en-US" altLang="en-US" sz="1200" smtClean="0"/>
              <a:pPr eaLnBrk="1" hangingPunct="1"/>
              <a:t>3</a:t>
            </a:fld>
            <a:endParaRPr lang="en-US" altLang="en-US" sz="1200" smtClean="0"/>
          </a:p>
        </p:txBody>
      </p:sp>
      <p:sp>
        <p:nvSpPr>
          <p:cNvPr id="17414" name="Rectangle 2"/>
          <p:cNvSpPr>
            <a:spLocks noGrp="1" noRot="1" noChangeAspect="1" noChangeArrowheads="1" noTextEdit="1"/>
          </p:cNvSpPr>
          <p:nvPr>
            <p:ph type="sldImg"/>
          </p:nvPr>
        </p:nvSpPr>
        <p:spPr>
          <a:ln/>
        </p:spPr>
      </p:sp>
      <p:sp>
        <p:nvSpPr>
          <p:cNvPr id="17415" name="Rectangle 3"/>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So let’s revisit the break down of the acronym IPM. </a:t>
            </a:r>
          </a:p>
          <a:p>
            <a:pPr eaLnBrk="1" hangingPunct="1"/>
            <a:endParaRPr lang="en-US" altLang="en-US" smtClean="0"/>
          </a:p>
          <a:p>
            <a:pPr eaLnBrk="1" hangingPunct="1"/>
            <a:r>
              <a:rPr lang="en-US" altLang="en-US" smtClean="0"/>
              <a:t>Using a broad spectrum of controls to look at pest control at all phases of damage, such as prevention, reduction, and eradication.  </a:t>
            </a:r>
          </a:p>
          <a:p>
            <a:pPr eaLnBrk="1" hangingPunct="1"/>
            <a:endParaRPr lang="en-US" altLang="en-US" smtClean="0"/>
          </a:p>
          <a:p>
            <a:pPr eaLnBrk="1" hangingPunct="1"/>
            <a:r>
              <a:rPr lang="en-US" altLang="en-US" smtClean="0"/>
              <a:t>As a producer you have to make decisions on how to best control pests and consider the best mode of action, pest control residual effects, and cost efficiency.</a:t>
            </a:r>
          </a:p>
        </p:txBody>
      </p:sp>
      <p:sp>
        <p:nvSpPr>
          <p:cNvPr id="9" name="Rectangle 3"/>
          <p:cNvSpPr>
            <a:spLocks noGrp="1" noChangeArrowheads="1"/>
          </p:cNvSpPr>
          <p:nvPr>
            <p:ph type="dt" idx="1"/>
          </p:nvPr>
        </p:nvSpPr>
        <p:spPr bwMode="auto">
          <a:xfrm>
            <a:off x="3657600" y="0"/>
            <a:ext cx="3198813"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smtClean="0"/>
              <a:t>Principles of Agricultural Science – Plant</a:t>
            </a:r>
          </a:p>
          <a:p>
            <a:pPr>
              <a:defRPr/>
            </a:pPr>
            <a:r>
              <a:rPr lang="en-US" dirty="0" smtClean="0"/>
              <a:t>Unit 8 – Lesson 8.1 Pesky Bugs and Plants</a:t>
            </a:r>
            <a:endParaRPr lang="en-US" dirty="0"/>
          </a:p>
        </p:txBody>
      </p:sp>
    </p:spTree>
    <p:extLst>
      <p:ext uri="{BB962C8B-B14F-4D97-AF65-F5344CB8AC3E}">
        <p14:creationId xmlns:p14="http://schemas.microsoft.com/office/powerpoint/2010/main" val="33026298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Integrated Pest Management</a:t>
            </a:r>
          </a:p>
        </p:txBody>
      </p:sp>
      <p:sp>
        <p:nvSpPr>
          <p:cNvPr id="18436"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1843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B54228D0-A3EA-41CA-86F2-7B80F5C234DC}" type="slidenum">
              <a:rPr lang="en-US" altLang="en-US" sz="1200" smtClean="0"/>
              <a:pPr eaLnBrk="1" hangingPunct="1"/>
              <a:t>4</a:t>
            </a:fld>
            <a:endParaRPr lang="en-US" altLang="en-US" sz="1200" smtClean="0"/>
          </a:p>
        </p:txBody>
      </p:sp>
      <p:sp>
        <p:nvSpPr>
          <p:cNvPr id="18438" name="Rectangle 2"/>
          <p:cNvSpPr>
            <a:spLocks noGrp="1" noRot="1" noChangeAspect="1" noChangeArrowheads="1" noTextEdit="1"/>
          </p:cNvSpPr>
          <p:nvPr>
            <p:ph type="sldImg"/>
          </p:nvPr>
        </p:nvSpPr>
        <p:spPr>
          <a:ln/>
        </p:spPr>
      </p:sp>
      <p:sp>
        <p:nvSpPr>
          <p:cNvPr id="18439" name="Rectangle 3"/>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The balance is between environmental concerns and economics.</a:t>
            </a:r>
          </a:p>
          <a:p>
            <a:pPr eaLnBrk="1" hangingPunct="1"/>
            <a:endParaRPr lang="en-US" altLang="en-US" smtClean="0"/>
          </a:p>
          <a:p>
            <a:pPr eaLnBrk="1" hangingPunct="1"/>
            <a:r>
              <a:rPr lang="en-US" altLang="en-US" smtClean="0"/>
              <a:t>Determining the appropriate time for action has many different aspects to consider. For example, can an insect be controlled effectively in the dominant stage of the life cycle when it is detected. Or consider whether or not there will be enough time to apply a treatment to eradicate weeds before they go to seed and increase their presence the following year.</a:t>
            </a:r>
          </a:p>
        </p:txBody>
      </p:sp>
      <p:sp>
        <p:nvSpPr>
          <p:cNvPr id="9" name="Rectangle 3"/>
          <p:cNvSpPr>
            <a:spLocks noGrp="1" noChangeArrowheads="1"/>
          </p:cNvSpPr>
          <p:nvPr>
            <p:ph type="dt" idx="1"/>
          </p:nvPr>
        </p:nvSpPr>
        <p:spPr bwMode="auto">
          <a:xfrm>
            <a:off x="3657600" y="0"/>
            <a:ext cx="3198813"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smtClean="0"/>
              <a:t>Principles of Agricultural Science – Plant</a:t>
            </a:r>
          </a:p>
          <a:p>
            <a:pPr>
              <a:defRPr/>
            </a:pPr>
            <a:r>
              <a:rPr lang="en-US" dirty="0" smtClean="0"/>
              <a:t>Unit 8 – Lesson 8.1 Pesky Bugs and Plants</a:t>
            </a:r>
            <a:endParaRPr lang="en-US" dirty="0"/>
          </a:p>
        </p:txBody>
      </p:sp>
    </p:spTree>
    <p:extLst>
      <p:ext uri="{BB962C8B-B14F-4D97-AF65-F5344CB8AC3E}">
        <p14:creationId xmlns:p14="http://schemas.microsoft.com/office/powerpoint/2010/main" val="19714473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Integrated Pest Management</a:t>
            </a:r>
          </a:p>
        </p:txBody>
      </p:sp>
      <p:sp>
        <p:nvSpPr>
          <p:cNvPr id="1946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1946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0EB0C8F8-AA89-44C3-9778-16B8C089FCDB}" type="slidenum">
              <a:rPr lang="en-US" altLang="en-US" sz="1200" smtClean="0"/>
              <a:pPr eaLnBrk="1" hangingPunct="1"/>
              <a:t>5</a:t>
            </a:fld>
            <a:endParaRPr lang="en-US" altLang="en-US" sz="1200" smtClean="0"/>
          </a:p>
        </p:txBody>
      </p:sp>
      <p:sp>
        <p:nvSpPr>
          <p:cNvPr id="19462" name="Rectangle 2"/>
          <p:cNvSpPr>
            <a:spLocks noGrp="1" noRot="1" noChangeAspect="1" noChangeArrowheads="1" noTextEdit="1"/>
          </p:cNvSpPr>
          <p:nvPr>
            <p:ph type="sldImg"/>
          </p:nvPr>
        </p:nvSpPr>
        <p:spPr>
          <a:ln/>
        </p:spPr>
      </p:sp>
      <p:sp>
        <p:nvSpPr>
          <p:cNvPr id="19463" name="Rectangle 3"/>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Monitoring and detection will be ongoing throughout the plan. Information gathered from “scouting” will help you to determine when it is the appropriate time to move to the next step in the plan.</a:t>
            </a:r>
          </a:p>
        </p:txBody>
      </p:sp>
      <p:sp>
        <p:nvSpPr>
          <p:cNvPr id="9" name="Rectangle 3"/>
          <p:cNvSpPr>
            <a:spLocks noGrp="1" noChangeArrowheads="1"/>
          </p:cNvSpPr>
          <p:nvPr>
            <p:ph type="dt" idx="1"/>
          </p:nvPr>
        </p:nvSpPr>
        <p:spPr bwMode="auto">
          <a:xfrm>
            <a:off x="3657600" y="0"/>
            <a:ext cx="3198813"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smtClean="0"/>
              <a:t>Principles of Agricultural Science – Plant</a:t>
            </a:r>
          </a:p>
          <a:p>
            <a:pPr>
              <a:defRPr/>
            </a:pPr>
            <a:r>
              <a:rPr lang="en-US" dirty="0" smtClean="0"/>
              <a:t>Unit 8 – Lesson 8.1 Pesky Bugs and Plants</a:t>
            </a:r>
            <a:endParaRPr lang="en-US" dirty="0"/>
          </a:p>
        </p:txBody>
      </p:sp>
    </p:spTree>
    <p:extLst>
      <p:ext uri="{BB962C8B-B14F-4D97-AF65-F5344CB8AC3E}">
        <p14:creationId xmlns:p14="http://schemas.microsoft.com/office/powerpoint/2010/main" val="2193403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Integrated Pest Management</a:t>
            </a:r>
          </a:p>
        </p:txBody>
      </p:sp>
      <p:sp>
        <p:nvSpPr>
          <p:cNvPr id="2048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2048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C7D8B2C2-DB3F-4B12-B049-1EE0626C68A6}" type="slidenum">
              <a:rPr lang="en-US" altLang="en-US" sz="1200" smtClean="0"/>
              <a:pPr eaLnBrk="1" hangingPunct="1"/>
              <a:t>6</a:t>
            </a:fld>
            <a:endParaRPr lang="en-US" altLang="en-US" sz="1200" smtClean="0"/>
          </a:p>
        </p:txBody>
      </p:sp>
      <p:sp>
        <p:nvSpPr>
          <p:cNvPr id="20486" name="Rectangle 2"/>
          <p:cNvSpPr>
            <a:spLocks noGrp="1" noRot="1" noChangeAspect="1" noChangeArrowheads="1" noTextEdit="1"/>
          </p:cNvSpPr>
          <p:nvPr>
            <p:ph type="sldImg"/>
          </p:nvPr>
        </p:nvSpPr>
        <p:spPr>
          <a:ln/>
        </p:spPr>
      </p:sp>
      <p:sp>
        <p:nvSpPr>
          <p:cNvPr id="20487" name="Rectangle 3"/>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Chemical application has several considerations to make. If a cost determination has been calculated based on the severity of the pest problem, then the appropriate chemical application can be determined.</a:t>
            </a:r>
          </a:p>
        </p:txBody>
      </p:sp>
      <p:sp>
        <p:nvSpPr>
          <p:cNvPr id="9" name="Rectangle 3"/>
          <p:cNvSpPr>
            <a:spLocks noGrp="1" noChangeArrowheads="1"/>
          </p:cNvSpPr>
          <p:nvPr>
            <p:ph type="dt" idx="1"/>
          </p:nvPr>
        </p:nvSpPr>
        <p:spPr bwMode="auto">
          <a:xfrm>
            <a:off x="3657600" y="0"/>
            <a:ext cx="3198813"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smtClean="0"/>
              <a:t>Principles of Agricultural Science – Plant</a:t>
            </a:r>
          </a:p>
          <a:p>
            <a:pPr>
              <a:defRPr/>
            </a:pPr>
            <a:r>
              <a:rPr lang="en-US" dirty="0" smtClean="0"/>
              <a:t>Unit 8 – Lesson 8.1 Pesky Bugs and Plants</a:t>
            </a:r>
            <a:endParaRPr lang="en-US" dirty="0"/>
          </a:p>
        </p:txBody>
      </p:sp>
    </p:spTree>
    <p:extLst>
      <p:ext uri="{BB962C8B-B14F-4D97-AF65-F5344CB8AC3E}">
        <p14:creationId xmlns:p14="http://schemas.microsoft.com/office/powerpoint/2010/main" val="42374690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Integrated Pest Management</a:t>
            </a:r>
          </a:p>
        </p:txBody>
      </p:sp>
      <p:sp>
        <p:nvSpPr>
          <p:cNvPr id="2150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2150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1032990F-F583-4831-82A9-107A3D82C647}" type="slidenum">
              <a:rPr lang="en-US" altLang="en-US" sz="1200" smtClean="0"/>
              <a:pPr eaLnBrk="1" hangingPunct="1"/>
              <a:t>7</a:t>
            </a:fld>
            <a:endParaRPr lang="en-US" altLang="en-US" sz="1200" smtClean="0"/>
          </a:p>
        </p:txBody>
      </p:sp>
      <p:sp>
        <p:nvSpPr>
          <p:cNvPr id="21510" name="Rectangle 2"/>
          <p:cNvSpPr>
            <a:spLocks noGrp="1" noRot="1" noChangeAspect="1" noChangeArrowheads="1" noTextEdit="1"/>
          </p:cNvSpPr>
          <p:nvPr>
            <p:ph type="sldImg"/>
          </p:nvPr>
        </p:nvSpPr>
        <p:spPr>
          <a:ln/>
        </p:spPr>
      </p:sp>
      <p:sp>
        <p:nvSpPr>
          <p:cNvPr id="21511" name="Rectangle 3"/>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The good things about cultural practices is that specific pests can be targeted and eradicated if in small populations. </a:t>
            </a:r>
          </a:p>
          <a:p>
            <a:pPr eaLnBrk="1" hangingPunct="1"/>
            <a:endParaRPr lang="en-US" altLang="en-US" smtClean="0"/>
          </a:p>
          <a:p>
            <a:pPr eaLnBrk="1" hangingPunct="1"/>
            <a:r>
              <a:rPr lang="en-US" altLang="en-US" smtClean="0"/>
              <a:t>For example, if a weed like a thistle appears in a grain field. The thistle can be controlled relatively easily if it is prevented from producing seed. If only a few patches of thistle exist, pulling the plants will prevent larger problems in the future.</a:t>
            </a:r>
          </a:p>
        </p:txBody>
      </p:sp>
      <p:sp>
        <p:nvSpPr>
          <p:cNvPr id="9" name="Rectangle 3"/>
          <p:cNvSpPr>
            <a:spLocks noGrp="1" noChangeArrowheads="1"/>
          </p:cNvSpPr>
          <p:nvPr>
            <p:ph type="dt" idx="1"/>
          </p:nvPr>
        </p:nvSpPr>
        <p:spPr bwMode="auto">
          <a:xfrm>
            <a:off x="3657600" y="0"/>
            <a:ext cx="3198813"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smtClean="0"/>
              <a:t>Principles of Agricultural Science – Plant</a:t>
            </a:r>
          </a:p>
          <a:p>
            <a:pPr>
              <a:defRPr/>
            </a:pPr>
            <a:r>
              <a:rPr lang="en-US" dirty="0" smtClean="0"/>
              <a:t>Unit 8 – Lesson 8.1 Pesky Bugs and Plants</a:t>
            </a:r>
            <a:endParaRPr lang="en-US" dirty="0"/>
          </a:p>
        </p:txBody>
      </p:sp>
    </p:spTree>
    <p:extLst>
      <p:ext uri="{BB962C8B-B14F-4D97-AF65-F5344CB8AC3E}">
        <p14:creationId xmlns:p14="http://schemas.microsoft.com/office/powerpoint/2010/main" val="29545245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Integrated Pest Management</a:t>
            </a:r>
          </a:p>
        </p:txBody>
      </p:sp>
      <p:sp>
        <p:nvSpPr>
          <p:cNvPr id="2253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2253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CE6806F4-7CF0-46DE-917B-AEAA7036E853}" type="slidenum">
              <a:rPr lang="en-US" altLang="en-US" sz="1200" smtClean="0"/>
              <a:pPr eaLnBrk="1" hangingPunct="1"/>
              <a:t>8</a:t>
            </a:fld>
            <a:endParaRPr lang="en-US" altLang="en-US" sz="1200" smtClean="0"/>
          </a:p>
        </p:txBody>
      </p:sp>
      <p:sp>
        <p:nvSpPr>
          <p:cNvPr id="22534" name="Rectangle 2"/>
          <p:cNvSpPr>
            <a:spLocks noGrp="1" noRot="1" noChangeAspect="1" noChangeArrowheads="1" noTextEdit="1"/>
          </p:cNvSpPr>
          <p:nvPr>
            <p:ph type="sldImg"/>
          </p:nvPr>
        </p:nvSpPr>
        <p:spPr>
          <a:ln/>
        </p:spPr>
      </p:sp>
      <p:sp>
        <p:nvSpPr>
          <p:cNvPr id="22535" name="Rectangle 3"/>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Biological control obviously is the environmentally friendly choice. Once the biological agents are finished in a target location they continue to seek out pests beyond field borders and greenhouse walls. Another advantage is that beneficial insects can be purchased and shipped through the mail for immediate use.</a:t>
            </a:r>
          </a:p>
        </p:txBody>
      </p:sp>
      <p:sp>
        <p:nvSpPr>
          <p:cNvPr id="9" name="Rectangle 3"/>
          <p:cNvSpPr>
            <a:spLocks noGrp="1" noChangeArrowheads="1"/>
          </p:cNvSpPr>
          <p:nvPr>
            <p:ph type="dt" idx="1"/>
          </p:nvPr>
        </p:nvSpPr>
        <p:spPr bwMode="auto">
          <a:xfrm>
            <a:off x="3657600" y="0"/>
            <a:ext cx="3198813"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smtClean="0"/>
              <a:t>Principles of Agricultural Science – Plant</a:t>
            </a:r>
          </a:p>
          <a:p>
            <a:pPr>
              <a:defRPr/>
            </a:pPr>
            <a:r>
              <a:rPr lang="en-US" dirty="0" smtClean="0"/>
              <a:t>Unit 8 – Lesson 8.1 Pesky Bugs and Plants</a:t>
            </a:r>
            <a:endParaRPr lang="en-US" dirty="0"/>
          </a:p>
        </p:txBody>
      </p:sp>
    </p:spTree>
    <p:extLst>
      <p:ext uri="{BB962C8B-B14F-4D97-AF65-F5344CB8AC3E}">
        <p14:creationId xmlns:p14="http://schemas.microsoft.com/office/powerpoint/2010/main" val="40028503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Integrated Pest Management</a:t>
            </a:r>
          </a:p>
        </p:txBody>
      </p:sp>
      <p:sp>
        <p:nvSpPr>
          <p:cNvPr id="23556"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2355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067EEBB5-8331-44F3-A2E6-37B8393AEF56}" type="slidenum">
              <a:rPr lang="en-US" altLang="en-US" sz="1200" smtClean="0"/>
              <a:pPr eaLnBrk="1" hangingPunct="1"/>
              <a:t>9</a:t>
            </a:fld>
            <a:endParaRPr lang="en-US" altLang="en-US" sz="1200" smtClean="0"/>
          </a:p>
        </p:txBody>
      </p:sp>
      <p:sp>
        <p:nvSpPr>
          <p:cNvPr id="23558" name="Rectangle 2"/>
          <p:cNvSpPr>
            <a:spLocks noGrp="1" noRot="1" noChangeAspect="1" noChangeArrowheads="1" noTextEdit="1"/>
          </p:cNvSpPr>
          <p:nvPr>
            <p:ph type="sldImg"/>
          </p:nvPr>
        </p:nvSpPr>
        <p:spPr>
          <a:ln/>
        </p:spPr>
      </p:sp>
      <p:sp>
        <p:nvSpPr>
          <p:cNvPr id="23559" name="Rectangle 3"/>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It is all too easy to grab the insecticide or herbicide first. Although very effective and readily available for purchase, chemicals have many side affects to consider. </a:t>
            </a:r>
          </a:p>
          <a:p>
            <a:pPr eaLnBrk="1" hangingPunct="1"/>
            <a:endParaRPr lang="en-US" altLang="en-US" smtClean="0"/>
          </a:p>
          <a:p>
            <a:pPr eaLnBrk="1" hangingPunct="1"/>
            <a:r>
              <a:rPr lang="en-US" altLang="en-US" smtClean="0"/>
              <a:t>Take for example rat bait. Sure it kills the rodent, but most rat baits cause the rodent to seek out water usually outside of its burrow or den. Once it drinks water, the chemical acts very quickly and kills the animal. The bad news is the carcass is available for other animals, such as hawks or dogs to feed on. These secondary consumers can be poisoned from the non-selective chemical.</a:t>
            </a:r>
          </a:p>
        </p:txBody>
      </p:sp>
      <p:sp>
        <p:nvSpPr>
          <p:cNvPr id="9" name="Rectangle 3"/>
          <p:cNvSpPr>
            <a:spLocks noGrp="1" noChangeArrowheads="1"/>
          </p:cNvSpPr>
          <p:nvPr>
            <p:ph type="dt" idx="1"/>
          </p:nvPr>
        </p:nvSpPr>
        <p:spPr bwMode="auto">
          <a:xfrm>
            <a:off x="3657600" y="0"/>
            <a:ext cx="3198813"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smtClean="0"/>
              <a:t>Principles of Agricultural Science – Plant</a:t>
            </a:r>
          </a:p>
          <a:p>
            <a:pPr>
              <a:defRPr/>
            </a:pPr>
            <a:r>
              <a:rPr lang="en-US" dirty="0" smtClean="0"/>
              <a:t>Unit 8 – Lesson 8.1 Pesky Bugs and Plants</a:t>
            </a:r>
            <a:endParaRPr lang="en-US" dirty="0"/>
          </a:p>
        </p:txBody>
      </p:sp>
    </p:spTree>
    <p:extLst>
      <p:ext uri="{BB962C8B-B14F-4D97-AF65-F5344CB8AC3E}">
        <p14:creationId xmlns:p14="http://schemas.microsoft.com/office/powerpoint/2010/main" val="5405404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10"/>
          <p:cNvGrpSpPr>
            <a:grpSpLocks/>
          </p:cNvGrpSpPr>
          <p:nvPr/>
        </p:nvGrpSpPr>
        <p:grpSpPr bwMode="auto">
          <a:xfrm>
            <a:off x="838200" y="228600"/>
            <a:ext cx="8305800" cy="5480050"/>
            <a:chOff x="528" y="144"/>
            <a:chExt cx="5232" cy="3452"/>
          </a:xfrm>
        </p:grpSpPr>
        <p:pic>
          <p:nvPicPr>
            <p:cNvPr id="3"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00" y="144"/>
              <a:ext cx="3452" cy="3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 Box 8"/>
            <p:cNvSpPr txBox="1">
              <a:spLocks noChangeArrowheads="1"/>
            </p:cNvSpPr>
            <p:nvPr/>
          </p:nvSpPr>
          <p:spPr bwMode="auto">
            <a:xfrm>
              <a:off x="528" y="3072"/>
              <a:ext cx="5232" cy="327"/>
            </a:xfrm>
            <a:prstGeom prst="rect">
              <a:avLst/>
            </a:prstGeom>
            <a:solidFill>
              <a:srgbClr val="00CC00"/>
            </a:solidFill>
            <a:ln w="9525">
              <a:noFill/>
              <a:miter lim="800000"/>
              <a:headEnd/>
              <a:tailEnd/>
            </a:ln>
            <a:effectLst/>
          </p:spPr>
          <p:txBody>
            <a:bodyPr>
              <a:spAutoFit/>
            </a:bodyPr>
            <a:lstStyle/>
            <a:p>
              <a:pPr algn="ctr" eaLnBrk="0" hangingPunct="0">
                <a:spcBef>
                  <a:spcPct val="50000"/>
                </a:spcBef>
                <a:defRPr/>
              </a:pPr>
              <a:r>
                <a:rPr lang="en-US" sz="2800" b="1" dirty="0"/>
                <a:t>Principles of Agricultural Science – Plant</a:t>
              </a:r>
            </a:p>
          </p:txBody>
        </p:sp>
      </p:gr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1BAD0211-88D0-431C-9D80-9511430BC569}" type="slidenum">
              <a:rPr lang="en-US"/>
              <a:pPr>
                <a:defRPr/>
              </a:pPr>
              <a:t>‹#›</a:t>
            </a:fld>
            <a:endParaRPr lang="en-US" dirty="0"/>
          </a:p>
        </p:txBody>
      </p:sp>
    </p:spTree>
    <p:extLst>
      <p:ext uri="{BB962C8B-B14F-4D97-AF65-F5344CB8AC3E}">
        <p14:creationId xmlns:p14="http://schemas.microsoft.com/office/powerpoint/2010/main" val="2804104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D645084-BB0B-422B-A6C2-B4E294DFE450}" type="slidenum">
              <a:rPr lang="en-US"/>
              <a:pPr>
                <a:defRPr/>
              </a:pPr>
              <a:t>‹#›</a:t>
            </a:fld>
            <a:endParaRPr lang="en-US" dirty="0"/>
          </a:p>
        </p:txBody>
      </p:sp>
    </p:spTree>
    <p:extLst>
      <p:ext uri="{BB962C8B-B14F-4D97-AF65-F5344CB8AC3E}">
        <p14:creationId xmlns:p14="http://schemas.microsoft.com/office/powerpoint/2010/main" val="2422219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52B2B79-8601-45E2-9AEF-4979CC267FCE}" type="slidenum">
              <a:rPr lang="en-US"/>
              <a:pPr>
                <a:defRPr/>
              </a:pPr>
              <a:t>‹#›</a:t>
            </a:fld>
            <a:endParaRPr lang="en-US" dirty="0"/>
          </a:p>
        </p:txBody>
      </p:sp>
    </p:spTree>
    <p:extLst>
      <p:ext uri="{BB962C8B-B14F-4D97-AF65-F5344CB8AC3E}">
        <p14:creationId xmlns:p14="http://schemas.microsoft.com/office/powerpoint/2010/main" val="3371440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64940E9-7EA5-44BB-8367-BFE1FAA76EB1}" type="slidenum">
              <a:rPr lang="en-US"/>
              <a:pPr>
                <a:defRPr/>
              </a:pPr>
              <a:t>‹#›</a:t>
            </a:fld>
            <a:endParaRPr lang="en-US" dirty="0"/>
          </a:p>
        </p:txBody>
      </p:sp>
    </p:spTree>
    <p:extLst>
      <p:ext uri="{BB962C8B-B14F-4D97-AF65-F5344CB8AC3E}">
        <p14:creationId xmlns:p14="http://schemas.microsoft.com/office/powerpoint/2010/main" val="37141568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B251BE4-08D3-444E-8270-39EACAF2FED5}" type="slidenum">
              <a:rPr lang="en-US"/>
              <a:pPr>
                <a:defRPr/>
              </a:pPr>
              <a:t>‹#›</a:t>
            </a:fld>
            <a:endParaRPr lang="en-US" dirty="0"/>
          </a:p>
        </p:txBody>
      </p:sp>
    </p:spTree>
    <p:extLst>
      <p:ext uri="{BB962C8B-B14F-4D97-AF65-F5344CB8AC3E}">
        <p14:creationId xmlns:p14="http://schemas.microsoft.com/office/powerpoint/2010/main" val="11091060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828800"/>
            <a:ext cx="4038600" cy="4297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8800"/>
            <a:ext cx="4038600" cy="4297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F7A83CF-18F2-4CDD-B49A-CC81986D77A6}" type="slidenum">
              <a:rPr lang="en-US"/>
              <a:pPr>
                <a:defRPr/>
              </a:pPr>
              <a:t>‹#›</a:t>
            </a:fld>
            <a:endParaRPr lang="en-US" dirty="0"/>
          </a:p>
        </p:txBody>
      </p:sp>
    </p:spTree>
    <p:extLst>
      <p:ext uri="{BB962C8B-B14F-4D97-AF65-F5344CB8AC3E}">
        <p14:creationId xmlns:p14="http://schemas.microsoft.com/office/powerpoint/2010/main" val="22733445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383E4769-DD70-416E-BF57-974CB05268D5}" type="slidenum">
              <a:rPr lang="en-US"/>
              <a:pPr>
                <a:defRPr/>
              </a:pPr>
              <a:t>‹#›</a:t>
            </a:fld>
            <a:endParaRPr lang="en-US" dirty="0"/>
          </a:p>
        </p:txBody>
      </p:sp>
    </p:spTree>
    <p:extLst>
      <p:ext uri="{BB962C8B-B14F-4D97-AF65-F5344CB8AC3E}">
        <p14:creationId xmlns:p14="http://schemas.microsoft.com/office/powerpoint/2010/main" val="20206759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2DB220E-0A89-41F7-BB67-6DC20BF987ED}" type="slidenum">
              <a:rPr lang="en-US"/>
              <a:pPr>
                <a:defRPr/>
              </a:pPr>
              <a:t>‹#›</a:t>
            </a:fld>
            <a:endParaRPr lang="en-US" dirty="0"/>
          </a:p>
        </p:txBody>
      </p:sp>
    </p:spTree>
    <p:extLst>
      <p:ext uri="{BB962C8B-B14F-4D97-AF65-F5344CB8AC3E}">
        <p14:creationId xmlns:p14="http://schemas.microsoft.com/office/powerpoint/2010/main" val="31852120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5A32AC11-6520-4D31-9CFE-412D2C8DC5FD}" type="slidenum">
              <a:rPr lang="en-US"/>
              <a:pPr>
                <a:defRPr/>
              </a:pPr>
              <a:t>‹#›</a:t>
            </a:fld>
            <a:endParaRPr lang="en-US" dirty="0"/>
          </a:p>
        </p:txBody>
      </p:sp>
    </p:spTree>
    <p:extLst>
      <p:ext uri="{BB962C8B-B14F-4D97-AF65-F5344CB8AC3E}">
        <p14:creationId xmlns:p14="http://schemas.microsoft.com/office/powerpoint/2010/main" val="1029615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EB9E73E-C8D1-4B97-AADF-0A0A471E4478}" type="slidenum">
              <a:rPr lang="en-US"/>
              <a:pPr>
                <a:defRPr/>
              </a:pPr>
              <a:t>‹#›</a:t>
            </a:fld>
            <a:endParaRPr lang="en-US" dirty="0"/>
          </a:p>
        </p:txBody>
      </p:sp>
    </p:spTree>
    <p:extLst>
      <p:ext uri="{BB962C8B-B14F-4D97-AF65-F5344CB8AC3E}">
        <p14:creationId xmlns:p14="http://schemas.microsoft.com/office/powerpoint/2010/main" val="26638442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16B10EB-BE72-4228-9367-F564DB9E6B48}" type="slidenum">
              <a:rPr lang="en-US"/>
              <a:pPr>
                <a:defRPr/>
              </a:pPr>
              <a:t>‹#›</a:t>
            </a:fld>
            <a:endParaRPr lang="en-US" dirty="0"/>
          </a:p>
        </p:txBody>
      </p:sp>
    </p:spTree>
    <p:extLst>
      <p:ext uri="{BB962C8B-B14F-4D97-AF65-F5344CB8AC3E}">
        <p14:creationId xmlns:p14="http://schemas.microsoft.com/office/powerpoint/2010/main" val="877631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020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828800"/>
            <a:ext cx="8229600" cy="429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DA6CFB94-ACF0-41FD-BA5E-64965797D6D9}" type="slidenum">
              <a:rPr lang="en-US"/>
              <a:pPr>
                <a:defRPr/>
              </a:pPr>
              <a:t>‹#›</a:t>
            </a:fld>
            <a:endParaRPr lang="en-US" dirty="0"/>
          </a:p>
        </p:txBody>
      </p:sp>
      <p:sp>
        <p:nvSpPr>
          <p:cNvPr id="1031" name="Text Box 7"/>
          <p:cNvSpPr txBox="1">
            <a:spLocks noChangeArrowheads="1"/>
          </p:cNvSpPr>
          <p:nvPr/>
        </p:nvSpPr>
        <p:spPr bwMode="auto">
          <a:xfrm>
            <a:off x="825500" y="1358900"/>
            <a:ext cx="8305800" cy="366713"/>
          </a:xfrm>
          <a:prstGeom prst="rect">
            <a:avLst/>
          </a:prstGeom>
          <a:solidFill>
            <a:srgbClr val="00CC00"/>
          </a:solidFill>
          <a:ln w="9525">
            <a:noFill/>
            <a:miter lim="800000"/>
            <a:headEnd/>
            <a:tailEnd/>
          </a:ln>
          <a:effectLst/>
        </p:spPr>
        <p:txBody>
          <a:bodyPr>
            <a:spAutoFit/>
          </a:bodyPr>
          <a:lstStyle/>
          <a:p>
            <a:pPr>
              <a:spcBef>
                <a:spcPct val="50000"/>
              </a:spcBef>
              <a:defRPr/>
            </a:pPr>
            <a:endParaRPr lang="en-US" sz="1800" dirty="0"/>
          </a:p>
        </p:txBody>
      </p:sp>
      <p:pic>
        <p:nvPicPr>
          <p:cNvPr id="1032" name="Picture 8"/>
          <p:cNvPicPr>
            <a:picLocks noChangeAspect="1" noChangeArrowheads="1"/>
          </p:cNvPicPr>
          <p:nvPr/>
        </p:nvPicPr>
        <p:blipFill>
          <a:blip r:embed="rId13">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7391400" y="6248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D698D0ED-5CBC-400E-B441-BF3EE6CFB7A0}" type="slidenum">
              <a:rPr lang="en-US" altLang="en-US" sz="1400" smtClean="0"/>
              <a:pPr eaLnBrk="1" hangingPunct="1"/>
              <a:t>1</a:t>
            </a:fld>
            <a:endParaRPr lang="en-US" altLang="en-US" sz="1400" smtClean="0"/>
          </a:p>
        </p:txBody>
      </p:sp>
      <p:sp>
        <p:nvSpPr>
          <p:cNvPr id="3075" name="Text Box 2"/>
          <p:cNvSpPr txBox="1">
            <a:spLocks noChangeArrowheads="1"/>
          </p:cNvSpPr>
          <p:nvPr/>
        </p:nvSpPr>
        <p:spPr bwMode="auto">
          <a:xfrm>
            <a:off x="3108325" y="4503738"/>
            <a:ext cx="184150" cy="671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endParaRPr lang="en-US" altLang="en-US" sz="3800" b="1">
              <a:solidFill>
                <a:srgbClr val="003399"/>
              </a:solidFill>
              <a:latin typeface="Verdana" pitchFamily="34" charset="0"/>
            </a:endParaRPr>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FAA661E4-689A-4054-A926-AEC0EB618332}" type="slidenum">
              <a:rPr lang="en-US" altLang="en-US" sz="1400" smtClean="0"/>
              <a:pPr eaLnBrk="1" hangingPunct="1"/>
              <a:t>10</a:t>
            </a:fld>
            <a:endParaRPr lang="en-US" altLang="en-US" sz="1400" smtClean="0"/>
          </a:p>
        </p:txBody>
      </p:sp>
      <p:sp>
        <p:nvSpPr>
          <p:cNvPr id="12291" name="Rectangle 2"/>
          <p:cNvSpPr>
            <a:spLocks noGrp="1" noChangeArrowheads="1"/>
          </p:cNvSpPr>
          <p:nvPr>
            <p:ph type="title"/>
          </p:nvPr>
        </p:nvSpPr>
        <p:spPr/>
        <p:txBody>
          <a:bodyPr/>
          <a:lstStyle/>
          <a:p>
            <a:pPr eaLnBrk="1" hangingPunct="1"/>
            <a:r>
              <a:rPr lang="en-US" altLang="en-US" smtClean="0"/>
              <a:t>Economic Threshold</a:t>
            </a:r>
          </a:p>
        </p:txBody>
      </p:sp>
      <p:sp>
        <p:nvSpPr>
          <p:cNvPr id="50179" name="Rectangle 3"/>
          <p:cNvSpPr>
            <a:spLocks noGrp="1" noChangeArrowheads="1"/>
          </p:cNvSpPr>
          <p:nvPr>
            <p:ph type="body" idx="1"/>
          </p:nvPr>
        </p:nvSpPr>
        <p:spPr/>
        <p:txBody>
          <a:bodyPr/>
          <a:lstStyle/>
          <a:p>
            <a:pPr eaLnBrk="1" hangingPunct="1">
              <a:lnSpc>
                <a:spcPct val="90000"/>
              </a:lnSpc>
              <a:buFontTx/>
              <a:buBlip>
                <a:blip r:embed="rId3"/>
              </a:buBlip>
            </a:pPr>
            <a:r>
              <a:rPr lang="en-US" altLang="en-US" smtClean="0"/>
              <a:t>When insect pressure and damage can cause loss of profit to the producer if left unresolved</a:t>
            </a:r>
          </a:p>
          <a:p>
            <a:pPr eaLnBrk="1" hangingPunct="1">
              <a:lnSpc>
                <a:spcPct val="90000"/>
              </a:lnSpc>
              <a:buFontTx/>
              <a:buBlip>
                <a:blip r:embed="rId3"/>
              </a:buBlip>
            </a:pPr>
            <a:r>
              <a:rPr lang="en-US" altLang="en-US" smtClean="0"/>
              <a:t>Integrated Pest Management allows the producer to “accept” a level of pest population to lower the use of pesticides</a:t>
            </a:r>
          </a:p>
          <a:p>
            <a:pPr eaLnBrk="1" hangingPunct="1">
              <a:lnSpc>
                <a:spcPct val="90000"/>
              </a:lnSpc>
              <a:buFontTx/>
              <a:buBlip>
                <a:blip r:embed="rId3"/>
              </a:buBlip>
            </a:pPr>
            <a:r>
              <a:rPr lang="en-US" altLang="en-US" smtClean="0"/>
              <a:t>Poor pesticide management can lead to increase costs and damage the environment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0179">
                                            <p:txEl>
                                              <p:pRg st="1" end="1"/>
                                            </p:txEl>
                                          </p:spTgt>
                                        </p:tgtEl>
                                        <p:attrNameLst>
                                          <p:attrName>style.visibility</p:attrName>
                                        </p:attrNameLst>
                                      </p:cBhvr>
                                      <p:to>
                                        <p:strVal val="visible"/>
                                      </p:to>
                                    </p:set>
                                    <p:anim calcmode="lin" valueType="num">
                                      <p:cBhvr additive="base">
                                        <p:cTn id="7" dur="500" fill="hold"/>
                                        <p:tgtEl>
                                          <p:spTgt spid="5017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017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0179">
                                            <p:txEl>
                                              <p:pRg st="2" end="2"/>
                                            </p:txEl>
                                          </p:spTgt>
                                        </p:tgtEl>
                                        <p:attrNameLst>
                                          <p:attrName>style.visibility</p:attrName>
                                        </p:attrNameLst>
                                      </p:cBhvr>
                                      <p:to>
                                        <p:strVal val="visible"/>
                                      </p:to>
                                    </p:set>
                                    <p:anim calcmode="lin" valueType="num">
                                      <p:cBhvr additive="base">
                                        <p:cTn id="13" dur="500" fill="hold"/>
                                        <p:tgtEl>
                                          <p:spTgt spid="5017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017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0A043E80-9EF2-4819-ABE8-F8CE823A4D42}" type="slidenum">
              <a:rPr lang="en-US" altLang="en-US" sz="1400" smtClean="0"/>
              <a:pPr eaLnBrk="1" hangingPunct="1"/>
              <a:t>11</a:t>
            </a:fld>
            <a:endParaRPr lang="en-US" altLang="en-US" sz="1400" smtClean="0"/>
          </a:p>
        </p:txBody>
      </p:sp>
      <p:sp>
        <p:nvSpPr>
          <p:cNvPr id="13315" name="Rectangle 2"/>
          <p:cNvSpPr>
            <a:spLocks noGrp="1" noChangeArrowheads="1"/>
          </p:cNvSpPr>
          <p:nvPr>
            <p:ph type="title"/>
          </p:nvPr>
        </p:nvSpPr>
        <p:spPr>
          <a:xfrm>
            <a:off x="457200" y="274638"/>
            <a:ext cx="8229600" cy="911225"/>
          </a:xfrm>
        </p:spPr>
        <p:txBody>
          <a:bodyPr/>
          <a:lstStyle/>
          <a:p>
            <a:pPr eaLnBrk="1" hangingPunct="1"/>
            <a:r>
              <a:rPr lang="en-US" altLang="en-US" smtClean="0"/>
              <a:t>References</a:t>
            </a:r>
          </a:p>
        </p:txBody>
      </p:sp>
      <p:sp>
        <p:nvSpPr>
          <p:cNvPr id="13316" name="Rectangle 3"/>
          <p:cNvSpPr>
            <a:spLocks noGrp="1" noChangeArrowheads="1"/>
          </p:cNvSpPr>
          <p:nvPr>
            <p:ph type="body" idx="1"/>
          </p:nvPr>
        </p:nvSpPr>
        <p:spPr>
          <a:xfrm>
            <a:off x="457200" y="2046288"/>
            <a:ext cx="8229600" cy="4079875"/>
          </a:xfrm>
        </p:spPr>
        <p:txBody>
          <a:bodyPr/>
          <a:lstStyle/>
          <a:p>
            <a:pPr eaLnBrk="1" hangingPunct="1">
              <a:buFontTx/>
              <a:buNone/>
            </a:pPr>
            <a:r>
              <a:rPr lang="en-US" altLang="en-US" smtClean="0"/>
              <a:t>Herren, R. V. (2004). </a:t>
            </a:r>
            <a:r>
              <a:rPr lang="en-US" altLang="en-US" i="1" smtClean="0"/>
              <a:t>The science of agriculture: A biological approach</a:t>
            </a:r>
            <a:r>
              <a:rPr lang="en-US" altLang="en-US" smtClean="0"/>
              <a:t> (2nd ed.). Albany, NY: Delmar.</a:t>
            </a:r>
          </a:p>
          <a:p>
            <a:pPr eaLnBrk="1" hangingPunct="1">
              <a:buFontTx/>
              <a:buNone/>
            </a:pPr>
            <a:endParaRPr lang="en-US" altLang="en-US" smtClean="0"/>
          </a:p>
          <a:p>
            <a:pPr eaLnBrk="1" hangingPunct="1">
              <a:buFontTx/>
              <a:buNone/>
            </a:pPr>
            <a:r>
              <a:rPr lang="en-US" altLang="en-US" smtClean="0"/>
              <a:t>Reiley, H. E., &amp; Shry, C. L. (2007). </a:t>
            </a:r>
            <a:r>
              <a:rPr lang="en-US" altLang="en-US" i="1" smtClean="0"/>
              <a:t>Introduction to horticulture</a:t>
            </a:r>
            <a:r>
              <a:rPr lang="en-US" altLang="en-US" smtClean="0"/>
              <a:t> (7th ed.). Clifton Park, NY: Delmar.</a:t>
            </a:r>
          </a:p>
        </p:txBody>
      </p:sp>
    </p:spTree>
  </p:cSld>
  <p:clrMapOvr>
    <a:masterClrMapping/>
  </p:clrMapOvr>
  <p:transition>
    <p:zoom dir="in"/>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78220086-D70D-4A6F-8CD2-76F761951C8A}" type="slidenum">
              <a:rPr lang="en-US" altLang="en-US" sz="1400" smtClean="0"/>
              <a:pPr eaLnBrk="1" hangingPunct="1"/>
              <a:t>2</a:t>
            </a:fld>
            <a:endParaRPr lang="en-US" altLang="en-US" sz="1400" smtClean="0"/>
          </a:p>
        </p:txBody>
      </p:sp>
      <p:sp>
        <p:nvSpPr>
          <p:cNvPr id="4099" name="Rectangle 4"/>
          <p:cNvSpPr>
            <a:spLocks noGrp="1" noChangeArrowheads="1"/>
          </p:cNvSpPr>
          <p:nvPr>
            <p:ph type="title"/>
          </p:nvPr>
        </p:nvSpPr>
        <p:spPr>
          <a:xfrm>
            <a:off x="533400" y="2819400"/>
            <a:ext cx="8229600" cy="1676400"/>
          </a:xfrm>
        </p:spPr>
        <p:txBody>
          <a:bodyPr/>
          <a:lstStyle/>
          <a:p>
            <a:pPr eaLnBrk="1" hangingPunct="1"/>
            <a:r>
              <a:rPr lang="en-US" altLang="en-US" dirty="0" smtClean="0"/>
              <a:t>Integrated Pest Management</a:t>
            </a:r>
            <a:br>
              <a:rPr lang="en-US" altLang="en-US" dirty="0" smtClean="0"/>
            </a:br>
            <a:r>
              <a:rPr lang="en-US" altLang="en-US" dirty="0" smtClean="0"/>
              <a:t/>
            </a:r>
            <a:br>
              <a:rPr lang="en-US" altLang="en-US" dirty="0" smtClean="0"/>
            </a:br>
            <a:r>
              <a:rPr lang="en-US" altLang="en-US" sz="2800" dirty="0" smtClean="0"/>
              <a:t>Unit 8 – Surviving a Harsh Environment</a:t>
            </a:r>
            <a:br>
              <a:rPr lang="en-US" altLang="en-US" sz="2800" dirty="0" smtClean="0"/>
            </a:br>
            <a:r>
              <a:rPr lang="en-US" altLang="en-US" sz="2800" dirty="0" smtClean="0"/>
              <a:t>Lesson 8.1 Pesky Bugs and Plants</a:t>
            </a:r>
          </a:p>
        </p:txBody>
      </p:sp>
      <p:sp>
        <p:nvSpPr>
          <p:cNvPr id="4100" name="Text Box 5"/>
          <p:cNvSpPr txBox="1">
            <a:spLocks noChangeArrowheads="1"/>
          </p:cNvSpPr>
          <p:nvPr/>
        </p:nvSpPr>
        <p:spPr bwMode="auto">
          <a:xfrm>
            <a:off x="762000" y="1295400"/>
            <a:ext cx="8382000" cy="519113"/>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a:spcBef>
                <a:spcPct val="50000"/>
              </a:spcBef>
            </a:pPr>
            <a:r>
              <a:rPr lang="en-US" altLang="en-US" sz="2800" b="1"/>
              <a:t>Principles of Agricultural Science – Plant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64F66BD4-B70A-44D8-A4F8-EF2EC0BABAB4}" type="slidenum">
              <a:rPr lang="en-US" altLang="en-US" sz="1400" smtClean="0"/>
              <a:pPr eaLnBrk="1" hangingPunct="1"/>
              <a:t>3</a:t>
            </a:fld>
            <a:endParaRPr lang="en-US" altLang="en-US" sz="1400" smtClean="0"/>
          </a:p>
        </p:txBody>
      </p:sp>
      <p:sp>
        <p:nvSpPr>
          <p:cNvPr id="5123" name="Rectangle 2"/>
          <p:cNvSpPr>
            <a:spLocks noGrp="1" noChangeArrowheads="1"/>
          </p:cNvSpPr>
          <p:nvPr>
            <p:ph type="title"/>
          </p:nvPr>
        </p:nvSpPr>
        <p:spPr/>
        <p:txBody>
          <a:bodyPr/>
          <a:lstStyle/>
          <a:p>
            <a:pPr eaLnBrk="1" hangingPunct="1"/>
            <a:r>
              <a:rPr lang="en-US" altLang="en-US" smtClean="0"/>
              <a:t>IPM</a:t>
            </a:r>
          </a:p>
        </p:txBody>
      </p:sp>
      <p:sp>
        <p:nvSpPr>
          <p:cNvPr id="5124" name="Rectangle 3"/>
          <p:cNvSpPr>
            <a:spLocks noGrp="1" noChangeArrowheads="1"/>
          </p:cNvSpPr>
          <p:nvPr>
            <p:ph type="body" idx="1"/>
          </p:nvPr>
        </p:nvSpPr>
        <p:spPr>
          <a:xfrm>
            <a:off x="457200" y="1828800"/>
            <a:ext cx="8229600" cy="4572000"/>
          </a:xfrm>
        </p:spPr>
        <p:txBody>
          <a:bodyPr/>
          <a:lstStyle/>
          <a:p>
            <a:pPr marL="609600" indent="-609600" eaLnBrk="1" hangingPunct="1">
              <a:buFontTx/>
              <a:buNone/>
            </a:pPr>
            <a:endParaRPr lang="en-US" altLang="en-US" smtClean="0"/>
          </a:p>
          <a:p>
            <a:pPr marL="609600" indent="-609600" eaLnBrk="1" hangingPunct="1">
              <a:buFontTx/>
              <a:buNone/>
            </a:pPr>
            <a:r>
              <a:rPr lang="en-US" altLang="en-US" smtClean="0"/>
              <a:t> </a:t>
            </a:r>
          </a:p>
        </p:txBody>
      </p:sp>
      <p:sp>
        <p:nvSpPr>
          <p:cNvPr id="5125" name="Text Box 4"/>
          <p:cNvSpPr txBox="1">
            <a:spLocks noChangeArrowheads="1"/>
          </p:cNvSpPr>
          <p:nvPr/>
        </p:nvSpPr>
        <p:spPr bwMode="auto">
          <a:xfrm>
            <a:off x="457200" y="2209800"/>
            <a:ext cx="8229600" cy="3816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spcBef>
                <a:spcPts val="600"/>
              </a:spcBef>
            </a:pPr>
            <a:r>
              <a:rPr lang="en-US" altLang="en-US" sz="4000" b="1" dirty="0">
                <a:solidFill>
                  <a:srgbClr val="00B050"/>
                </a:solidFill>
              </a:rPr>
              <a:t>I</a:t>
            </a:r>
            <a:r>
              <a:rPr lang="en-US" altLang="en-US" sz="3200" dirty="0"/>
              <a:t>ntegrated </a:t>
            </a:r>
            <a:endParaRPr lang="en-US" altLang="en-US" sz="3200" dirty="0" smtClean="0"/>
          </a:p>
          <a:p>
            <a:pPr algn="ctr" eaLnBrk="1" hangingPunct="1">
              <a:spcBef>
                <a:spcPts val="600"/>
              </a:spcBef>
            </a:pPr>
            <a:r>
              <a:rPr lang="en-US" altLang="en-US" sz="4000" b="1" dirty="0" smtClean="0">
                <a:solidFill>
                  <a:srgbClr val="00B050"/>
                </a:solidFill>
              </a:rPr>
              <a:t>P</a:t>
            </a:r>
            <a:r>
              <a:rPr lang="en-US" altLang="en-US" sz="3200" dirty="0" smtClean="0"/>
              <a:t>est </a:t>
            </a:r>
          </a:p>
          <a:p>
            <a:pPr algn="ctr" eaLnBrk="1" hangingPunct="1">
              <a:spcBef>
                <a:spcPts val="600"/>
              </a:spcBef>
            </a:pPr>
            <a:r>
              <a:rPr lang="en-US" altLang="en-US" sz="4000" b="1" dirty="0" smtClean="0">
                <a:solidFill>
                  <a:srgbClr val="00B050"/>
                </a:solidFill>
              </a:rPr>
              <a:t>M</a:t>
            </a:r>
            <a:r>
              <a:rPr lang="en-US" altLang="en-US" sz="3200" dirty="0" smtClean="0"/>
              <a:t>anagement</a:t>
            </a:r>
          </a:p>
          <a:p>
            <a:pPr eaLnBrk="1" hangingPunct="1">
              <a:spcBef>
                <a:spcPct val="50000"/>
              </a:spcBef>
            </a:pPr>
            <a:r>
              <a:rPr lang="en-US" altLang="en-US" sz="3200" dirty="0"/>
              <a:t>T</a:t>
            </a:r>
            <a:r>
              <a:rPr lang="en-US" altLang="en-US" sz="3200" dirty="0" smtClean="0"/>
              <a:t>he </a:t>
            </a:r>
            <a:r>
              <a:rPr lang="en-US" altLang="en-US" sz="3200" dirty="0"/>
              <a:t>control of one or more pests by a broad spectrum of techniques ranging from biological methods to pesticides.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2F7FF0F4-2D05-4A49-A17B-DB28064D4E53}" type="slidenum">
              <a:rPr lang="en-US" altLang="en-US" sz="1400" smtClean="0"/>
              <a:pPr eaLnBrk="1" hangingPunct="1"/>
              <a:t>4</a:t>
            </a:fld>
            <a:endParaRPr lang="en-US" altLang="en-US" sz="1400" smtClean="0"/>
          </a:p>
        </p:txBody>
      </p:sp>
      <p:sp>
        <p:nvSpPr>
          <p:cNvPr id="6147" name="Rectangle 2"/>
          <p:cNvSpPr>
            <a:spLocks noGrp="1" noChangeArrowheads="1"/>
          </p:cNvSpPr>
          <p:nvPr>
            <p:ph type="title"/>
          </p:nvPr>
        </p:nvSpPr>
        <p:spPr/>
        <p:txBody>
          <a:bodyPr/>
          <a:lstStyle/>
          <a:p>
            <a:pPr eaLnBrk="1" hangingPunct="1"/>
            <a:r>
              <a:rPr lang="en-US" altLang="en-US" smtClean="0"/>
              <a:t>IPM Goals</a:t>
            </a:r>
          </a:p>
        </p:txBody>
      </p:sp>
      <p:sp>
        <p:nvSpPr>
          <p:cNvPr id="67587" name="Rectangle 3"/>
          <p:cNvSpPr>
            <a:spLocks noGrp="1" noChangeArrowheads="1"/>
          </p:cNvSpPr>
          <p:nvPr>
            <p:ph type="body" idx="1"/>
          </p:nvPr>
        </p:nvSpPr>
        <p:spPr>
          <a:xfrm>
            <a:off x="381000" y="1828800"/>
            <a:ext cx="8458200" cy="4297363"/>
          </a:xfrm>
        </p:spPr>
        <p:txBody>
          <a:bodyPr/>
          <a:lstStyle/>
          <a:p>
            <a:pPr marL="609600" indent="-609600" eaLnBrk="1" hangingPunct="1">
              <a:buFontTx/>
              <a:buNone/>
            </a:pPr>
            <a:r>
              <a:rPr lang="en-US" altLang="en-US" sz="2800" dirty="0" smtClean="0"/>
              <a:t>Control pests with the least impact on the environment using the most economic methods: </a:t>
            </a:r>
          </a:p>
          <a:p>
            <a:pPr marL="609600" indent="-609600" eaLnBrk="1" hangingPunct="1">
              <a:buFontTx/>
              <a:buBlip>
                <a:blip r:embed="rId3"/>
              </a:buBlip>
            </a:pPr>
            <a:r>
              <a:rPr lang="en-US" altLang="en-US" sz="2800" dirty="0" smtClean="0"/>
              <a:t>Use the most environmentally friendly methods first</a:t>
            </a:r>
          </a:p>
          <a:p>
            <a:pPr marL="609600" indent="-609600" eaLnBrk="1" hangingPunct="1">
              <a:buFontTx/>
              <a:buBlip>
                <a:blip r:embed="rId3"/>
              </a:buBlip>
            </a:pPr>
            <a:r>
              <a:rPr lang="en-US" altLang="en-US" sz="2800" dirty="0" smtClean="0"/>
              <a:t>Use the most cost effective methods</a:t>
            </a:r>
          </a:p>
          <a:p>
            <a:pPr marL="609600" indent="-609600" eaLnBrk="1" hangingPunct="1">
              <a:buFontTx/>
              <a:buBlip>
                <a:blip r:embed="rId3"/>
              </a:buBlip>
            </a:pPr>
            <a:r>
              <a:rPr lang="en-US" altLang="en-US" sz="2800" dirty="0" smtClean="0"/>
              <a:t>Use the least toxic chemicals first</a:t>
            </a:r>
          </a:p>
          <a:p>
            <a:pPr marL="609600" indent="-609600" eaLnBrk="1" hangingPunct="1">
              <a:buFontTx/>
              <a:buBlip>
                <a:blip r:embed="rId3"/>
              </a:buBlip>
            </a:pPr>
            <a:r>
              <a:rPr lang="en-US" altLang="en-US" sz="2800" dirty="0" smtClean="0"/>
              <a:t>Time appropriate application of treatments by using frequent monitoring practices</a:t>
            </a:r>
          </a:p>
          <a:p>
            <a:pPr marL="609600" indent="-609600" eaLnBrk="1" hangingPunct="1">
              <a:buFontTx/>
              <a:buAutoNum type="arabicPeriod"/>
            </a:pPr>
            <a:endParaRPr lang="en-US" altLang="en-US" sz="2800"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7587">
                                            <p:txEl>
                                              <p:pRg st="1" end="1"/>
                                            </p:txEl>
                                          </p:spTgt>
                                        </p:tgtEl>
                                        <p:attrNameLst>
                                          <p:attrName>style.visibility</p:attrName>
                                        </p:attrNameLst>
                                      </p:cBhvr>
                                      <p:to>
                                        <p:strVal val="visible"/>
                                      </p:to>
                                    </p:set>
                                    <p:anim calcmode="lin" valueType="num">
                                      <p:cBhvr additive="base">
                                        <p:cTn id="7" dur="500" fill="hold"/>
                                        <p:tgtEl>
                                          <p:spTgt spid="67587">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758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67587">
                                            <p:txEl>
                                              <p:pRg st="2" end="2"/>
                                            </p:txEl>
                                          </p:spTgt>
                                        </p:tgtEl>
                                        <p:attrNameLst>
                                          <p:attrName>style.visibility</p:attrName>
                                        </p:attrNameLst>
                                      </p:cBhvr>
                                      <p:to>
                                        <p:strVal val="visible"/>
                                      </p:to>
                                    </p:set>
                                    <p:anim calcmode="lin" valueType="num">
                                      <p:cBhvr additive="base">
                                        <p:cTn id="13" dur="500" fill="hold"/>
                                        <p:tgtEl>
                                          <p:spTgt spid="67587">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758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67587">
                                            <p:txEl>
                                              <p:pRg st="3" end="3"/>
                                            </p:txEl>
                                          </p:spTgt>
                                        </p:tgtEl>
                                        <p:attrNameLst>
                                          <p:attrName>style.visibility</p:attrName>
                                        </p:attrNameLst>
                                      </p:cBhvr>
                                      <p:to>
                                        <p:strVal val="visible"/>
                                      </p:to>
                                    </p:set>
                                    <p:anim calcmode="lin" valueType="num">
                                      <p:cBhvr additive="base">
                                        <p:cTn id="19" dur="500" fill="hold"/>
                                        <p:tgtEl>
                                          <p:spTgt spid="6758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758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67587">
                                            <p:txEl>
                                              <p:pRg st="4" end="4"/>
                                            </p:txEl>
                                          </p:spTgt>
                                        </p:tgtEl>
                                        <p:attrNameLst>
                                          <p:attrName>style.visibility</p:attrName>
                                        </p:attrNameLst>
                                      </p:cBhvr>
                                      <p:to>
                                        <p:strVal val="visible"/>
                                      </p:to>
                                    </p:set>
                                    <p:anim calcmode="lin" valueType="num">
                                      <p:cBhvr additive="base">
                                        <p:cTn id="25" dur="500" fill="hold"/>
                                        <p:tgtEl>
                                          <p:spTgt spid="67587">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758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1F102F4F-EC12-4952-B554-EE107DDC2FED}" type="slidenum">
              <a:rPr lang="en-US" altLang="en-US" sz="1400" smtClean="0"/>
              <a:pPr eaLnBrk="1" hangingPunct="1"/>
              <a:t>5</a:t>
            </a:fld>
            <a:endParaRPr lang="en-US" altLang="en-US" sz="1400" smtClean="0"/>
          </a:p>
        </p:txBody>
      </p:sp>
      <p:sp>
        <p:nvSpPr>
          <p:cNvPr id="7171" name="Rectangle 2"/>
          <p:cNvSpPr>
            <a:spLocks noGrp="1" noChangeArrowheads="1"/>
          </p:cNvSpPr>
          <p:nvPr>
            <p:ph type="title"/>
          </p:nvPr>
        </p:nvSpPr>
        <p:spPr/>
        <p:txBody>
          <a:bodyPr/>
          <a:lstStyle/>
          <a:p>
            <a:pPr eaLnBrk="1" hangingPunct="1"/>
            <a:r>
              <a:rPr lang="en-US" altLang="en-US" dirty="0" smtClean="0"/>
              <a:t>Steps 1-3 of an IPM Plan</a:t>
            </a:r>
          </a:p>
        </p:txBody>
      </p:sp>
      <p:sp>
        <p:nvSpPr>
          <p:cNvPr id="65539" name="Rectangle 3"/>
          <p:cNvSpPr>
            <a:spLocks noGrp="1" noChangeArrowheads="1"/>
          </p:cNvSpPr>
          <p:nvPr>
            <p:ph type="body" idx="1"/>
          </p:nvPr>
        </p:nvSpPr>
        <p:spPr/>
        <p:txBody>
          <a:bodyPr/>
          <a:lstStyle/>
          <a:p>
            <a:pPr marL="609600" indent="-609600" eaLnBrk="1" hangingPunct="1">
              <a:lnSpc>
                <a:spcPct val="90000"/>
              </a:lnSpc>
              <a:buClr>
                <a:srgbClr val="00CC00"/>
              </a:buClr>
              <a:buFontTx/>
              <a:buAutoNum type="arabicPeriod"/>
            </a:pPr>
            <a:r>
              <a:rPr lang="en-US" altLang="en-US" smtClean="0"/>
              <a:t>Monitoring and detection</a:t>
            </a:r>
          </a:p>
          <a:p>
            <a:pPr marL="990600" lvl="1" indent="-533400" eaLnBrk="1" hangingPunct="1">
              <a:lnSpc>
                <a:spcPct val="90000"/>
              </a:lnSpc>
            </a:pPr>
            <a:r>
              <a:rPr lang="en-US" altLang="en-US" smtClean="0"/>
              <a:t>Know when the pests are at the best stage to effectively eliminate the greatest quantity</a:t>
            </a:r>
          </a:p>
          <a:p>
            <a:pPr marL="609600" indent="-609600" eaLnBrk="1" hangingPunct="1">
              <a:lnSpc>
                <a:spcPct val="90000"/>
              </a:lnSpc>
              <a:buClr>
                <a:srgbClr val="00CC00"/>
              </a:buClr>
              <a:buFontTx/>
              <a:buAutoNum type="arabicPeriod"/>
            </a:pPr>
            <a:r>
              <a:rPr lang="en-US" altLang="en-US" smtClean="0"/>
              <a:t>Non-chemical control methods</a:t>
            </a:r>
          </a:p>
          <a:p>
            <a:pPr marL="990600" lvl="1" indent="-533400" eaLnBrk="1" hangingPunct="1">
              <a:lnSpc>
                <a:spcPct val="90000"/>
              </a:lnSpc>
            </a:pPr>
            <a:r>
              <a:rPr lang="en-US" altLang="en-US" smtClean="0"/>
              <a:t>Cultural practices, pulling weeds by hand, etc.</a:t>
            </a:r>
          </a:p>
          <a:p>
            <a:pPr marL="609600" indent="-609600" eaLnBrk="1" hangingPunct="1">
              <a:lnSpc>
                <a:spcPct val="90000"/>
              </a:lnSpc>
              <a:buClr>
                <a:srgbClr val="00CC00"/>
              </a:buClr>
              <a:buFontTx/>
              <a:buAutoNum type="arabicPeriod"/>
            </a:pPr>
            <a:r>
              <a:rPr lang="en-US" altLang="en-US" smtClean="0"/>
              <a:t>Biological control methods</a:t>
            </a:r>
          </a:p>
          <a:p>
            <a:pPr marL="990600" lvl="1" indent="-533400" eaLnBrk="1" hangingPunct="1">
              <a:lnSpc>
                <a:spcPct val="90000"/>
              </a:lnSpc>
            </a:pPr>
            <a:r>
              <a:rPr lang="en-US" altLang="en-US" smtClean="0"/>
              <a:t>If possible what beneficial insects or plants can be established to control pests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5539">
                                            <p:txEl>
                                              <p:pRg st="2" end="2"/>
                                            </p:txEl>
                                          </p:spTgt>
                                        </p:tgtEl>
                                        <p:attrNameLst>
                                          <p:attrName>style.visibility</p:attrName>
                                        </p:attrNameLst>
                                      </p:cBhvr>
                                      <p:to>
                                        <p:strVal val="visible"/>
                                      </p:to>
                                    </p:set>
                                    <p:anim calcmode="lin" valueType="num">
                                      <p:cBhvr additive="base">
                                        <p:cTn id="7" dur="500" fill="hold"/>
                                        <p:tgtEl>
                                          <p:spTgt spid="65539">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5539">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5539">
                                            <p:txEl>
                                              <p:pRg st="3" end="3"/>
                                            </p:txEl>
                                          </p:spTgt>
                                        </p:tgtEl>
                                        <p:attrNameLst>
                                          <p:attrName>style.visibility</p:attrName>
                                        </p:attrNameLst>
                                      </p:cBhvr>
                                      <p:to>
                                        <p:strVal val="visible"/>
                                      </p:to>
                                    </p:set>
                                    <p:anim calcmode="lin" valueType="num">
                                      <p:cBhvr additive="base">
                                        <p:cTn id="11" dur="500" fill="hold"/>
                                        <p:tgtEl>
                                          <p:spTgt spid="65539">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553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nodeType="clickEffect">
                                  <p:stCondLst>
                                    <p:cond delay="0"/>
                                  </p:stCondLst>
                                  <p:childTnLst>
                                    <p:set>
                                      <p:cBhvr>
                                        <p:cTn id="16" dur="1" fill="hold">
                                          <p:stCondLst>
                                            <p:cond delay="0"/>
                                          </p:stCondLst>
                                        </p:cTn>
                                        <p:tgtEl>
                                          <p:spTgt spid="65539">
                                            <p:txEl>
                                              <p:pRg st="4" end="4"/>
                                            </p:txEl>
                                          </p:spTgt>
                                        </p:tgtEl>
                                        <p:attrNameLst>
                                          <p:attrName>style.visibility</p:attrName>
                                        </p:attrNameLst>
                                      </p:cBhvr>
                                      <p:to>
                                        <p:strVal val="visible"/>
                                      </p:to>
                                    </p:set>
                                    <p:anim calcmode="lin" valueType="num">
                                      <p:cBhvr additive="base">
                                        <p:cTn id="17" dur="500" fill="hold"/>
                                        <p:tgtEl>
                                          <p:spTgt spid="65539">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65539">
                                            <p:txEl>
                                              <p:pRg st="4" end="4"/>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65539">
                                            <p:txEl>
                                              <p:pRg st="5" end="5"/>
                                            </p:txEl>
                                          </p:spTgt>
                                        </p:tgtEl>
                                        <p:attrNameLst>
                                          <p:attrName>style.visibility</p:attrName>
                                        </p:attrNameLst>
                                      </p:cBhvr>
                                      <p:to>
                                        <p:strVal val="visible"/>
                                      </p:to>
                                    </p:set>
                                    <p:anim calcmode="lin" valueType="num">
                                      <p:cBhvr additive="base">
                                        <p:cTn id="21" dur="500" fill="hold"/>
                                        <p:tgtEl>
                                          <p:spTgt spid="65539">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65539">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E3F2DC19-B9B0-458F-9743-58CF02E287DF}" type="slidenum">
              <a:rPr lang="en-US" altLang="en-US" sz="1400" smtClean="0"/>
              <a:pPr eaLnBrk="1" hangingPunct="1"/>
              <a:t>6</a:t>
            </a:fld>
            <a:endParaRPr lang="en-US" altLang="en-US" sz="1400" smtClean="0"/>
          </a:p>
        </p:txBody>
      </p:sp>
      <p:sp>
        <p:nvSpPr>
          <p:cNvPr id="8195" name="Rectangle 2"/>
          <p:cNvSpPr>
            <a:spLocks noGrp="1" noChangeArrowheads="1"/>
          </p:cNvSpPr>
          <p:nvPr>
            <p:ph type="title"/>
          </p:nvPr>
        </p:nvSpPr>
        <p:spPr/>
        <p:txBody>
          <a:bodyPr/>
          <a:lstStyle/>
          <a:p>
            <a:pPr eaLnBrk="1" hangingPunct="1"/>
            <a:r>
              <a:rPr lang="en-US" altLang="en-US" dirty="0" smtClean="0"/>
              <a:t>Steps 4-5 of an IPM Plan</a:t>
            </a:r>
          </a:p>
        </p:txBody>
      </p:sp>
      <p:sp>
        <p:nvSpPr>
          <p:cNvPr id="68611" name="Rectangle 3"/>
          <p:cNvSpPr>
            <a:spLocks noGrp="1" noChangeArrowheads="1"/>
          </p:cNvSpPr>
          <p:nvPr>
            <p:ph type="body" idx="1"/>
          </p:nvPr>
        </p:nvSpPr>
        <p:spPr/>
        <p:txBody>
          <a:bodyPr/>
          <a:lstStyle/>
          <a:p>
            <a:pPr marL="609600" indent="-609600" eaLnBrk="1" hangingPunct="1">
              <a:buClr>
                <a:srgbClr val="00CC00"/>
              </a:buClr>
              <a:buFontTx/>
              <a:buAutoNum type="arabicPeriod" startAt="4"/>
            </a:pPr>
            <a:r>
              <a:rPr lang="en-US" altLang="en-US" sz="2800" dirty="0" smtClean="0"/>
              <a:t>Determination of cost effectiveness</a:t>
            </a:r>
          </a:p>
          <a:p>
            <a:pPr marL="990600" lvl="1" indent="-533400" eaLnBrk="1" hangingPunct="1"/>
            <a:r>
              <a:rPr lang="en-US" altLang="en-US" sz="2400" dirty="0" smtClean="0"/>
              <a:t>How much can be spent on chemical treatments for the expected return</a:t>
            </a:r>
          </a:p>
          <a:p>
            <a:pPr marL="609600" indent="-609600" eaLnBrk="1" hangingPunct="1">
              <a:buClr>
                <a:srgbClr val="00CC00"/>
              </a:buClr>
              <a:buFontTx/>
              <a:buAutoNum type="arabicPeriod" startAt="4"/>
            </a:pPr>
            <a:r>
              <a:rPr lang="en-US" altLang="en-US" sz="2800" dirty="0" smtClean="0"/>
              <a:t>Chemical application</a:t>
            </a:r>
          </a:p>
          <a:p>
            <a:pPr marL="990600" lvl="1" indent="-533400" eaLnBrk="1" hangingPunct="1"/>
            <a:r>
              <a:rPr lang="en-US" altLang="en-US" sz="2400" dirty="0" smtClean="0"/>
              <a:t>Spot spray infestations if possible</a:t>
            </a:r>
          </a:p>
          <a:p>
            <a:pPr marL="990600" lvl="1" indent="-533400" eaLnBrk="1" hangingPunct="1"/>
            <a:r>
              <a:rPr lang="en-US" altLang="en-US" sz="2400" dirty="0" smtClean="0"/>
              <a:t>Use the least toxic chemicals first</a:t>
            </a:r>
          </a:p>
          <a:p>
            <a:pPr marL="990600" lvl="1" indent="-533400" eaLnBrk="1" hangingPunct="1"/>
            <a:r>
              <a:rPr lang="en-US" altLang="en-US" sz="2400" dirty="0" smtClean="0"/>
              <a:t>Coordinate the proper time for treatment</a:t>
            </a:r>
          </a:p>
          <a:p>
            <a:pPr marL="990600" lvl="1" indent="-533400" eaLnBrk="1" hangingPunct="1"/>
            <a:r>
              <a:rPr lang="en-US" altLang="en-US" sz="2400" dirty="0" smtClean="0"/>
              <a:t>Use pest-specific chemical before broad spectrum</a:t>
            </a:r>
          </a:p>
          <a:p>
            <a:pPr marL="990600" lvl="1" indent="-533400" eaLnBrk="1" hangingPunct="1"/>
            <a:r>
              <a:rPr lang="en-US" altLang="en-US" sz="2400" dirty="0" smtClean="0"/>
              <a:t>Always use correct amounts of chemicals</a:t>
            </a:r>
          </a:p>
          <a:p>
            <a:pPr marL="609600" indent="-609600" eaLnBrk="1" hangingPunct="1"/>
            <a:endParaRPr lang="en-US" altLang="en-US" sz="2800"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8611">
                                            <p:txEl>
                                              <p:pRg st="2" end="2"/>
                                            </p:txEl>
                                          </p:spTgt>
                                        </p:tgtEl>
                                        <p:attrNameLst>
                                          <p:attrName>style.visibility</p:attrName>
                                        </p:attrNameLst>
                                      </p:cBhvr>
                                      <p:to>
                                        <p:strVal val="visible"/>
                                      </p:to>
                                    </p:set>
                                    <p:anim calcmode="lin" valueType="num">
                                      <p:cBhvr additive="base">
                                        <p:cTn id="7" dur="500" fill="hold"/>
                                        <p:tgtEl>
                                          <p:spTgt spid="68611">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8611">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8611">
                                            <p:txEl>
                                              <p:pRg st="3" end="3"/>
                                            </p:txEl>
                                          </p:spTgt>
                                        </p:tgtEl>
                                        <p:attrNameLst>
                                          <p:attrName>style.visibility</p:attrName>
                                        </p:attrNameLst>
                                      </p:cBhvr>
                                      <p:to>
                                        <p:strVal val="visible"/>
                                      </p:to>
                                    </p:set>
                                    <p:anim calcmode="lin" valueType="num">
                                      <p:cBhvr additive="base">
                                        <p:cTn id="11" dur="500" fill="hold"/>
                                        <p:tgtEl>
                                          <p:spTgt spid="68611">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8611">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68611">
                                            <p:txEl>
                                              <p:pRg st="4" end="4"/>
                                            </p:txEl>
                                          </p:spTgt>
                                        </p:tgtEl>
                                        <p:attrNameLst>
                                          <p:attrName>style.visibility</p:attrName>
                                        </p:attrNameLst>
                                      </p:cBhvr>
                                      <p:to>
                                        <p:strVal val="visible"/>
                                      </p:to>
                                    </p:set>
                                    <p:anim calcmode="lin" valueType="num">
                                      <p:cBhvr additive="base">
                                        <p:cTn id="15" dur="500" fill="hold"/>
                                        <p:tgtEl>
                                          <p:spTgt spid="68611">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68611">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68611">
                                            <p:txEl>
                                              <p:pRg st="5" end="5"/>
                                            </p:txEl>
                                          </p:spTgt>
                                        </p:tgtEl>
                                        <p:attrNameLst>
                                          <p:attrName>style.visibility</p:attrName>
                                        </p:attrNameLst>
                                      </p:cBhvr>
                                      <p:to>
                                        <p:strVal val="visible"/>
                                      </p:to>
                                    </p:set>
                                    <p:anim calcmode="lin" valueType="num">
                                      <p:cBhvr additive="base">
                                        <p:cTn id="19" dur="500" fill="hold"/>
                                        <p:tgtEl>
                                          <p:spTgt spid="68611">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8611">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68611">
                                            <p:txEl>
                                              <p:pRg st="6" end="6"/>
                                            </p:txEl>
                                          </p:spTgt>
                                        </p:tgtEl>
                                        <p:attrNameLst>
                                          <p:attrName>style.visibility</p:attrName>
                                        </p:attrNameLst>
                                      </p:cBhvr>
                                      <p:to>
                                        <p:strVal val="visible"/>
                                      </p:to>
                                    </p:set>
                                    <p:anim calcmode="lin" valueType="num">
                                      <p:cBhvr additive="base">
                                        <p:cTn id="23" dur="500" fill="hold"/>
                                        <p:tgtEl>
                                          <p:spTgt spid="68611">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68611">
                                            <p:txEl>
                                              <p:pRg st="6" end="6"/>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68611">
                                            <p:txEl>
                                              <p:pRg st="7" end="7"/>
                                            </p:txEl>
                                          </p:spTgt>
                                        </p:tgtEl>
                                        <p:attrNameLst>
                                          <p:attrName>style.visibility</p:attrName>
                                        </p:attrNameLst>
                                      </p:cBhvr>
                                      <p:to>
                                        <p:strVal val="visible"/>
                                      </p:to>
                                    </p:set>
                                    <p:anim calcmode="lin" valueType="num">
                                      <p:cBhvr additive="base">
                                        <p:cTn id="27" dur="500" fill="hold"/>
                                        <p:tgtEl>
                                          <p:spTgt spid="68611">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68611">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34FA2FC7-0693-4DD3-A95C-3AF951A71216}" type="slidenum">
              <a:rPr lang="en-US" altLang="en-US" sz="1400" smtClean="0"/>
              <a:pPr eaLnBrk="1" hangingPunct="1"/>
              <a:t>7</a:t>
            </a:fld>
            <a:endParaRPr lang="en-US" altLang="en-US" sz="1400" smtClean="0"/>
          </a:p>
        </p:txBody>
      </p:sp>
      <p:sp>
        <p:nvSpPr>
          <p:cNvPr id="9219" name="Rectangle 2"/>
          <p:cNvSpPr>
            <a:spLocks noGrp="1" noChangeArrowheads="1"/>
          </p:cNvSpPr>
          <p:nvPr>
            <p:ph type="title"/>
          </p:nvPr>
        </p:nvSpPr>
        <p:spPr/>
        <p:txBody>
          <a:bodyPr/>
          <a:lstStyle/>
          <a:p>
            <a:pPr eaLnBrk="1" hangingPunct="1"/>
            <a:r>
              <a:rPr lang="en-US" altLang="en-US" sz="4000" smtClean="0"/>
              <a:t>How about just using cultural practices?</a:t>
            </a:r>
          </a:p>
        </p:txBody>
      </p:sp>
      <p:sp>
        <p:nvSpPr>
          <p:cNvPr id="70659" name="Rectangle 3"/>
          <p:cNvSpPr>
            <a:spLocks noGrp="1" noChangeArrowheads="1"/>
          </p:cNvSpPr>
          <p:nvPr>
            <p:ph type="body" idx="1"/>
          </p:nvPr>
        </p:nvSpPr>
        <p:spPr/>
        <p:txBody>
          <a:bodyPr/>
          <a:lstStyle/>
          <a:p>
            <a:pPr eaLnBrk="1" hangingPunct="1">
              <a:buFontTx/>
              <a:buNone/>
            </a:pPr>
            <a:r>
              <a:rPr lang="en-US" altLang="en-US" smtClean="0"/>
              <a:t>Cultural practices have limitations:</a:t>
            </a:r>
          </a:p>
          <a:p>
            <a:pPr eaLnBrk="1" hangingPunct="1">
              <a:buFontTx/>
              <a:buBlip>
                <a:blip r:embed="rId3"/>
              </a:buBlip>
            </a:pPr>
            <a:r>
              <a:rPr lang="en-US" altLang="en-US" smtClean="0"/>
              <a:t>Very labor intensive – thus expensive</a:t>
            </a:r>
          </a:p>
          <a:p>
            <a:pPr eaLnBrk="1" hangingPunct="1">
              <a:buFontTx/>
              <a:buBlip>
                <a:blip r:embed="rId3"/>
              </a:buBlip>
            </a:pPr>
            <a:r>
              <a:rPr lang="en-US" altLang="en-US" smtClean="0"/>
              <a:t>Difficult to eradicate all pests</a:t>
            </a:r>
          </a:p>
          <a:p>
            <a:pPr eaLnBrk="1" hangingPunct="1">
              <a:buFontTx/>
              <a:buBlip>
                <a:blip r:embed="rId3"/>
              </a:buBlip>
            </a:pPr>
            <a:r>
              <a:rPr lang="en-US" altLang="en-US" smtClean="0"/>
              <a:t>Not practical for large acreage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70659">
                                            <p:txEl>
                                              <p:pRg st="1" end="1"/>
                                            </p:txEl>
                                          </p:spTgt>
                                        </p:tgtEl>
                                        <p:attrNameLst>
                                          <p:attrName>style.visibility</p:attrName>
                                        </p:attrNameLst>
                                      </p:cBhvr>
                                      <p:to>
                                        <p:strVal val="visible"/>
                                      </p:to>
                                    </p:set>
                                    <p:anim calcmode="lin" valueType="num">
                                      <p:cBhvr additive="base">
                                        <p:cTn id="7" dur="500" fill="hold"/>
                                        <p:tgtEl>
                                          <p:spTgt spid="7065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065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70659">
                                            <p:txEl>
                                              <p:pRg st="2" end="2"/>
                                            </p:txEl>
                                          </p:spTgt>
                                        </p:tgtEl>
                                        <p:attrNameLst>
                                          <p:attrName>style.visibility</p:attrName>
                                        </p:attrNameLst>
                                      </p:cBhvr>
                                      <p:to>
                                        <p:strVal val="visible"/>
                                      </p:to>
                                    </p:set>
                                    <p:anim calcmode="lin" valueType="num">
                                      <p:cBhvr additive="base">
                                        <p:cTn id="13" dur="500" fill="hold"/>
                                        <p:tgtEl>
                                          <p:spTgt spid="7065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065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70659">
                                            <p:txEl>
                                              <p:pRg st="3" end="3"/>
                                            </p:txEl>
                                          </p:spTgt>
                                        </p:tgtEl>
                                        <p:attrNameLst>
                                          <p:attrName>style.visibility</p:attrName>
                                        </p:attrNameLst>
                                      </p:cBhvr>
                                      <p:to>
                                        <p:strVal val="visible"/>
                                      </p:to>
                                    </p:set>
                                    <p:anim calcmode="lin" valueType="num">
                                      <p:cBhvr additive="base">
                                        <p:cTn id="19" dur="500" fill="hold"/>
                                        <p:tgtEl>
                                          <p:spTgt spid="7065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065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AC3C83FA-BF69-448C-B7A8-C291C2816CC3}" type="slidenum">
              <a:rPr lang="en-US" altLang="en-US" sz="1400" smtClean="0"/>
              <a:pPr eaLnBrk="1" hangingPunct="1"/>
              <a:t>8</a:t>
            </a:fld>
            <a:endParaRPr lang="en-US" altLang="en-US" sz="1400" smtClean="0"/>
          </a:p>
        </p:txBody>
      </p:sp>
      <p:sp>
        <p:nvSpPr>
          <p:cNvPr id="10243" name="Rectangle 2"/>
          <p:cNvSpPr>
            <a:spLocks noGrp="1" noChangeArrowheads="1"/>
          </p:cNvSpPr>
          <p:nvPr>
            <p:ph type="title"/>
          </p:nvPr>
        </p:nvSpPr>
        <p:spPr/>
        <p:txBody>
          <a:bodyPr/>
          <a:lstStyle/>
          <a:p>
            <a:pPr eaLnBrk="1" hangingPunct="1"/>
            <a:r>
              <a:rPr lang="en-US" altLang="en-US" sz="4000" dirty="0" smtClean="0"/>
              <a:t>So what is wrong with just bugs?</a:t>
            </a:r>
          </a:p>
        </p:txBody>
      </p:sp>
      <p:sp>
        <p:nvSpPr>
          <p:cNvPr id="69635" name="Rectangle 3"/>
          <p:cNvSpPr>
            <a:spLocks noGrp="1" noChangeArrowheads="1"/>
          </p:cNvSpPr>
          <p:nvPr>
            <p:ph type="body" idx="1"/>
          </p:nvPr>
        </p:nvSpPr>
        <p:spPr/>
        <p:txBody>
          <a:bodyPr/>
          <a:lstStyle/>
          <a:p>
            <a:pPr eaLnBrk="1" hangingPunct="1">
              <a:lnSpc>
                <a:spcPct val="90000"/>
              </a:lnSpc>
              <a:buFontTx/>
              <a:buNone/>
            </a:pPr>
            <a:r>
              <a:rPr lang="en-US" altLang="en-US" dirty="0" smtClean="0"/>
              <a:t>Biological control, such as using insects have problems, too:</a:t>
            </a:r>
          </a:p>
          <a:p>
            <a:pPr eaLnBrk="1" hangingPunct="1">
              <a:lnSpc>
                <a:spcPct val="90000"/>
              </a:lnSpc>
              <a:buFontTx/>
              <a:buBlip>
                <a:blip r:embed="rId3"/>
              </a:buBlip>
            </a:pPr>
            <a:r>
              <a:rPr lang="en-US" altLang="en-US" dirty="0" smtClean="0"/>
              <a:t>Usually predator insects are life cycle specific</a:t>
            </a:r>
          </a:p>
          <a:p>
            <a:pPr eaLnBrk="1" hangingPunct="1">
              <a:lnSpc>
                <a:spcPct val="90000"/>
              </a:lnSpc>
              <a:buFontTx/>
              <a:buBlip>
                <a:blip r:embed="rId3"/>
              </a:buBlip>
            </a:pPr>
            <a:r>
              <a:rPr lang="en-US" altLang="en-US" dirty="0" smtClean="0"/>
              <a:t>Hard to keep a large enough concentration in natural settings</a:t>
            </a:r>
          </a:p>
          <a:p>
            <a:pPr eaLnBrk="1" hangingPunct="1">
              <a:lnSpc>
                <a:spcPct val="90000"/>
              </a:lnSpc>
              <a:buFontTx/>
              <a:buBlip>
                <a:blip r:embed="rId3"/>
              </a:buBlip>
            </a:pPr>
            <a:r>
              <a:rPr lang="en-US" altLang="en-US" dirty="0" smtClean="0"/>
              <a:t>Expensive to keep reintroducing</a:t>
            </a:r>
          </a:p>
          <a:p>
            <a:pPr eaLnBrk="1" hangingPunct="1">
              <a:lnSpc>
                <a:spcPct val="90000"/>
              </a:lnSpc>
              <a:buFontTx/>
              <a:buBlip>
                <a:blip r:embed="rId3"/>
              </a:buBlip>
            </a:pPr>
            <a:r>
              <a:rPr lang="en-US" altLang="en-US" dirty="0" smtClean="0"/>
              <a:t>Not practical for large acreage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9635">
                                            <p:txEl>
                                              <p:pRg st="1" end="1"/>
                                            </p:txEl>
                                          </p:spTgt>
                                        </p:tgtEl>
                                        <p:attrNameLst>
                                          <p:attrName>style.visibility</p:attrName>
                                        </p:attrNameLst>
                                      </p:cBhvr>
                                      <p:to>
                                        <p:strVal val="visible"/>
                                      </p:to>
                                    </p:set>
                                    <p:anim calcmode="lin" valueType="num">
                                      <p:cBhvr additive="base">
                                        <p:cTn id="7" dur="500" fill="hold"/>
                                        <p:tgtEl>
                                          <p:spTgt spid="69635">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963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69635">
                                            <p:txEl>
                                              <p:pRg st="2" end="2"/>
                                            </p:txEl>
                                          </p:spTgt>
                                        </p:tgtEl>
                                        <p:attrNameLst>
                                          <p:attrName>style.visibility</p:attrName>
                                        </p:attrNameLst>
                                      </p:cBhvr>
                                      <p:to>
                                        <p:strVal val="visible"/>
                                      </p:to>
                                    </p:set>
                                    <p:anim calcmode="lin" valueType="num">
                                      <p:cBhvr additive="base">
                                        <p:cTn id="13" dur="500" fill="hold"/>
                                        <p:tgtEl>
                                          <p:spTgt spid="6963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963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69635">
                                            <p:txEl>
                                              <p:pRg st="3" end="3"/>
                                            </p:txEl>
                                          </p:spTgt>
                                        </p:tgtEl>
                                        <p:attrNameLst>
                                          <p:attrName>style.visibility</p:attrName>
                                        </p:attrNameLst>
                                      </p:cBhvr>
                                      <p:to>
                                        <p:strVal val="visible"/>
                                      </p:to>
                                    </p:set>
                                    <p:anim calcmode="lin" valueType="num">
                                      <p:cBhvr additive="base">
                                        <p:cTn id="19" dur="500" fill="hold"/>
                                        <p:tgtEl>
                                          <p:spTgt spid="69635">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963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69635">
                                            <p:txEl>
                                              <p:pRg st="4" end="4"/>
                                            </p:txEl>
                                          </p:spTgt>
                                        </p:tgtEl>
                                        <p:attrNameLst>
                                          <p:attrName>style.visibility</p:attrName>
                                        </p:attrNameLst>
                                      </p:cBhvr>
                                      <p:to>
                                        <p:strVal val="visible"/>
                                      </p:to>
                                    </p:set>
                                    <p:anim calcmode="lin" valueType="num">
                                      <p:cBhvr additive="base">
                                        <p:cTn id="25" dur="500" fill="hold"/>
                                        <p:tgtEl>
                                          <p:spTgt spid="69635">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963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1FB9026E-DA8A-43AA-A0B3-81F83D1E1101}" type="slidenum">
              <a:rPr lang="en-US" altLang="en-US" sz="1400" smtClean="0"/>
              <a:pPr eaLnBrk="1" hangingPunct="1"/>
              <a:t>9</a:t>
            </a:fld>
            <a:endParaRPr lang="en-US" altLang="en-US" sz="1400" smtClean="0"/>
          </a:p>
        </p:txBody>
      </p:sp>
      <p:sp>
        <p:nvSpPr>
          <p:cNvPr id="11267" name="Rectangle 2"/>
          <p:cNvSpPr>
            <a:spLocks noGrp="1" noChangeArrowheads="1"/>
          </p:cNvSpPr>
          <p:nvPr>
            <p:ph type="title"/>
          </p:nvPr>
        </p:nvSpPr>
        <p:spPr/>
        <p:txBody>
          <a:bodyPr/>
          <a:lstStyle/>
          <a:p>
            <a:pPr eaLnBrk="1" hangingPunct="1"/>
            <a:r>
              <a:rPr lang="en-US" altLang="en-US" sz="4000" smtClean="0"/>
              <a:t>Why should you worry – just spray!</a:t>
            </a:r>
          </a:p>
        </p:txBody>
      </p:sp>
      <p:sp>
        <p:nvSpPr>
          <p:cNvPr id="66563" name="Rectangle 3"/>
          <p:cNvSpPr>
            <a:spLocks noGrp="1" noChangeArrowheads="1"/>
          </p:cNvSpPr>
          <p:nvPr>
            <p:ph type="body" idx="1"/>
          </p:nvPr>
        </p:nvSpPr>
        <p:spPr/>
        <p:txBody>
          <a:bodyPr/>
          <a:lstStyle/>
          <a:p>
            <a:pPr eaLnBrk="1" hangingPunct="1">
              <a:buFontTx/>
              <a:buNone/>
            </a:pPr>
            <a:r>
              <a:rPr lang="en-US" altLang="en-US" smtClean="0"/>
              <a:t>Chemical trade-offs:</a:t>
            </a:r>
          </a:p>
          <a:p>
            <a:pPr eaLnBrk="1" hangingPunct="1">
              <a:buFontTx/>
              <a:buBlip>
                <a:blip r:embed="rId3"/>
              </a:buBlip>
            </a:pPr>
            <a:r>
              <a:rPr lang="en-US" altLang="en-US" smtClean="0"/>
              <a:t>Expensive to buy and apply</a:t>
            </a:r>
          </a:p>
          <a:p>
            <a:pPr eaLnBrk="1" hangingPunct="1">
              <a:buFontTx/>
              <a:buBlip>
                <a:blip r:embed="rId3"/>
              </a:buBlip>
            </a:pPr>
            <a:r>
              <a:rPr lang="en-US" altLang="en-US" smtClean="0"/>
              <a:t>Non-selective chemicals kill beneficial organisms</a:t>
            </a:r>
          </a:p>
          <a:p>
            <a:pPr eaLnBrk="1" hangingPunct="1">
              <a:buFontTx/>
              <a:buBlip>
                <a:blip r:embed="rId3"/>
              </a:buBlip>
            </a:pPr>
            <a:r>
              <a:rPr lang="en-US" altLang="en-US" smtClean="0"/>
              <a:t>Chemicals can leave residue for later consumption by livestock or humans</a:t>
            </a:r>
          </a:p>
          <a:p>
            <a:pPr eaLnBrk="1" hangingPunct="1">
              <a:buFontTx/>
              <a:buBlip>
                <a:blip r:embed="rId3"/>
              </a:buBlip>
            </a:pPr>
            <a:r>
              <a:rPr lang="en-US" altLang="en-US" smtClean="0"/>
              <a:t>Pollution of waterways and soil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6563">
                                            <p:txEl>
                                              <p:pRg st="1" end="1"/>
                                            </p:txEl>
                                          </p:spTgt>
                                        </p:tgtEl>
                                        <p:attrNameLst>
                                          <p:attrName>style.visibility</p:attrName>
                                        </p:attrNameLst>
                                      </p:cBhvr>
                                      <p:to>
                                        <p:strVal val="visible"/>
                                      </p:to>
                                    </p:set>
                                    <p:anim calcmode="lin" valueType="num">
                                      <p:cBhvr additive="base">
                                        <p:cTn id="7" dur="500" fill="hold"/>
                                        <p:tgtEl>
                                          <p:spTgt spid="6656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656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66563">
                                            <p:txEl>
                                              <p:pRg st="2" end="2"/>
                                            </p:txEl>
                                          </p:spTgt>
                                        </p:tgtEl>
                                        <p:attrNameLst>
                                          <p:attrName>style.visibility</p:attrName>
                                        </p:attrNameLst>
                                      </p:cBhvr>
                                      <p:to>
                                        <p:strVal val="visible"/>
                                      </p:to>
                                    </p:set>
                                    <p:anim calcmode="lin" valueType="num">
                                      <p:cBhvr additive="base">
                                        <p:cTn id="13" dur="500" fill="hold"/>
                                        <p:tgtEl>
                                          <p:spTgt spid="6656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656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66563">
                                            <p:txEl>
                                              <p:pRg st="3" end="3"/>
                                            </p:txEl>
                                          </p:spTgt>
                                        </p:tgtEl>
                                        <p:attrNameLst>
                                          <p:attrName>style.visibility</p:attrName>
                                        </p:attrNameLst>
                                      </p:cBhvr>
                                      <p:to>
                                        <p:strVal val="visible"/>
                                      </p:to>
                                    </p:set>
                                    <p:anim calcmode="lin" valueType="num">
                                      <p:cBhvr additive="base">
                                        <p:cTn id="19" dur="500" fill="hold"/>
                                        <p:tgtEl>
                                          <p:spTgt spid="6656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656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66563">
                                            <p:txEl>
                                              <p:pRg st="4" end="4"/>
                                            </p:txEl>
                                          </p:spTgt>
                                        </p:tgtEl>
                                        <p:attrNameLst>
                                          <p:attrName>style.visibility</p:attrName>
                                        </p:attrNameLst>
                                      </p:cBhvr>
                                      <p:to>
                                        <p:strVal val="visible"/>
                                      </p:to>
                                    </p:set>
                                    <p:anim calcmode="lin" valueType="num">
                                      <p:cBhvr additive="base">
                                        <p:cTn id="25" dur="500" fill="hold"/>
                                        <p:tgtEl>
                                          <p:spTgt spid="6656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656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Plant_PowerPoint_Template">
  <a:themeElements>
    <a:clrScheme name="Plant_PowerPoint_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lant_PowerPoint_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lant_PowerPoint_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lant_PowerPoint_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lant_PowerPoint_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lant_PowerPoint_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lant_PowerPoint_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lant_PowerPoint_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lant_PowerPoint_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lant_PowerPoint_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lant_PowerPoint_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lant_PowerPoint_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lant_PowerPoint_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lant_PowerPoint_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Plant_PowerPoint_Template</Template>
  <TotalTime>308</TotalTime>
  <Words>1266</Words>
  <Application>Microsoft Office PowerPoint</Application>
  <PresentationFormat>On-screen Show (4:3)</PresentationFormat>
  <Paragraphs>142</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Times New Roman</vt:lpstr>
      <vt:lpstr>Verdana</vt:lpstr>
      <vt:lpstr>Plant_PowerPoint_Template</vt:lpstr>
      <vt:lpstr>PowerPoint Presentation</vt:lpstr>
      <vt:lpstr>Integrated Pest Management  Unit 8 – Surviving a Harsh Environment Lesson 8.1 Pesky Bugs and Plants</vt:lpstr>
      <vt:lpstr>IPM</vt:lpstr>
      <vt:lpstr>IPM Goals</vt:lpstr>
      <vt:lpstr>Steps 1-3 of an IPM Plan</vt:lpstr>
      <vt:lpstr>Steps 4-5 of an IPM Plan</vt:lpstr>
      <vt:lpstr>How about just using cultural practices?</vt:lpstr>
      <vt:lpstr>So what is wrong with just bugs?</vt:lpstr>
      <vt:lpstr>Why should you worry – just spray!</vt:lpstr>
      <vt:lpstr>Economic Threshold</vt:lpstr>
      <vt:lpstr>References</vt:lpstr>
    </vt:vector>
  </TitlesOfParts>
  <Manager>Dan Jansen</Manager>
  <Company>Curriculum for Agricultural Science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Integrated Pest Management</dc:title>
  <dc:subject>ASP - Unit 8 - Lesson 8.1 Pesky Bugs and Plants</dc:subject>
  <dc:creator>Travis Scherer and Dan Jansen</dc:creator>
  <dc:description>edited by Pam B. Newberry 1-04-08_x000d_
Draft 2 edits 5-28-09 djj</dc:description>
  <cp:lastModifiedBy>Melanie Bloom</cp:lastModifiedBy>
  <cp:revision>31</cp:revision>
  <dcterms:created xsi:type="dcterms:W3CDTF">2008-09-25T06:17:18Z</dcterms:created>
  <dcterms:modified xsi:type="dcterms:W3CDTF">2015-04-18T17:11:59Z</dcterms:modified>
</cp:coreProperties>
</file>