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1" r:id="rId3"/>
    <p:sldId id="278" r:id="rId4"/>
    <p:sldId id="272" r:id="rId5"/>
    <p:sldId id="273" r:id="rId6"/>
    <p:sldId id="274" r:id="rId7"/>
    <p:sldId id="275" r:id="rId8"/>
    <p:sldId id="276" r:id="rId9"/>
    <p:sldId id="277" r:id="rId10"/>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86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All about Bugs</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75EF3A8-F834-45B2-B63E-9F070072E2ED}" type="slidenum">
              <a:rPr lang="en-US"/>
              <a:pPr>
                <a:defRPr/>
              </a:pPr>
              <a:t>‹#›</a:t>
            </a:fld>
            <a:endParaRPr lang="en-US" dirty="0"/>
          </a:p>
        </p:txBody>
      </p:sp>
      <p:pic>
        <p:nvPicPr>
          <p:cNvPr id="21510"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5235847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All about Bugs</a:t>
            </a:r>
          </a:p>
        </p:txBody>
      </p:sp>
      <p:sp>
        <p:nvSpPr>
          <p:cNvPr id="7171"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E8708EF-3B00-4C2F-B431-F117C9D013A0}" type="slidenum">
              <a:rPr lang="en-US"/>
              <a:pPr>
                <a:defRPr/>
              </a:pPr>
              <a:t>‹#›</a:t>
            </a:fld>
            <a:endParaRPr lang="en-US" dirty="0"/>
          </a:p>
        </p:txBody>
      </p:sp>
      <p:pic>
        <p:nvPicPr>
          <p:cNvPr id="12295"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664369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All about Bugs</a:t>
            </a:r>
          </a:p>
        </p:txBody>
      </p:sp>
      <p:sp>
        <p:nvSpPr>
          <p:cNvPr id="1331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33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50117EF-7207-4B60-9E92-734A80DAAC3B}" type="slidenum">
              <a:rPr lang="en-US" altLang="en-US" sz="1200" smtClean="0"/>
              <a:pPr eaLnBrk="1" hangingPunct="1"/>
              <a:t>1</a:t>
            </a:fld>
            <a:endParaRPr lang="en-US" altLang="en-US" sz="1200" smtClean="0"/>
          </a:p>
        </p:txBody>
      </p:sp>
      <p:sp>
        <p:nvSpPr>
          <p:cNvPr id="13318" name="Rectangle 2"/>
          <p:cNvSpPr>
            <a:spLocks noGrp="1" noRot="1" noChangeAspect="1" noChangeArrowheads="1" noTextEdit="1"/>
          </p:cNvSpPr>
          <p:nvPr>
            <p:ph type="sldImg"/>
          </p:nvPr>
        </p:nvSpPr>
        <p:spPr>
          <a:ln/>
        </p:spPr>
      </p:sp>
      <p:sp>
        <p:nvSpPr>
          <p:cNvPr id="1331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4115613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All about Bugs</a:t>
            </a:r>
          </a:p>
        </p:txBody>
      </p:sp>
      <p:sp>
        <p:nvSpPr>
          <p:cNvPr id="1434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43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2727ABE-EB85-4577-AEE0-D9F54FE19ACB}" type="slidenum">
              <a:rPr lang="en-US" altLang="en-US" sz="1200" smtClean="0"/>
              <a:pPr eaLnBrk="1" hangingPunct="1"/>
              <a:t>2</a:t>
            </a:fld>
            <a:endParaRPr lang="en-US" altLang="en-US" sz="1200" smtClean="0"/>
          </a:p>
        </p:txBody>
      </p:sp>
      <p:sp>
        <p:nvSpPr>
          <p:cNvPr id="14342" name="Rectangle 2"/>
          <p:cNvSpPr>
            <a:spLocks noGrp="1" noRot="1" noChangeAspect="1" noChangeArrowheads="1" noTextEdit="1"/>
          </p:cNvSpPr>
          <p:nvPr>
            <p:ph type="sldImg"/>
          </p:nvPr>
        </p:nvSpPr>
        <p:spPr>
          <a:ln/>
        </p:spPr>
      </p:sp>
      <p:sp>
        <p:nvSpPr>
          <p:cNvPr id="1434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is a closer look at insects and how knowledge of the life cycles of insects can assist with controlling them.</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315830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a:p>
        </p:txBody>
      </p:sp>
      <p:sp>
        <p:nvSpPr>
          <p:cNvPr id="4" name="Header Placeholder 3"/>
          <p:cNvSpPr>
            <a:spLocks noGrp="1"/>
          </p:cNvSpPr>
          <p:nvPr>
            <p:ph type="hdr" sz="quarter" idx="10"/>
          </p:nvPr>
        </p:nvSpPr>
        <p:spPr/>
        <p:txBody>
          <a:bodyPr/>
          <a:lstStyle/>
          <a:p>
            <a:pPr>
              <a:defRPr/>
            </a:pPr>
            <a:r>
              <a:rPr lang="en-US" dirty="0" smtClean="0"/>
              <a:t>All about Bugs</a:t>
            </a:r>
            <a:endParaRPr lang="en-US" dirty="0"/>
          </a:p>
        </p:txBody>
      </p:sp>
      <p:sp>
        <p:nvSpPr>
          <p:cNvPr id="6" name="Footer Placeholder 5"/>
          <p:cNvSpPr>
            <a:spLocks noGrp="1"/>
          </p:cNvSpPr>
          <p:nvPr>
            <p:ph type="ftr" sz="quarter" idx="12"/>
          </p:nvPr>
        </p:nvSpPr>
        <p:spPr/>
        <p:txBody>
          <a:bodyPr/>
          <a:lstStyle/>
          <a:p>
            <a:pPr>
              <a:defRPr/>
            </a:pPr>
            <a:r>
              <a:rPr lang="en-US" dirty="0" smtClean="0"/>
              <a:t>Curriculum for Agricultural Science Education Copyright 2015</a:t>
            </a:r>
            <a:endParaRPr lang="en-US" sz="1200" dirty="0"/>
          </a:p>
        </p:txBody>
      </p:sp>
      <p:sp>
        <p:nvSpPr>
          <p:cNvPr id="7" name="Slide Number Placeholder 6"/>
          <p:cNvSpPr>
            <a:spLocks noGrp="1"/>
          </p:cNvSpPr>
          <p:nvPr>
            <p:ph type="sldNum" sz="quarter" idx="13"/>
          </p:nvPr>
        </p:nvSpPr>
        <p:spPr/>
        <p:txBody>
          <a:bodyPr/>
          <a:lstStyle/>
          <a:p>
            <a:pPr>
              <a:defRPr/>
            </a:pPr>
            <a:fld id="{5E8708EF-3B00-4C2F-B431-F117C9D013A0}" type="slidenum">
              <a:rPr lang="en-US" smtClean="0"/>
              <a:pPr>
                <a:defRPr/>
              </a:pPr>
              <a:t>3</a:t>
            </a:fld>
            <a:endParaRPr lang="en-US" dirty="0"/>
          </a:p>
        </p:txBody>
      </p:sp>
      <p:sp>
        <p:nvSpPr>
          <p:cNvPr id="8"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3600324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All about Bugs</a:t>
            </a:r>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9949151-592D-41F2-B96C-64202339A56A}" type="slidenum">
              <a:rPr lang="en-US" altLang="en-US" sz="1200" smtClean="0"/>
              <a:pPr eaLnBrk="1" hangingPunct="1"/>
              <a:t>4</a:t>
            </a:fld>
            <a:endParaRPr lang="en-US" altLang="en-US" sz="120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When evaluating plant damage and making decisions to control pests, you must consider the life cycle of the pest.</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3491530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All about Bugs</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400C4DC-4AA0-4CA5-B05C-BBE0111A7AE8}" type="slidenum">
              <a:rPr lang="en-US" altLang="en-US" sz="1200" smtClean="0"/>
              <a:pPr eaLnBrk="1" hangingPunct="1"/>
              <a:t>5</a:t>
            </a:fld>
            <a:endParaRPr lang="en-US" altLang="en-US" sz="120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Insect life cycles must be understood because of metamorphosis. Insects can be completely different in shape, size, eating habits, and structure due to metamorphosis.</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433926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All about Bugs</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82F0472-4E01-45BF-AA4C-68ED088DD8D8}" type="slidenum">
              <a:rPr lang="en-US" altLang="en-US" sz="1200" smtClean="0"/>
              <a:pPr eaLnBrk="1" hangingPunct="1"/>
              <a:t>6</a:t>
            </a:fld>
            <a:endParaRPr lang="en-US" altLang="en-US" sz="120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Incomplete Metamorphosis is not as critical for producers to follow because eating habits stay the same.  </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238798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All about Bugs</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51EE6A0-45AA-4823-B611-FD741E54F6ED}" type="slidenum">
              <a:rPr lang="en-US" altLang="en-US" sz="1200" smtClean="0"/>
              <a:pPr eaLnBrk="1" hangingPunct="1"/>
              <a:t>7</a:t>
            </a:fld>
            <a:endParaRPr lang="en-US" altLang="en-US" sz="120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Complete metamorphosis is very important to understand because larva will attack a plant differently than an adult. Trying to control an insect in egg or pupa stage is also counter productive. Some biological control alternatives will only work on certain stages of metamorphosis.</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2039178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All about Bugs</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AA398BB-EC5B-4C3A-9CA4-BEE437866012}" type="slidenum">
              <a:rPr lang="en-US" altLang="en-US" sz="1200" smtClean="0"/>
              <a:pPr eaLnBrk="1" hangingPunct="1"/>
              <a:t>8</a:t>
            </a:fld>
            <a:endParaRPr lang="en-US" altLang="en-US" sz="120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Larvae have different mouth parts than adults causing different damages to plants. The mouth parts also dictate to the insect the part of the plant that is preferred.</a:t>
            </a:r>
          </a:p>
        </p:txBody>
      </p:sp>
      <p:sp>
        <p:nvSpPr>
          <p:cNvPr id="9"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457910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All about Bugs</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79BEB94-0A53-4473-9AC0-8E187E46707B}" type="slidenum">
              <a:rPr lang="en-US" altLang="en-US" sz="1200" smtClean="0"/>
              <a:pPr eaLnBrk="1" hangingPunct="1"/>
              <a:t>9</a:t>
            </a:fld>
            <a:endParaRPr lang="en-US" altLang="en-US" sz="120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idx="1"/>
          </p:nvPr>
        </p:nvSpPr>
        <p:spPr bwMode="auto">
          <a:xfrm>
            <a:off x="3581400" y="0"/>
            <a:ext cx="32750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8 – Lesson 8.1 Pesky Bugs and Plants</a:t>
            </a:r>
            <a:endParaRPr lang="en-US" dirty="0"/>
          </a:p>
        </p:txBody>
      </p:sp>
    </p:spTree>
    <p:extLst>
      <p:ext uri="{BB962C8B-B14F-4D97-AF65-F5344CB8AC3E}">
        <p14:creationId xmlns:p14="http://schemas.microsoft.com/office/powerpoint/2010/main" val="19934389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32D41E32-EF2E-4A42-AB37-06E8BC834678}" type="slidenum">
              <a:rPr lang="en-US"/>
              <a:pPr>
                <a:defRPr/>
              </a:pPr>
              <a:t>‹#›</a:t>
            </a:fld>
            <a:endParaRPr lang="en-US" dirty="0"/>
          </a:p>
        </p:txBody>
      </p:sp>
    </p:spTree>
    <p:extLst>
      <p:ext uri="{BB962C8B-B14F-4D97-AF65-F5344CB8AC3E}">
        <p14:creationId xmlns:p14="http://schemas.microsoft.com/office/powerpoint/2010/main" val="129721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47E231-400B-4CEF-9F79-B8ED40077065}" type="slidenum">
              <a:rPr lang="en-US"/>
              <a:pPr>
                <a:defRPr/>
              </a:pPr>
              <a:t>‹#›</a:t>
            </a:fld>
            <a:endParaRPr lang="en-US" dirty="0"/>
          </a:p>
        </p:txBody>
      </p:sp>
    </p:spTree>
    <p:extLst>
      <p:ext uri="{BB962C8B-B14F-4D97-AF65-F5344CB8AC3E}">
        <p14:creationId xmlns:p14="http://schemas.microsoft.com/office/powerpoint/2010/main" val="390057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00157A-DEA5-488D-9675-8B5396C0F57E}" type="slidenum">
              <a:rPr lang="en-US"/>
              <a:pPr>
                <a:defRPr/>
              </a:pPr>
              <a:t>‹#›</a:t>
            </a:fld>
            <a:endParaRPr lang="en-US" dirty="0"/>
          </a:p>
        </p:txBody>
      </p:sp>
    </p:spTree>
    <p:extLst>
      <p:ext uri="{BB962C8B-B14F-4D97-AF65-F5344CB8AC3E}">
        <p14:creationId xmlns:p14="http://schemas.microsoft.com/office/powerpoint/2010/main" val="3309813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6E7290-7BE3-4509-8572-E2AF6082352D}" type="slidenum">
              <a:rPr lang="en-US"/>
              <a:pPr>
                <a:defRPr/>
              </a:pPr>
              <a:t>‹#›</a:t>
            </a:fld>
            <a:endParaRPr lang="en-US" dirty="0"/>
          </a:p>
        </p:txBody>
      </p:sp>
    </p:spTree>
    <p:extLst>
      <p:ext uri="{BB962C8B-B14F-4D97-AF65-F5344CB8AC3E}">
        <p14:creationId xmlns:p14="http://schemas.microsoft.com/office/powerpoint/2010/main" val="15629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327281-40E6-436A-9688-6A43A3BCA7FD}" type="slidenum">
              <a:rPr lang="en-US"/>
              <a:pPr>
                <a:defRPr/>
              </a:pPr>
              <a:t>‹#›</a:t>
            </a:fld>
            <a:endParaRPr lang="en-US" dirty="0"/>
          </a:p>
        </p:txBody>
      </p:sp>
    </p:spTree>
    <p:extLst>
      <p:ext uri="{BB962C8B-B14F-4D97-AF65-F5344CB8AC3E}">
        <p14:creationId xmlns:p14="http://schemas.microsoft.com/office/powerpoint/2010/main" val="2920248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D7265F3-5DA9-4F7C-988F-A142308B63FA}" type="slidenum">
              <a:rPr lang="en-US"/>
              <a:pPr>
                <a:defRPr/>
              </a:pPr>
              <a:t>‹#›</a:t>
            </a:fld>
            <a:endParaRPr lang="en-US" dirty="0"/>
          </a:p>
        </p:txBody>
      </p:sp>
    </p:spTree>
    <p:extLst>
      <p:ext uri="{BB962C8B-B14F-4D97-AF65-F5344CB8AC3E}">
        <p14:creationId xmlns:p14="http://schemas.microsoft.com/office/powerpoint/2010/main" val="1477091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B57BC0B-2045-42CA-937C-686050B197A8}" type="slidenum">
              <a:rPr lang="en-US"/>
              <a:pPr>
                <a:defRPr/>
              </a:pPr>
              <a:t>‹#›</a:t>
            </a:fld>
            <a:endParaRPr lang="en-US" dirty="0"/>
          </a:p>
        </p:txBody>
      </p:sp>
    </p:spTree>
    <p:extLst>
      <p:ext uri="{BB962C8B-B14F-4D97-AF65-F5344CB8AC3E}">
        <p14:creationId xmlns:p14="http://schemas.microsoft.com/office/powerpoint/2010/main" val="351081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8419B98-58EF-4B3D-B8EE-0A6AAAE1AD3A}" type="slidenum">
              <a:rPr lang="en-US"/>
              <a:pPr>
                <a:defRPr/>
              </a:pPr>
              <a:t>‹#›</a:t>
            </a:fld>
            <a:endParaRPr lang="en-US" dirty="0"/>
          </a:p>
        </p:txBody>
      </p:sp>
    </p:spTree>
    <p:extLst>
      <p:ext uri="{BB962C8B-B14F-4D97-AF65-F5344CB8AC3E}">
        <p14:creationId xmlns:p14="http://schemas.microsoft.com/office/powerpoint/2010/main" val="2907602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7C4F67F-450B-40BB-8627-4E83C050B559}" type="slidenum">
              <a:rPr lang="en-US"/>
              <a:pPr>
                <a:defRPr/>
              </a:pPr>
              <a:t>‹#›</a:t>
            </a:fld>
            <a:endParaRPr lang="en-US" dirty="0"/>
          </a:p>
        </p:txBody>
      </p:sp>
    </p:spTree>
    <p:extLst>
      <p:ext uri="{BB962C8B-B14F-4D97-AF65-F5344CB8AC3E}">
        <p14:creationId xmlns:p14="http://schemas.microsoft.com/office/powerpoint/2010/main" val="267857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DD626D-6A62-45F1-947D-9AA1FD9A4DD5}" type="slidenum">
              <a:rPr lang="en-US"/>
              <a:pPr>
                <a:defRPr/>
              </a:pPr>
              <a:t>‹#›</a:t>
            </a:fld>
            <a:endParaRPr lang="en-US" dirty="0"/>
          </a:p>
        </p:txBody>
      </p:sp>
    </p:spTree>
    <p:extLst>
      <p:ext uri="{BB962C8B-B14F-4D97-AF65-F5344CB8AC3E}">
        <p14:creationId xmlns:p14="http://schemas.microsoft.com/office/powerpoint/2010/main" val="3539496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5C9982-4112-4516-B3AB-B46D564BE62B}" type="slidenum">
              <a:rPr lang="en-US"/>
              <a:pPr>
                <a:defRPr/>
              </a:pPr>
              <a:t>‹#›</a:t>
            </a:fld>
            <a:endParaRPr lang="en-US" dirty="0"/>
          </a:p>
        </p:txBody>
      </p:sp>
    </p:spTree>
    <p:extLst>
      <p:ext uri="{BB962C8B-B14F-4D97-AF65-F5344CB8AC3E}">
        <p14:creationId xmlns:p14="http://schemas.microsoft.com/office/powerpoint/2010/main" val="2543820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3DAA835-990E-4940-8857-E4962C4377CD}"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0AB7E54-E813-48EC-8D3C-728B0D4133D5}" type="slidenum">
              <a:rPr lang="en-US" altLang="en-US" sz="1400" smtClean="0"/>
              <a:pPr eaLnBrk="1" hangingPunct="1"/>
              <a:t>1</a:t>
            </a:fld>
            <a:endParaRPr lang="en-US" altLang="en-US" sz="140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0D808F5-16CC-41C7-BE08-A9BAFA3559D0}" type="slidenum">
              <a:rPr lang="en-US" altLang="en-US" sz="1400" smtClean="0"/>
              <a:pPr eaLnBrk="1" hangingPunct="1"/>
              <a:t>2</a:t>
            </a:fld>
            <a:endParaRPr lang="en-US" altLang="en-US" sz="1400" smtClean="0"/>
          </a:p>
        </p:txBody>
      </p:sp>
      <p:sp>
        <p:nvSpPr>
          <p:cNvPr id="4099" name="Rectangle 4"/>
          <p:cNvSpPr>
            <a:spLocks noGrp="1" noChangeArrowheads="1"/>
          </p:cNvSpPr>
          <p:nvPr>
            <p:ph type="title"/>
          </p:nvPr>
        </p:nvSpPr>
        <p:spPr>
          <a:xfrm>
            <a:off x="533400" y="2819400"/>
            <a:ext cx="8229600" cy="1524000"/>
          </a:xfrm>
        </p:spPr>
        <p:txBody>
          <a:bodyPr/>
          <a:lstStyle/>
          <a:p>
            <a:pPr eaLnBrk="1" hangingPunct="1"/>
            <a:r>
              <a:rPr lang="en-US" altLang="en-US" dirty="0" smtClean="0"/>
              <a:t>All about Bugs</a:t>
            </a:r>
            <a:br>
              <a:rPr lang="en-US" altLang="en-US" dirty="0" smtClean="0"/>
            </a:br>
            <a:r>
              <a:rPr lang="en-US" altLang="en-US" dirty="0" smtClean="0"/>
              <a:t/>
            </a:r>
            <a:br>
              <a:rPr lang="en-US" altLang="en-US" dirty="0" smtClean="0"/>
            </a:br>
            <a:r>
              <a:rPr lang="en-US" altLang="en-US" sz="2800" dirty="0" smtClean="0"/>
              <a:t>Unit 8 – Surviving a Harsh Environment</a:t>
            </a:r>
            <a:br>
              <a:rPr lang="en-US" altLang="en-US" sz="2800" dirty="0" smtClean="0"/>
            </a:br>
            <a:r>
              <a:rPr lang="en-US" altLang="en-US" sz="2800" dirty="0" smtClean="0"/>
              <a:t>Lesson 8.1 Pesky Bugs and Plants</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82A4EDA-93D9-4C0C-9149-05229A1ED118}" type="slidenum">
              <a:rPr lang="en-US" altLang="en-US" sz="1400" smtClean="0"/>
              <a:pPr eaLnBrk="1" hangingPunct="1"/>
              <a:t>3</a:t>
            </a:fld>
            <a:endParaRPr lang="en-US" altLang="en-US" sz="1400" smtClean="0"/>
          </a:p>
        </p:txBody>
      </p:sp>
      <p:sp>
        <p:nvSpPr>
          <p:cNvPr id="5123" name="Rectangle 2"/>
          <p:cNvSpPr>
            <a:spLocks noGrp="1" noChangeArrowheads="1"/>
          </p:cNvSpPr>
          <p:nvPr>
            <p:ph type="title"/>
          </p:nvPr>
        </p:nvSpPr>
        <p:spPr/>
        <p:txBody>
          <a:bodyPr/>
          <a:lstStyle/>
          <a:p>
            <a:pPr eaLnBrk="1" hangingPunct="1"/>
            <a:r>
              <a:rPr lang="en-US" altLang="en-US" smtClean="0"/>
              <a:t>Insects Plight</a:t>
            </a:r>
          </a:p>
        </p:txBody>
      </p:sp>
      <p:sp>
        <p:nvSpPr>
          <p:cNvPr id="5124" name="Rectangle 3"/>
          <p:cNvSpPr>
            <a:spLocks noGrp="1" noChangeArrowheads="1"/>
          </p:cNvSpPr>
          <p:nvPr>
            <p:ph type="body" idx="1"/>
          </p:nvPr>
        </p:nvSpPr>
        <p:spPr/>
        <p:txBody>
          <a:bodyPr/>
          <a:lstStyle/>
          <a:p>
            <a:pPr eaLnBrk="1" hangingPunct="1">
              <a:buFontTx/>
              <a:buNone/>
            </a:pPr>
            <a:r>
              <a:rPr lang="en-US" altLang="en-US" smtClean="0"/>
              <a:t>Insects cause billions of damage to plant crops each year.</a:t>
            </a:r>
          </a:p>
          <a:p>
            <a:pPr eaLnBrk="1" hangingPunct="1">
              <a:buFontTx/>
              <a:buNone/>
            </a:pPr>
            <a:endParaRPr lang="en-US" altLang="en-US" smtClean="0"/>
          </a:p>
          <a:p>
            <a:pPr eaLnBrk="1" hangingPunct="1">
              <a:buFontTx/>
              <a:buNone/>
            </a:pPr>
            <a:r>
              <a:rPr lang="en-US" altLang="en-US" smtClean="0"/>
              <a:t>They are the single greatest cause of financial loss for crop production.</a:t>
            </a:r>
          </a:p>
        </p:txBody>
      </p:sp>
      <p:pic>
        <p:nvPicPr>
          <p:cNvPr id="5125" name="Picture 4" descr="MCj0424198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724400"/>
            <a:ext cx="2152650"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8E7C7B8-6753-4B63-B65C-E8CE71D3210B}" type="slidenum">
              <a:rPr lang="en-US" altLang="en-US" sz="1400" smtClean="0"/>
              <a:pPr eaLnBrk="1" hangingPunct="1"/>
              <a:t>4</a:t>
            </a:fld>
            <a:endParaRPr lang="en-US" altLang="en-US" sz="1400" smtClean="0"/>
          </a:p>
        </p:txBody>
      </p:sp>
      <p:sp>
        <p:nvSpPr>
          <p:cNvPr id="6147" name="Rectangle 2"/>
          <p:cNvSpPr>
            <a:spLocks noGrp="1" noChangeArrowheads="1"/>
          </p:cNvSpPr>
          <p:nvPr>
            <p:ph type="title"/>
          </p:nvPr>
        </p:nvSpPr>
        <p:spPr/>
        <p:txBody>
          <a:bodyPr/>
          <a:lstStyle/>
          <a:p>
            <a:pPr eaLnBrk="1" hangingPunct="1"/>
            <a:r>
              <a:rPr lang="en-US" altLang="en-US" smtClean="0"/>
              <a:t>Breaking the Cycle</a:t>
            </a:r>
          </a:p>
        </p:txBody>
      </p:sp>
      <p:sp>
        <p:nvSpPr>
          <p:cNvPr id="48131" name="Rectangle 3"/>
          <p:cNvSpPr>
            <a:spLocks noGrp="1" noChangeArrowheads="1"/>
          </p:cNvSpPr>
          <p:nvPr>
            <p:ph type="body" idx="1"/>
          </p:nvPr>
        </p:nvSpPr>
        <p:spPr/>
        <p:txBody>
          <a:bodyPr/>
          <a:lstStyle/>
          <a:p>
            <a:pPr eaLnBrk="1" hangingPunct="1">
              <a:buFontTx/>
              <a:buBlip>
                <a:blip r:embed="rId3"/>
              </a:buBlip>
            </a:pPr>
            <a:r>
              <a:rPr lang="en-US" altLang="en-US" smtClean="0"/>
              <a:t>When controlling plant pests, knowledge of pest life cycles is vital.</a:t>
            </a:r>
          </a:p>
          <a:p>
            <a:pPr eaLnBrk="1" hangingPunct="1">
              <a:buFontTx/>
              <a:buBlip>
                <a:blip r:embed="rId3"/>
              </a:buBlip>
            </a:pPr>
            <a:r>
              <a:rPr lang="en-US" altLang="en-US" smtClean="0"/>
              <a:t>Pests become a threat at certain stages of their life span.</a:t>
            </a:r>
          </a:p>
          <a:p>
            <a:pPr eaLnBrk="1" hangingPunct="1">
              <a:buFontTx/>
              <a:buBlip>
                <a:blip r:embed="rId3"/>
              </a:buBlip>
            </a:pPr>
            <a:r>
              <a:rPr lang="en-US" altLang="en-US" smtClean="0"/>
              <a:t>Pests are sometimes best controlled at certain stages of their life span.</a:t>
            </a:r>
          </a:p>
          <a:p>
            <a:pPr eaLnBrk="1" hangingPunct="1">
              <a:buFontTx/>
              <a:buBlip>
                <a:blip r:embed="rId3"/>
              </a:buBlip>
            </a:pPr>
            <a:r>
              <a:rPr lang="en-US" altLang="en-US" smtClean="0"/>
              <a:t>Eliminating a pest before reproduction is vital to population control.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anim calcmode="lin" valueType="num">
                                      <p:cBhvr additive="base">
                                        <p:cTn id="7"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anim calcmode="lin" valueType="num">
                                      <p:cBhvr additive="base">
                                        <p:cTn id="13"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131">
                                            <p:txEl>
                                              <p:pRg st="3" end="3"/>
                                            </p:txEl>
                                          </p:spTgt>
                                        </p:tgtEl>
                                        <p:attrNameLst>
                                          <p:attrName>style.visibility</p:attrName>
                                        </p:attrNameLst>
                                      </p:cBhvr>
                                      <p:to>
                                        <p:strVal val="visible"/>
                                      </p:to>
                                    </p:set>
                                    <p:anim calcmode="lin" valueType="num">
                                      <p:cBhvr additive="base">
                                        <p:cTn id="19"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1E8D952-90FC-482B-827A-50D4BF066BF2}" type="slidenum">
              <a:rPr lang="en-US" altLang="en-US" sz="1400" smtClean="0"/>
              <a:pPr eaLnBrk="1" hangingPunct="1"/>
              <a:t>5</a:t>
            </a:fld>
            <a:endParaRPr lang="en-US" altLang="en-US" sz="1400" smtClean="0"/>
          </a:p>
        </p:txBody>
      </p:sp>
      <p:sp>
        <p:nvSpPr>
          <p:cNvPr id="7171" name="Rectangle 2"/>
          <p:cNvSpPr>
            <a:spLocks noGrp="1" noChangeArrowheads="1"/>
          </p:cNvSpPr>
          <p:nvPr>
            <p:ph type="title"/>
          </p:nvPr>
        </p:nvSpPr>
        <p:spPr/>
        <p:txBody>
          <a:bodyPr/>
          <a:lstStyle/>
          <a:p>
            <a:pPr eaLnBrk="1" hangingPunct="1"/>
            <a:r>
              <a:rPr lang="en-US" altLang="en-US" smtClean="0"/>
              <a:t>Insect Metamorphosis</a:t>
            </a:r>
          </a:p>
        </p:txBody>
      </p:sp>
      <p:sp>
        <p:nvSpPr>
          <p:cNvPr id="7172" name="Rectangle 3"/>
          <p:cNvSpPr>
            <a:spLocks noGrp="1" noChangeArrowheads="1"/>
          </p:cNvSpPr>
          <p:nvPr>
            <p:ph type="body" idx="1"/>
          </p:nvPr>
        </p:nvSpPr>
        <p:spPr/>
        <p:txBody>
          <a:bodyPr/>
          <a:lstStyle/>
          <a:p>
            <a:pPr eaLnBrk="1" hangingPunct="1">
              <a:buFontTx/>
              <a:buNone/>
            </a:pPr>
            <a:r>
              <a:rPr lang="en-US" altLang="en-US" dirty="0" smtClean="0"/>
              <a:t>As insects go through stages of development from eggs to an adult, their transformation is called metamorphosis.</a:t>
            </a:r>
          </a:p>
          <a:p>
            <a:pPr eaLnBrk="1" hangingPunct="1">
              <a:buFontTx/>
              <a:buNone/>
            </a:pPr>
            <a:endParaRPr lang="en-US" altLang="en-US" dirty="0" smtClean="0"/>
          </a:p>
          <a:p>
            <a:pPr eaLnBrk="1" hangingPunct="1">
              <a:buFontTx/>
              <a:buNone/>
            </a:pPr>
            <a:r>
              <a:rPr lang="en-US" altLang="en-US" dirty="0" smtClean="0"/>
              <a:t>Two types of metamorphosis:</a:t>
            </a:r>
          </a:p>
          <a:p>
            <a:pPr eaLnBrk="1" hangingPunct="1"/>
            <a:r>
              <a:rPr lang="en-US" altLang="en-US" dirty="0" smtClean="0"/>
              <a:t>Incomplete</a:t>
            </a:r>
          </a:p>
          <a:p>
            <a:pPr eaLnBrk="1" hangingPunct="1"/>
            <a:r>
              <a:rPr lang="en-US" altLang="en-US" dirty="0" smtClean="0"/>
              <a:t>Complete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242F822-127E-458F-A1E4-80294C8563AB}" type="slidenum">
              <a:rPr lang="en-US" altLang="en-US" sz="1400" smtClean="0"/>
              <a:pPr eaLnBrk="1" hangingPunct="1"/>
              <a:t>6</a:t>
            </a:fld>
            <a:endParaRPr lang="en-US" altLang="en-US" sz="1400" smtClean="0"/>
          </a:p>
        </p:txBody>
      </p:sp>
      <p:sp>
        <p:nvSpPr>
          <p:cNvPr id="8195" name="Rectangle 2"/>
          <p:cNvSpPr>
            <a:spLocks noGrp="1" noChangeArrowheads="1"/>
          </p:cNvSpPr>
          <p:nvPr>
            <p:ph type="title"/>
          </p:nvPr>
        </p:nvSpPr>
        <p:spPr/>
        <p:txBody>
          <a:bodyPr/>
          <a:lstStyle/>
          <a:p>
            <a:pPr eaLnBrk="1" hangingPunct="1"/>
            <a:r>
              <a:rPr lang="en-US" altLang="en-US" smtClean="0"/>
              <a:t>Incomplete Metamorphosis</a:t>
            </a:r>
          </a:p>
        </p:txBody>
      </p:sp>
      <p:sp>
        <p:nvSpPr>
          <p:cNvPr id="8196" name="Rectangle 3"/>
          <p:cNvSpPr>
            <a:spLocks noGrp="1" noChangeArrowheads="1"/>
          </p:cNvSpPr>
          <p:nvPr>
            <p:ph type="body" idx="1"/>
          </p:nvPr>
        </p:nvSpPr>
        <p:spPr>
          <a:xfrm>
            <a:off x="457200" y="1828800"/>
            <a:ext cx="8382000" cy="4297363"/>
          </a:xfrm>
        </p:spPr>
        <p:txBody>
          <a:bodyPr/>
          <a:lstStyle/>
          <a:p>
            <a:pPr eaLnBrk="1" hangingPunct="1">
              <a:buFontTx/>
              <a:buNone/>
            </a:pPr>
            <a:r>
              <a:rPr lang="en-US" altLang="en-US" dirty="0" smtClean="0"/>
              <a:t>Also known as gradual metamorphosis:</a:t>
            </a:r>
          </a:p>
          <a:p>
            <a:pPr eaLnBrk="1" hangingPunct="1"/>
            <a:r>
              <a:rPr lang="en-US" altLang="en-US" sz="2800" dirty="0" smtClean="0">
                <a:cs typeface="Arial" charset="0"/>
              </a:rPr>
              <a:t>All stages have the same eating habits</a:t>
            </a:r>
          </a:p>
          <a:p>
            <a:pPr eaLnBrk="1" hangingPunct="1"/>
            <a:r>
              <a:rPr lang="en-US" altLang="en-US" sz="2800" dirty="0" smtClean="0"/>
              <a:t>Example: Grasshopper Transformation</a:t>
            </a:r>
            <a:endParaRPr lang="en-US" altLang="en-US" sz="2800" dirty="0" smtClean="0">
              <a:cs typeface="Arial" charset="0"/>
            </a:endParaRPr>
          </a:p>
          <a:p>
            <a:pPr algn="ctr" eaLnBrk="1" hangingPunct="1">
              <a:buFontTx/>
              <a:buNone/>
            </a:pPr>
            <a:endParaRPr lang="en-US" altLang="en-US" dirty="0" smtClean="0"/>
          </a:p>
          <a:p>
            <a:pPr algn="ctr" eaLnBrk="1" hangingPunct="1">
              <a:buFontTx/>
              <a:buNone/>
            </a:pPr>
            <a:r>
              <a:rPr lang="en-US" altLang="en-US" dirty="0" smtClean="0"/>
              <a:t>Egg </a:t>
            </a:r>
            <a:r>
              <a:rPr lang="en-US" altLang="en-US" dirty="0" smtClean="0">
                <a:cs typeface="Arial" charset="0"/>
              </a:rPr>
              <a:t>→ Early Nymph → Late Nymph → Adult</a:t>
            </a:r>
          </a:p>
        </p:txBody>
      </p:sp>
      <p:pic>
        <p:nvPicPr>
          <p:cNvPr id="8197" name="Picture 4" descr="MCAN02545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4800600"/>
            <a:ext cx="3886200" cy="163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8B9AC7A-45E7-4808-ABCA-A9CE111B3B21}" type="slidenum">
              <a:rPr lang="en-US" altLang="en-US" sz="1400" smtClean="0"/>
              <a:pPr eaLnBrk="1" hangingPunct="1"/>
              <a:t>7</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smtClean="0"/>
              <a:t>Complete Metamorphosis</a:t>
            </a:r>
          </a:p>
        </p:txBody>
      </p:sp>
      <p:sp>
        <p:nvSpPr>
          <p:cNvPr id="9220" name="Rectangle 3"/>
          <p:cNvSpPr>
            <a:spLocks noGrp="1" noChangeArrowheads="1"/>
          </p:cNvSpPr>
          <p:nvPr>
            <p:ph type="body" idx="1"/>
          </p:nvPr>
        </p:nvSpPr>
        <p:spPr>
          <a:xfrm>
            <a:off x="304800" y="1828800"/>
            <a:ext cx="8534400" cy="4297363"/>
          </a:xfrm>
        </p:spPr>
        <p:txBody>
          <a:bodyPr/>
          <a:lstStyle/>
          <a:p>
            <a:pPr eaLnBrk="1" hangingPunct="1">
              <a:buFontTx/>
              <a:buNone/>
            </a:pPr>
            <a:r>
              <a:rPr lang="en-US" altLang="en-US" dirty="0" smtClean="0"/>
              <a:t>Complete metamorphosis has the extreme variation of anatomical features:</a:t>
            </a:r>
          </a:p>
          <a:p>
            <a:pPr eaLnBrk="1" hangingPunct="1"/>
            <a:r>
              <a:rPr lang="en-US" altLang="en-US" sz="2800" dirty="0" smtClean="0">
                <a:cs typeface="Arial" charset="0"/>
              </a:rPr>
              <a:t>Larva and adult stages have different eating habits</a:t>
            </a:r>
          </a:p>
          <a:p>
            <a:pPr eaLnBrk="1" hangingPunct="1"/>
            <a:r>
              <a:rPr lang="en-US" altLang="en-US" sz="2800" dirty="0" smtClean="0"/>
              <a:t>Example: Butterfly Transformation</a:t>
            </a:r>
          </a:p>
          <a:p>
            <a:pPr algn="ctr" eaLnBrk="1" hangingPunct="1">
              <a:buFontTx/>
              <a:buNone/>
            </a:pPr>
            <a:endParaRPr lang="en-US" altLang="en-US" dirty="0" smtClean="0"/>
          </a:p>
          <a:p>
            <a:pPr algn="ctr" eaLnBrk="1" hangingPunct="1">
              <a:buFontTx/>
              <a:buNone/>
            </a:pPr>
            <a:r>
              <a:rPr lang="en-US" altLang="en-US" dirty="0" smtClean="0"/>
              <a:t>Eggs </a:t>
            </a:r>
            <a:r>
              <a:rPr lang="en-US" altLang="en-US" dirty="0" smtClean="0">
                <a:cs typeface="Arial" charset="0"/>
              </a:rPr>
              <a:t>→ Larva → Pupa → Adult</a:t>
            </a:r>
          </a:p>
        </p:txBody>
      </p:sp>
      <p:pic>
        <p:nvPicPr>
          <p:cNvPr id="9221" name="Picture 4" descr="MCj0346905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800" y="5029200"/>
            <a:ext cx="1827213"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87D4F40-395D-4E7F-960D-9599C4029504}" type="slidenum">
              <a:rPr lang="en-US" altLang="en-US" sz="1400" smtClean="0"/>
              <a:pPr eaLnBrk="1" hangingPunct="1"/>
              <a:t>8</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z="4000" smtClean="0"/>
              <a:t>How Insects Eat at Various Stages</a:t>
            </a:r>
          </a:p>
        </p:txBody>
      </p:sp>
      <p:sp>
        <p:nvSpPr>
          <p:cNvPr id="56323" name="Rectangle 3"/>
          <p:cNvSpPr>
            <a:spLocks noGrp="1" noChangeArrowheads="1"/>
          </p:cNvSpPr>
          <p:nvPr>
            <p:ph type="body" idx="1"/>
          </p:nvPr>
        </p:nvSpPr>
        <p:spPr/>
        <p:txBody>
          <a:bodyPr/>
          <a:lstStyle/>
          <a:p>
            <a:pPr eaLnBrk="1" hangingPunct="1">
              <a:buFontTx/>
              <a:buBlip>
                <a:blip r:embed="rId3"/>
              </a:buBlip>
            </a:pPr>
            <a:r>
              <a:rPr lang="en-US" altLang="en-US" dirty="0" smtClean="0"/>
              <a:t>Adult insects: vegetation feeders or plant tissue fluid suckers.</a:t>
            </a:r>
          </a:p>
          <a:p>
            <a:pPr eaLnBrk="1" hangingPunct="1">
              <a:buFontTx/>
              <a:buBlip>
                <a:blip r:embed="rId4"/>
              </a:buBlip>
            </a:pPr>
            <a:r>
              <a:rPr lang="en-US" altLang="en-US" dirty="0" smtClean="0"/>
              <a:t>Larvae insects: boring into stalks, feeding on young plants or roots.</a:t>
            </a:r>
          </a:p>
          <a:p>
            <a:pPr eaLnBrk="1" hangingPunct="1">
              <a:buFontTx/>
              <a:buBlip>
                <a:blip r:embed="rId5"/>
              </a:buBlip>
            </a:pPr>
            <a:r>
              <a:rPr lang="en-US" altLang="en-US" dirty="0" smtClean="0"/>
              <a:t>For example, rootworm larvae feeds on corn roots while rootworm </a:t>
            </a:r>
            <a:r>
              <a:rPr lang="en-US" altLang="en-US" smtClean="0"/>
              <a:t>adult feeds </a:t>
            </a:r>
            <a:r>
              <a:rPr lang="en-US" altLang="en-US" dirty="0" smtClean="0"/>
              <a:t>on corn silk.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 calcmode="lin" valueType="num">
                                      <p:cBhvr additive="base">
                                        <p:cTn id="7"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2" end="2"/>
                                            </p:txEl>
                                          </p:spTgt>
                                        </p:tgtEl>
                                        <p:attrNameLst>
                                          <p:attrName>style.visibility</p:attrName>
                                        </p:attrNameLst>
                                      </p:cBhvr>
                                      <p:to>
                                        <p:strVal val="visible"/>
                                      </p:to>
                                    </p:set>
                                    <p:anim calcmode="lin" valueType="num">
                                      <p:cBhvr additive="base">
                                        <p:cTn id="13"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D84BBC0-0B52-4A95-8817-CADCFF4829B6}" type="slidenum">
              <a:rPr lang="en-US" altLang="en-US" sz="1400" smtClean="0"/>
              <a:pPr eaLnBrk="1" hangingPunct="1"/>
              <a:t>9</a:t>
            </a:fld>
            <a:endParaRPr lang="en-US" altLang="en-US" sz="1400" smtClean="0"/>
          </a:p>
        </p:txBody>
      </p:sp>
      <p:sp>
        <p:nvSpPr>
          <p:cNvPr id="11267"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1268"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mtClean="0"/>
              <a:t>Herren, R. V. (2004). </a:t>
            </a:r>
            <a:r>
              <a:rPr lang="en-US" altLang="en-US" i="1" smtClean="0"/>
              <a:t>The science of agriculture: A biological approach</a:t>
            </a:r>
            <a:r>
              <a:rPr lang="en-US" altLang="en-US" smtClean="0"/>
              <a:t> (2nd ed.). Albany, NY: Delmar.</a:t>
            </a:r>
          </a:p>
          <a:p>
            <a:pPr eaLnBrk="1" hangingPunct="1">
              <a:buFontTx/>
              <a:buNone/>
            </a:pPr>
            <a:endParaRPr lang="en-US" altLang="en-US" smtClean="0"/>
          </a:p>
          <a:p>
            <a:pPr eaLnBrk="1" hangingPunct="1">
              <a:buFontTx/>
              <a:buNone/>
            </a:pPr>
            <a:r>
              <a:rPr lang="en-US" altLang="en-US" smtClean="0"/>
              <a:t>Reiley, H. E., &amp; Shry, C. L. (2007). </a:t>
            </a:r>
            <a:r>
              <a:rPr lang="en-US" altLang="en-US" i="1" smtClean="0"/>
              <a:t>Introduction to horticulture</a:t>
            </a:r>
            <a:r>
              <a:rPr lang="en-US" altLang="en-US" smtClean="0"/>
              <a:t> (7th ed.). Clifton Park, NY: Delmar.</a:t>
            </a: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54</TotalTime>
  <Words>688</Words>
  <Application>Microsoft Office PowerPoint</Application>
  <PresentationFormat>On-screen Show (4:3)</PresentationFormat>
  <Paragraphs>97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Verdana</vt:lpstr>
      <vt:lpstr>Plant_PowerPoint_Template</vt:lpstr>
      <vt:lpstr>PowerPoint Presentation</vt:lpstr>
      <vt:lpstr>All about Bugs  Unit 8 – Surviving a Harsh Environment Lesson 8.1 Pesky Bugs and Plants</vt:lpstr>
      <vt:lpstr>Insects Plight</vt:lpstr>
      <vt:lpstr>Breaking the Cycle</vt:lpstr>
      <vt:lpstr>Insect Metamorphosis</vt:lpstr>
      <vt:lpstr>Incomplete Metamorphosis</vt:lpstr>
      <vt:lpstr>Complete Metamorphosis</vt:lpstr>
      <vt:lpstr>How Insects Eat at Various Stages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about Bugs</dc:title>
  <dc:subject>ASP - Unit 8 - Lesson 8.1 Pesky Bugs and Plants</dc:subject>
  <dc:creator>Travis Scherer and Dan Jansen</dc:creator>
  <cp:lastModifiedBy>Melanie Bloom</cp:lastModifiedBy>
  <cp:revision>14</cp:revision>
  <cp:lastPrinted>2015-04-18T16:51:51Z</cp:lastPrinted>
  <dcterms:created xsi:type="dcterms:W3CDTF">2008-10-09T06:06:47Z</dcterms:created>
  <dcterms:modified xsi:type="dcterms:W3CDTF">2015-04-18T17:08:18Z</dcterms:modified>
</cp:coreProperties>
</file>