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257" r:id="rId2"/>
    <p:sldId id="271" r:id="rId3"/>
    <p:sldId id="274" r:id="rId4"/>
    <p:sldId id="275" r:id="rId5"/>
    <p:sldId id="282" r:id="rId6"/>
    <p:sldId id="284" r:id="rId7"/>
    <p:sldId id="283" r:id="rId8"/>
    <p:sldId id="273" r:id="rId9"/>
    <p:sldId id="276" r:id="rId10"/>
    <p:sldId id="277" r:id="rId11"/>
    <p:sldId id="278" r:id="rId12"/>
    <p:sldId id="280" r:id="rId13"/>
    <p:sldId id="281" r:id="rId14"/>
    <p:sldId id="272" r:id="rId15"/>
  </p:sldIdLst>
  <p:sldSz cx="9144000" cy="6858000" type="screen4x3"/>
  <p:notesSz cx="6858000" cy="9144000"/>
  <p:defaultTextStyle>
    <a:defPPr>
      <a:defRPr lang="en-US"/>
    </a:defPPr>
    <a:lvl1pPr algn="l" rtl="0" fontAlgn="base">
      <a:spcBef>
        <a:spcPct val="0"/>
      </a:spcBef>
      <a:spcAft>
        <a:spcPct val="0"/>
      </a:spcAft>
      <a:defRPr sz="1600" kern="1200">
        <a:solidFill>
          <a:schemeClr val="tx1"/>
        </a:solidFill>
        <a:latin typeface="Arial" charset="0"/>
        <a:ea typeface="+mn-ea"/>
        <a:cs typeface="+mn-cs"/>
      </a:defRPr>
    </a:lvl1pPr>
    <a:lvl2pPr marL="457200" algn="l" rtl="0" fontAlgn="base">
      <a:spcBef>
        <a:spcPct val="0"/>
      </a:spcBef>
      <a:spcAft>
        <a:spcPct val="0"/>
      </a:spcAft>
      <a:defRPr sz="1600" kern="1200">
        <a:solidFill>
          <a:schemeClr val="tx1"/>
        </a:solidFill>
        <a:latin typeface="Arial" charset="0"/>
        <a:ea typeface="+mn-ea"/>
        <a:cs typeface="+mn-cs"/>
      </a:defRPr>
    </a:lvl2pPr>
    <a:lvl3pPr marL="914400" algn="l" rtl="0" fontAlgn="base">
      <a:spcBef>
        <a:spcPct val="0"/>
      </a:spcBef>
      <a:spcAft>
        <a:spcPct val="0"/>
      </a:spcAft>
      <a:defRPr sz="1600" kern="1200">
        <a:solidFill>
          <a:schemeClr val="tx1"/>
        </a:solidFill>
        <a:latin typeface="Arial" charset="0"/>
        <a:ea typeface="+mn-ea"/>
        <a:cs typeface="+mn-cs"/>
      </a:defRPr>
    </a:lvl3pPr>
    <a:lvl4pPr marL="1371600" algn="l" rtl="0" fontAlgn="base">
      <a:spcBef>
        <a:spcPct val="0"/>
      </a:spcBef>
      <a:spcAft>
        <a:spcPct val="0"/>
      </a:spcAft>
      <a:defRPr sz="1600" kern="1200">
        <a:solidFill>
          <a:schemeClr val="tx1"/>
        </a:solidFill>
        <a:latin typeface="Arial" charset="0"/>
        <a:ea typeface="+mn-ea"/>
        <a:cs typeface="+mn-cs"/>
      </a:defRPr>
    </a:lvl4pPr>
    <a:lvl5pPr marL="1828800" algn="l" rtl="0" fontAlgn="base">
      <a:spcBef>
        <a:spcPct val="0"/>
      </a:spcBef>
      <a:spcAft>
        <a:spcPct val="0"/>
      </a:spcAft>
      <a:defRPr sz="1600" kern="1200">
        <a:solidFill>
          <a:schemeClr val="tx1"/>
        </a:solidFill>
        <a:latin typeface="Arial" charset="0"/>
        <a:ea typeface="+mn-ea"/>
        <a:cs typeface="+mn-cs"/>
      </a:defRPr>
    </a:lvl5pPr>
    <a:lvl6pPr marL="2286000" algn="l" defTabSz="914400" rtl="0" eaLnBrk="1" latinLnBrk="0" hangingPunct="1">
      <a:defRPr sz="1600" kern="1200">
        <a:solidFill>
          <a:schemeClr val="tx1"/>
        </a:solidFill>
        <a:latin typeface="Arial" charset="0"/>
        <a:ea typeface="+mn-ea"/>
        <a:cs typeface="+mn-cs"/>
      </a:defRPr>
    </a:lvl6pPr>
    <a:lvl7pPr marL="2743200" algn="l" defTabSz="914400" rtl="0" eaLnBrk="1" latinLnBrk="0" hangingPunct="1">
      <a:defRPr sz="1600" kern="1200">
        <a:solidFill>
          <a:schemeClr val="tx1"/>
        </a:solidFill>
        <a:latin typeface="Arial" charset="0"/>
        <a:ea typeface="+mn-ea"/>
        <a:cs typeface="+mn-cs"/>
      </a:defRPr>
    </a:lvl7pPr>
    <a:lvl8pPr marL="3200400" algn="l" defTabSz="914400" rtl="0" eaLnBrk="1" latinLnBrk="0" hangingPunct="1">
      <a:defRPr sz="1600" kern="1200">
        <a:solidFill>
          <a:schemeClr val="tx1"/>
        </a:solidFill>
        <a:latin typeface="Arial" charset="0"/>
        <a:ea typeface="+mn-ea"/>
        <a:cs typeface="+mn-cs"/>
      </a:defRPr>
    </a:lvl8pPr>
    <a:lvl9pPr marL="3657600" algn="l" defTabSz="914400" rtl="0" eaLnBrk="1" latinLnBrk="0" hangingPunct="1">
      <a:defRPr sz="16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an Jansen" initials="DJ"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33"/>
    <a:srgbClr val="0000FF"/>
    <a:srgbClr val="FF0000"/>
    <a:srgbClr val="00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7684" autoAdjust="0"/>
  </p:normalViewPr>
  <p:slideViewPr>
    <p:cSldViewPr>
      <p:cViewPr varScale="1">
        <p:scale>
          <a:sx n="50" d="100"/>
          <a:sy n="50" d="100"/>
        </p:scale>
        <p:origin x="1956" y="5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p:scale>
          <a:sx n="70" d="100"/>
          <a:sy n="70" d="100"/>
        </p:scale>
        <p:origin x="3240"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48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vl1pPr>
          </a:lstStyle>
          <a:p>
            <a:pPr>
              <a:defRPr/>
            </a:pPr>
            <a:r>
              <a:rPr lang="en-US" dirty="0" smtClean="0"/>
              <a:t>The Power of Change</a:t>
            </a:r>
            <a:endParaRPr lang="en-US" dirty="0"/>
          </a:p>
        </p:txBody>
      </p:sp>
      <p:sp>
        <p:nvSpPr>
          <p:cNvPr id="34819" name="Rectangle 3"/>
          <p:cNvSpPr>
            <a:spLocks noGrp="1" noChangeArrowheads="1"/>
          </p:cNvSpPr>
          <p:nvPr>
            <p:ph type="dt" sz="quarter" idx="1"/>
          </p:nvPr>
        </p:nvSpPr>
        <p:spPr bwMode="auto">
          <a:xfrm>
            <a:off x="3810000" y="0"/>
            <a:ext cx="3046413"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r>
              <a:rPr lang="en-US" dirty="0"/>
              <a:t>Principles of Agricultural Science </a:t>
            </a:r>
            <a:r>
              <a:rPr lang="en-US" dirty="0" smtClean="0"/>
              <a:t>– Plant</a:t>
            </a:r>
            <a:endParaRPr lang="en-US" dirty="0"/>
          </a:p>
          <a:p>
            <a:pPr>
              <a:defRPr/>
            </a:pPr>
            <a:r>
              <a:rPr lang="en-US" dirty="0"/>
              <a:t>Unit 7</a:t>
            </a:r>
            <a:r>
              <a:rPr lang="en-US" dirty="0" smtClean="0"/>
              <a:t> – Lesson 7.5 Evolutionary Ideas</a:t>
            </a:r>
            <a:endParaRPr lang="en-US" dirty="0"/>
          </a:p>
        </p:txBody>
      </p:sp>
      <p:sp>
        <p:nvSpPr>
          <p:cNvPr id="34820"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000" smtClean="0">
                <a:solidFill>
                  <a:srgbClr val="000000"/>
                </a:solidFill>
                <a:cs typeface="Times New Roman" pitchFamily="18" charset="0"/>
              </a:defRPr>
            </a:lvl1pPr>
          </a:lstStyle>
          <a:p>
            <a:pPr>
              <a:defRPr/>
            </a:pPr>
            <a:r>
              <a:rPr lang="en-US" dirty="0" smtClean="0"/>
              <a:t>Curriculum for Agricultural Science Education</a:t>
            </a:r>
            <a:endParaRPr lang="en-US" dirty="0"/>
          </a:p>
          <a:p>
            <a:pPr>
              <a:defRPr/>
            </a:pPr>
            <a:r>
              <a:rPr lang="en-US" dirty="0"/>
              <a:t>Copyright </a:t>
            </a:r>
            <a:r>
              <a:rPr lang="en-US" dirty="0" smtClean="0"/>
              <a:t>2015</a:t>
            </a:r>
            <a:endParaRPr lang="en-US" sz="1200" dirty="0"/>
          </a:p>
        </p:txBody>
      </p:sp>
      <p:sp>
        <p:nvSpPr>
          <p:cNvPr id="34821"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7D051E8A-41DB-4FF7-A358-21615ED33A21}" type="slidenum">
              <a:rPr lang="en-US"/>
              <a:pPr>
                <a:defRPr/>
              </a:pPr>
              <a:t>‹#›</a:t>
            </a:fld>
            <a:endParaRPr lang="en-US" dirty="0"/>
          </a:p>
        </p:txBody>
      </p:sp>
      <p:pic>
        <p:nvPicPr>
          <p:cNvPr id="10246" name="Picture 6"/>
          <p:cNvPicPr>
            <a:picLocks noChangeAspect="1" noChangeArrowheads="1"/>
          </p:cNvPicPr>
          <p:nvPr/>
        </p:nvPicPr>
        <p:blipFill>
          <a:blip r:embed="rId2" cstate="print">
            <a:clrChange>
              <a:clrFrom>
                <a:srgbClr val="FFFFFF"/>
              </a:clrFrom>
              <a:clrTo>
                <a:srgbClr val="FFFFFF">
                  <a:alpha val="0"/>
                </a:srgbClr>
              </a:clrTo>
            </a:clrChange>
          </a:blip>
          <a:srcRect t="16667" b="16667"/>
          <a:stretch>
            <a:fillRect/>
          </a:stretch>
        </p:blipFill>
        <p:spPr bwMode="auto">
          <a:xfrm>
            <a:off x="5562600" y="8534400"/>
            <a:ext cx="914400" cy="609600"/>
          </a:xfrm>
          <a:prstGeom prst="rect">
            <a:avLst/>
          </a:prstGeom>
          <a:noFill/>
          <a:ln w="9525">
            <a:noFill/>
            <a:miter lim="800000"/>
            <a:headEnd/>
            <a:tailEnd/>
          </a:ln>
        </p:spPr>
      </p:pic>
    </p:spTree>
    <p:extLst>
      <p:ext uri="{BB962C8B-B14F-4D97-AF65-F5344CB8AC3E}">
        <p14:creationId xmlns:p14="http://schemas.microsoft.com/office/powerpoint/2010/main" val="174724054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vl1pPr>
          </a:lstStyle>
          <a:p>
            <a:pPr>
              <a:defRPr/>
            </a:pPr>
            <a:r>
              <a:rPr lang="en-US" dirty="0" smtClean="0"/>
              <a:t>The Power of Change</a:t>
            </a:r>
            <a:endParaRPr lang="en-US" dirty="0"/>
          </a:p>
        </p:txBody>
      </p:sp>
      <p:sp>
        <p:nvSpPr>
          <p:cNvPr id="7171" name="Rectangle 3"/>
          <p:cNvSpPr>
            <a:spLocks noGrp="1" noChangeArrowheads="1"/>
          </p:cNvSpPr>
          <p:nvPr>
            <p:ph type="dt" idx="1"/>
          </p:nvPr>
        </p:nvSpPr>
        <p:spPr bwMode="auto">
          <a:xfrm>
            <a:off x="3810000" y="0"/>
            <a:ext cx="3046413"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r>
              <a:rPr lang="en-US" dirty="0" smtClean="0"/>
              <a:t>Principles of Agricultural Science – Plant </a:t>
            </a:r>
          </a:p>
          <a:p>
            <a:pPr>
              <a:defRPr/>
            </a:pPr>
            <a:r>
              <a:rPr lang="en-US" dirty="0" smtClean="0"/>
              <a:t>Unit 7 – Lesson 7.5 Evolutionary Ideas</a:t>
            </a:r>
            <a:endParaRPr lang="en-US" dirty="0"/>
          </a:p>
        </p:txBody>
      </p:sp>
      <p:sp>
        <p:nvSpPr>
          <p:cNvPr id="614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717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717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000" smtClean="0">
                <a:solidFill>
                  <a:srgbClr val="000000"/>
                </a:solidFill>
                <a:cs typeface="Times New Roman" pitchFamily="18" charset="0"/>
              </a:defRPr>
            </a:lvl1pPr>
          </a:lstStyle>
          <a:p>
            <a:pPr>
              <a:defRPr/>
            </a:pPr>
            <a:r>
              <a:rPr lang="en-US" dirty="0" smtClean="0"/>
              <a:t>Curriculum for Agricultural Science Education</a:t>
            </a:r>
          </a:p>
          <a:p>
            <a:pPr>
              <a:defRPr/>
            </a:pPr>
            <a:r>
              <a:rPr lang="en-US" dirty="0" smtClean="0"/>
              <a:t>Copyright 2015</a:t>
            </a:r>
            <a:endParaRPr lang="en-US" sz="1200" dirty="0"/>
          </a:p>
        </p:txBody>
      </p:sp>
      <p:sp>
        <p:nvSpPr>
          <p:cNvPr id="717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BA3756BC-3B52-46EA-824F-C4BCAF5F2BAA}" type="slidenum">
              <a:rPr lang="en-US"/>
              <a:pPr>
                <a:defRPr/>
              </a:pPr>
              <a:t>‹#›</a:t>
            </a:fld>
            <a:endParaRPr lang="en-US" dirty="0"/>
          </a:p>
        </p:txBody>
      </p:sp>
      <p:pic>
        <p:nvPicPr>
          <p:cNvPr id="6152" name="Picture 8"/>
          <p:cNvPicPr>
            <a:picLocks noChangeAspect="1" noChangeArrowheads="1"/>
          </p:cNvPicPr>
          <p:nvPr/>
        </p:nvPicPr>
        <p:blipFill>
          <a:blip r:embed="rId2">
            <a:clrChange>
              <a:clrFrom>
                <a:srgbClr val="FFFFFF"/>
              </a:clrFrom>
              <a:clrTo>
                <a:srgbClr val="FFFFFF">
                  <a:alpha val="0"/>
                </a:srgbClr>
              </a:clrTo>
            </a:clrChange>
          </a:blip>
          <a:srcRect t="16667" b="16667"/>
          <a:stretch>
            <a:fillRect/>
          </a:stretch>
        </p:blipFill>
        <p:spPr bwMode="auto">
          <a:xfrm>
            <a:off x="5562600" y="8534400"/>
            <a:ext cx="914400" cy="609600"/>
          </a:xfrm>
          <a:prstGeom prst="rect">
            <a:avLst/>
          </a:prstGeom>
          <a:noFill/>
          <a:ln w="9525">
            <a:noFill/>
            <a:miter lim="800000"/>
            <a:headEnd/>
            <a:tailEnd/>
          </a:ln>
        </p:spPr>
      </p:pic>
    </p:spTree>
    <p:extLst>
      <p:ext uri="{BB962C8B-B14F-4D97-AF65-F5344CB8AC3E}">
        <p14:creationId xmlns:p14="http://schemas.microsoft.com/office/powerpoint/2010/main" val="3424629702"/>
      </p:ext>
    </p:extLst>
  </p:cSld>
  <p:clrMap bg1="lt1" tx1="dk1" bg2="lt2" tx2="dk2" accent1="accent1" accent2="accent2" accent3="accent3" accent4="accent4" accent5="accent5" accent6="accent6" hlink="hlink" folHlink="folHlink"/>
  <p:hf/>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a:noFill/>
        </p:spPr>
        <p:txBody>
          <a:bodyPr/>
          <a:lstStyle/>
          <a:p>
            <a:r>
              <a:rPr lang="en-US" dirty="0" smtClean="0"/>
              <a:t>The Power of Change</a:t>
            </a:r>
            <a:endParaRPr lang="en-US" dirty="0"/>
          </a:p>
        </p:txBody>
      </p:sp>
      <p:sp>
        <p:nvSpPr>
          <p:cNvPr id="7173" name="Rectangle 7"/>
          <p:cNvSpPr>
            <a:spLocks noGrp="1" noChangeArrowheads="1"/>
          </p:cNvSpPr>
          <p:nvPr>
            <p:ph type="sldNum" sz="quarter" idx="5"/>
          </p:nvPr>
        </p:nvSpPr>
        <p:spPr>
          <a:noFill/>
        </p:spPr>
        <p:txBody>
          <a:bodyPr/>
          <a:lstStyle/>
          <a:p>
            <a:fld id="{58F2612E-2222-4EC2-AAE0-A46D0F67AE3D}" type="slidenum">
              <a:rPr lang="en-US"/>
              <a:pPr/>
              <a:t>1</a:t>
            </a:fld>
            <a:endParaRPr lang="en-US" dirty="0"/>
          </a:p>
        </p:txBody>
      </p:sp>
      <p:sp>
        <p:nvSpPr>
          <p:cNvPr id="7174" name="Rectangle 2"/>
          <p:cNvSpPr>
            <a:spLocks noGrp="1" noRot="1" noChangeAspect="1" noChangeArrowheads="1" noTextEdit="1"/>
          </p:cNvSpPr>
          <p:nvPr>
            <p:ph type="sldImg"/>
          </p:nvPr>
        </p:nvSpPr>
        <p:spPr>
          <a:ln/>
        </p:spPr>
      </p:sp>
      <p:sp>
        <p:nvSpPr>
          <p:cNvPr id="7175" name="Rectangle 3"/>
          <p:cNvSpPr>
            <a:spLocks noGrp="1" noChangeArrowheads="1"/>
          </p:cNvSpPr>
          <p:nvPr>
            <p:ph type="body" idx="1"/>
          </p:nvPr>
        </p:nvSpPr>
        <p:spPr>
          <a:noFill/>
          <a:ln/>
        </p:spPr>
        <p:txBody>
          <a:bodyPr/>
          <a:lstStyle/>
          <a:p>
            <a:pPr eaLnBrk="1" hangingPunct="1"/>
            <a:endParaRPr lang="en-US" dirty="0" smtClean="0"/>
          </a:p>
        </p:txBody>
      </p:sp>
      <p:sp>
        <p:nvSpPr>
          <p:cNvPr id="8" name="Rectangle 3"/>
          <p:cNvSpPr>
            <a:spLocks noGrp="1" noChangeArrowheads="1"/>
          </p:cNvSpPr>
          <p:nvPr>
            <p:ph type="dt" sz="quarter" idx="1"/>
          </p:nvPr>
        </p:nvSpPr>
        <p:spPr>
          <a:xfrm>
            <a:off x="3810000" y="0"/>
            <a:ext cx="3046413" cy="457200"/>
          </a:xfrm>
          <a:noFill/>
        </p:spPr>
        <p:txBody>
          <a:bodyPr/>
          <a:lstStyle/>
          <a:p>
            <a:r>
              <a:rPr lang="en-US" dirty="0"/>
              <a:t>Principles of Agricultural Science </a:t>
            </a:r>
            <a:r>
              <a:rPr lang="en-US" dirty="0" smtClean="0"/>
              <a:t>– Plant </a:t>
            </a:r>
            <a:endParaRPr lang="en-US" dirty="0"/>
          </a:p>
          <a:p>
            <a:r>
              <a:rPr lang="en-US" dirty="0"/>
              <a:t>Unit </a:t>
            </a:r>
            <a:r>
              <a:rPr lang="en-US" dirty="0" smtClean="0"/>
              <a:t>7 – Lesson 7.5 Evolutionary Ideas</a:t>
            </a:r>
            <a:endParaRPr lang="en-US" dirty="0"/>
          </a:p>
        </p:txBody>
      </p:sp>
      <p:sp>
        <p:nvSpPr>
          <p:cNvPr id="9" name="Rectangle 6"/>
          <p:cNvSpPr>
            <a:spLocks noGrp="1" noChangeArrowheads="1"/>
          </p:cNvSpPr>
          <p:nvPr>
            <p:ph type="ftr" sz="quarter" idx="4"/>
          </p:nvPr>
        </p:nvSpPr>
        <p:spPr>
          <a:xfrm>
            <a:off x="0" y="8685213"/>
            <a:ext cx="2971800" cy="457200"/>
          </a:xfrm>
          <a:noFill/>
        </p:spPr>
        <p:txBody>
          <a:bodyPr/>
          <a:lstStyle/>
          <a:p>
            <a:r>
              <a:rPr lang="en-US" dirty="0" smtClean="0"/>
              <a:t>Curriculum for Agricultural Science Education</a:t>
            </a:r>
            <a:endParaRPr lang="en-US" dirty="0"/>
          </a:p>
          <a:p>
            <a:r>
              <a:rPr lang="en-US" dirty="0"/>
              <a:t>Copyright </a:t>
            </a:r>
            <a:r>
              <a:rPr lang="en-US" dirty="0" smtClean="0"/>
              <a:t>2015</a:t>
            </a:r>
            <a:endParaRPr lang="en-US" sz="1200" dirty="0">
              <a:solidFill>
                <a:schemeClr val="tx1"/>
              </a:solidFill>
            </a:endParaRPr>
          </a:p>
        </p:txBody>
      </p:sp>
    </p:spTree>
    <p:extLst>
      <p:ext uri="{BB962C8B-B14F-4D97-AF65-F5344CB8AC3E}">
        <p14:creationId xmlns:p14="http://schemas.microsoft.com/office/powerpoint/2010/main" val="42867975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Directional</a:t>
            </a:r>
            <a:r>
              <a:rPr lang="en-US" baseline="0" dirty="0" smtClean="0"/>
              <a:t> selection occurs when an extreme form of a trait gives individuals a greater chance of survival and reproduction. With each generation, more individuals exhibit the extreme, such as leaf size, stem length, or flower coloration.</a:t>
            </a:r>
          </a:p>
          <a:p>
            <a:endParaRPr lang="en-US" baseline="0" dirty="0" smtClean="0"/>
          </a:p>
          <a:p>
            <a:r>
              <a:rPr lang="en-US" baseline="0" dirty="0" smtClean="0"/>
              <a:t>In this example, the size of the bee shifts to the larger bee because of an advantage for better survival.</a:t>
            </a:r>
            <a:endParaRPr lang="en-US" dirty="0"/>
          </a:p>
        </p:txBody>
      </p:sp>
      <p:sp>
        <p:nvSpPr>
          <p:cNvPr id="4" name="Header Placeholder 3"/>
          <p:cNvSpPr>
            <a:spLocks noGrp="1"/>
          </p:cNvSpPr>
          <p:nvPr>
            <p:ph type="hdr" sz="quarter" idx="10"/>
          </p:nvPr>
        </p:nvSpPr>
        <p:spPr/>
        <p:txBody>
          <a:bodyPr/>
          <a:lstStyle/>
          <a:p>
            <a:pPr>
              <a:defRPr/>
            </a:pPr>
            <a:r>
              <a:rPr lang="en-US" dirty="0" smtClean="0"/>
              <a:t>The Power of Change</a:t>
            </a:r>
            <a:endParaRPr lang="en-US" dirty="0"/>
          </a:p>
        </p:txBody>
      </p:sp>
      <p:sp>
        <p:nvSpPr>
          <p:cNvPr id="6" name="Footer Placeholder 5"/>
          <p:cNvSpPr>
            <a:spLocks noGrp="1"/>
          </p:cNvSpPr>
          <p:nvPr>
            <p:ph type="ftr" sz="quarter" idx="12"/>
          </p:nvPr>
        </p:nvSpPr>
        <p:spPr/>
        <p:txBody>
          <a:bodyPr/>
          <a:lstStyle/>
          <a:p>
            <a:pPr>
              <a:defRPr/>
            </a:pPr>
            <a:r>
              <a:rPr lang="en-US" dirty="0" smtClean="0"/>
              <a:t>Curriculum for Agricultural Science Education</a:t>
            </a:r>
          </a:p>
          <a:p>
            <a:pPr>
              <a:defRPr/>
            </a:pPr>
            <a:r>
              <a:rPr lang="en-US" dirty="0" smtClean="0"/>
              <a:t>Copyright 2015</a:t>
            </a:r>
            <a:endParaRPr lang="en-US" sz="1200" dirty="0"/>
          </a:p>
        </p:txBody>
      </p:sp>
      <p:sp>
        <p:nvSpPr>
          <p:cNvPr id="7" name="Slide Number Placeholder 6"/>
          <p:cNvSpPr>
            <a:spLocks noGrp="1"/>
          </p:cNvSpPr>
          <p:nvPr>
            <p:ph type="sldNum" sz="quarter" idx="13"/>
          </p:nvPr>
        </p:nvSpPr>
        <p:spPr/>
        <p:txBody>
          <a:bodyPr/>
          <a:lstStyle/>
          <a:p>
            <a:pPr>
              <a:defRPr/>
            </a:pPr>
            <a:fld id="{BA3756BC-3B52-46EA-824F-C4BCAF5F2BAA}" type="slidenum">
              <a:rPr lang="en-US" smtClean="0"/>
              <a:pPr>
                <a:defRPr/>
              </a:pPr>
              <a:t>10</a:t>
            </a:fld>
            <a:endParaRPr lang="en-US" dirty="0"/>
          </a:p>
        </p:txBody>
      </p:sp>
      <p:sp>
        <p:nvSpPr>
          <p:cNvPr id="8" name="Rectangle 3"/>
          <p:cNvSpPr>
            <a:spLocks noGrp="1" noChangeArrowheads="1"/>
          </p:cNvSpPr>
          <p:nvPr>
            <p:ph type="dt" sz="quarter" idx="1"/>
          </p:nvPr>
        </p:nvSpPr>
        <p:spPr>
          <a:xfrm>
            <a:off x="3810000" y="0"/>
            <a:ext cx="3046413" cy="457200"/>
          </a:xfrm>
          <a:noFill/>
        </p:spPr>
        <p:txBody>
          <a:bodyPr/>
          <a:lstStyle/>
          <a:p>
            <a:r>
              <a:rPr lang="en-US" dirty="0"/>
              <a:t>Principles of Agricultural Science </a:t>
            </a:r>
            <a:r>
              <a:rPr lang="en-US" dirty="0" smtClean="0"/>
              <a:t>– Plant </a:t>
            </a:r>
            <a:endParaRPr lang="en-US" dirty="0"/>
          </a:p>
          <a:p>
            <a:r>
              <a:rPr lang="en-US" dirty="0"/>
              <a:t>Unit </a:t>
            </a:r>
            <a:r>
              <a:rPr lang="en-US" dirty="0" smtClean="0"/>
              <a:t>7 – Lesson 7.5 Evolutionary Ideas</a:t>
            </a:r>
            <a:endParaRPr lang="en-US" dirty="0"/>
          </a:p>
        </p:txBody>
      </p:sp>
    </p:spTree>
    <p:extLst>
      <p:ext uri="{BB962C8B-B14F-4D97-AF65-F5344CB8AC3E}">
        <p14:creationId xmlns:p14="http://schemas.microsoft.com/office/powerpoint/2010/main" val="278362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Both extremes have</a:t>
            </a:r>
            <a:r>
              <a:rPr lang="en-US" baseline="0" dirty="0" smtClean="0"/>
              <a:t> a higher chance of survival and reproduction than the average when disruptive selection occurs.</a:t>
            </a:r>
          </a:p>
          <a:p>
            <a:endParaRPr lang="en-US" baseline="0" dirty="0" smtClean="0"/>
          </a:p>
          <a:p>
            <a:r>
              <a:rPr lang="en-US" baseline="0" dirty="0" smtClean="0"/>
              <a:t>This fluctuation occurs in response to environmental conditions such as growth requirements or predation.</a:t>
            </a:r>
            <a:endParaRPr lang="en-US" dirty="0"/>
          </a:p>
        </p:txBody>
      </p:sp>
      <p:sp>
        <p:nvSpPr>
          <p:cNvPr id="4" name="Header Placeholder 3"/>
          <p:cNvSpPr>
            <a:spLocks noGrp="1"/>
          </p:cNvSpPr>
          <p:nvPr>
            <p:ph type="hdr" sz="quarter" idx="10"/>
          </p:nvPr>
        </p:nvSpPr>
        <p:spPr/>
        <p:txBody>
          <a:bodyPr/>
          <a:lstStyle/>
          <a:p>
            <a:pPr>
              <a:defRPr/>
            </a:pPr>
            <a:r>
              <a:rPr lang="en-US" dirty="0" smtClean="0"/>
              <a:t>The Power of Change</a:t>
            </a:r>
            <a:endParaRPr lang="en-US" dirty="0"/>
          </a:p>
        </p:txBody>
      </p:sp>
      <p:sp>
        <p:nvSpPr>
          <p:cNvPr id="6" name="Footer Placeholder 5"/>
          <p:cNvSpPr>
            <a:spLocks noGrp="1"/>
          </p:cNvSpPr>
          <p:nvPr>
            <p:ph type="ftr" sz="quarter" idx="12"/>
          </p:nvPr>
        </p:nvSpPr>
        <p:spPr/>
        <p:txBody>
          <a:bodyPr/>
          <a:lstStyle/>
          <a:p>
            <a:pPr>
              <a:defRPr/>
            </a:pPr>
            <a:r>
              <a:rPr lang="en-US" dirty="0" smtClean="0"/>
              <a:t>Curriculum for Agricultural Science Education</a:t>
            </a:r>
          </a:p>
          <a:p>
            <a:pPr>
              <a:defRPr/>
            </a:pPr>
            <a:r>
              <a:rPr lang="en-US" dirty="0" smtClean="0"/>
              <a:t>Copyright 2015</a:t>
            </a:r>
            <a:endParaRPr lang="en-US" sz="1200" dirty="0"/>
          </a:p>
        </p:txBody>
      </p:sp>
      <p:sp>
        <p:nvSpPr>
          <p:cNvPr id="7" name="Slide Number Placeholder 6"/>
          <p:cNvSpPr>
            <a:spLocks noGrp="1"/>
          </p:cNvSpPr>
          <p:nvPr>
            <p:ph type="sldNum" sz="quarter" idx="13"/>
          </p:nvPr>
        </p:nvSpPr>
        <p:spPr/>
        <p:txBody>
          <a:bodyPr/>
          <a:lstStyle/>
          <a:p>
            <a:pPr>
              <a:defRPr/>
            </a:pPr>
            <a:fld id="{BA3756BC-3B52-46EA-824F-C4BCAF5F2BAA}" type="slidenum">
              <a:rPr lang="en-US" smtClean="0"/>
              <a:pPr>
                <a:defRPr/>
              </a:pPr>
              <a:t>11</a:t>
            </a:fld>
            <a:endParaRPr lang="en-US" dirty="0"/>
          </a:p>
        </p:txBody>
      </p:sp>
      <p:sp>
        <p:nvSpPr>
          <p:cNvPr id="8" name="Rectangle 3"/>
          <p:cNvSpPr>
            <a:spLocks noGrp="1" noChangeArrowheads="1"/>
          </p:cNvSpPr>
          <p:nvPr>
            <p:ph type="dt" sz="quarter" idx="1"/>
          </p:nvPr>
        </p:nvSpPr>
        <p:spPr>
          <a:xfrm>
            <a:off x="3810000" y="0"/>
            <a:ext cx="3046413" cy="457200"/>
          </a:xfrm>
          <a:noFill/>
        </p:spPr>
        <p:txBody>
          <a:bodyPr/>
          <a:lstStyle/>
          <a:p>
            <a:r>
              <a:rPr lang="en-US" dirty="0"/>
              <a:t>Principles of Agricultural Science </a:t>
            </a:r>
            <a:r>
              <a:rPr lang="en-US" dirty="0" smtClean="0"/>
              <a:t>– Plant </a:t>
            </a:r>
            <a:endParaRPr lang="en-US" dirty="0"/>
          </a:p>
          <a:p>
            <a:r>
              <a:rPr lang="en-US" dirty="0"/>
              <a:t>Unit </a:t>
            </a:r>
            <a:r>
              <a:rPr lang="en-US" dirty="0" smtClean="0"/>
              <a:t>7 – Lesson 7.5 Evolutionary Ideas</a:t>
            </a:r>
            <a:endParaRPr lang="en-US" dirty="0"/>
          </a:p>
        </p:txBody>
      </p:sp>
    </p:spTree>
    <p:extLst>
      <p:ext uri="{BB962C8B-B14F-4D97-AF65-F5344CB8AC3E}">
        <p14:creationId xmlns:p14="http://schemas.microsoft.com/office/powerpoint/2010/main" val="197567188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pPr>
              <a:defRPr/>
            </a:pPr>
            <a:r>
              <a:rPr lang="en-US" dirty="0" smtClean="0"/>
              <a:t>The Power of Change</a:t>
            </a:r>
            <a:endParaRPr lang="en-US" dirty="0"/>
          </a:p>
        </p:txBody>
      </p:sp>
      <p:sp>
        <p:nvSpPr>
          <p:cNvPr id="6" name="Footer Placeholder 5"/>
          <p:cNvSpPr>
            <a:spLocks noGrp="1"/>
          </p:cNvSpPr>
          <p:nvPr>
            <p:ph type="ftr" sz="quarter" idx="12"/>
          </p:nvPr>
        </p:nvSpPr>
        <p:spPr/>
        <p:txBody>
          <a:bodyPr/>
          <a:lstStyle/>
          <a:p>
            <a:pPr>
              <a:defRPr/>
            </a:pPr>
            <a:r>
              <a:rPr lang="en-US" dirty="0" smtClean="0"/>
              <a:t>Curriculum for Agricultural Science Education</a:t>
            </a:r>
          </a:p>
          <a:p>
            <a:pPr>
              <a:defRPr/>
            </a:pPr>
            <a:r>
              <a:rPr lang="en-US" dirty="0" smtClean="0"/>
              <a:t>Copyright 2015</a:t>
            </a:r>
            <a:endParaRPr lang="en-US" sz="1200" dirty="0"/>
          </a:p>
        </p:txBody>
      </p:sp>
      <p:sp>
        <p:nvSpPr>
          <p:cNvPr id="7" name="Slide Number Placeholder 6"/>
          <p:cNvSpPr>
            <a:spLocks noGrp="1"/>
          </p:cNvSpPr>
          <p:nvPr>
            <p:ph type="sldNum" sz="quarter" idx="13"/>
          </p:nvPr>
        </p:nvSpPr>
        <p:spPr/>
        <p:txBody>
          <a:bodyPr/>
          <a:lstStyle/>
          <a:p>
            <a:pPr>
              <a:defRPr/>
            </a:pPr>
            <a:fld id="{BA3756BC-3B52-46EA-824F-C4BCAF5F2BAA}" type="slidenum">
              <a:rPr lang="en-US" smtClean="0"/>
              <a:pPr>
                <a:defRPr/>
              </a:pPr>
              <a:t>12</a:t>
            </a:fld>
            <a:endParaRPr lang="en-US" dirty="0"/>
          </a:p>
        </p:txBody>
      </p:sp>
      <p:sp>
        <p:nvSpPr>
          <p:cNvPr id="8" name="Rectangle 3"/>
          <p:cNvSpPr>
            <a:spLocks noGrp="1" noChangeArrowheads="1"/>
          </p:cNvSpPr>
          <p:nvPr>
            <p:ph type="dt" sz="quarter" idx="1"/>
          </p:nvPr>
        </p:nvSpPr>
        <p:spPr>
          <a:xfrm>
            <a:off x="3810000" y="0"/>
            <a:ext cx="3046413" cy="457200"/>
          </a:xfrm>
          <a:noFill/>
        </p:spPr>
        <p:txBody>
          <a:bodyPr/>
          <a:lstStyle/>
          <a:p>
            <a:r>
              <a:rPr lang="en-US" dirty="0"/>
              <a:t>Principles of Agricultural Science </a:t>
            </a:r>
            <a:r>
              <a:rPr lang="en-US" dirty="0" smtClean="0"/>
              <a:t>– Plant </a:t>
            </a:r>
            <a:endParaRPr lang="en-US" dirty="0"/>
          </a:p>
          <a:p>
            <a:r>
              <a:rPr lang="en-US" dirty="0"/>
              <a:t>Unit </a:t>
            </a:r>
            <a:r>
              <a:rPr lang="en-US" dirty="0" smtClean="0"/>
              <a:t>7 – Lesson 7.5 Evolutionary Ideas</a:t>
            </a:r>
            <a:endParaRPr lang="en-US" dirty="0"/>
          </a:p>
        </p:txBody>
      </p:sp>
    </p:spTree>
    <p:extLst>
      <p:ext uri="{BB962C8B-B14F-4D97-AF65-F5344CB8AC3E}">
        <p14:creationId xmlns:p14="http://schemas.microsoft.com/office/powerpoint/2010/main" val="49329331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When populations</a:t>
            </a:r>
            <a:r>
              <a:rPr lang="en-US" baseline="0" dirty="0" smtClean="0"/>
              <a:t> become isolated, their population size tends to decrease limiting the genetic diversity. After long periods, this isolation may lead to differentiation of species to the point they can no longer interbreed.</a:t>
            </a:r>
          </a:p>
          <a:p>
            <a:endParaRPr lang="en-US" baseline="0" dirty="0" smtClean="0"/>
          </a:p>
          <a:p>
            <a:r>
              <a:rPr lang="en-US" baseline="0" dirty="0" smtClean="0"/>
              <a:t>Isolation can occur geographically or reproductively. Geographic isolation occurs when populations are separated into different regions and adaptation to the environment occurs. In reproductive isolation, populations develop distinct breeding seasons that do not overlap. Even though they may be genetically compatible, the populations no longer interbreed because their reproductive cycles are very different.</a:t>
            </a:r>
            <a:endParaRPr lang="en-US" dirty="0"/>
          </a:p>
        </p:txBody>
      </p:sp>
      <p:sp>
        <p:nvSpPr>
          <p:cNvPr id="4" name="Header Placeholder 3"/>
          <p:cNvSpPr>
            <a:spLocks noGrp="1"/>
          </p:cNvSpPr>
          <p:nvPr>
            <p:ph type="hdr" sz="quarter" idx="10"/>
          </p:nvPr>
        </p:nvSpPr>
        <p:spPr/>
        <p:txBody>
          <a:bodyPr/>
          <a:lstStyle/>
          <a:p>
            <a:pPr>
              <a:defRPr/>
            </a:pPr>
            <a:r>
              <a:rPr lang="en-US" dirty="0" smtClean="0"/>
              <a:t>The Power of Change</a:t>
            </a:r>
            <a:endParaRPr lang="en-US" dirty="0"/>
          </a:p>
        </p:txBody>
      </p:sp>
      <p:sp>
        <p:nvSpPr>
          <p:cNvPr id="6" name="Footer Placeholder 5"/>
          <p:cNvSpPr>
            <a:spLocks noGrp="1"/>
          </p:cNvSpPr>
          <p:nvPr>
            <p:ph type="ftr" sz="quarter" idx="12"/>
          </p:nvPr>
        </p:nvSpPr>
        <p:spPr/>
        <p:txBody>
          <a:bodyPr/>
          <a:lstStyle/>
          <a:p>
            <a:pPr>
              <a:defRPr/>
            </a:pPr>
            <a:r>
              <a:rPr lang="en-US" dirty="0" smtClean="0"/>
              <a:t>Curriculum for Agricultural Science Education</a:t>
            </a:r>
          </a:p>
          <a:p>
            <a:pPr>
              <a:defRPr/>
            </a:pPr>
            <a:r>
              <a:rPr lang="en-US" dirty="0" smtClean="0"/>
              <a:t>Copyright 2015</a:t>
            </a:r>
            <a:endParaRPr lang="en-US" sz="1200" dirty="0"/>
          </a:p>
        </p:txBody>
      </p:sp>
      <p:sp>
        <p:nvSpPr>
          <p:cNvPr id="7" name="Slide Number Placeholder 6"/>
          <p:cNvSpPr>
            <a:spLocks noGrp="1"/>
          </p:cNvSpPr>
          <p:nvPr>
            <p:ph type="sldNum" sz="quarter" idx="13"/>
          </p:nvPr>
        </p:nvSpPr>
        <p:spPr/>
        <p:txBody>
          <a:bodyPr/>
          <a:lstStyle/>
          <a:p>
            <a:pPr>
              <a:defRPr/>
            </a:pPr>
            <a:fld id="{BA3756BC-3B52-46EA-824F-C4BCAF5F2BAA}" type="slidenum">
              <a:rPr lang="en-US" smtClean="0"/>
              <a:pPr>
                <a:defRPr/>
              </a:pPr>
              <a:t>13</a:t>
            </a:fld>
            <a:endParaRPr lang="en-US" dirty="0"/>
          </a:p>
        </p:txBody>
      </p:sp>
      <p:sp>
        <p:nvSpPr>
          <p:cNvPr id="8" name="Rectangle 3"/>
          <p:cNvSpPr>
            <a:spLocks noGrp="1" noChangeArrowheads="1"/>
          </p:cNvSpPr>
          <p:nvPr>
            <p:ph type="dt" sz="quarter" idx="1"/>
          </p:nvPr>
        </p:nvSpPr>
        <p:spPr>
          <a:xfrm>
            <a:off x="3810000" y="0"/>
            <a:ext cx="3046413" cy="457200"/>
          </a:xfrm>
          <a:noFill/>
        </p:spPr>
        <p:txBody>
          <a:bodyPr/>
          <a:lstStyle/>
          <a:p>
            <a:r>
              <a:rPr lang="en-US" dirty="0"/>
              <a:t>Principles of Agricultural Science </a:t>
            </a:r>
            <a:r>
              <a:rPr lang="en-US" dirty="0" smtClean="0"/>
              <a:t>– Plant </a:t>
            </a:r>
            <a:endParaRPr lang="en-US" dirty="0"/>
          </a:p>
          <a:p>
            <a:r>
              <a:rPr lang="en-US" dirty="0"/>
              <a:t>Unit </a:t>
            </a:r>
            <a:r>
              <a:rPr lang="en-US" dirty="0" smtClean="0"/>
              <a:t>7 – Lesson 7.5 Evolutionary Ideas</a:t>
            </a:r>
            <a:endParaRPr lang="en-US" dirty="0"/>
          </a:p>
        </p:txBody>
      </p:sp>
    </p:spTree>
    <p:extLst>
      <p:ext uri="{BB962C8B-B14F-4D97-AF65-F5344CB8AC3E}">
        <p14:creationId xmlns:p14="http://schemas.microsoft.com/office/powerpoint/2010/main" val="131361398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a:noFill/>
        </p:spPr>
        <p:txBody>
          <a:bodyPr/>
          <a:lstStyle/>
          <a:p>
            <a:r>
              <a:rPr lang="en-US" dirty="0" smtClean="0"/>
              <a:t>The Power of Change</a:t>
            </a:r>
            <a:endParaRPr lang="en-US" dirty="0"/>
          </a:p>
        </p:txBody>
      </p:sp>
      <p:sp>
        <p:nvSpPr>
          <p:cNvPr id="9221" name="Rectangle 7"/>
          <p:cNvSpPr>
            <a:spLocks noGrp="1" noChangeArrowheads="1"/>
          </p:cNvSpPr>
          <p:nvPr>
            <p:ph type="sldNum" sz="quarter" idx="5"/>
          </p:nvPr>
        </p:nvSpPr>
        <p:spPr>
          <a:noFill/>
        </p:spPr>
        <p:txBody>
          <a:bodyPr/>
          <a:lstStyle/>
          <a:p>
            <a:fld id="{5E28B658-044B-4FEF-B707-F0575C1D49BA}" type="slidenum">
              <a:rPr lang="en-US"/>
              <a:pPr/>
              <a:t>14</a:t>
            </a:fld>
            <a:endParaRPr lang="en-US" dirty="0"/>
          </a:p>
        </p:txBody>
      </p:sp>
      <p:sp>
        <p:nvSpPr>
          <p:cNvPr id="9222" name="Rectangle 2"/>
          <p:cNvSpPr>
            <a:spLocks noGrp="1" noRot="1" noChangeAspect="1" noChangeArrowheads="1" noTextEdit="1"/>
          </p:cNvSpPr>
          <p:nvPr>
            <p:ph type="sldImg"/>
          </p:nvPr>
        </p:nvSpPr>
        <p:spPr>
          <a:ln/>
        </p:spPr>
      </p:sp>
      <p:sp>
        <p:nvSpPr>
          <p:cNvPr id="9223" name="Rectangle 3"/>
          <p:cNvSpPr>
            <a:spLocks noGrp="1" noChangeArrowheads="1"/>
          </p:cNvSpPr>
          <p:nvPr>
            <p:ph type="body" idx="1"/>
          </p:nvPr>
        </p:nvSpPr>
        <p:spPr>
          <a:noFill/>
          <a:ln/>
        </p:spPr>
        <p:txBody>
          <a:bodyPr/>
          <a:lstStyle/>
          <a:p>
            <a:pPr eaLnBrk="1" hangingPunct="1"/>
            <a:endParaRPr lang="en-US" dirty="0" smtClean="0"/>
          </a:p>
        </p:txBody>
      </p:sp>
      <p:sp>
        <p:nvSpPr>
          <p:cNvPr id="8" name="Rectangle 6"/>
          <p:cNvSpPr>
            <a:spLocks noGrp="1" noChangeArrowheads="1"/>
          </p:cNvSpPr>
          <p:nvPr>
            <p:ph type="ftr" sz="quarter" idx="4"/>
          </p:nvPr>
        </p:nvSpPr>
        <p:spPr>
          <a:xfrm>
            <a:off x="0" y="8685213"/>
            <a:ext cx="2971800" cy="457200"/>
          </a:xfrm>
          <a:noFill/>
        </p:spPr>
        <p:txBody>
          <a:bodyPr/>
          <a:lstStyle/>
          <a:p>
            <a:r>
              <a:rPr lang="en-US" dirty="0" smtClean="0"/>
              <a:t>Curriculum for Agricultural Science Education</a:t>
            </a:r>
            <a:endParaRPr lang="en-US" dirty="0"/>
          </a:p>
          <a:p>
            <a:r>
              <a:rPr lang="en-US" dirty="0"/>
              <a:t>Copyright </a:t>
            </a:r>
            <a:r>
              <a:rPr lang="en-US" dirty="0" smtClean="0"/>
              <a:t>2015</a:t>
            </a:r>
            <a:endParaRPr lang="en-US" sz="1200" dirty="0">
              <a:solidFill>
                <a:schemeClr val="tx1"/>
              </a:solidFill>
            </a:endParaRPr>
          </a:p>
        </p:txBody>
      </p:sp>
      <p:sp>
        <p:nvSpPr>
          <p:cNvPr id="10" name="Rectangle 3"/>
          <p:cNvSpPr>
            <a:spLocks noGrp="1" noChangeArrowheads="1"/>
          </p:cNvSpPr>
          <p:nvPr>
            <p:ph type="dt" sz="quarter" idx="1"/>
          </p:nvPr>
        </p:nvSpPr>
        <p:spPr>
          <a:xfrm>
            <a:off x="3810000" y="0"/>
            <a:ext cx="3046413" cy="457200"/>
          </a:xfrm>
          <a:noFill/>
        </p:spPr>
        <p:txBody>
          <a:bodyPr/>
          <a:lstStyle/>
          <a:p>
            <a:r>
              <a:rPr lang="en-US" dirty="0"/>
              <a:t>Principles of Agricultural Science </a:t>
            </a:r>
            <a:r>
              <a:rPr lang="en-US" dirty="0" smtClean="0"/>
              <a:t>– Plant </a:t>
            </a:r>
            <a:endParaRPr lang="en-US" dirty="0"/>
          </a:p>
          <a:p>
            <a:r>
              <a:rPr lang="en-US" dirty="0"/>
              <a:t>Unit </a:t>
            </a:r>
            <a:r>
              <a:rPr lang="en-US" dirty="0" smtClean="0"/>
              <a:t>7 – Lesson 7.5 Evolutionary Ideas</a:t>
            </a:r>
            <a:endParaRPr lang="en-US" dirty="0"/>
          </a:p>
        </p:txBody>
      </p:sp>
    </p:spTree>
    <p:extLst>
      <p:ext uri="{BB962C8B-B14F-4D97-AF65-F5344CB8AC3E}">
        <p14:creationId xmlns:p14="http://schemas.microsoft.com/office/powerpoint/2010/main" val="27730398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a:noFill/>
        </p:spPr>
        <p:txBody>
          <a:bodyPr/>
          <a:lstStyle/>
          <a:p>
            <a:r>
              <a:rPr lang="en-US" dirty="0" smtClean="0"/>
              <a:t>The Power of Change</a:t>
            </a:r>
            <a:endParaRPr lang="en-US" dirty="0"/>
          </a:p>
        </p:txBody>
      </p:sp>
      <p:sp>
        <p:nvSpPr>
          <p:cNvPr id="8196" name="Rectangle 6"/>
          <p:cNvSpPr>
            <a:spLocks noGrp="1" noChangeArrowheads="1"/>
          </p:cNvSpPr>
          <p:nvPr>
            <p:ph type="ftr" sz="quarter" idx="4"/>
          </p:nvPr>
        </p:nvSpPr>
        <p:spPr>
          <a:noFill/>
        </p:spPr>
        <p:txBody>
          <a:bodyPr/>
          <a:lstStyle/>
          <a:p>
            <a:r>
              <a:rPr lang="en-US" dirty="0" smtClean="0"/>
              <a:t>Curriculum for Agricultural Science Education</a:t>
            </a:r>
            <a:endParaRPr lang="en-US" dirty="0"/>
          </a:p>
          <a:p>
            <a:r>
              <a:rPr lang="en-US" dirty="0"/>
              <a:t>Copyright </a:t>
            </a:r>
            <a:r>
              <a:rPr lang="en-US" dirty="0" smtClean="0"/>
              <a:t>2015</a:t>
            </a:r>
            <a:endParaRPr lang="en-US" sz="1200" dirty="0">
              <a:solidFill>
                <a:schemeClr val="tx1"/>
              </a:solidFill>
            </a:endParaRPr>
          </a:p>
        </p:txBody>
      </p:sp>
      <p:sp>
        <p:nvSpPr>
          <p:cNvPr id="8197" name="Rectangle 7"/>
          <p:cNvSpPr>
            <a:spLocks noGrp="1" noChangeArrowheads="1"/>
          </p:cNvSpPr>
          <p:nvPr>
            <p:ph type="sldNum" sz="quarter" idx="5"/>
          </p:nvPr>
        </p:nvSpPr>
        <p:spPr>
          <a:noFill/>
        </p:spPr>
        <p:txBody>
          <a:bodyPr/>
          <a:lstStyle/>
          <a:p>
            <a:fld id="{F9B98A4D-A369-4459-B65A-183E5FD66C28}" type="slidenum">
              <a:rPr lang="en-US"/>
              <a:pPr/>
              <a:t>2</a:t>
            </a:fld>
            <a:endParaRPr lang="en-US" dirty="0"/>
          </a:p>
        </p:txBody>
      </p:sp>
      <p:sp>
        <p:nvSpPr>
          <p:cNvPr id="8198" name="Rectangle 2"/>
          <p:cNvSpPr>
            <a:spLocks noGrp="1" noRot="1" noChangeAspect="1" noChangeArrowheads="1" noTextEdit="1"/>
          </p:cNvSpPr>
          <p:nvPr>
            <p:ph type="sldImg"/>
          </p:nvPr>
        </p:nvSpPr>
        <p:spPr>
          <a:ln/>
        </p:spPr>
      </p:sp>
      <p:sp>
        <p:nvSpPr>
          <p:cNvPr id="8199" name="Rectangle 3"/>
          <p:cNvSpPr>
            <a:spLocks noGrp="1" noChangeArrowheads="1"/>
          </p:cNvSpPr>
          <p:nvPr>
            <p:ph type="body" idx="1"/>
          </p:nvPr>
        </p:nvSpPr>
        <p:spPr>
          <a:noFill/>
          <a:ln/>
        </p:spPr>
        <p:txBody>
          <a:bodyPr/>
          <a:lstStyle/>
          <a:p>
            <a:pPr eaLnBrk="1" hangingPunct="1"/>
            <a:endParaRPr lang="en-US" dirty="0" smtClean="0"/>
          </a:p>
        </p:txBody>
      </p:sp>
      <p:sp>
        <p:nvSpPr>
          <p:cNvPr id="9" name="Rectangle 3"/>
          <p:cNvSpPr>
            <a:spLocks noGrp="1" noChangeArrowheads="1"/>
          </p:cNvSpPr>
          <p:nvPr>
            <p:ph type="dt" sz="quarter" idx="1"/>
          </p:nvPr>
        </p:nvSpPr>
        <p:spPr>
          <a:xfrm>
            <a:off x="3810000" y="0"/>
            <a:ext cx="3046413" cy="457200"/>
          </a:xfrm>
          <a:noFill/>
        </p:spPr>
        <p:txBody>
          <a:bodyPr/>
          <a:lstStyle/>
          <a:p>
            <a:r>
              <a:rPr lang="en-US" dirty="0"/>
              <a:t>Principles of Agricultural Science </a:t>
            </a:r>
            <a:r>
              <a:rPr lang="en-US" dirty="0" smtClean="0"/>
              <a:t>– Plant </a:t>
            </a:r>
            <a:endParaRPr lang="en-US" dirty="0"/>
          </a:p>
          <a:p>
            <a:r>
              <a:rPr lang="en-US" dirty="0"/>
              <a:t>Unit </a:t>
            </a:r>
            <a:r>
              <a:rPr lang="en-US" dirty="0" smtClean="0"/>
              <a:t>7 – Lesson 7.5 Evolutionary Ideas</a:t>
            </a:r>
            <a:endParaRPr lang="en-US" dirty="0"/>
          </a:p>
        </p:txBody>
      </p:sp>
    </p:spTree>
    <p:extLst>
      <p:ext uri="{BB962C8B-B14F-4D97-AF65-F5344CB8AC3E}">
        <p14:creationId xmlns:p14="http://schemas.microsoft.com/office/powerpoint/2010/main" val="6273557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Encourage</a:t>
            </a:r>
            <a:r>
              <a:rPr lang="en-US" baseline="0" dirty="0" smtClean="0"/>
              <a:t> class discussion over the question posed in the title. Remind students that they should respect personal beliefs and values in any discussion.</a:t>
            </a:r>
          </a:p>
          <a:p>
            <a:endParaRPr lang="en-US" baseline="0" dirty="0" smtClean="0"/>
          </a:p>
          <a:p>
            <a:r>
              <a:rPr lang="en-US" baseline="0" dirty="0" smtClean="0"/>
              <a:t>While some students may have beliefs in conflict with the theory of evolution, encourage students to be open-minded and willing to discuss the relationships and differences of living organisms</a:t>
            </a:r>
            <a:r>
              <a:rPr lang="en-US" baseline="0" dirty="0" smtClean="0"/>
              <a:t>. </a:t>
            </a:r>
          </a:p>
          <a:p>
            <a:endParaRPr lang="en-US" baseline="0" dirty="0" smtClean="0"/>
          </a:p>
          <a:p>
            <a:r>
              <a:rPr lang="en-US" baseline="0" dirty="0" smtClean="0"/>
              <a:t>You might discuss how historical science and observational science seem at odds at times. No matter how students believe that life on earth began, they can observe plants adapting through selection, mutations, and selective breeding.</a:t>
            </a:r>
            <a:endParaRPr lang="en-US" baseline="0" dirty="0" smtClean="0"/>
          </a:p>
        </p:txBody>
      </p:sp>
      <p:sp>
        <p:nvSpPr>
          <p:cNvPr id="4" name="Header Placeholder 3"/>
          <p:cNvSpPr>
            <a:spLocks noGrp="1"/>
          </p:cNvSpPr>
          <p:nvPr>
            <p:ph type="hdr" sz="quarter" idx="10"/>
          </p:nvPr>
        </p:nvSpPr>
        <p:spPr/>
        <p:txBody>
          <a:bodyPr/>
          <a:lstStyle/>
          <a:p>
            <a:pPr>
              <a:defRPr/>
            </a:pPr>
            <a:r>
              <a:rPr lang="en-US" dirty="0" smtClean="0"/>
              <a:t>The Power of Change</a:t>
            </a:r>
            <a:endParaRPr lang="en-US" dirty="0"/>
          </a:p>
        </p:txBody>
      </p:sp>
      <p:sp>
        <p:nvSpPr>
          <p:cNvPr id="6" name="Footer Placeholder 5"/>
          <p:cNvSpPr>
            <a:spLocks noGrp="1"/>
          </p:cNvSpPr>
          <p:nvPr>
            <p:ph type="ftr" sz="quarter" idx="12"/>
          </p:nvPr>
        </p:nvSpPr>
        <p:spPr/>
        <p:txBody>
          <a:bodyPr/>
          <a:lstStyle/>
          <a:p>
            <a:pPr>
              <a:defRPr/>
            </a:pPr>
            <a:r>
              <a:rPr lang="en-US" dirty="0" smtClean="0"/>
              <a:t>Curriculum for Agricultural Science Education</a:t>
            </a:r>
          </a:p>
          <a:p>
            <a:pPr>
              <a:defRPr/>
            </a:pPr>
            <a:r>
              <a:rPr lang="en-US" dirty="0" smtClean="0"/>
              <a:t>Copyright 2015</a:t>
            </a:r>
            <a:endParaRPr lang="en-US" sz="1200" dirty="0"/>
          </a:p>
        </p:txBody>
      </p:sp>
      <p:sp>
        <p:nvSpPr>
          <p:cNvPr id="7" name="Slide Number Placeholder 6"/>
          <p:cNvSpPr>
            <a:spLocks noGrp="1"/>
          </p:cNvSpPr>
          <p:nvPr>
            <p:ph type="sldNum" sz="quarter" idx="13"/>
          </p:nvPr>
        </p:nvSpPr>
        <p:spPr/>
        <p:txBody>
          <a:bodyPr/>
          <a:lstStyle/>
          <a:p>
            <a:pPr>
              <a:defRPr/>
            </a:pPr>
            <a:fld id="{BA3756BC-3B52-46EA-824F-C4BCAF5F2BAA}" type="slidenum">
              <a:rPr lang="en-US" smtClean="0"/>
              <a:pPr>
                <a:defRPr/>
              </a:pPr>
              <a:t>3</a:t>
            </a:fld>
            <a:endParaRPr lang="en-US" dirty="0"/>
          </a:p>
        </p:txBody>
      </p:sp>
      <p:sp>
        <p:nvSpPr>
          <p:cNvPr id="9" name="Rectangle 3"/>
          <p:cNvSpPr>
            <a:spLocks noGrp="1" noChangeArrowheads="1"/>
          </p:cNvSpPr>
          <p:nvPr>
            <p:ph type="dt" sz="quarter" idx="1"/>
          </p:nvPr>
        </p:nvSpPr>
        <p:spPr>
          <a:xfrm>
            <a:off x="3810000" y="0"/>
            <a:ext cx="3046413" cy="457200"/>
          </a:xfrm>
          <a:noFill/>
        </p:spPr>
        <p:txBody>
          <a:bodyPr/>
          <a:lstStyle/>
          <a:p>
            <a:r>
              <a:rPr lang="en-US" dirty="0"/>
              <a:t>Principles of Agricultural Science </a:t>
            </a:r>
            <a:r>
              <a:rPr lang="en-US" dirty="0" smtClean="0"/>
              <a:t>– Plant </a:t>
            </a:r>
            <a:endParaRPr lang="en-US" dirty="0"/>
          </a:p>
          <a:p>
            <a:r>
              <a:rPr lang="en-US" dirty="0"/>
              <a:t>Unit </a:t>
            </a:r>
            <a:r>
              <a:rPr lang="en-US" dirty="0" smtClean="0"/>
              <a:t>7 – Lesson 7.5 Evolutionary Ideas</a:t>
            </a:r>
            <a:endParaRPr lang="en-US" dirty="0"/>
          </a:p>
        </p:txBody>
      </p:sp>
    </p:spTree>
    <p:extLst>
      <p:ext uri="{BB962C8B-B14F-4D97-AF65-F5344CB8AC3E}">
        <p14:creationId xmlns:p14="http://schemas.microsoft.com/office/powerpoint/2010/main" val="31704851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pPr>
              <a:defRPr/>
            </a:pPr>
            <a:r>
              <a:rPr lang="en-US" dirty="0" smtClean="0"/>
              <a:t>The Power of Change</a:t>
            </a:r>
            <a:endParaRPr lang="en-US" dirty="0"/>
          </a:p>
        </p:txBody>
      </p:sp>
      <p:sp>
        <p:nvSpPr>
          <p:cNvPr id="6" name="Footer Placeholder 5"/>
          <p:cNvSpPr>
            <a:spLocks noGrp="1"/>
          </p:cNvSpPr>
          <p:nvPr>
            <p:ph type="ftr" sz="quarter" idx="12"/>
          </p:nvPr>
        </p:nvSpPr>
        <p:spPr/>
        <p:txBody>
          <a:bodyPr/>
          <a:lstStyle/>
          <a:p>
            <a:pPr>
              <a:defRPr/>
            </a:pPr>
            <a:r>
              <a:rPr lang="en-US" dirty="0" smtClean="0"/>
              <a:t>Curriculum for Agricultural Science Education</a:t>
            </a:r>
          </a:p>
          <a:p>
            <a:pPr>
              <a:defRPr/>
            </a:pPr>
            <a:r>
              <a:rPr lang="en-US" dirty="0" smtClean="0"/>
              <a:t>Copyright 2015</a:t>
            </a:r>
            <a:endParaRPr lang="en-US" sz="1200" dirty="0"/>
          </a:p>
        </p:txBody>
      </p:sp>
      <p:sp>
        <p:nvSpPr>
          <p:cNvPr id="7" name="Slide Number Placeholder 6"/>
          <p:cNvSpPr>
            <a:spLocks noGrp="1"/>
          </p:cNvSpPr>
          <p:nvPr>
            <p:ph type="sldNum" sz="quarter" idx="13"/>
          </p:nvPr>
        </p:nvSpPr>
        <p:spPr/>
        <p:txBody>
          <a:bodyPr/>
          <a:lstStyle/>
          <a:p>
            <a:pPr>
              <a:defRPr/>
            </a:pPr>
            <a:fld id="{BA3756BC-3B52-46EA-824F-C4BCAF5F2BAA}" type="slidenum">
              <a:rPr lang="en-US" smtClean="0"/>
              <a:pPr>
                <a:defRPr/>
              </a:pPr>
              <a:t>4</a:t>
            </a:fld>
            <a:endParaRPr lang="en-US" dirty="0"/>
          </a:p>
        </p:txBody>
      </p:sp>
      <p:sp>
        <p:nvSpPr>
          <p:cNvPr id="9" name="Rectangle 3"/>
          <p:cNvSpPr>
            <a:spLocks noGrp="1" noChangeArrowheads="1"/>
          </p:cNvSpPr>
          <p:nvPr>
            <p:ph type="dt" sz="quarter" idx="1"/>
          </p:nvPr>
        </p:nvSpPr>
        <p:spPr>
          <a:xfrm>
            <a:off x="3810000" y="0"/>
            <a:ext cx="3046413" cy="457200"/>
          </a:xfrm>
          <a:noFill/>
        </p:spPr>
        <p:txBody>
          <a:bodyPr/>
          <a:lstStyle/>
          <a:p>
            <a:r>
              <a:rPr lang="en-US" dirty="0"/>
              <a:t>Principles of Agricultural Science </a:t>
            </a:r>
            <a:r>
              <a:rPr lang="en-US" dirty="0" smtClean="0"/>
              <a:t>– Plant </a:t>
            </a:r>
            <a:endParaRPr lang="en-US" dirty="0"/>
          </a:p>
          <a:p>
            <a:r>
              <a:rPr lang="en-US" dirty="0"/>
              <a:t>Unit </a:t>
            </a:r>
            <a:r>
              <a:rPr lang="en-US" dirty="0" smtClean="0"/>
              <a:t>7 – Lesson 7.5 Evolutionary Ideas</a:t>
            </a:r>
            <a:endParaRPr lang="en-US" dirty="0"/>
          </a:p>
        </p:txBody>
      </p:sp>
    </p:spTree>
    <p:extLst>
      <p:ext uri="{BB962C8B-B14F-4D97-AF65-F5344CB8AC3E}">
        <p14:creationId xmlns:p14="http://schemas.microsoft.com/office/powerpoint/2010/main" val="31613298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Genetic equilibrium is very difficult because all of the items above occur frequently in nature and lead to changes in the genetic makeup of a population.</a:t>
            </a:r>
          </a:p>
        </p:txBody>
      </p:sp>
      <p:sp>
        <p:nvSpPr>
          <p:cNvPr id="4" name="Header Placeholder 3"/>
          <p:cNvSpPr>
            <a:spLocks noGrp="1"/>
          </p:cNvSpPr>
          <p:nvPr>
            <p:ph type="hdr" sz="quarter" idx="10"/>
          </p:nvPr>
        </p:nvSpPr>
        <p:spPr/>
        <p:txBody>
          <a:bodyPr/>
          <a:lstStyle/>
          <a:p>
            <a:pPr>
              <a:defRPr/>
            </a:pPr>
            <a:r>
              <a:rPr lang="en-US" dirty="0" smtClean="0"/>
              <a:t>The Power of Change</a:t>
            </a:r>
            <a:endParaRPr lang="en-US" dirty="0"/>
          </a:p>
        </p:txBody>
      </p:sp>
      <p:sp>
        <p:nvSpPr>
          <p:cNvPr id="6" name="Footer Placeholder 5"/>
          <p:cNvSpPr>
            <a:spLocks noGrp="1"/>
          </p:cNvSpPr>
          <p:nvPr>
            <p:ph type="ftr" sz="quarter" idx="12"/>
          </p:nvPr>
        </p:nvSpPr>
        <p:spPr/>
        <p:txBody>
          <a:bodyPr/>
          <a:lstStyle/>
          <a:p>
            <a:pPr>
              <a:defRPr/>
            </a:pPr>
            <a:r>
              <a:rPr lang="en-US" dirty="0" smtClean="0"/>
              <a:t>Curriculum for Agricultural Science Education</a:t>
            </a:r>
          </a:p>
          <a:p>
            <a:pPr>
              <a:defRPr/>
            </a:pPr>
            <a:r>
              <a:rPr lang="en-US" dirty="0" smtClean="0"/>
              <a:t>Copyright 2015</a:t>
            </a:r>
            <a:endParaRPr lang="en-US" sz="1200" dirty="0"/>
          </a:p>
        </p:txBody>
      </p:sp>
      <p:sp>
        <p:nvSpPr>
          <p:cNvPr id="7" name="Slide Number Placeholder 6"/>
          <p:cNvSpPr>
            <a:spLocks noGrp="1"/>
          </p:cNvSpPr>
          <p:nvPr>
            <p:ph type="sldNum" sz="quarter" idx="13"/>
          </p:nvPr>
        </p:nvSpPr>
        <p:spPr/>
        <p:txBody>
          <a:bodyPr/>
          <a:lstStyle/>
          <a:p>
            <a:pPr>
              <a:defRPr/>
            </a:pPr>
            <a:fld id="{BA3756BC-3B52-46EA-824F-C4BCAF5F2BAA}" type="slidenum">
              <a:rPr lang="en-US" smtClean="0"/>
              <a:pPr>
                <a:defRPr/>
              </a:pPr>
              <a:t>5</a:t>
            </a:fld>
            <a:endParaRPr lang="en-US" dirty="0"/>
          </a:p>
        </p:txBody>
      </p:sp>
      <p:sp>
        <p:nvSpPr>
          <p:cNvPr id="8" name="Rectangle 3"/>
          <p:cNvSpPr>
            <a:spLocks noGrp="1" noChangeArrowheads="1"/>
          </p:cNvSpPr>
          <p:nvPr>
            <p:ph type="dt" sz="quarter" idx="1"/>
          </p:nvPr>
        </p:nvSpPr>
        <p:spPr>
          <a:xfrm>
            <a:off x="3810000" y="0"/>
            <a:ext cx="3046413" cy="457200"/>
          </a:xfrm>
          <a:noFill/>
        </p:spPr>
        <p:txBody>
          <a:bodyPr/>
          <a:lstStyle/>
          <a:p>
            <a:r>
              <a:rPr lang="en-US" dirty="0"/>
              <a:t>Principles of Agricultural Science </a:t>
            </a:r>
            <a:r>
              <a:rPr lang="en-US" dirty="0" smtClean="0"/>
              <a:t>– Plant </a:t>
            </a:r>
            <a:endParaRPr lang="en-US" dirty="0"/>
          </a:p>
          <a:p>
            <a:r>
              <a:rPr lang="en-US" dirty="0"/>
              <a:t>Unit </a:t>
            </a:r>
            <a:r>
              <a:rPr lang="en-US" dirty="0" smtClean="0"/>
              <a:t>7 – Lesson 7.5 Evolutionary Ideas</a:t>
            </a:r>
            <a:endParaRPr lang="en-US" dirty="0"/>
          </a:p>
        </p:txBody>
      </p:sp>
    </p:spTree>
    <p:extLst>
      <p:ext uri="{BB962C8B-B14F-4D97-AF65-F5344CB8AC3E}">
        <p14:creationId xmlns:p14="http://schemas.microsoft.com/office/powerpoint/2010/main" val="36997748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Ask</a:t>
            </a:r>
            <a:r>
              <a:rPr lang="en-US" baseline="0" dirty="0" smtClean="0"/>
              <a:t> students to think back to the lessons on genetics. When using the Punnett Square, they assumed that traits would be passed on in exact proportions. In a perfect environment or when selectively breeding plants, that may be possible. In most natural settings, genetic equilibrium is nearly impossible.</a:t>
            </a:r>
            <a:endParaRPr lang="en-US" dirty="0"/>
          </a:p>
        </p:txBody>
      </p:sp>
      <p:sp>
        <p:nvSpPr>
          <p:cNvPr id="4" name="Header Placeholder 3"/>
          <p:cNvSpPr>
            <a:spLocks noGrp="1"/>
          </p:cNvSpPr>
          <p:nvPr>
            <p:ph type="hdr" sz="quarter" idx="10"/>
          </p:nvPr>
        </p:nvSpPr>
        <p:spPr/>
        <p:txBody>
          <a:bodyPr/>
          <a:lstStyle/>
          <a:p>
            <a:pPr>
              <a:defRPr/>
            </a:pPr>
            <a:r>
              <a:rPr lang="en-US" dirty="0" smtClean="0"/>
              <a:t>The Power of Change</a:t>
            </a:r>
            <a:endParaRPr lang="en-US" dirty="0"/>
          </a:p>
        </p:txBody>
      </p:sp>
      <p:sp>
        <p:nvSpPr>
          <p:cNvPr id="6" name="Footer Placeholder 5"/>
          <p:cNvSpPr>
            <a:spLocks noGrp="1"/>
          </p:cNvSpPr>
          <p:nvPr>
            <p:ph type="ftr" sz="quarter" idx="12"/>
          </p:nvPr>
        </p:nvSpPr>
        <p:spPr/>
        <p:txBody>
          <a:bodyPr/>
          <a:lstStyle/>
          <a:p>
            <a:pPr>
              <a:defRPr/>
            </a:pPr>
            <a:r>
              <a:rPr lang="en-US" dirty="0" smtClean="0"/>
              <a:t>Curriculum for Agricultural Science Education</a:t>
            </a:r>
          </a:p>
          <a:p>
            <a:pPr>
              <a:defRPr/>
            </a:pPr>
            <a:r>
              <a:rPr lang="en-US" dirty="0" smtClean="0"/>
              <a:t>Copyright 2015</a:t>
            </a:r>
            <a:endParaRPr lang="en-US" sz="1200" dirty="0"/>
          </a:p>
        </p:txBody>
      </p:sp>
      <p:sp>
        <p:nvSpPr>
          <p:cNvPr id="7" name="Slide Number Placeholder 6"/>
          <p:cNvSpPr>
            <a:spLocks noGrp="1"/>
          </p:cNvSpPr>
          <p:nvPr>
            <p:ph type="sldNum" sz="quarter" idx="13"/>
          </p:nvPr>
        </p:nvSpPr>
        <p:spPr/>
        <p:txBody>
          <a:bodyPr/>
          <a:lstStyle/>
          <a:p>
            <a:pPr>
              <a:defRPr/>
            </a:pPr>
            <a:fld id="{BA3756BC-3B52-46EA-824F-C4BCAF5F2BAA}" type="slidenum">
              <a:rPr lang="en-US" smtClean="0"/>
              <a:pPr>
                <a:defRPr/>
              </a:pPr>
              <a:t>6</a:t>
            </a:fld>
            <a:endParaRPr lang="en-US" dirty="0"/>
          </a:p>
        </p:txBody>
      </p:sp>
      <p:sp>
        <p:nvSpPr>
          <p:cNvPr id="8" name="Rectangle 3"/>
          <p:cNvSpPr>
            <a:spLocks noGrp="1" noChangeArrowheads="1"/>
          </p:cNvSpPr>
          <p:nvPr>
            <p:ph type="dt" sz="quarter" idx="1"/>
          </p:nvPr>
        </p:nvSpPr>
        <p:spPr>
          <a:xfrm>
            <a:off x="3810000" y="0"/>
            <a:ext cx="3046413" cy="457200"/>
          </a:xfrm>
          <a:noFill/>
        </p:spPr>
        <p:txBody>
          <a:bodyPr/>
          <a:lstStyle/>
          <a:p>
            <a:r>
              <a:rPr lang="en-US" dirty="0"/>
              <a:t>Principles of Agricultural Science </a:t>
            </a:r>
            <a:r>
              <a:rPr lang="en-US" dirty="0" smtClean="0"/>
              <a:t>– Plant </a:t>
            </a:r>
            <a:endParaRPr lang="en-US" dirty="0"/>
          </a:p>
          <a:p>
            <a:r>
              <a:rPr lang="en-US" dirty="0"/>
              <a:t>Unit </a:t>
            </a:r>
            <a:r>
              <a:rPr lang="en-US" dirty="0" smtClean="0"/>
              <a:t>7 – Lesson 7.5 Evolutionary Ideas</a:t>
            </a:r>
            <a:endParaRPr lang="en-US" dirty="0"/>
          </a:p>
        </p:txBody>
      </p:sp>
    </p:spTree>
    <p:extLst>
      <p:ext uri="{BB962C8B-B14F-4D97-AF65-F5344CB8AC3E}">
        <p14:creationId xmlns:p14="http://schemas.microsoft.com/office/powerpoint/2010/main" val="14833769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Charles Darwin is</a:t>
            </a:r>
            <a:r>
              <a:rPr lang="en-US" baseline="0" dirty="0" smtClean="0"/>
              <a:t> the scientist credited with the theory of evolution although others worked on similar theories at approximately the same time. The publication of his book, </a:t>
            </a:r>
            <a:r>
              <a:rPr lang="en-US" i="1" baseline="0" dirty="0" smtClean="0"/>
              <a:t>The Origin of Species</a:t>
            </a:r>
            <a:r>
              <a:rPr lang="en-US" baseline="0" dirty="0" smtClean="0"/>
              <a:t>, and the thoroughness of his studies lead to his name becoming well-known in discussions pertaining to evolution.</a:t>
            </a:r>
          </a:p>
          <a:p>
            <a:endParaRPr lang="en-US" baseline="0" dirty="0" smtClean="0"/>
          </a:p>
          <a:p>
            <a:r>
              <a:rPr lang="en-US" baseline="0" dirty="0" smtClean="0"/>
              <a:t>His two main theories were that evolution occurred and it occurred through the process of natural selection.</a:t>
            </a:r>
            <a:endParaRPr lang="en-US" dirty="0"/>
          </a:p>
        </p:txBody>
      </p:sp>
      <p:sp>
        <p:nvSpPr>
          <p:cNvPr id="4" name="Header Placeholder 3"/>
          <p:cNvSpPr>
            <a:spLocks noGrp="1"/>
          </p:cNvSpPr>
          <p:nvPr>
            <p:ph type="hdr" sz="quarter" idx="10"/>
          </p:nvPr>
        </p:nvSpPr>
        <p:spPr/>
        <p:txBody>
          <a:bodyPr/>
          <a:lstStyle/>
          <a:p>
            <a:pPr>
              <a:defRPr/>
            </a:pPr>
            <a:r>
              <a:rPr lang="en-US" dirty="0" smtClean="0"/>
              <a:t>The Power of Change</a:t>
            </a:r>
            <a:endParaRPr lang="en-US" dirty="0"/>
          </a:p>
        </p:txBody>
      </p:sp>
      <p:sp>
        <p:nvSpPr>
          <p:cNvPr id="6" name="Footer Placeholder 5"/>
          <p:cNvSpPr>
            <a:spLocks noGrp="1"/>
          </p:cNvSpPr>
          <p:nvPr>
            <p:ph type="ftr" sz="quarter" idx="12"/>
          </p:nvPr>
        </p:nvSpPr>
        <p:spPr/>
        <p:txBody>
          <a:bodyPr/>
          <a:lstStyle/>
          <a:p>
            <a:pPr>
              <a:defRPr/>
            </a:pPr>
            <a:r>
              <a:rPr lang="en-US" dirty="0" smtClean="0"/>
              <a:t>Curriculum for Agricultural Science Education</a:t>
            </a:r>
          </a:p>
          <a:p>
            <a:pPr>
              <a:defRPr/>
            </a:pPr>
            <a:r>
              <a:rPr lang="en-US" dirty="0" smtClean="0"/>
              <a:t>Copyright 2015</a:t>
            </a:r>
            <a:endParaRPr lang="en-US" sz="1200" dirty="0"/>
          </a:p>
        </p:txBody>
      </p:sp>
      <p:sp>
        <p:nvSpPr>
          <p:cNvPr id="7" name="Slide Number Placeholder 6"/>
          <p:cNvSpPr>
            <a:spLocks noGrp="1"/>
          </p:cNvSpPr>
          <p:nvPr>
            <p:ph type="sldNum" sz="quarter" idx="13"/>
          </p:nvPr>
        </p:nvSpPr>
        <p:spPr/>
        <p:txBody>
          <a:bodyPr/>
          <a:lstStyle/>
          <a:p>
            <a:pPr>
              <a:defRPr/>
            </a:pPr>
            <a:fld id="{BA3756BC-3B52-46EA-824F-C4BCAF5F2BAA}" type="slidenum">
              <a:rPr lang="en-US" smtClean="0"/>
              <a:pPr>
                <a:defRPr/>
              </a:pPr>
              <a:t>7</a:t>
            </a:fld>
            <a:endParaRPr lang="en-US" dirty="0"/>
          </a:p>
        </p:txBody>
      </p:sp>
      <p:sp>
        <p:nvSpPr>
          <p:cNvPr id="8" name="Rectangle 3"/>
          <p:cNvSpPr>
            <a:spLocks noGrp="1" noChangeArrowheads="1"/>
          </p:cNvSpPr>
          <p:nvPr>
            <p:ph type="dt" sz="quarter" idx="1"/>
          </p:nvPr>
        </p:nvSpPr>
        <p:spPr>
          <a:xfrm>
            <a:off x="3810000" y="0"/>
            <a:ext cx="3046413" cy="457200"/>
          </a:xfrm>
          <a:noFill/>
        </p:spPr>
        <p:txBody>
          <a:bodyPr/>
          <a:lstStyle/>
          <a:p>
            <a:r>
              <a:rPr lang="en-US" dirty="0"/>
              <a:t>Principles of Agricultural Science </a:t>
            </a:r>
            <a:r>
              <a:rPr lang="en-US" dirty="0" smtClean="0"/>
              <a:t>– Plant </a:t>
            </a:r>
            <a:endParaRPr lang="en-US" dirty="0"/>
          </a:p>
          <a:p>
            <a:r>
              <a:rPr lang="en-US" dirty="0"/>
              <a:t>Unit </a:t>
            </a:r>
            <a:r>
              <a:rPr lang="en-US" dirty="0" smtClean="0"/>
              <a:t>7 – Lesson 7.5 Evolutionary Ideas</a:t>
            </a:r>
            <a:endParaRPr lang="en-US" dirty="0"/>
          </a:p>
        </p:txBody>
      </p:sp>
    </p:spTree>
    <p:extLst>
      <p:ext uri="{BB962C8B-B14F-4D97-AF65-F5344CB8AC3E}">
        <p14:creationId xmlns:p14="http://schemas.microsoft.com/office/powerpoint/2010/main" val="5085710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pPr>
              <a:defRPr/>
            </a:pPr>
            <a:r>
              <a:rPr lang="en-US" dirty="0" smtClean="0"/>
              <a:t>The Power of Change</a:t>
            </a:r>
            <a:endParaRPr lang="en-US" dirty="0"/>
          </a:p>
        </p:txBody>
      </p:sp>
      <p:sp>
        <p:nvSpPr>
          <p:cNvPr id="6" name="Footer Placeholder 5"/>
          <p:cNvSpPr>
            <a:spLocks noGrp="1"/>
          </p:cNvSpPr>
          <p:nvPr>
            <p:ph type="ftr" sz="quarter" idx="12"/>
          </p:nvPr>
        </p:nvSpPr>
        <p:spPr/>
        <p:txBody>
          <a:bodyPr/>
          <a:lstStyle/>
          <a:p>
            <a:pPr>
              <a:defRPr/>
            </a:pPr>
            <a:r>
              <a:rPr lang="en-US" dirty="0" smtClean="0"/>
              <a:t>Curriculum for Agricultural Science Education</a:t>
            </a:r>
          </a:p>
          <a:p>
            <a:pPr>
              <a:defRPr/>
            </a:pPr>
            <a:r>
              <a:rPr lang="en-US" dirty="0" smtClean="0"/>
              <a:t>Copyright 2015</a:t>
            </a:r>
            <a:endParaRPr lang="en-US" sz="1200" dirty="0"/>
          </a:p>
        </p:txBody>
      </p:sp>
      <p:sp>
        <p:nvSpPr>
          <p:cNvPr id="7" name="Slide Number Placeholder 6"/>
          <p:cNvSpPr>
            <a:spLocks noGrp="1"/>
          </p:cNvSpPr>
          <p:nvPr>
            <p:ph type="sldNum" sz="quarter" idx="13"/>
          </p:nvPr>
        </p:nvSpPr>
        <p:spPr/>
        <p:txBody>
          <a:bodyPr/>
          <a:lstStyle/>
          <a:p>
            <a:pPr>
              <a:defRPr/>
            </a:pPr>
            <a:fld id="{BA3756BC-3B52-46EA-824F-C4BCAF5F2BAA}" type="slidenum">
              <a:rPr lang="en-US" smtClean="0"/>
              <a:pPr>
                <a:defRPr/>
              </a:pPr>
              <a:t>8</a:t>
            </a:fld>
            <a:endParaRPr lang="en-US" dirty="0"/>
          </a:p>
        </p:txBody>
      </p:sp>
      <p:sp>
        <p:nvSpPr>
          <p:cNvPr id="8" name="Rectangle 3"/>
          <p:cNvSpPr>
            <a:spLocks noGrp="1" noChangeArrowheads="1"/>
          </p:cNvSpPr>
          <p:nvPr>
            <p:ph type="dt" sz="quarter" idx="1"/>
          </p:nvPr>
        </p:nvSpPr>
        <p:spPr>
          <a:xfrm>
            <a:off x="3810000" y="0"/>
            <a:ext cx="3046413" cy="457200"/>
          </a:xfrm>
          <a:noFill/>
        </p:spPr>
        <p:txBody>
          <a:bodyPr/>
          <a:lstStyle/>
          <a:p>
            <a:r>
              <a:rPr lang="en-US" dirty="0"/>
              <a:t>Principles of Agricultural Science </a:t>
            </a:r>
            <a:r>
              <a:rPr lang="en-US" dirty="0" smtClean="0"/>
              <a:t>– Plant </a:t>
            </a:r>
            <a:endParaRPr lang="en-US" dirty="0"/>
          </a:p>
          <a:p>
            <a:r>
              <a:rPr lang="en-US" dirty="0"/>
              <a:t>Unit </a:t>
            </a:r>
            <a:r>
              <a:rPr lang="en-US" dirty="0" smtClean="0"/>
              <a:t>7 – Lesson 7.5 Evolutionary Ideas</a:t>
            </a:r>
            <a:endParaRPr lang="en-US" dirty="0"/>
          </a:p>
        </p:txBody>
      </p:sp>
    </p:spTree>
    <p:extLst>
      <p:ext uri="{BB962C8B-B14F-4D97-AF65-F5344CB8AC3E}">
        <p14:creationId xmlns:p14="http://schemas.microsoft.com/office/powerpoint/2010/main" val="19944893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When stabilizing selection occurs,</a:t>
            </a:r>
            <a:r>
              <a:rPr lang="en-US" baseline="0" dirty="0" smtClean="0"/>
              <a:t> the average trait is the fittest increasing the percentage of individuals who exhibit that trait in each generation. </a:t>
            </a:r>
            <a:endParaRPr lang="en-US" dirty="0"/>
          </a:p>
        </p:txBody>
      </p:sp>
      <p:sp>
        <p:nvSpPr>
          <p:cNvPr id="4" name="Header Placeholder 3"/>
          <p:cNvSpPr>
            <a:spLocks noGrp="1"/>
          </p:cNvSpPr>
          <p:nvPr>
            <p:ph type="hdr" sz="quarter" idx="10"/>
          </p:nvPr>
        </p:nvSpPr>
        <p:spPr/>
        <p:txBody>
          <a:bodyPr/>
          <a:lstStyle/>
          <a:p>
            <a:pPr>
              <a:defRPr/>
            </a:pPr>
            <a:r>
              <a:rPr lang="en-US" dirty="0" smtClean="0"/>
              <a:t>The Power of Change</a:t>
            </a:r>
            <a:endParaRPr lang="en-US" dirty="0"/>
          </a:p>
        </p:txBody>
      </p:sp>
      <p:sp>
        <p:nvSpPr>
          <p:cNvPr id="6" name="Footer Placeholder 5"/>
          <p:cNvSpPr>
            <a:spLocks noGrp="1"/>
          </p:cNvSpPr>
          <p:nvPr>
            <p:ph type="ftr" sz="quarter" idx="12"/>
          </p:nvPr>
        </p:nvSpPr>
        <p:spPr/>
        <p:txBody>
          <a:bodyPr/>
          <a:lstStyle/>
          <a:p>
            <a:pPr>
              <a:defRPr/>
            </a:pPr>
            <a:r>
              <a:rPr lang="en-US" dirty="0" smtClean="0"/>
              <a:t>Curriculum for Agricultural Science Education</a:t>
            </a:r>
          </a:p>
          <a:p>
            <a:pPr>
              <a:defRPr/>
            </a:pPr>
            <a:r>
              <a:rPr lang="en-US" dirty="0" smtClean="0"/>
              <a:t>Copyright 2015</a:t>
            </a:r>
            <a:endParaRPr lang="en-US" sz="1200" dirty="0"/>
          </a:p>
        </p:txBody>
      </p:sp>
      <p:sp>
        <p:nvSpPr>
          <p:cNvPr id="7" name="Slide Number Placeholder 6"/>
          <p:cNvSpPr>
            <a:spLocks noGrp="1"/>
          </p:cNvSpPr>
          <p:nvPr>
            <p:ph type="sldNum" sz="quarter" idx="13"/>
          </p:nvPr>
        </p:nvSpPr>
        <p:spPr/>
        <p:txBody>
          <a:bodyPr/>
          <a:lstStyle/>
          <a:p>
            <a:pPr>
              <a:defRPr/>
            </a:pPr>
            <a:fld id="{BA3756BC-3B52-46EA-824F-C4BCAF5F2BAA}" type="slidenum">
              <a:rPr lang="en-US" smtClean="0"/>
              <a:pPr>
                <a:defRPr/>
              </a:pPr>
              <a:t>9</a:t>
            </a:fld>
            <a:endParaRPr lang="en-US" dirty="0"/>
          </a:p>
        </p:txBody>
      </p:sp>
      <p:sp>
        <p:nvSpPr>
          <p:cNvPr id="8" name="Rectangle 3"/>
          <p:cNvSpPr>
            <a:spLocks noGrp="1" noChangeArrowheads="1"/>
          </p:cNvSpPr>
          <p:nvPr>
            <p:ph type="dt" sz="quarter" idx="1"/>
          </p:nvPr>
        </p:nvSpPr>
        <p:spPr>
          <a:xfrm>
            <a:off x="3810000" y="0"/>
            <a:ext cx="3046413" cy="457200"/>
          </a:xfrm>
          <a:noFill/>
        </p:spPr>
        <p:txBody>
          <a:bodyPr/>
          <a:lstStyle/>
          <a:p>
            <a:r>
              <a:rPr lang="en-US" dirty="0"/>
              <a:t>Principles of Agricultural Science </a:t>
            </a:r>
            <a:r>
              <a:rPr lang="en-US" dirty="0" smtClean="0"/>
              <a:t>– Plant </a:t>
            </a:r>
            <a:endParaRPr lang="en-US" dirty="0"/>
          </a:p>
          <a:p>
            <a:r>
              <a:rPr lang="en-US" dirty="0"/>
              <a:t>Unit </a:t>
            </a:r>
            <a:r>
              <a:rPr lang="en-US" dirty="0" smtClean="0"/>
              <a:t>7 – Lesson 7.5 Evolutionary Ideas</a:t>
            </a:r>
            <a:endParaRPr lang="en-US" dirty="0"/>
          </a:p>
        </p:txBody>
      </p:sp>
    </p:spTree>
    <p:extLst>
      <p:ext uri="{BB962C8B-B14F-4D97-AF65-F5344CB8AC3E}">
        <p14:creationId xmlns:p14="http://schemas.microsoft.com/office/powerpoint/2010/main" val="397355263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 name="Group 10"/>
          <p:cNvGrpSpPr>
            <a:grpSpLocks/>
          </p:cNvGrpSpPr>
          <p:nvPr/>
        </p:nvGrpSpPr>
        <p:grpSpPr bwMode="auto">
          <a:xfrm>
            <a:off x="838200" y="228600"/>
            <a:ext cx="8305800" cy="5480050"/>
            <a:chOff x="528" y="144"/>
            <a:chExt cx="5232" cy="3452"/>
          </a:xfrm>
        </p:grpSpPr>
        <p:pic>
          <p:nvPicPr>
            <p:cNvPr id="3" name="Picture 7"/>
            <p:cNvPicPr>
              <a:picLocks noChangeAspect="1" noChangeArrowheads="1"/>
            </p:cNvPicPr>
            <p:nvPr/>
          </p:nvPicPr>
          <p:blipFill>
            <a:blip r:embed="rId2" cstate="print"/>
            <a:srcRect/>
            <a:stretch>
              <a:fillRect/>
            </a:stretch>
          </p:blipFill>
          <p:spPr bwMode="auto">
            <a:xfrm>
              <a:off x="1200" y="144"/>
              <a:ext cx="3452" cy="3452"/>
            </a:xfrm>
            <a:prstGeom prst="rect">
              <a:avLst/>
            </a:prstGeom>
            <a:noFill/>
            <a:ln w="9525">
              <a:noFill/>
              <a:miter lim="800000"/>
              <a:headEnd/>
              <a:tailEnd/>
            </a:ln>
          </p:spPr>
        </p:pic>
        <p:sp>
          <p:nvSpPr>
            <p:cNvPr id="4" name="Text Box 8"/>
            <p:cNvSpPr txBox="1">
              <a:spLocks noChangeArrowheads="1"/>
            </p:cNvSpPr>
            <p:nvPr/>
          </p:nvSpPr>
          <p:spPr bwMode="auto">
            <a:xfrm>
              <a:off x="528" y="3072"/>
              <a:ext cx="5232" cy="327"/>
            </a:xfrm>
            <a:prstGeom prst="rect">
              <a:avLst/>
            </a:prstGeom>
            <a:solidFill>
              <a:srgbClr val="92D050"/>
            </a:solidFill>
            <a:ln w="9525">
              <a:noFill/>
              <a:miter lim="800000"/>
              <a:headEnd/>
              <a:tailEnd/>
            </a:ln>
            <a:effectLst/>
          </p:spPr>
          <p:txBody>
            <a:bodyPr>
              <a:spAutoFit/>
            </a:bodyPr>
            <a:lstStyle/>
            <a:p>
              <a:pPr algn="ctr" eaLnBrk="0" hangingPunct="0">
                <a:spcBef>
                  <a:spcPct val="50000"/>
                </a:spcBef>
                <a:defRPr/>
              </a:pPr>
              <a:r>
                <a:rPr lang="en-US" sz="2800" b="1" dirty="0"/>
                <a:t>Principles of Agricultural </a:t>
              </a:r>
              <a:r>
                <a:rPr lang="en-US" sz="2800" b="1" dirty="0" smtClean="0"/>
                <a:t>Science – Plant</a:t>
              </a:r>
              <a:endParaRPr lang="en-US" sz="2800" b="1" dirty="0"/>
            </a:p>
          </p:txBody>
        </p:sp>
      </p:grpSp>
      <p:sp>
        <p:nvSpPr>
          <p:cNvPr id="5" name="Rectangle 4"/>
          <p:cNvSpPr>
            <a:spLocks noGrp="1" noChangeArrowheads="1"/>
          </p:cNvSpPr>
          <p:nvPr>
            <p:ph type="dt" sz="half" idx="10"/>
          </p:nvPr>
        </p:nvSpPr>
        <p:spPr/>
        <p:txBody>
          <a:bodyPr/>
          <a:lstStyle>
            <a:lvl1pPr>
              <a:defRPr smtClean="0"/>
            </a:lvl1pPr>
          </a:lstStyle>
          <a:p>
            <a:pPr>
              <a:defRPr/>
            </a:pPr>
            <a:endParaRPr lang="en-US" dirty="0"/>
          </a:p>
        </p:txBody>
      </p:sp>
      <p:sp>
        <p:nvSpPr>
          <p:cNvPr id="6" name="Rectangle 5"/>
          <p:cNvSpPr>
            <a:spLocks noGrp="1" noChangeArrowheads="1"/>
          </p:cNvSpPr>
          <p:nvPr>
            <p:ph type="ftr" sz="quarter" idx="11"/>
          </p:nvPr>
        </p:nvSpPr>
        <p:spPr/>
        <p:txBody>
          <a:bodyPr/>
          <a:lstStyle>
            <a:lvl1pPr>
              <a:defRPr smtClean="0"/>
            </a:lvl1pPr>
          </a:lstStyle>
          <a:p>
            <a:pPr>
              <a:defRPr/>
            </a:pPr>
            <a:endParaRPr lang="en-US" dirty="0"/>
          </a:p>
        </p:txBody>
      </p:sp>
      <p:sp>
        <p:nvSpPr>
          <p:cNvPr id="7" name="Rectangle 6"/>
          <p:cNvSpPr>
            <a:spLocks noGrp="1" noChangeArrowheads="1"/>
          </p:cNvSpPr>
          <p:nvPr>
            <p:ph type="sldNum" sz="quarter" idx="12"/>
          </p:nvPr>
        </p:nvSpPr>
        <p:spPr/>
        <p:txBody>
          <a:bodyPr/>
          <a:lstStyle>
            <a:lvl1pPr>
              <a:defRPr smtClean="0"/>
            </a:lvl1pPr>
          </a:lstStyle>
          <a:p>
            <a:pPr>
              <a:defRPr/>
            </a:pPr>
            <a:fld id="{B3DE0B21-FBF9-4E1F-A310-C775FB2EF48E}"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3F359D36-9F82-4191-931C-0388120BAD47}"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7B63A72F-6C44-4B82-8FB7-F2A7B18CD0E5}"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01A1DEE0-1AD4-4E8B-A7B6-3FD1B7D7ADC2}"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44CAD804-6DCC-4E3F-9810-D137FF6D89C4}"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828800"/>
            <a:ext cx="4038600" cy="42973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8800"/>
            <a:ext cx="4038600" cy="42973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E5400A80-46F2-4481-86D5-FD6FD8CF4FE3}"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19CD39C9-E23F-47CE-9661-56254437A26A}"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FE345778-4290-471E-9E2B-4BBA68E2DD59}"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8CF349D6-54D5-43E9-A623-7B0B5618C0CC}"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9BCE4738-5E48-4CE8-9D75-A28B7D7AA383}"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0D9EFD23-5880-4DA4-A172-09AA54D02345}"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02076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828800"/>
            <a:ext cx="8229600" cy="42973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lvl1pPr>
          </a:lstStyle>
          <a:p>
            <a:pPr>
              <a:defRPr/>
            </a:pPr>
            <a:endParaRPr lang="en-US" dirty="0"/>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lvl1pPr>
          </a:lstStyle>
          <a:p>
            <a:pPr>
              <a:defRPr/>
            </a:pPr>
            <a:endParaRPr lang="en-US" dirty="0"/>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lvl1pPr>
          </a:lstStyle>
          <a:p>
            <a:pPr>
              <a:defRPr/>
            </a:pPr>
            <a:fld id="{7949EC36-7894-45C6-882C-BE9F0A235742}" type="slidenum">
              <a:rPr lang="en-US"/>
              <a:pPr>
                <a:defRPr/>
              </a:pPr>
              <a:t>‹#›</a:t>
            </a:fld>
            <a:endParaRPr lang="en-US" dirty="0"/>
          </a:p>
        </p:txBody>
      </p:sp>
      <p:sp>
        <p:nvSpPr>
          <p:cNvPr id="1031" name="Text Box 7"/>
          <p:cNvSpPr txBox="1">
            <a:spLocks noChangeArrowheads="1"/>
          </p:cNvSpPr>
          <p:nvPr/>
        </p:nvSpPr>
        <p:spPr bwMode="auto">
          <a:xfrm>
            <a:off x="825500" y="1358900"/>
            <a:ext cx="8305800" cy="366713"/>
          </a:xfrm>
          <a:prstGeom prst="rect">
            <a:avLst/>
          </a:prstGeom>
          <a:solidFill>
            <a:srgbClr val="92D050"/>
          </a:solidFill>
          <a:ln w="9525">
            <a:noFill/>
            <a:miter lim="800000"/>
            <a:headEnd/>
            <a:tailEnd/>
          </a:ln>
          <a:effectLst/>
        </p:spPr>
        <p:txBody>
          <a:bodyPr>
            <a:spAutoFit/>
          </a:bodyPr>
          <a:lstStyle/>
          <a:p>
            <a:pPr>
              <a:spcBef>
                <a:spcPct val="50000"/>
              </a:spcBef>
              <a:defRPr/>
            </a:pPr>
            <a:endParaRPr lang="en-US" sz="1800" dirty="0"/>
          </a:p>
        </p:txBody>
      </p:sp>
      <p:pic>
        <p:nvPicPr>
          <p:cNvPr id="1032" name="Picture 8"/>
          <p:cNvPicPr>
            <a:picLocks noChangeAspect="1" noChangeArrowheads="1"/>
          </p:cNvPicPr>
          <p:nvPr/>
        </p:nvPicPr>
        <p:blipFill>
          <a:blip r:embed="rId13" cstate="print">
            <a:clrChange>
              <a:clrFrom>
                <a:srgbClr val="FFFFFF"/>
              </a:clrFrom>
              <a:clrTo>
                <a:srgbClr val="FFFFFF">
                  <a:alpha val="0"/>
                </a:srgbClr>
              </a:clrTo>
            </a:clrChange>
          </a:blip>
          <a:srcRect t="16667" b="16667"/>
          <a:stretch>
            <a:fillRect/>
          </a:stretch>
        </p:blipFill>
        <p:spPr bwMode="auto">
          <a:xfrm>
            <a:off x="7391400" y="6248400"/>
            <a:ext cx="914400" cy="6096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71"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timing>
    <p:tnLst>
      <p:par>
        <p:cTn id="1" dur="indefinite" restart="never" nodeType="tmRoot"/>
      </p:par>
    </p:tnLst>
  </p:timing>
  <p:hf hdr="0" ftr="0" dt="0"/>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0.xml"/><Relationship Id="rId1" Type="http://schemas.openxmlformats.org/officeDocument/2006/relationships/slideLayout" Target="../slideLayouts/slideLayout4.xml"/><Relationship Id="rId4"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1.xml"/><Relationship Id="rId1" Type="http://schemas.openxmlformats.org/officeDocument/2006/relationships/slideLayout" Target="../slideLayouts/slideLayout4.xml"/><Relationship Id="rId4"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dictionary.reference.com/browse/belief"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4.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6"/>
          <p:cNvSpPr>
            <a:spLocks noGrp="1" noChangeArrowheads="1"/>
          </p:cNvSpPr>
          <p:nvPr>
            <p:ph type="sldNum" sz="quarter" idx="12"/>
          </p:nvPr>
        </p:nvSpPr>
        <p:spPr>
          <a:noFill/>
        </p:spPr>
        <p:txBody>
          <a:bodyPr/>
          <a:lstStyle/>
          <a:p>
            <a:fld id="{A61C4F22-BA5A-43AD-993E-0B0274DF11FA}" type="slidenum">
              <a:rPr lang="en-US"/>
              <a:pPr/>
              <a:t>1</a:t>
            </a:fld>
            <a:endParaRPr lang="en-US" dirty="0"/>
          </a:p>
        </p:txBody>
      </p:sp>
      <p:sp>
        <p:nvSpPr>
          <p:cNvPr id="3075" name="Text Box 2"/>
          <p:cNvSpPr txBox="1">
            <a:spLocks noChangeArrowheads="1"/>
          </p:cNvSpPr>
          <p:nvPr/>
        </p:nvSpPr>
        <p:spPr bwMode="auto">
          <a:xfrm>
            <a:off x="3108325" y="4503738"/>
            <a:ext cx="184150" cy="671512"/>
          </a:xfrm>
          <a:prstGeom prst="rect">
            <a:avLst/>
          </a:prstGeom>
          <a:noFill/>
          <a:ln w="9525">
            <a:noFill/>
            <a:miter lim="800000"/>
            <a:headEnd/>
            <a:tailEnd/>
          </a:ln>
        </p:spPr>
        <p:txBody>
          <a:bodyPr wrap="none">
            <a:spAutoFit/>
          </a:bodyPr>
          <a:lstStyle/>
          <a:p>
            <a:pPr eaLnBrk="0" hangingPunct="0"/>
            <a:endParaRPr lang="en-US" sz="3800" b="1" dirty="0">
              <a:solidFill>
                <a:srgbClr val="003399"/>
              </a:solidFill>
              <a:latin typeface="Verdana" pitchFamily="34" charset="0"/>
            </a:endParaRPr>
          </a:p>
        </p:txBody>
      </p:sp>
    </p:spTree>
  </p:cSld>
  <p:clrMapOvr>
    <a:masterClrMapping/>
  </p:clrMapOvr>
  <p:transition spd="med"/>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Directional Selection</a:t>
            </a:r>
            <a:endParaRPr lang="en-US" dirty="0"/>
          </a:p>
        </p:txBody>
      </p:sp>
      <p:pic>
        <p:nvPicPr>
          <p:cNvPr id="11" name="Content Placeholder 10" descr="directional.png"/>
          <p:cNvPicPr>
            <a:picLocks noGrp="1" noChangeAspect="1"/>
          </p:cNvPicPr>
          <p:nvPr>
            <p:ph sz="half" idx="1"/>
          </p:nvPr>
        </p:nvPicPr>
        <p:blipFill>
          <a:blip r:embed="rId3" cstate="print"/>
          <a:stretch>
            <a:fillRect/>
          </a:stretch>
        </p:blipFill>
        <p:spPr>
          <a:xfrm>
            <a:off x="457200" y="2362200"/>
            <a:ext cx="4180217" cy="2020727"/>
          </a:xfrm>
        </p:spPr>
      </p:pic>
      <p:sp>
        <p:nvSpPr>
          <p:cNvPr id="10" name="Content Placeholder 9"/>
          <p:cNvSpPr>
            <a:spLocks noGrp="1"/>
          </p:cNvSpPr>
          <p:nvPr>
            <p:ph sz="half" idx="2"/>
          </p:nvPr>
        </p:nvSpPr>
        <p:spPr>
          <a:xfrm>
            <a:off x="4648200" y="2057400"/>
            <a:ext cx="4038600" cy="4297363"/>
          </a:xfrm>
        </p:spPr>
        <p:txBody>
          <a:bodyPr/>
          <a:lstStyle/>
          <a:p>
            <a:r>
              <a:rPr lang="en-US" dirty="0" smtClean="0"/>
              <a:t>An extreme trait gives an organism a better chance of survival and reproduction.</a:t>
            </a:r>
          </a:p>
          <a:p>
            <a:endParaRPr lang="en-US" dirty="0" smtClean="0"/>
          </a:p>
          <a:p>
            <a:r>
              <a:rPr lang="en-US" dirty="0" smtClean="0"/>
              <a:t>More organisms with that trait are in each subsequent generation.</a:t>
            </a:r>
            <a:endParaRPr lang="en-US" dirty="0"/>
          </a:p>
        </p:txBody>
      </p:sp>
      <p:sp>
        <p:nvSpPr>
          <p:cNvPr id="4" name="Slide Number Placeholder 3"/>
          <p:cNvSpPr>
            <a:spLocks noGrp="1"/>
          </p:cNvSpPr>
          <p:nvPr>
            <p:ph type="sldNum" sz="quarter" idx="12"/>
          </p:nvPr>
        </p:nvSpPr>
        <p:spPr/>
        <p:txBody>
          <a:bodyPr/>
          <a:lstStyle/>
          <a:p>
            <a:pPr>
              <a:defRPr/>
            </a:pPr>
            <a:fld id="{01A1DEE0-1AD4-4E8B-A7B6-3FD1B7D7ADC2}" type="slidenum">
              <a:rPr lang="en-US" smtClean="0"/>
              <a:pPr>
                <a:defRPr/>
              </a:pPr>
              <a:t>10</a:t>
            </a:fld>
            <a:endParaRPr lang="en-US" dirty="0"/>
          </a:p>
        </p:txBody>
      </p:sp>
      <p:pic>
        <p:nvPicPr>
          <p:cNvPr id="6" name="Picture 5" descr="bumble_bee2.png"/>
          <p:cNvPicPr>
            <a:picLocks noChangeAspect="1"/>
          </p:cNvPicPr>
          <p:nvPr/>
        </p:nvPicPr>
        <p:blipFill>
          <a:blip r:embed="rId4" cstate="print"/>
          <a:stretch>
            <a:fillRect/>
          </a:stretch>
        </p:blipFill>
        <p:spPr>
          <a:xfrm>
            <a:off x="2133600" y="2057400"/>
            <a:ext cx="609600" cy="511534"/>
          </a:xfrm>
          <a:prstGeom prst="rect">
            <a:avLst/>
          </a:prstGeom>
        </p:spPr>
      </p:pic>
      <p:sp>
        <p:nvSpPr>
          <p:cNvPr id="7" name="TextBox 6"/>
          <p:cNvSpPr txBox="1"/>
          <p:nvPr/>
        </p:nvSpPr>
        <p:spPr>
          <a:xfrm>
            <a:off x="0" y="2743200"/>
            <a:ext cx="492443" cy="1165086"/>
          </a:xfrm>
          <a:prstGeom prst="rect">
            <a:avLst/>
          </a:prstGeom>
          <a:noFill/>
        </p:spPr>
        <p:txBody>
          <a:bodyPr vert="vert270" wrap="square" rtlCol="0">
            <a:spAutoFit/>
          </a:bodyPr>
          <a:lstStyle/>
          <a:p>
            <a:pPr algn="ctr"/>
            <a:r>
              <a:rPr lang="en-US" sz="2000" dirty="0" smtClean="0"/>
              <a:t>Number</a:t>
            </a:r>
            <a:endParaRPr lang="en-US" sz="2000" dirty="0"/>
          </a:p>
        </p:txBody>
      </p:sp>
      <p:sp>
        <p:nvSpPr>
          <p:cNvPr id="8" name="TextBox 7"/>
          <p:cNvSpPr txBox="1"/>
          <p:nvPr/>
        </p:nvSpPr>
        <p:spPr>
          <a:xfrm>
            <a:off x="1905000" y="4724400"/>
            <a:ext cx="1752600" cy="400110"/>
          </a:xfrm>
          <a:prstGeom prst="rect">
            <a:avLst/>
          </a:prstGeom>
          <a:noFill/>
        </p:spPr>
        <p:txBody>
          <a:bodyPr wrap="square" rtlCol="0">
            <a:spAutoFit/>
          </a:bodyPr>
          <a:lstStyle/>
          <a:p>
            <a:r>
              <a:rPr lang="en-US" sz="2000" dirty="0" smtClean="0"/>
              <a:t>Body size</a:t>
            </a:r>
            <a:endParaRPr lang="en-US" sz="2000" dirty="0"/>
          </a:p>
        </p:txBody>
      </p:sp>
      <p:cxnSp>
        <p:nvCxnSpPr>
          <p:cNvPr id="9" name="Straight Arrow Connector 8"/>
          <p:cNvCxnSpPr/>
          <p:nvPr/>
        </p:nvCxnSpPr>
        <p:spPr>
          <a:xfrm>
            <a:off x="609600" y="4648200"/>
            <a:ext cx="3810000" cy="1588"/>
          </a:xfrm>
          <a:prstGeom prst="straightConnector1">
            <a:avLst/>
          </a:prstGeom>
          <a:ln w="28575">
            <a:tailEnd type="arrow"/>
          </a:ln>
        </p:spPr>
        <p:style>
          <a:lnRef idx="1">
            <a:schemeClr val="dk1"/>
          </a:lnRef>
          <a:fillRef idx="0">
            <a:schemeClr val="dk1"/>
          </a:fillRef>
          <a:effectRef idx="0">
            <a:schemeClr val="dk1"/>
          </a:effectRef>
          <a:fontRef idx="minor">
            <a:schemeClr val="tx1"/>
          </a:fontRef>
        </p:style>
      </p:cxnSp>
      <p:cxnSp>
        <p:nvCxnSpPr>
          <p:cNvPr id="12" name="Straight Connector 11"/>
          <p:cNvCxnSpPr/>
          <p:nvPr/>
        </p:nvCxnSpPr>
        <p:spPr>
          <a:xfrm>
            <a:off x="685800" y="5562600"/>
            <a:ext cx="15240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2286000" y="5410200"/>
            <a:ext cx="1295400" cy="338554"/>
          </a:xfrm>
          <a:prstGeom prst="rect">
            <a:avLst/>
          </a:prstGeom>
          <a:noFill/>
        </p:spPr>
        <p:txBody>
          <a:bodyPr wrap="square" rtlCol="0">
            <a:spAutoFit/>
          </a:bodyPr>
          <a:lstStyle/>
          <a:p>
            <a:r>
              <a:rPr lang="en-US" dirty="0" smtClean="0"/>
              <a:t>Equilibrium</a:t>
            </a:r>
            <a:endParaRPr lang="en-US" dirty="0"/>
          </a:p>
        </p:txBody>
      </p:sp>
      <p:cxnSp>
        <p:nvCxnSpPr>
          <p:cNvPr id="14" name="Straight Connector 13"/>
          <p:cNvCxnSpPr/>
          <p:nvPr/>
        </p:nvCxnSpPr>
        <p:spPr>
          <a:xfrm>
            <a:off x="685800" y="5943600"/>
            <a:ext cx="1524000" cy="0"/>
          </a:xfrm>
          <a:prstGeom prst="line">
            <a:avLst/>
          </a:prstGeom>
          <a:ln w="28575">
            <a:solidFill>
              <a:srgbClr val="7030A0"/>
            </a:solidFill>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2286000" y="5791200"/>
            <a:ext cx="1524000" cy="584775"/>
          </a:xfrm>
          <a:prstGeom prst="rect">
            <a:avLst/>
          </a:prstGeom>
          <a:noFill/>
        </p:spPr>
        <p:txBody>
          <a:bodyPr wrap="square" rtlCol="0">
            <a:spAutoFit/>
          </a:bodyPr>
          <a:lstStyle/>
          <a:p>
            <a:r>
              <a:rPr lang="en-US" dirty="0" smtClean="0"/>
              <a:t>Population after selection</a:t>
            </a:r>
            <a:endParaRPr lang="en-US" dirty="0"/>
          </a:p>
        </p:txBody>
      </p:sp>
      <p:pic>
        <p:nvPicPr>
          <p:cNvPr id="16" name="Picture 15" descr="bumble_bee2.png"/>
          <p:cNvPicPr>
            <a:picLocks noChangeAspect="1"/>
          </p:cNvPicPr>
          <p:nvPr/>
        </p:nvPicPr>
        <p:blipFill>
          <a:blip r:embed="rId4" cstate="print"/>
          <a:stretch>
            <a:fillRect/>
          </a:stretch>
        </p:blipFill>
        <p:spPr>
          <a:xfrm>
            <a:off x="3048000" y="1752600"/>
            <a:ext cx="914400" cy="767301"/>
          </a:xfrm>
          <a:prstGeom prst="rect">
            <a:avLst/>
          </a:prstGeo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Disruptive Selection</a:t>
            </a:r>
            <a:endParaRPr lang="en-US" dirty="0"/>
          </a:p>
        </p:txBody>
      </p:sp>
      <p:sp>
        <p:nvSpPr>
          <p:cNvPr id="5" name="Content Placeholder 4"/>
          <p:cNvSpPr>
            <a:spLocks noGrp="1"/>
          </p:cNvSpPr>
          <p:nvPr>
            <p:ph sz="half" idx="1"/>
          </p:nvPr>
        </p:nvSpPr>
        <p:spPr>
          <a:xfrm>
            <a:off x="533400" y="2590800"/>
            <a:ext cx="4038600" cy="3306763"/>
          </a:xfrm>
        </p:spPr>
        <p:txBody>
          <a:bodyPr/>
          <a:lstStyle/>
          <a:p>
            <a:r>
              <a:rPr lang="en-US" dirty="0" smtClean="0"/>
              <a:t>Organisms with either extreme trait have a better chance of survival than the average.</a:t>
            </a:r>
            <a:endParaRPr lang="en-US" dirty="0"/>
          </a:p>
        </p:txBody>
      </p:sp>
      <p:pic>
        <p:nvPicPr>
          <p:cNvPr id="7" name="Content Placeholder 6" descr="disruptive.png"/>
          <p:cNvPicPr>
            <a:picLocks noGrp="1" noChangeAspect="1"/>
          </p:cNvPicPr>
          <p:nvPr>
            <p:ph sz="half" idx="2"/>
          </p:nvPr>
        </p:nvPicPr>
        <p:blipFill>
          <a:blip r:embed="rId3" cstate="print"/>
          <a:stretch>
            <a:fillRect/>
          </a:stretch>
        </p:blipFill>
        <p:spPr>
          <a:xfrm>
            <a:off x="4572000" y="3200400"/>
            <a:ext cx="4022585" cy="1944527"/>
          </a:xfrm>
        </p:spPr>
      </p:pic>
      <p:sp>
        <p:nvSpPr>
          <p:cNvPr id="4" name="Slide Number Placeholder 3"/>
          <p:cNvSpPr>
            <a:spLocks noGrp="1"/>
          </p:cNvSpPr>
          <p:nvPr>
            <p:ph type="sldNum" sz="quarter" idx="12"/>
          </p:nvPr>
        </p:nvSpPr>
        <p:spPr/>
        <p:txBody>
          <a:bodyPr/>
          <a:lstStyle/>
          <a:p>
            <a:pPr>
              <a:defRPr/>
            </a:pPr>
            <a:fld id="{01A1DEE0-1AD4-4E8B-A7B6-3FD1B7D7ADC2}" type="slidenum">
              <a:rPr lang="en-US" smtClean="0"/>
              <a:pPr>
                <a:defRPr/>
              </a:pPr>
              <a:t>11</a:t>
            </a:fld>
            <a:endParaRPr lang="en-US" dirty="0"/>
          </a:p>
        </p:txBody>
      </p:sp>
      <p:pic>
        <p:nvPicPr>
          <p:cNvPr id="6" name="Picture 5" descr="bumble_bee2.png"/>
          <p:cNvPicPr>
            <a:picLocks noChangeAspect="1"/>
          </p:cNvPicPr>
          <p:nvPr/>
        </p:nvPicPr>
        <p:blipFill>
          <a:blip r:embed="rId4" cstate="print"/>
          <a:stretch>
            <a:fillRect/>
          </a:stretch>
        </p:blipFill>
        <p:spPr>
          <a:xfrm>
            <a:off x="6248400" y="2819400"/>
            <a:ext cx="609600" cy="511534"/>
          </a:xfrm>
          <a:prstGeom prst="rect">
            <a:avLst/>
          </a:prstGeom>
        </p:spPr>
      </p:pic>
      <p:sp>
        <p:nvSpPr>
          <p:cNvPr id="8" name="TextBox 7"/>
          <p:cNvSpPr txBox="1"/>
          <p:nvPr/>
        </p:nvSpPr>
        <p:spPr>
          <a:xfrm>
            <a:off x="4114800" y="3733800"/>
            <a:ext cx="492443" cy="1165086"/>
          </a:xfrm>
          <a:prstGeom prst="rect">
            <a:avLst/>
          </a:prstGeom>
          <a:noFill/>
        </p:spPr>
        <p:txBody>
          <a:bodyPr vert="vert270" wrap="square" rtlCol="0">
            <a:spAutoFit/>
          </a:bodyPr>
          <a:lstStyle/>
          <a:p>
            <a:pPr algn="ctr"/>
            <a:r>
              <a:rPr lang="en-US" sz="2000" dirty="0" smtClean="0"/>
              <a:t>Number</a:t>
            </a:r>
            <a:endParaRPr lang="en-US" sz="2000" dirty="0"/>
          </a:p>
        </p:txBody>
      </p:sp>
      <p:sp>
        <p:nvSpPr>
          <p:cNvPr id="9" name="TextBox 8"/>
          <p:cNvSpPr txBox="1"/>
          <p:nvPr/>
        </p:nvSpPr>
        <p:spPr>
          <a:xfrm>
            <a:off x="5791200" y="5562600"/>
            <a:ext cx="1752600" cy="400110"/>
          </a:xfrm>
          <a:prstGeom prst="rect">
            <a:avLst/>
          </a:prstGeom>
          <a:noFill/>
        </p:spPr>
        <p:txBody>
          <a:bodyPr wrap="square" rtlCol="0">
            <a:spAutoFit/>
          </a:bodyPr>
          <a:lstStyle/>
          <a:p>
            <a:r>
              <a:rPr lang="en-US" sz="2000" dirty="0" smtClean="0"/>
              <a:t>Body size</a:t>
            </a:r>
            <a:endParaRPr lang="en-US" sz="2000" dirty="0"/>
          </a:p>
        </p:txBody>
      </p:sp>
      <p:cxnSp>
        <p:nvCxnSpPr>
          <p:cNvPr id="10" name="Straight Arrow Connector 9"/>
          <p:cNvCxnSpPr/>
          <p:nvPr/>
        </p:nvCxnSpPr>
        <p:spPr>
          <a:xfrm>
            <a:off x="4648200" y="5410200"/>
            <a:ext cx="3810000" cy="1588"/>
          </a:xfrm>
          <a:prstGeom prst="straightConnector1">
            <a:avLst/>
          </a:prstGeom>
          <a:ln w="28575">
            <a:tailEnd type="arrow"/>
          </a:ln>
        </p:spPr>
        <p:style>
          <a:lnRef idx="1">
            <a:schemeClr val="dk1"/>
          </a:lnRef>
          <a:fillRef idx="0">
            <a:schemeClr val="dk1"/>
          </a:fillRef>
          <a:effectRef idx="0">
            <a:schemeClr val="dk1"/>
          </a:effectRef>
          <a:fontRef idx="minor">
            <a:schemeClr val="tx1"/>
          </a:fontRef>
        </p:style>
      </p:cxnSp>
      <p:cxnSp>
        <p:nvCxnSpPr>
          <p:cNvPr id="11" name="Straight Connector 10"/>
          <p:cNvCxnSpPr/>
          <p:nvPr/>
        </p:nvCxnSpPr>
        <p:spPr>
          <a:xfrm>
            <a:off x="990600" y="5562600"/>
            <a:ext cx="15240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2590800" y="5410200"/>
            <a:ext cx="1295400" cy="338554"/>
          </a:xfrm>
          <a:prstGeom prst="rect">
            <a:avLst/>
          </a:prstGeom>
          <a:noFill/>
        </p:spPr>
        <p:txBody>
          <a:bodyPr wrap="square" rtlCol="0">
            <a:spAutoFit/>
          </a:bodyPr>
          <a:lstStyle/>
          <a:p>
            <a:r>
              <a:rPr lang="en-US" dirty="0" smtClean="0"/>
              <a:t>Equilibrium</a:t>
            </a:r>
            <a:endParaRPr lang="en-US" dirty="0"/>
          </a:p>
        </p:txBody>
      </p:sp>
      <p:cxnSp>
        <p:nvCxnSpPr>
          <p:cNvPr id="13" name="Straight Connector 12"/>
          <p:cNvCxnSpPr/>
          <p:nvPr/>
        </p:nvCxnSpPr>
        <p:spPr>
          <a:xfrm>
            <a:off x="990600" y="5943600"/>
            <a:ext cx="1524000" cy="0"/>
          </a:xfrm>
          <a:prstGeom prst="line">
            <a:avLst/>
          </a:prstGeom>
          <a:ln w="28575">
            <a:solidFill>
              <a:srgbClr val="33CC33"/>
            </a:solidFill>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2590800" y="5791200"/>
            <a:ext cx="1524000" cy="584775"/>
          </a:xfrm>
          <a:prstGeom prst="rect">
            <a:avLst/>
          </a:prstGeom>
          <a:noFill/>
        </p:spPr>
        <p:txBody>
          <a:bodyPr wrap="square" rtlCol="0">
            <a:spAutoFit/>
          </a:bodyPr>
          <a:lstStyle/>
          <a:p>
            <a:r>
              <a:rPr lang="en-US" dirty="0" smtClean="0"/>
              <a:t>Population after selection</a:t>
            </a:r>
            <a:endParaRPr lang="en-US" dirty="0"/>
          </a:p>
        </p:txBody>
      </p:sp>
      <p:pic>
        <p:nvPicPr>
          <p:cNvPr id="15" name="Picture 14" descr="bumble_bee2.png"/>
          <p:cNvPicPr>
            <a:picLocks noChangeAspect="1"/>
          </p:cNvPicPr>
          <p:nvPr/>
        </p:nvPicPr>
        <p:blipFill>
          <a:blip r:embed="rId4" cstate="print"/>
          <a:stretch>
            <a:fillRect/>
          </a:stretch>
        </p:blipFill>
        <p:spPr>
          <a:xfrm>
            <a:off x="7315200" y="2743200"/>
            <a:ext cx="914400" cy="767301"/>
          </a:xfrm>
          <a:prstGeom prst="rect">
            <a:avLst/>
          </a:prstGeom>
        </p:spPr>
      </p:pic>
      <p:pic>
        <p:nvPicPr>
          <p:cNvPr id="16" name="Picture 15" descr="bumble_bee2.png"/>
          <p:cNvPicPr>
            <a:picLocks noChangeAspect="1"/>
          </p:cNvPicPr>
          <p:nvPr/>
        </p:nvPicPr>
        <p:blipFill>
          <a:blip r:embed="rId4" cstate="print"/>
          <a:stretch>
            <a:fillRect/>
          </a:stretch>
        </p:blipFill>
        <p:spPr>
          <a:xfrm>
            <a:off x="5105400" y="3124200"/>
            <a:ext cx="381000" cy="319709"/>
          </a:xfrm>
          <a:prstGeom prst="rect">
            <a:avLst/>
          </a:prstGeo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Sexual Selection</a:t>
            </a:r>
            <a:endParaRPr lang="en-US" dirty="0"/>
          </a:p>
        </p:txBody>
      </p:sp>
      <p:sp>
        <p:nvSpPr>
          <p:cNvPr id="6" name="Content Placeholder 5"/>
          <p:cNvSpPr>
            <a:spLocks noGrp="1"/>
          </p:cNvSpPr>
          <p:nvPr>
            <p:ph sz="half" idx="2"/>
          </p:nvPr>
        </p:nvSpPr>
        <p:spPr>
          <a:xfrm>
            <a:off x="4648200" y="1828800"/>
            <a:ext cx="4038600" cy="4297363"/>
          </a:xfrm>
        </p:spPr>
        <p:txBody>
          <a:bodyPr/>
          <a:lstStyle/>
          <a:p>
            <a:r>
              <a:rPr lang="en-US" dirty="0" smtClean="0"/>
              <a:t>Reproductive efficiency based on coloration of flowers or other anatomical features</a:t>
            </a:r>
          </a:p>
          <a:p>
            <a:endParaRPr lang="en-US" dirty="0" smtClean="0"/>
          </a:p>
          <a:p>
            <a:r>
              <a:rPr lang="en-US" dirty="0" smtClean="0"/>
              <a:t>Desired traits = greater reproductive success</a:t>
            </a:r>
            <a:endParaRPr lang="en-US" dirty="0"/>
          </a:p>
        </p:txBody>
      </p:sp>
      <p:sp>
        <p:nvSpPr>
          <p:cNvPr id="4" name="Slide Number Placeholder 3"/>
          <p:cNvSpPr>
            <a:spLocks noGrp="1"/>
          </p:cNvSpPr>
          <p:nvPr>
            <p:ph type="sldNum" sz="quarter" idx="12"/>
          </p:nvPr>
        </p:nvSpPr>
        <p:spPr/>
        <p:txBody>
          <a:bodyPr/>
          <a:lstStyle/>
          <a:p>
            <a:pPr>
              <a:defRPr/>
            </a:pPr>
            <a:fld id="{01A1DEE0-1AD4-4E8B-A7B6-3FD1B7D7ADC2}" type="slidenum">
              <a:rPr lang="en-US" smtClean="0"/>
              <a:pPr>
                <a:defRPr/>
              </a:pPr>
              <a:t>12</a:t>
            </a:fld>
            <a:endParaRPr lang="en-US" dirty="0"/>
          </a:p>
        </p:txBody>
      </p:sp>
      <p:pic>
        <p:nvPicPr>
          <p:cNvPr id="2050" name="Picture 2" descr="C:\Users\Dan Jansen\AppData\Local\Microsoft\Windows\Temporary Internet Files\Content.IE5\5DJFJYGU\MP900407283[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3400" y="2262554"/>
            <a:ext cx="4191001" cy="354177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Isolation</a:t>
            </a:r>
            <a:endParaRPr lang="en-US" dirty="0"/>
          </a:p>
        </p:txBody>
      </p:sp>
      <p:sp>
        <p:nvSpPr>
          <p:cNvPr id="3" name="Content Placeholder 2"/>
          <p:cNvSpPr>
            <a:spLocks noGrp="1"/>
          </p:cNvSpPr>
          <p:nvPr>
            <p:ph idx="1"/>
          </p:nvPr>
        </p:nvSpPr>
        <p:spPr>
          <a:xfrm>
            <a:off x="457200" y="1828801"/>
            <a:ext cx="8229600" cy="1295400"/>
          </a:xfrm>
        </p:spPr>
        <p:txBody>
          <a:bodyPr/>
          <a:lstStyle/>
          <a:p>
            <a:r>
              <a:rPr lang="en-US" dirty="0" smtClean="0"/>
              <a:t>Similar species that adapt to different environments become less similar</a:t>
            </a:r>
          </a:p>
          <a:p>
            <a:pPr>
              <a:buNone/>
            </a:pPr>
            <a:endParaRPr lang="en-US" dirty="0"/>
          </a:p>
        </p:txBody>
      </p:sp>
      <p:sp>
        <p:nvSpPr>
          <p:cNvPr id="4" name="Slide Number Placeholder 3"/>
          <p:cNvSpPr>
            <a:spLocks noGrp="1"/>
          </p:cNvSpPr>
          <p:nvPr>
            <p:ph type="sldNum" sz="quarter" idx="12"/>
          </p:nvPr>
        </p:nvSpPr>
        <p:spPr/>
        <p:txBody>
          <a:bodyPr/>
          <a:lstStyle/>
          <a:p>
            <a:pPr>
              <a:defRPr/>
            </a:pPr>
            <a:fld id="{01A1DEE0-1AD4-4E8B-A7B6-3FD1B7D7ADC2}" type="slidenum">
              <a:rPr lang="en-US" smtClean="0"/>
              <a:pPr>
                <a:defRPr/>
              </a:pPr>
              <a:t>13</a:t>
            </a:fld>
            <a:endParaRPr lang="en-US" dirty="0"/>
          </a:p>
        </p:txBody>
      </p:sp>
      <p:sp>
        <p:nvSpPr>
          <p:cNvPr id="5" name="TextBox 4"/>
          <p:cNvSpPr txBox="1"/>
          <p:nvPr/>
        </p:nvSpPr>
        <p:spPr>
          <a:xfrm>
            <a:off x="685800" y="2971800"/>
            <a:ext cx="3200400" cy="2062103"/>
          </a:xfrm>
          <a:prstGeom prst="rect">
            <a:avLst/>
          </a:prstGeom>
          <a:noFill/>
        </p:spPr>
        <p:txBody>
          <a:bodyPr wrap="square" rtlCol="0">
            <a:spAutoFit/>
          </a:bodyPr>
          <a:lstStyle/>
          <a:p>
            <a:pPr algn="ctr"/>
            <a:r>
              <a:rPr lang="en-US" sz="3200" u="sng" dirty="0" smtClean="0"/>
              <a:t>Geographic</a:t>
            </a:r>
          </a:p>
          <a:p>
            <a:r>
              <a:rPr lang="en-US" sz="2400" dirty="0" smtClean="0"/>
              <a:t>Species separated by a geographic feature evolve to fit the environment </a:t>
            </a:r>
          </a:p>
        </p:txBody>
      </p:sp>
      <p:sp>
        <p:nvSpPr>
          <p:cNvPr id="6" name="TextBox 5"/>
          <p:cNvSpPr txBox="1"/>
          <p:nvPr/>
        </p:nvSpPr>
        <p:spPr>
          <a:xfrm>
            <a:off x="5105400" y="2971800"/>
            <a:ext cx="3200400" cy="2062103"/>
          </a:xfrm>
          <a:prstGeom prst="rect">
            <a:avLst/>
          </a:prstGeom>
          <a:noFill/>
        </p:spPr>
        <p:txBody>
          <a:bodyPr wrap="square" rtlCol="0">
            <a:spAutoFit/>
          </a:bodyPr>
          <a:lstStyle/>
          <a:p>
            <a:pPr algn="ctr"/>
            <a:r>
              <a:rPr lang="en-US" sz="3200" u="sng" dirty="0" smtClean="0"/>
              <a:t>Reproductive</a:t>
            </a:r>
          </a:p>
          <a:p>
            <a:r>
              <a:rPr lang="en-US" sz="2400" dirty="0" smtClean="0"/>
              <a:t>Reproductive seasons of species change until they are no longer compatible</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5"/>
          <p:cNvSpPr>
            <a:spLocks noGrp="1"/>
          </p:cNvSpPr>
          <p:nvPr>
            <p:ph type="sldNum" sz="quarter" idx="12"/>
          </p:nvPr>
        </p:nvSpPr>
        <p:spPr>
          <a:noFill/>
        </p:spPr>
        <p:txBody>
          <a:bodyPr/>
          <a:lstStyle/>
          <a:p>
            <a:fld id="{3000DA5A-78D8-46E8-AD2C-82ECF25F6191}" type="slidenum">
              <a:rPr lang="en-US"/>
              <a:pPr/>
              <a:t>14</a:t>
            </a:fld>
            <a:endParaRPr lang="en-US" dirty="0"/>
          </a:p>
        </p:txBody>
      </p:sp>
      <p:sp>
        <p:nvSpPr>
          <p:cNvPr id="5123" name="Rectangle 2"/>
          <p:cNvSpPr>
            <a:spLocks noGrp="1" noChangeArrowheads="1"/>
          </p:cNvSpPr>
          <p:nvPr>
            <p:ph type="title"/>
          </p:nvPr>
        </p:nvSpPr>
        <p:spPr/>
        <p:txBody>
          <a:bodyPr/>
          <a:lstStyle/>
          <a:p>
            <a:pPr eaLnBrk="1" hangingPunct="1"/>
            <a:r>
              <a:rPr lang="en-US" dirty="0" smtClean="0"/>
              <a:t>References</a:t>
            </a:r>
          </a:p>
        </p:txBody>
      </p:sp>
      <p:sp>
        <p:nvSpPr>
          <p:cNvPr id="5124" name="Rectangle 3"/>
          <p:cNvSpPr>
            <a:spLocks noGrp="1" noChangeArrowheads="1"/>
          </p:cNvSpPr>
          <p:nvPr>
            <p:ph type="body" idx="1"/>
          </p:nvPr>
        </p:nvSpPr>
        <p:spPr/>
        <p:txBody>
          <a:bodyPr/>
          <a:lstStyle/>
          <a:p>
            <a:pPr>
              <a:buNone/>
            </a:pPr>
            <a:r>
              <a:rPr lang="en-US" dirty="0" smtClean="0"/>
              <a:t>Dictionary.com. (2011). </a:t>
            </a:r>
            <a:r>
              <a:rPr lang="en-US" i="1" dirty="0" smtClean="0"/>
              <a:t>Dictionary.com unabridged (v 1.1)</a:t>
            </a:r>
            <a:r>
              <a:rPr lang="en-US" dirty="0" smtClean="0"/>
              <a:t>. Retrieved from: </a:t>
            </a:r>
            <a:r>
              <a:rPr lang="en-US" b="1" dirty="0" smtClean="0">
                <a:hlinkClick r:id="rId3"/>
              </a:rPr>
              <a:t>http://dictionary.reference.com/browse/</a:t>
            </a:r>
            <a:endParaRPr lang="en-US" dirty="0" smtClean="0"/>
          </a:p>
          <a:p>
            <a:pPr>
              <a:buNone/>
            </a:pPr>
            <a:r>
              <a:rPr lang="en-US" dirty="0" smtClean="0"/>
              <a:t>Feldkamp, S. (Ed.). (2002). </a:t>
            </a:r>
            <a:r>
              <a:rPr lang="en-US" i="1" dirty="0" smtClean="0"/>
              <a:t>Modern biology</a:t>
            </a:r>
            <a:r>
              <a:rPr lang="en-US" dirty="0" smtClean="0"/>
              <a:t>. Austin, TX: Holt, Rinehart, and Winston.</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Number Placeholder 4"/>
          <p:cNvSpPr>
            <a:spLocks noGrp="1"/>
          </p:cNvSpPr>
          <p:nvPr>
            <p:ph type="sldNum" sz="quarter" idx="12"/>
          </p:nvPr>
        </p:nvSpPr>
        <p:spPr>
          <a:noFill/>
        </p:spPr>
        <p:txBody>
          <a:bodyPr/>
          <a:lstStyle/>
          <a:p>
            <a:fld id="{9B8AEFA0-189A-46BA-82F8-B5001D7CB4ED}" type="slidenum">
              <a:rPr lang="en-US"/>
              <a:pPr/>
              <a:t>2</a:t>
            </a:fld>
            <a:endParaRPr lang="en-US" dirty="0"/>
          </a:p>
        </p:txBody>
      </p:sp>
      <p:sp>
        <p:nvSpPr>
          <p:cNvPr id="4099" name="Rectangle 4"/>
          <p:cNvSpPr>
            <a:spLocks noGrp="1" noChangeArrowheads="1"/>
          </p:cNvSpPr>
          <p:nvPr>
            <p:ph type="title"/>
          </p:nvPr>
        </p:nvSpPr>
        <p:spPr>
          <a:xfrm>
            <a:off x="533400" y="2819400"/>
            <a:ext cx="8229600" cy="1020763"/>
          </a:xfrm>
        </p:spPr>
        <p:txBody>
          <a:bodyPr/>
          <a:lstStyle/>
          <a:p>
            <a:pPr eaLnBrk="1" hangingPunct="1"/>
            <a:r>
              <a:rPr lang="en-US" dirty="0" smtClean="0"/>
              <a:t>The Power of Change</a:t>
            </a:r>
          </a:p>
        </p:txBody>
      </p:sp>
      <p:sp>
        <p:nvSpPr>
          <p:cNvPr id="4100" name="Text Box 5"/>
          <p:cNvSpPr txBox="1">
            <a:spLocks noChangeArrowheads="1"/>
          </p:cNvSpPr>
          <p:nvPr/>
        </p:nvSpPr>
        <p:spPr bwMode="auto">
          <a:xfrm>
            <a:off x="762000" y="1295400"/>
            <a:ext cx="8382000" cy="519113"/>
          </a:xfrm>
          <a:prstGeom prst="rect">
            <a:avLst/>
          </a:prstGeom>
          <a:solidFill>
            <a:srgbClr val="92D050"/>
          </a:solidFill>
          <a:ln w="9525">
            <a:noFill/>
            <a:miter lim="800000"/>
            <a:headEnd/>
            <a:tailEnd/>
          </a:ln>
        </p:spPr>
        <p:txBody>
          <a:bodyPr>
            <a:spAutoFit/>
          </a:bodyPr>
          <a:lstStyle/>
          <a:p>
            <a:pPr algn="ctr" eaLnBrk="0" hangingPunct="0">
              <a:spcBef>
                <a:spcPct val="50000"/>
              </a:spcBef>
            </a:pPr>
            <a:r>
              <a:rPr lang="en-US" sz="2800" b="1" dirty="0"/>
              <a:t>Principles of Agricultural </a:t>
            </a:r>
            <a:r>
              <a:rPr lang="en-US" sz="2800" b="1" dirty="0" smtClean="0"/>
              <a:t>Science – Plant</a:t>
            </a:r>
            <a:endParaRPr lang="en-US" sz="2800" b="1" dirty="0"/>
          </a:p>
        </p:txBody>
      </p:sp>
      <p:sp>
        <p:nvSpPr>
          <p:cNvPr id="5" name="Rectangle 4"/>
          <p:cNvSpPr txBox="1">
            <a:spLocks noChangeArrowheads="1"/>
          </p:cNvSpPr>
          <p:nvPr/>
        </p:nvSpPr>
        <p:spPr bwMode="auto">
          <a:xfrm>
            <a:off x="762000" y="4724400"/>
            <a:ext cx="7620000" cy="10207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3200" b="0" i="0" u="none" strike="noStrike" kern="0" cap="none" spc="0" normalizeH="0" baseline="0" noProof="0" dirty="0" smtClean="0">
                <a:ln>
                  <a:noFill/>
                </a:ln>
                <a:solidFill>
                  <a:schemeClr val="tx2"/>
                </a:solidFill>
                <a:effectLst/>
                <a:uLnTx/>
                <a:uFillTx/>
                <a:latin typeface="+mj-lt"/>
                <a:ea typeface="+mj-ea"/>
                <a:cs typeface="+mj-cs"/>
              </a:rPr>
              <a:t>Unit 7 – </a:t>
            </a:r>
            <a:r>
              <a:rPr kumimoji="0" lang="en-US" sz="3200" b="0" i="0" u="none" strike="noStrike" kern="0" cap="none" spc="0" normalizeH="0" baseline="0" noProof="0" dirty="0" smtClean="0">
                <a:ln>
                  <a:noFill/>
                </a:ln>
                <a:solidFill>
                  <a:schemeClr val="tx2"/>
                </a:solidFill>
                <a:effectLst/>
                <a:uLnTx/>
                <a:uFillTx/>
                <a:latin typeface="+mj-lt"/>
                <a:ea typeface="+mj-ea"/>
                <a:cs typeface="+mj-cs"/>
              </a:rPr>
              <a:t>Plant Reproduction</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3200" b="0" i="0" u="none" strike="noStrike" kern="0" cap="none" spc="0" normalizeH="0" baseline="0" noProof="0" dirty="0" smtClean="0">
                <a:ln>
                  <a:noFill/>
                </a:ln>
                <a:solidFill>
                  <a:schemeClr val="tx2"/>
                </a:solidFill>
                <a:effectLst/>
                <a:uLnTx/>
                <a:uFillTx/>
                <a:latin typeface="+mj-lt"/>
                <a:ea typeface="+mj-ea"/>
                <a:cs typeface="+mj-cs"/>
              </a:rPr>
              <a:t>Lesson </a:t>
            </a:r>
            <a:r>
              <a:rPr kumimoji="0" lang="en-US" sz="3200" b="0" i="0" u="none" strike="noStrike" kern="0" cap="none" spc="0" normalizeH="0" baseline="0" noProof="0" dirty="0" smtClean="0">
                <a:ln>
                  <a:noFill/>
                </a:ln>
                <a:solidFill>
                  <a:schemeClr val="tx2"/>
                </a:solidFill>
                <a:effectLst/>
                <a:uLnTx/>
                <a:uFillTx/>
                <a:latin typeface="+mj-lt"/>
                <a:ea typeface="+mj-ea"/>
                <a:cs typeface="+mj-cs"/>
              </a:rPr>
              <a:t>7.5 Evolutionary Ideas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981200"/>
            <a:ext cx="8382000" cy="4144963"/>
          </a:xfrm>
        </p:spPr>
        <p:txBody>
          <a:bodyPr/>
          <a:lstStyle/>
          <a:p>
            <a:r>
              <a:rPr lang="en-US" dirty="0" smtClean="0">
                <a:solidFill>
                  <a:schemeClr val="tx1"/>
                </a:solidFill>
                <a:latin typeface="+mn-lt"/>
                <a:ea typeface="+mn-ea"/>
                <a:cs typeface="+mn-cs"/>
              </a:rPr>
              <a:t>Change in the gene pool of a population from generation to generation by such processes as mutation, natural selection, and genetic drift.</a:t>
            </a:r>
          </a:p>
          <a:p>
            <a:endParaRPr lang="en-US" dirty="0" smtClean="0"/>
          </a:p>
          <a:p>
            <a:r>
              <a:rPr lang="en-US" dirty="0" smtClean="0"/>
              <a:t>Simply put:</a:t>
            </a:r>
          </a:p>
          <a:p>
            <a:pPr lvl="1"/>
            <a:r>
              <a:rPr lang="en-US" dirty="0" smtClean="0"/>
              <a:t>Change over time</a:t>
            </a:r>
          </a:p>
          <a:p>
            <a:pPr lvl="1"/>
            <a:endParaRPr lang="en-US" dirty="0"/>
          </a:p>
        </p:txBody>
      </p:sp>
      <p:sp>
        <p:nvSpPr>
          <p:cNvPr id="4" name="Slide Number Placeholder 3"/>
          <p:cNvSpPr>
            <a:spLocks noGrp="1"/>
          </p:cNvSpPr>
          <p:nvPr>
            <p:ph type="sldNum" sz="quarter" idx="12"/>
          </p:nvPr>
        </p:nvSpPr>
        <p:spPr/>
        <p:txBody>
          <a:bodyPr/>
          <a:lstStyle/>
          <a:p>
            <a:pPr>
              <a:defRPr/>
            </a:pPr>
            <a:fld id="{01A1DEE0-1AD4-4E8B-A7B6-3FD1B7D7ADC2}" type="slidenum">
              <a:rPr lang="en-US" smtClean="0"/>
              <a:pPr>
                <a:defRPr/>
              </a:pPr>
              <a:t>3</a:t>
            </a:fld>
            <a:endParaRPr lang="en-US" dirty="0"/>
          </a:p>
        </p:txBody>
      </p:sp>
      <p:sp>
        <p:nvSpPr>
          <p:cNvPr id="5" name="Rectangle 4"/>
          <p:cNvSpPr/>
          <p:nvPr/>
        </p:nvSpPr>
        <p:spPr>
          <a:xfrm>
            <a:off x="1447800" y="304800"/>
            <a:ext cx="6340197" cy="923330"/>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54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What is evolution?</a:t>
            </a:r>
            <a:endParaRPr lang="en-US" sz="54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evolve?</a:t>
            </a:r>
            <a:endParaRPr lang="en-US" dirty="0"/>
          </a:p>
        </p:txBody>
      </p:sp>
      <p:sp>
        <p:nvSpPr>
          <p:cNvPr id="3" name="Content Placeholder 2"/>
          <p:cNvSpPr>
            <a:spLocks noGrp="1"/>
          </p:cNvSpPr>
          <p:nvPr>
            <p:ph idx="1"/>
          </p:nvPr>
        </p:nvSpPr>
        <p:spPr/>
        <p:txBody>
          <a:bodyPr/>
          <a:lstStyle/>
          <a:p>
            <a:r>
              <a:rPr lang="en-US" dirty="0" smtClean="0"/>
              <a:t>Environmental conditions – become better-suited to live in a specific environment or a variety of environments</a:t>
            </a:r>
          </a:p>
          <a:p>
            <a:endParaRPr lang="en-US" dirty="0" smtClean="0"/>
          </a:p>
          <a:p>
            <a:r>
              <a:rPr lang="en-US" dirty="0" smtClean="0"/>
              <a:t>Adaptation – process of an inherited trait that increases an organism’s chance of survival in a particular environment </a:t>
            </a:r>
            <a:endParaRPr lang="en-US" dirty="0"/>
          </a:p>
        </p:txBody>
      </p:sp>
      <p:sp>
        <p:nvSpPr>
          <p:cNvPr id="4" name="Slide Number Placeholder 3"/>
          <p:cNvSpPr>
            <a:spLocks noGrp="1"/>
          </p:cNvSpPr>
          <p:nvPr>
            <p:ph type="sldNum" sz="quarter" idx="12"/>
          </p:nvPr>
        </p:nvSpPr>
        <p:spPr/>
        <p:txBody>
          <a:bodyPr/>
          <a:lstStyle/>
          <a:p>
            <a:pPr>
              <a:defRPr/>
            </a:pPr>
            <a:fld id="{01A1DEE0-1AD4-4E8B-A7B6-3FD1B7D7ADC2}" type="slidenum">
              <a:rPr lang="en-US" smtClean="0"/>
              <a:pPr>
                <a:defRPr/>
              </a:pPr>
              <a:t>4</a:t>
            </a:fld>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Evolution = Genetic Shifts</a:t>
            </a:r>
            <a:endParaRPr lang="en-US" dirty="0"/>
          </a:p>
        </p:txBody>
      </p:sp>
      <p:sp>
        <p:nvSpPr>
          <p:cNvPr id="3" name="Content Placeholder 2"/>
          <p:cNvSpPr>
            <a:spLocks noGrp="1"/>
          </p:cNvSpPr>
          <p:nvPr>
            <p:ph idx="1"/>
          </p:nvPr>
        </p:nvSpPr>
        <p:spPr/>
        <p:txBody>
          <a:bodyPr/>
          <a:lstStyle/>
          <a:p>
            <a:r>
              <a:rPr lang="en-US" dirty="0" smtClean="0"/>
              <a:t>Mutation – </a:t>
            </a:r>
            <a:r>
              <a:rPr lang="en-US" sz="2400" dirty="0" smtClean="0"/>
              <a:t>spontaneous changes in DNA makeup</a:t>
            </a:r>
          </a:p>
          <a:p>
            <a:r>
              <a:rPr lang="en-US" dirty="0" smtClean="0"/>
              <a:t>Migration – </a:t>
            </a:r>
            <a:r>
              <a:rPr lang="en-US" sz="2400" dirty="0" smtClean="0"/>
              <a:t>plants moving from one population to another</a:t>
            </a:r>
          </a:p>
          <a:p>
            <a:r>
              <a:rPr lang="en-US" dirty="0" smtClean="0"/>
              <a:t>Population size – </a:t>
            </a:r>
            <a:r>
              <a:rPr lang="en-US" sz="2400" dirty="0" smtClean="0"/>
              <a:t>group size limits reproduction possibilities</a:t>
            </a:r>
          </a:p>
          <a:p>
            <a:r>
              <a:rPr lang="en-US" dirty="0" smtClean="0"/>
              <a:t>Random mating – </a:t>
            </a:r>
            <a:r>
              <a:rPr lang="en-US" sz="2400" dirty="0" smtClean="0"/>
              <a:t>no sexual selection</a:t>
            </a:r>
          </a:p>
          <a:p>
            <a:r>
              <a:rPr lang="en-US" dirty="0" smtClean="0"/>
              <a:t>Selection – </a:t>
            </a:r>
            <a:r>
              <a:rPr lang="en-US" sz="2400" dirty="0" smtClean="0"/>
              <a:t>no environmental influences or preferences</a:t>
            </a:r>
            <a:endParaRPr lang="en-US" sz="2400" dirty="0"/>
          </a:p>
        </p:txBody>
      </p:sp>
      <p:sp>
        <p:nvSpPr>
          <p:cNvPr id="4" name="Slide Number Placeholder 3"/>
          <p:cNvSpPr>
            <a:spLocks noGrp="1"/>
          </p:cNvSpPr>
          <p:nvPr>
            <p:ph type="sldNum" sz="quarter" idx="12"/>
          </p:nvPr>
        </p:nvSpPr>
        <p:spPr/>
        <p:txBody>
          <a:bodyPr/>
          <a:lstStyle/>
          <a:p>
            <a:pPr>
              <a:defRPr/>
            </a:pPr>
            <a:fld id="{01A1DEE0-1AD4-4E8B-A7B6-3FD1B7D7ADC2}" type="slidenum">
              <a:rPr lang="en-US" smtClean="0"/>
              <a:pPr>
                <a:defRPr/>
              </a:pPr>
              <a:t>5</a:t>
            </a:fld>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020762"/>
          </a:xfrm>
        </p:spPr>
        <p:txBody>
          <a:bodyPr/>
          <a:lstStyle/>
          <a:p>
            <a:r>
              <a:rPr lang="en-US" dirty="0" smtClean="0"/>
              <a:t>No Evolution = Genetic Equilibrium</a:t>
            </a:r>
            <a:endParaRPr lang="en-US" dirty="0"/>
          </a:p>
        </p:txBody>
      </p:sp>
      <p:pic>
        <p:nvPicPr>
          <p:cNvPr id="5" name="Content Placeholder 4" descr="bellcurve.png"/>
          <p:cNvPicPr>
            <a:picLocks noGrp="1" noChangeAspect="1"/>
          </p:cNvPicPr>
          <p:nvPr>
            <p:ph idx="1"/>
          </p:nvPr>
        </p:nvPicPr>
        <p:blipFill>
          <a:blip r:embed="rId3" cstate="print"/>
          <a:stretch>
            <a:fillRect/>
          </a:stretch>
        </p:blipFill>
        <p:spPr>
          <a:xfrm>
            <a:off x="2362200" y="3657600"/>
            <a:ext cx="4386327" cy="2120361"/>
          </a:xfrm>
        </p:spPr>
      </p:pic>
      <p:sp>
        <p:nvSpPr>
          <p:cNvPr id="4" name="Slide Number Placeholder 3"/>
          <p:cNvSpPr>
            <a:spLocks noGrp="1"/>
          </p:cNvSpPr>
          <p:nvPr>
            <p:ph type="sldNum" sz="quarter" idx="12"/>
          </p:nvPr>
        </p:nvSpPr>
        <p:spPr/>
        <p:txBody>
          <a:bodyPr/>
          <a:lstStyle/>
          <a:p>
            <a:pPr>
              <a:defRPr/>
            </a:pPr>
            <a:fld id="{01A1DEE0-1AD4-4E8B-A7B6-3FD1B7D7ADC2}" type="slidenum">
              <a:rPr lang="en-US" smtClean="0"/>
              <a:pPr>
                <a:defRPr/>
              </a:pPr>
              <a:t>6</a:t>
            </a:fld>
            <a:endParaRPr lang="en-US" dirty="0"/>
          </a:p>
        </p:txBody>
      </p:sp>
      <p:sp>
        <p:nvSpPr>
          <p:cNvPr id="6" name="TextBox 5"/>
          <p:cNvSpPr txBox="1"/>
          <p:nvPr/>
        </p:nvSpPr>
        <p:spPr>
          <a:xfrm>
            <a:off x="914400" y="1905000"/>
            <a:ext cx="7848600" cy="1384995"/>
          </a:xfrm>
          <a:prstGeom prst="rect">
            <a:avLst/>
          </a:prstGeom>
          <a:noFill/>
        </p:spPr>
        <p:txBody>
          <a:bodyPr wrap="square" rtlCol="0">
            <a:spAutoFit/>
          </a:bodyPr>
          <a:lstStyle/>
          <a:p>
            <a:r>
              <a:rPr lang="en-US" sz="2800" dirty="0" smtClean="0"/>
              <a:t>Most individuals will exhibit the average trait. Phenotypes in a population tend to remain the same from generation to generation. </a:t>
            </a:r>
            <a:endParaRPr lang="en-US" sz="2800" dirty="0"/>
          </a:p>
        </p:txBody>
      </p:sp>
      <p:sp>
        <p:nvSpPr>
          <p:cNvPr id="7" name="TextBox 6"/>
          <p:cNvSpPr txBox="1"/>
          <p:nvPr/>
        </p:nvSpPr>
        <p:spPr>
          <a:xfrm>
            <a:off x="3886200" y="6096000"/>
            <a:ext cx="1752600" cy="400110"/>
          </a:xfrm>
          <a:prstGeom prst="rect">
            <a:avLst/>
          </a:prstGeom>
          <a:noFill/>
        </p:spPr>
        <p:txBody>
          <a:bodyPr wrap="square" rtlCol="0">
            <a:spAutoFit/>
          </a:bodyPr>
          <a:lstStyle/>
          <a:p>
            <a:r>
              <a:rPr lang="en-US" sz="2000" dirty="0" smtClean="0"/>
              <a:t>Body size</a:t>
            </a:r>
            <a:endParaRPr lang="en-US" sz="2000" dirty="0"/>
          </a:p>
        </p:txBody>
      </p:sp>
      <p:sp>
        <p:nvSpPr>
          <p:cNvPr id="8" name="TextBox 7"/>
          <p:cNvSpPr txBox="1"/>
          <p:nvPr/>
        </p:nvSpPr>
        <p:spPr>
          <a:xfrm>
            <a:off x="838200" y="4038600"/>
            <a:ext cx="1600200" cy="1323439"/>
          </a:xfrm>
          <a:prstGeom prst="rect">
            <a:avLst/>
          </a:prstGeom>
          <a:noFill/>
        </p:spPr>
        <p:txBody>
          <a:bodyPr wrap="square" rtlCol="0">
            <a:spAutoFit/>
          </a:bodyPr>
          <a:lstStyle/>
          <a:p>
            <a:pPr algn="ctr"/>
            <a:r>
              <a:rPr lang="en-US" sz="2000" dirty="0" smtClean="0"/>
              <a:t>Number of Individuals Exhibiting a Trait</a:t>
            </a:r>
            <a:endParaRPr lang="en-US" sz="2000" dirty="0"/>
          </a:p>
        </p:txBody>
      </p:sp>
      <p:pic>
        <p:nvPicPr>
          <p:cNvPr id="12" name="Picture 11" descr="bumble_bee2.png"/>
          <p:cNvPicPr>
            <a:picLocks noChangeAspect="1"/>
          </p:cNvPicPr>
          <p:nvPr/>
        </p:nvPicPr>
        <p:blipFill>
          <a:blip r:embed="rId4" cstate="print"/>
          <a:stretch>
            <a:fillRect/>
          </a:stretch>
        </p:blipFill>
        <p:spPr>
          <a:xfrm>
            <a:off x="2514600" y="5257800"/>
            <a:ext cx="414510" cy="347828"/>
          </a:xfrm>
          <a:prstGeom prst="rect">
            <a:avLst/>
          </a:prstGeom>
        </p:spPr>
      </p:pic>
      <p:pic>
        <p:nvPicPr>
          <p:cNvPr id="13" name="Picture 12" descr="bumble_bee2.png"/>
          <p:cNvPicPr>
            <a:picLocks noChangeAspect="1"/>
          </p:cNvPicPr>
          <p:nvPr/>
        </p:nvPicPr>
        <p:blipFill>
          <a:blip r:embed="rId5" cstate="print"/>
          <a:stretch>
            <a:fillRect/>
          </a:stretch>
        </p:blipFill>
        <p:spPr>
          <a:xfrm>
            <a:off x="4114800" y="3328283"/>
            <a:ext cx="609600" cy="511534"/>
          </a:xfrm>
          <a:prstGeom prst="rect">
            <a:avLst/>
          </a:prstGeom>
        </p:spPr>
      </p:pic>
      <p:pic>
        <p:nvPicPr>
          <p:cNvPr id="14" name="Picture 13" descr="bumble_bee2.png"/>
          <p:cNvPicPr>
            <a:picLocks noChangeAspect="1"/>
          </p:cNvPicPr>
          <p:nvPr/>
        </p:nvPicPr>
        <p:blipFill>
          <a:blip r:embed="rId6" cstate="print"/>
          <a:stretch>
            <a:fillRect/>
          </a:stretch>
        </p:blipFill>
        <p:spPr>
          <a:xfrm>
            <a:off x="6096000" y="4876800"/>
            <a:ext cx="914400" cy="767301"/>
          </a:xfrm>
          <a:prstGeom prst="rect">
            <a:avLst/>
          </a:prstGeom>
        </p:spPr>
      </p:pic>
      <p:cxnSp>
        <p:nvCxnSpPr>
          <p:cNvPr id="16" name="Straight Arrow Connector 15"/>
          <p:cNvCxnSpPr/>
          <p:nvPr/>
        </p:nvCxnSpPr>
        <p:spPr>
          <a:xfrm>
            <a:off x="2590800" y="6019800"/>
            <a:ext cx="3810000" cy="1588"/>
          </a:xfrm>
          <a:prstGeom prst="straightConnector1">
            <a:avLst/>
          </a:prstGeom>
          <a:ln w="28575">
            <a:tailEnd type="arrow"/>
          </a:ln>
        </p:spPr>
        <p:style>
          <a:lnRef idx="1">
            <a:schemeClr val="dk1"/>
          </a:lnRef>
          <a:fillRef idx="0">
            <a:schemeClr val="dk1"/>
          </a:fillRef>
          <a:effectRef idx="0">
            <a:schemeClr val="dk1"/>
          </a:effectRef>
          <a:fontRef idx="minor">
            <a:schemeClr val="tx1"/>
          </a:fontRef>
        </p:style>
      </p:cxn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Charles Darwin</a:t>
            </a:r>
            <a:endParaRPr lang="en-US" dirty="0"/>
          </a:p>
        </p:txBody>
      </p:sp>
      <p:sp>
        <p:nvSpPr>
          <p:cNvPr id="3" name="Content Placeholder 2"/>
          <p:cNvSpPr>
            <a:spLocks noGrp="1"/>
          </p:cNvSpPr>
          <p:nvPr>
            <p:ph idx="1"/>
          </p:nvPr>
        </p:nvSpPr>
        <p:spPr/>
        <p:txBody>
          <a:bodyPr/>
          <a:lstStyle/>
          <a:p>
            <a:r>
              <a:rPr lang="en-US" dirty="0" smtClean="0"/>
              <a:t>Scientist credited with evolutionary theory</a:t>
            </a:r>
          </a:p>
          <a:p>
            <a:r>
              <a:rPr lang="en-US" dirty="0" smtClean="0"/>
              <a:t>Two theories:</a:t>
            </a:r>
          </a:p>
          <a:p>
            <a:pPr lvl="1"/>
            <a:r>
              <a:rPr lang="en-US" b="1" dirty="0" smtClean="0"/>
              <a:t>Descent with modification </a:t>
            </a:r>
            <a:r>
              <a:rPr lang="en-US" dirty="0" smtClean="0"/>
              <a:t>(evolution) – newer forms in fossil record are modified descendents of older species</a:t>
            </a:r>
          </a:p>
          <a:p>
            <a:pPr lvl="1"/>
            <a:r>
              <a:rPr lang="en-US" b="1" dirty="0" smtClean="0"/>
              <a:t>Modification by natural selection </a:t>
            </a:r>
            <a:r>
              <a:rPr lang="en-US" dirty="0" smtClean="0"/>
              <a:t>– how evolution occurs</a:t>
            </a:r>
            <a:endParaRPr lang="en-US" dirty="0"/>
          </a:p>
        </p:txBody>
      </p:sp>
      <p:sp>
        <p:nvSpPr>
          <p:cNvPr id="4" name="Slide Number Placeholder 3"/>
          <p:cNvSpPr>
            <a:spLocks noGrp="1"/>
          </p:cNvSpPr>
          <p:nvPr>
            <p:ph type="sldNum" sz="quarter" idx="12"/>
          </p:nvPr>
        </p:nvSpPr>
        <p:spPr/>
        <p:txBody>
          <a:bodyPr/>
          <a:lstStyle/>
          <a:p>
            <a:pPr>
              <a:defRPr/>
            </a:pPr>
            <a:fld id="{01A1DEE0-1AD4-4E8B-A7B6-3FD1B7D7ADC2}" type="slidenum">
              <a:rPr lang="en-US" smtClean="0"/>
              <a:pPr>
                <a:defRPr/>
              </a:pPr>
              <a:t>7</a:t>
            </a:fld>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Natural Selection</a:t>
            </a:r>
            <a:endParaRPr lang="en-US" dirty="0"/>
          </a:p>
        </p:txBody>
      </p:sp>
      <p:sp>
        <p:nvSpPr>
          <p:cNvPr id="3" name="Content Placeholder 2"/>
          <p:cNvSpPr>
            <a:spLocks noGrp="1"/>
          </p:cNvSpPr>
          <p:nvPr>
            <p:ph idx="1"/>
          </p:nvPr>
        </p:nvSpPr>
        <p:spPr/>
        <p:txBody>
          <a:bodyPr/>
          <a:lstStyle/>
          <a:p>
            <a:r>
              <a:rPr lang="en-US" dirty="0" smtClean="0"/>
              <a:t>Organisms best suited to their environment reproduce more successfully than other organisms</a:t>
            </a:r>
            <a:endParaRPr lang="en-US" dirty="0"/>
          </a:p>
        </p:txBody>
      </p:sp>
      <p:sp>
        <p:nvSpPr>
          <p:cNvPr id="4" name="Slide Number Placeholder 3"/>
          <p:cNvSpPr>
            <a:spLocks noGrp="1"/>
          </p:cNvSpPr>
          <p:nvPr>
            <p:ph type="sldNum" sz="quarter" idx="12"/>
          </p:nvPr>
        </p:nvSpPr>
        <p:spPr/>
        <p:txBody>
          <a:bodyPr/>
          <a:lstStyle/>
          <a:p>
            <a:pPr>
              <a:defRPr/>
            </a:pPr>
            <a:fld id="{01A1DEE0-1AD4-4E8B-A7B6-3FD1B7D7ADC2}" type="slidenum">
              <a:rPr lang="en-US" smtClean="0"/>
              <a:pPr>
                <a:defRPr/>
              </a:pPr>
              <a:t>8</a:t>
            </a:fld>
            <a:endParaRPr lang="en-US" dirty="0"/>
          </a:p>
        </p:txBody>
      </p:sp>
      <p:sp>
        <p:nvSpPr>
          <p:cNvPr id="5" name="Rectangle 4"/>
          <p:cNvSpPr/>
          <p:nvPr/>
        </p:nvSpPr>
        <p:spPr>
          <a:xfrm>
            <a:off x="228600" y="3962400"/>
            <a:ext cx="8610600" cy="1015663"/>
          </a:xfrm>
          <a:prstGeom prst="rect">
            <a:avLst/>
          </a:prstGeom>
          <a:noFill/>
        </p:spPr>
        <p:txBody>
          <a:bodyPr wrap="square" lIns="91440" tIns="45720" rIns="91440" bIns="45720">
            <a:spAutoFit/>
            <a:scene3d>
              <a:camera prst="isometricOffAxis1Right"/>
              <a:lightRig rig="soft" dir="tl">
                <a:rot lat="0" lon="0" rev="0"/>
              </a:lightRig>
            </a:scene3d>
            <a:sp3d contourW="25400" prstMaterial="matte">
              <a:bevelT w="25400" h="55880" prst="artDeco"/>
              <a:contourClr>
                <a:schemeClr val="accent2">
                  <a:tint val="20000"/>
                </a:schemeClr>
              </a:contourClr>
            </a:sp3d>
          </a:bodyPr>
          <a:lstStyle/>
          <a:p>
            <a:pPr algn="ctr"/>
            <a:r>
              <a:rPr lang="en-US" sz="60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Survival of the Fittest</a:t>
            </a:r>
            <a:endParaRPr lang="en-US" sz="60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Stabilizing Selection</a:t>
            </a:r>
            <a:endParaRPr lang="en-US" dirty="0"/>
          </a:p>
        </p:txBody>
      </p:sp>
      <p:sp>
        <p:nvSpPr>
          <p:cNvPr id="5" name="Content Placeholder 4"/>
          <p:cNvSpPr>
            <a:spLocks noGrp="1"/>
          </p:cNvSpPr>
          <p:nvPr>
            <p:ph sz="half" idx="1"/>
          </p:nvPr>
        </p:nvSpPr>
        <p:spPr>
          <a:xfrm>
            <a:off x="457200" y="1828800"/>
            <a:ext cx="8382000" cy="3840163"/>
          </a:xfrm>
        </p:spPr>
        <p:txBody>
          <a:bodyPr/>
          <a:lstStyle/>
          <a:p>
            <a:r>
              <a:rPr lang="en-US" dirty="0" smtClean="0"/>
              <a:t>The average has the greatest chance of survival</a:t>
            </a:r>
          </a:p>
          <a:p>
            <a:endParaRPr lang="en-US" dirty="0" smtClean="0"/>
          </a:p>
          <a:p>
            <a:r>
              <a:rPr lang="en-US" dirty="0" smtClean="0"/>
              <a:t>Subsequent generations have fewer extreme alleles</a:t>
            </a:r>
            <a:endParaRPr lang="en-US" dirty="0"/>
          </a:p>
        </p:txBody>
      </p:sp>
      <p:pic>
        <p:nvPicPr>
          <p:cNvPr id="7" name="Content Placeholder 6" descr="stabilizing.png"/>
          <p:cNvPicPr>
            <a:picLocks noGrp="1" noChangeAspect="1"/>
          </p:cNvPicPr>
          <p:nvPr>
            <p:ph sz="half" idx="2"/>
          </p:nvPr>
        </p:nvPicPr>
        <p:blipFill>
          <a:blip r:embed="rId3" cstate="print"/>
          <a:stretch>
            <a:fillRect/>
          </a:stretch>
        </p:blipFill>
        <p:spPr>
          <a:xfrm>
            <a:off x="1828800" y="3886200"/>
            <a:ext cx="3864952" cy="1868327"/>
          </a:xfrm>
        </p:spPr>
      </p:pic>
      <p:sp>
        <p:nvSpPr>
          <p:cNvPr id="4" name="Slide Number Placeholder 3"/>
          <p:cNvSpPr>
            <a:spLocks noGrp="1"/>
          </p:cNvSpPr>
          <p:nvPr>
            <p:ph type="sldNum" sz="quarter" idx="12"/>
          </p:nvPr>
        </p:nvSpPr>
        <p:spPr/>
        <p:txBody>
          <a:bodyPr/>
          <a:lstStyle/>
          <a:p>
            <a:pPr>
              <a:defRPr/>
            </a:pPr>
            <a:fld id="{01A1DEE0-1AD4-4E8B-A7B6-3FD1B7D7ADC2}" type="slidenum">
              <a:rPr lang="en-US" smtClean="0"/>
              <a:pPr>
                <a:defRPr/>
              </a:pPr>
              <a:t>9</a:t>
            </a:fld>
            <a:endParaRPr lang="en-US" dirty="0"/>
          </a:p>
        </p:txBody>
      </p:sp>
      <p:pic>
        <p:nvPicPr>
          <p:cNvPr id="6" name="Picture 5" descr="bumble_bee2.png"/>
          <p:cNvPicPr>
            <a:picLocks noChangeAspect="1"/>
          </p:cNvPicPr>
          <p:nvPr/>
        </p:nvPicPr>
        <p:blipFill>
          <a:blip r:embed="rId4" cstate="print"/>
          <a:stretch>
            <a:fillRect/>
          </a:stretch>
        </p:blipFill>
        <p:spPr>
          <a:xfrm>
            <a:off x="3352800" y="3505200"/>
            <a:ext cx="609600" cy="511534"/>
          </a:xfrm>
          <a:prstGeom prst="rect">
            <a:avLst/>
          </a:prstGeom>
        </p:spPr>
      </p:pic>
      <p:sp>
        <p:nvSpPr>
          <p:cNvPr id="8" name="TextBox 7"/>
          <p:cNvSpPr txBox="1"/>
          <p:nvPr/>
        </p:nvSpPr>
        <p:spPr>
          <a:xfrm>
            <a:off x="381000" y="4343400"/>
            <a:ext cx="1600200" cy="707886"/>
          </a:xfrm>
          <a:prstGeom prst="rect">
            <a:avLst/>
          </a:prstGeom>
          <a:noFill/>
        </p:spPr>
        <p:txBody>
          <a:bodyPr wrap="square" rtlCol="0">
            <a:spAutoFit/>
          </a:bodyPr>
          <a:lstStyle/>
          <a:p>
            <a:pPr algn="ctr"/>
            <a:r>
              <a:rPr lang="en-US" sz="2000" dirty="0" smtClean="0"/>
              <a:t>Number of Individuals</a:t>
            </a:r>
            <a:endParaRPr lang="en-US" sz="2000" dirty="0"/>
          </a:p>
        </p:txBody>
      </p:sp>
      <p:sp>
        <p:nvSpPr>
          <p:cNvPr id="9" name="TextBox 8"/>
          <p:cNvSpPr txBox="1"/>
          <p:nvPr/>
        </p:nvSpPr>
        <p:spPr>
          <a:xfrm>
            <a:off x="3124200" y="6019800"/>
            <a:ext cx="1752600" cy="400110"/>
          </a:xfrm>
          <a:prstGeom prst="rect">
            <a:avLst/>
          </a:prstGeom>
          <a:noFill/>
        </p:spPr>
        <p:txBody>
          <a:bodyPr wrap="square" rtlCol="0">
            <a:spAutoFit/>
          </a:bodyPr>
          <a:lstStyle/>
          <a:p>
            <a:r>
              <a:rPr lang="en-US" sz="2000" dirty="0" smtClean="0"/>
              <a:t>Body size</a:t>
            </a:r>
            <a:endParaRPr lang="en-US" sz="2000" dirty="0"/>
          </a:p>
        </p:txBody>
      </p:sp>
      <p:cxnSp>
        <p:nvCxnSpPr>
          <p:cNvPr id="10" name="Straight Arrow Connector 9"/>
          <p:cNvCxnSpPr/>
          <p:nvPr/>
        </p:nvCxnSpPr>
        <p:spPr>
          <a:xfrm>
            <a:off x="1828800" y="5943600"/>
            <a:ext cx="3810000" cy="1588"/>
          </a:xfrm>
          <a:prstGeom prst="straightConnector1">
            <a:avLst/>
          </a:prstGeom>
          <a:ln w="28575">
            <a:tailEnd type="arrow"/>
          </a:ln>
        </p:spPr>
        <p:style>
          <a:lnRef idx="1">
            <a:schemeClr val="dk1"/>
          </a:lnRef>
          <a:fillRef idx="0">
            <a:schemeClr val="dk1"/>
          </a:fillRef>
          <a:effectRef idx="0">
            <a:schemeClr val="dk1"/>
          </a:effectRef>
          <a:fontRef idx="minor">
            <a:schemeClr val="tx1"/>
          </a:fontRef>
        </p:style>
      </p:cxnSp>
      <p:cxnSp>
        <p:nvCxnSpPr>
          <p:cNvPr id="12" name="Straight Connector 11"/>
          <p:cNvCxnSpPr/>
          <p:nvPr/>
        </p:nvCxnSpPr>
        <p:spPr>
          <a:xfrm>
            <a:off x="5562600" y="4572000"/>
            <a:ext cx="15240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7162800" y="4419600"/>
            <a:ext cx="1295400" cy="338554"/>
          </a:xfrm>
          <a:prstGeom prst="rect">
            <a:avLst/>
          </a:prstGeom>
          <a:noFill/>
        </p:spPr>
        <p:txBody>
          <a:bodyPr wrap="square" rtlCol="0">
            <a:spAutoFit/>
          </a:bodyPr>
          <a:lstStyle/>
          <a:p>
            <a:r>
              <a:rPr lang="en-US" dirty="0" smtClean="0"/>
              <a:t>Equilibrium</a:t>
            </a:r>
            <a:endParaRPr lang="en-US" dirty="0"/>
          </a:p>
        </p:txBody>
      </p:sp>
      <p:cxnSp>
        <p:nvCxnSpPr>
          <p:cNvPr id="14" name="Straight Connector 13"/>
          <p:cNvCxnSpPr/>
          <p:nvPr/>
        </p:nvCxnSpPr>
        <p:spPr>
          <a:xfrm>
            <a:off x="5562600" y="4953000"/>
            <a:ext cx="1524000" cy="0"/>
          </a:xfrm>
          <a:prstGeom prst="line">
            <a:avLst/>
          </a:prstGeom>
          <a:ln w="28575">
            <a:solidFill>
              <a:srgbClr val="0000FF"/>
            </a:solidFill>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7162800" y="4800600"/>
            <a:ext cx="1524000" cy="584775"/>
          </a:xfrm>
          <a:prstGeom prst="rect">
            <a:avLst/>
          </a:prstGeom>
          <a:noFill/>
        </p:spPr>
        <p:txBody>
          <a:bodyPr wrap="square" rtlCol="0">
            <a:spAutoFit/>
          </a:bodyPr>
          <a:lstStyle/>
          <a:p>
            <a:r>
              <a:rPr lang="en-US" dirty="0" smtClean="0"/>
              <a:t>Population after selection</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Animal_PowerPoint_Template">
  <a:themeElements>
    <a:clrScheme name="Animal_PowerPoint_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Animal_PowerPoint_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Animal_PowerPoint_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Animal_PowerPoint_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Animal_PowerPoint_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Animal_PowerPoint_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Animal_PowerPoint_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Animal_PowerPoint_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Animal_PowerPoint_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Animal_PowerPoint_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Animal_PowerPoint_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Animal_PowerPoint_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Animal_PowerPoint_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Animal_PowerPoint_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Animal_PowerPoint_Template</Template>
  <TotalTime>2195</TotalTime>
  <Words>1230</Words>
  <Application>Microsoft Office PowerPoint</Application>
  <PresentationFormat>On-screen Show (4:3)</PresentationFormat>
  <Paragraphs>184</Paragraphs>
  <Slides>14</Slides>
  <Notes>14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Times New Roman</vt:lpstr>
      <vt:lpstr>Verdana</vt:lpstr>
      <vt:lpstr>Animal_PowerPoint_Template</vt:lpstr>
      <vt:lpstr>PowerPoint Presentation</vt:lpstr>
      <vt:lpstr>The Power of Change</vt:lpstr>
      <vt:lpstr>PowerPoint Presentation</vt:lpstr>
      <vt:lpstr>Why evolve?</vt:lpstr>
      <vt:lpstr>Evolution = Genetic Shifts</vt:lpstr>
      <vt:lpstr>No Evolution = Genetic Equilibrium</vt:lpstr>
      <vt:lpstr>Charles Darwin</vt:lpstr>
      <vt:lpstr>Natural Selection</vt:lpstr>
      <vt:lpstr>Stabilizing Selection</vt:lpstr>
      <vt:lpstr>Directional Selection</vt:lpstr>
      <vt:lpstr>Disruptive Selection</vt:lpstr>
      <vt:lpstr>Sexual Selection</vt:lpstr>
      <vt:lpstr>Isolation</vt:lpstr>
      <vt:lpstr>References</vt:lpstr>
    </vt:vector>
  </TitlesOfParts>
  <Manager>Dan Jansen</Manager>
  <Company>Curriculum for Agricultural Science Education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Power of Change</dc:title>
  <dc:subject>ASP - Unit 7 - Lesson 7.5 Evolutionary Ideas</dc:subject>
  <dc:creator>Marlene Jansen</dc:creator>
  <cp:lastModifiedBy>Melanie Bloom</cp:lastModifiedBy>
  <cp:revision>18</cp:revision>
  <dcterms:created xsi:type="dcterms:W3CDTF">2011-01-31T17:57:47Z</dcterms:created>
  <dcterms:modified xsi:type="dcterms:W3CDTF">2015-04-18T20:03:25Z</dcterms:modified>
</cp:coreProperties>
</file>