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71" r:id="rId3"/>
    <p:sldId id="272" r:id="rId4"/>
    <p:sldId id="273" r:id="rId5"/>
    <p:sldId id="275" r:id="rId6"/>
    <p:sldId id="277" r:id="rId7"/>
    <p:sldId id="278" r:id="rId8"/>
    <p:sldId id="279" r:id="rId9"/>
    <p:sldId id="280" r:id="rId10"/>
    <p:sldId id="281" r:id="rId11"/>
    <p:sldId id="282" r:id="rId12"/>
    <p:sldId id="284" r:id="rId13"/>
    <p:sldId id="283" r:id="rId14"/>
    <p:sldId id="286" r:id="rId15"/>
    <p:sldId id="285" r:id="rId16"/>
    <p:sldId id="287" r:id="rId17"/>
    <p:sldId id="288" r:id="rId18"/>
    <p:sldId id="25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Jansen" initials="D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325" autoAdjust="0"/>
  </p:normalViewPr>
  <p:slideViewPr>
    <p:cSldViewPr>
      <p:cViewPr varScale="1">
        <p:scale>
          <a:sx n="50" d="100"/>
          <a:sy n="50" d="100"/>
        </p:scale>
        <p:origin x="19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70" d="100"/>
          <a:sy n="70" d="100"/>
        </p:scale>
        <p:origin x="3240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Grafting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</a:t>
            </a:r>
            <a:r>
              <a:rPr lang="en-US" dirty="0" smtClean="0"/>
              <a:t>Education </a:t>
            </a:r>
            <a:r>
              <a:rPr lang="en-US" dirty="0"/>
              <a:t>Copyright </a:t>
            </a:r>
            <a:r>
              <a:rPr lang="en-US" dirty="0" smtClean="0"/>
              <a:t>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E2C4AD-5984-4DCC-A3DD-6E5D2C3808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8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393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Grafting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– Copyright 2015</a:t>
            </a:r>
            <a:endParaRPr lang="en-US" sz="1200" dirty="0"/>
          </a:p>
        </p:txBody>
      </p:sp>
      <p:pic>
        <p:nvPicPr>
          <p:cNvPr id="23559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86035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862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573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Notice gloves are important to protect your hands.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5740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271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Make sure the scion is positioned on top of the rootstock properly.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477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191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30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Watch for signs of discoloration around the graft and in the scion tissue.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1618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170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31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A type of budding knife will be used in </a:t>
            </a:r>
            <a:r>
              <a:rPr lang="en-US" altLang="en-US" i="1" dirty="0" smtClean="0"/>
              <a:t>Activity 7.4.5 Best Buds</a:t>
            </a:r>
            <a:r>
              <a:rPr lang="en-US" altLang="en-US" dirty="0" smtClean="0"/>
              <a:t>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9649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327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32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73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presentation provides an overview of grafting and illustrates the steps involved for grafting a cactus as the students will do in </a:t>
            </a:r>
            <a:r>
              <a:rPr lang="en-US" altLang="en-US" i="1" dirty="0" smtClean="0"/>
              <a:t>Activity 7.4.4 A Grafting Experience</a:t>
            </a:r>
            <a:r>
              <a:rPr lang="en-US" altLang="en-US" dirty="0" smtClean="0"/>
              <a:t>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35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52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65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166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See if the students can brainstorm the list.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970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820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Grafting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81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Grafting</a:t>
            </a:r>
          </a:p>
        </p:txBody>
      </p:sp>
      <p:sp>
        <p:nvSpPr>
          <p:cNvPr id="27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</a:t>
            </a:r>
            <a:r>
              <a:rPr lang="en-US" altLang="en-US" sz="1000" dirty="0" smtClean="0">
                <a:solidFill>
                  <a:srgbClr val="000000"/>
                </a:solidFill>
              </a:rPr>
              <a:t>Education </a:t>
            </a:r>
            <a:r>
              <a:rPr lang="en-US" altLang="en-US" sz="1000" dirty="0">
                <a:solidFill>
                  <a:srgbClr val="000000"/>
                </a:solidFill>
              </a:rPr>
              <a:t>Copyright </a:t>
            </a:r>
            <a:r>
              <a:rPr lang="en-US" altLang="en-US" sz="1000" dirty="0" smtClean="0">
                <a:solidFill>
                  <a:srgbClr val="000000"/>
                </a:solidFill>
              </a:rPr>
              <a:t>2015</a:t>
            </a:r>
            <a:endParaRPr lang="en-US" altLang="en-US" sz="1200" dirty="0"/>
          </a:p>
        </p:txBody>
      </p:sp>
      <p:sp>
        <p:nvSpPr>
          <p:cNvPr id="27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Sterilization is needed to kill any bacteria on the knife.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 smtClean="0"/>
              <a:t>Principles of Agricultural Science – Plant</a:t>
            </a:r>
          </a:p>
          <a:p>
            <a:pPr>
              <a:defRPr/>
            </a:pPr>
            <a:r>
              <a:rPr lang="en-US" dirty="0" smtClean="0"/>
              <a:t>Unit 7 – Lesson 7.4 Plant Multiplication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447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FDE73-77C3-4DCF-9D67-9E98956EF9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7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5415C3-F8AC-406C-8760-8805972667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8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7BF1F-AA86-4BD2-9887-AAE68B43E9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4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930BA-0C50-4F61-9F28-BA84ABD39D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0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FC6E9-00B0-42F0-AD1B-04B7A34F3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7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A54F7-D1B3-48F3-A919-297DE1C26F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6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0886A-5741-4F87-B050-C943D33D8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65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F7ED5-3730-4D08-A343-95BECF3E37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53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54419-C985-4CBC-A055-1348C43AA6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6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050DB-0356-4F00-BA84-D4BA2E7A53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66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DF917-0658-4DCD-AB68-7B5D336706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562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1C66308-C309-4E47-9375-66A42C1B16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F2E7062-97A6-4671-88D6-F006F9710408}" type="slidenum">
              <a:rPr lang="en-US" altLang="en-US" sz="1400" smtClean="0"/>
              <a:pPr eaLnBrk="1" hangingPunct="1"/>
              <a:t>1</a:t>
            </a:fld>
            <a:endParaRPr lang="en-US" altLang="en-US" sz="1400" dirty="0" smtClean="0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3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8D00C9-2523-430B-ABAE-8D6517CE5D0B}" type="slidenum">
              <a:rPr lang="en-US" altLang="en-US" sz="1400" smtClean="0"/>
              <a:pPr eaLnBrk="1" hangingPunct="1"/>
              <a:t>10</a:t>
            </a:fld>
            <a:endParaRPr lang="en-US" altLang="en-US" sz="1400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Step Two: Incision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Blip>
                <a:blip r:embed="rId3"/>
              </a:buBlip>
            </a:pPr>
            <a:r>
              <a:rPr lang="en-US" altLang="en-US" dirty="0" smtClean="0"/>
              <a:t>Lay cactus on side and decide how much of the top of the cactus to remove (recommended about one-third of the top)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en-US" altLang="en-US" dirty="0" smtClean="0"/>
              <a:t>Make a single cut all the way through the cactus with a very sharp knife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11838F4-03B0-415C-AD69-8441F62071B3}" type="slidenum">
              <a:rPr lang="en-US" altLang="en-US" sz="1400" smtClean="0"/>
              <a:pPr eaLnBrk="1" hangingPunct="1"/>
              <a:t>11</a:t>
            </a:fld>
            <a:endParaRPr lang="en-US" altLang="en-US" sz="1400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Illustration of Step 2</a:t>
            </a:r>
          </a:p>
        </p:txBody>
      </p:sp>
      <p:pic>
        <p:nvPicPr>
          <p:cNvPr id="153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31"/>
          <a:stretch>
            <a:fillRect/>
          </a:stretch>
        </p:blipFill>
        <p:spPr bwMode="auto">
          <a:xfrm>
            <a:off x="1066800" y="1828800"/>
            <a:ext cx="69342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0E5E95-B2BB-4C2C-8AD1-992FBC07A161}" type="slidenum">
              <a:rPr lang="en-US" altLang="en-US" sz="1400" smtClean="0"/>
              <a:pPr eaLnBrk="1" hangingPunct="1"/>
              <a:t>12</a:t>
            </a:fld>
            <a:endParaRPr lang="en-US" altLang="en-US" sz="1400" dirty="0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Step Three: Joining Scion and Rootstock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Trim the scion to match the diameter of the rootstock if necessary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Place the scion on top of the rootstock joining cut edges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67DCC3-72F7-4FDF-9559-75D3983AA692}" type="slidenum">
              <a:rPr lang="en-US" altLang="en-US" sz="1400" smtClean="0"/>
              <a:pPr eaLnBrk="1" hangingPunct="1"/>
              <a:t>13</a:t>
            </a:fld>
            <a:endParaRPr lang="en-US" altLang="en-US" sz="1400" dirty="0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Step Four: Securing the Scion to Rootstock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Use a large rubber band to secure the cactus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4953000" cy="354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7859F0F-6111-460C-A355-BD2BD683815E}" type="slidenum">
              <a:rPr lang="en-US" altLang="en-US" sz="1400" smtClean="0"/>
              <a:pPr eaLnBrk="1" hangingPunct="1"/>
              <a:t>14</a:t>
            </a:fld>
            <a:endParaRPr lang="en-US" altLang="en-US" sz="1400" dirty="0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Ta-Da!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The finished product:</a:t>
            </a: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514600"/>
            <a:ext cx="51054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50C23D-8B9C-45DB-AE15-054B0FF2652C}" type="slidenum">
              <a:rPr lang="en-US" altLang="en-US" sz="1400" smtClean="0"/>
              <a:pPr eaLnBrk="1" hangingPunct="1"/>
              <a:t>15</a:t>
            </a:fld>
            <a:endParaRPr lang="en-US" altLang="en-US" sz="1400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Care of Grafted Cacti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DO NOT water for at least a week.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Keep bands on grafted cactus for at least a month to insure the rootstock and scion join together permanently.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Water sparingly after one week and do not get the area that was cut wet.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C09DA2-D212-4BF7-A827-7E63DFB2274D}" type="slidenum">
              <a:rPr lang="en-US" altLang="en-US" sz="1400" smtClean="0"/>
              <a:pPr eaLnBrk="1" hangingPunct="1"/>
              <a:t>16</a:t>
            </a:fld>
            <a:endParaRPr lang="en-US" altLang="en-US" sz="1400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Specialty Equipment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For grafting and budding trees the right equipment helps-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The students in this PowerPoint</a:t>
            </a:r>
            <a:r>
              <a:rPr lang="en-US" altLang="en-US" baseline="30000" dirty="0" smtClean="0">
                <a:cs typeface="Arial" charset="0"/>
              </a:rPr>
              <a:t>®</a:t>
            </a:r>
            <a:r>
              <a:rPr lang="en-US" altLang="en-US" dirty="0" smtClean="0"/>
              <a:t> used a special knife, called a “budding” knife, to graft cactus. On the next slide, notice the odd shaped tip, which is used to lift tree bark up for certain types of grafting or budding methods.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C299F8-576E-4533-B344-1FC3FB0B4595}" type="slidenum">
              <a:rPr lang="en-US" altLang="en-US" sz="1400" smtClean="0"/>
              <a:pPr eaLnBrk="1" hangingPunct="1"/>
              <a:t>17</a:t>
            </a:fld>
            <a:endParaRPr lang="en-US" altLang="en-US" sz="1400" dirty="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Budding Knife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Odd shaped tip for lifting tree bark</a:t>
            </a:r>
          </a:p>
        </p:txBody>
      </p:sp>
      <p:pic>
        <p:nvPicPr>
          <p:cNvPr id="2150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111"/>
          <a:stretch>
            <a:fillRect/>
          </a:stretch>
        </p:blipFill>
        <p:spPr bwMode="auto">
          <a:xfrm>
            <a:off x="571500" y="2971800"/>
            <a:ext cx="7353300" cy="300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3DCB11-B3D1-434C-A5CF-BED887764EEF}" type="slidenum">
              <a:rPr lang="en-US" altLang="en-US" sz="1400" smtClean="0"/>
              <a:pPr eaLnBrk="1" hangingPunct="1"/>
              <a:t>18</a:t>
            </a:fld>
            <a:endParaRPr lang="en-US" altLang="en-US" sz="1400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46288"/>
            <a:ext cx="8229600" cy="4079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Reiley, H. E., &amp; Shry, C. L. (2007). </a:t>
            </a:r>
            <a:r>
              <a:rPr lang="en-US" altLang="en-US" i="1" dirty="0" smtClean="0"/>
              <a:t>Introduction to horticulture</a:t>
            </a:r>
            <a:r>
              <a:rPr lang="en-US" altLang="en-US" dirty="0" smtClean="0"/>
              <a:t> (7th ed.). Clifton Park, NY: Delmar.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71D29F-11DC-44EE-A072-4B28305CE33D}" type="slidenum">
              <a:rPr lang="en-US" altLang="en-US" sz="1400" smtClean="0"/>
              <a:pPr eaLnBrk="1" hangingPunct="1"/>
              <a:t>2</a:t>
            </a:fld>
            <a:endParaRPr lang="en-US" altLang="en-US" sz="1400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600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Grafting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7 – Plant Reproduction</a:t>
            </a:r>
            <a:br>
              <a:rPr lang="en-US" altLang="en-US" sz="2800" dirty="0" smtClean="0"/>
            </a:br>
            <a:r>
              <a:rPr lang="en-US" altLang="en-US" sz="2800" dirty="0" smtClean="0"/>
              <a:t>Lesson 7.4 Plant Multiplication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66D6B4-330D-4921-A13C-8DF6E34F2A1D}" type="slidenum">
              <a:rPr lang="en-US" altLang="en-US" sz="1400" smtClean="0"/>
              <a:pPr eaLnBrk="1" hangingPunct="1"/>
              <a:t>3</a:t>
            </a:fld>
            <a:endParaRPr lang="en-US" altLang="en-US" sz="1400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</a:t>
            </a:r>
            <a:r>
              <a:rPr lang="en-US" altLang="en-US" i="1" dirty="0" smtClean="0"/>
              <a:t>is</a:t>
            </a:r>
            <a:r>
              <a:rPr lang="en-US" altLang="en-US" dirty="0" smtClean="0"/>
              <a:t> grafting?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An ancient technique uniting two plants to grow as one.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The </a:t>
            </a:r>
            <a:r>
              <a:rPr lang="en-US" altLang="en-US" sz="2800" b="1" dirty="0" smtClean="0"/>
              <a:t>scion</a:t>
            </a:r>
            <a:r>
              <a:rPr lang="en-US" altLang="en-US" sz="2800" dirty="0" smtClean="0"/>
              <a:t> is the top, or new shoot, of the plant.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The </a:t>
            </a:r>
            <a:r>
              <a:rPr lang="en-US" altLang="en-US" sz="2800" b="1" dirty="0" smtClean="0"/>
              <a:t>rootstock </a:t>
            </a:r>
            <a:r>
              <a:rPr lang="en-US" altLang="en-US" sz="2800" dirty="0" smtClean="0"/>
              <a:t>is the bottom of the plant and provides roots for the new plant.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b="1" dirty="0" smtClean="0"/>
              <a:t>Topwork</a:t>
            </a:r>
            <a:r>
              <a:rPr lang="en-US" altLang="en-US" sz="2800" dirty="0"/>
              <a:t>:</a:t>
            </a:r>
            <a:r>
              <a:rPr lang="en-US" altLang="en-US" sz="2800" dirty="0" smtClean="0"/>
              <a:t> several scion varieties on one rootstock.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b="1" dirty="0" smtClean="0"/>
              <a:t>Physical union</a:t>
            </a:r>
            <a:r>
              <a:rPr lang="en-US" altLang="en-US" sz="2800" dirty="0"/>
              <a:t>:</a:t>
            </a:r>
            <a:r>
              <a:rPr lang="en-US" altLang="en-US" sz="2800" dirty="0" smtClean="0"/>
              <a:t> the new part will produce whatever variety it was taken from.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48B0C0C-93A4-4F31-B5D7-6C9864576594}" type="slidenum">
              <a:rPr lang="en-US" altLang="en-US" sz="1400" smtClean="0"/>
              <a:pPr eaLnBrk="1" hangingPunct="1"/>
              <a:t>4</a:t>
            </a:fld>
            <a:endParaRPr lang="en-US" altLang="en-US" sz="1400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Why graft?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Rapidly produce many desirable plants.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Make a disease-prone plant more disease-resistant.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Graft desirable parts of a plant (like ones that produce fruit) onto less expensive rootstock.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Graft several different varieties to one rootstock to save space.</a:t>
            </a:r>
          </a:p>
          <a:p>
            <a:pPr eaLnBrk="1" hangingPunct="1">
              <a:buClr>
                <a:srgbClr val="00CC00"/>
              </a:buClr>
            </a:pPr>
            <a:endParaRPr lang="en-US" altLang="en-US" dirty="0" smtClean="0"/>
          </a:p>
          <a:p>
            <a:pPr eaLnBrk="1" hangingPunct="1">
              <a:buClr>
                <a:srgbClr val="00CC00"/>
              </a:buClr>
            </a:pP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F88891-6D57-404D-A76B-C7C78FB978B2}" type="slidenum">
              <a:rPr lang="en-US" altLang="en-US" sz="1400" smtClean="0"/>
              <a:pPr eaLnBrk="1" hangingPunct="1"/>
              <a:t>5</a:t>
            </a:fld>
            <a:endParaRPr lang="en-US" altLang="en-US" sz="1400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Requirements for Grafting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The plants must be closely related: orange grafted to orange, apple to apple, etc. However, peach rootstock is related closely enough to graft to  almonds, pears, and even plums.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Wood should be &gt; 1 year old and disease-free.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Winter is best, when trees are dormant.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Cambium layers of scion and rootstock must be matched, held tightly and waterproofed.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4998E9-747B-433F-9F91-87724D1843EB}" type="slidenum">
              <a:rPr lang="en-US" altLang="en-US" sz="1400" smtClean="0"/>
              <a:pPr eaLnBrk="1" hangingPunct="1"/>
              <a:t>6</a:t>
            </a:fld>
            <a:endParaRPr lang="en-US" altLang="en-US" sz="1400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Types of Grafts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There are three types of grafts normally used, in addition to something called </a:t>
            </a:r>
            <a:r>
              <a:rPr lang="en-US" altLang="en-US" i="1" dirty="0" smtClean="0"/>
              <a:t>budding</a:t>
            </a:r>
            <a:r>
              <a:rPr lang="en-US" altLang="en-US" dirty="0" smtClean="0"/>
              <a:t>, which will be discussed later.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Whip graft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Side veneer graft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Cleft graft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87BA8D6-82EE-47A1-8FBC-25D598CE790C}" type="slidenum">
              <a:rPr lang="en-US" altLang="en-US" sz="1400" smtClean="0"/>
              <a:pPr eaLnBrk="1" hangingPunct="1"/>
              <a:t>7</a:t>
            </a:fld>
            <a:endParaRPr lang="en-US" altLang="en-US" sz="1400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Grafting Cactus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To illustrate a simple way to graft, cactus will be used.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Cactus can be grafted at any time.</a:t>
            </a:r>
          </a:p>
          <a:p>
            <a:pPr lvl="1" eaLnBrk="1" hangingPunct="1">
              <a:buClr>
                <a:srgbClr val="00CC00"/>
              </a:buClr>
              <a:buFontTx/>
              <a:buChar char="•"/>
            </a:pPr>
            <a:r>
              <a:rPr lang="en-US" altLang="en-US" dirty="0" smtClean="0"/>
              <a:t>Cactus do not require waterproofing, but they do require a tight bond of their cambium layers and inner structures (xylem and phloem) to be successful.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D3FD5D-47CE-4485-9DD4-109C446EB24B}" type="slidenum">
              <a:rPr lang="en-US" altLang="en-US" sz="1400" smtClean="0"/>
              <a:pPr eaLnBrk="1" hangingPunct="1"/>
              <a:t>8</a:t>
            </a:fld>
            <a:endParaRPr lang="en-US" altLang="en-US" sz="1400" dirty="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Equipment Needed: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5638800" cy="4724400"/>
          </a:xfrm>
        </p:spPr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Alcohol or bleach for sterilizing grafting knife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Large rubber bands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Two different varieties of cactus, similar in size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Nitrile or leather palmed gloves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Sharp knife (SAFETY FIRST!)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sz="2800" dirty="0" smtClean="0"/>
              <a:t>Safety goggles</a:t>
            </a: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514600"/>
            <a:ext cx="26543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61B5C57-3B98-4B08-AEAD-EF1E91C6C4F5}" type="slidenum">
              <a:rPr lang="en-US" altLang="en-US" sz="1400" smtClean="0"/>
              <a:pPr eaLnBrk="1" hangingPunct="1"/>
              <a:t>9</a:t>
            </a:fld>
            <a:endParaRPr lang="en-US" altLang="en-US" sz="1400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Step One: Sterilize Tools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Sterilize knife to prevent the spread of disease between each graft.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76600"/>
            <a:ext cx="41148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Plant_PowerPoint_Template</Template>
  <TotalTime>132</TotalTime>
  <Words>1075</Words>
  <Application>Microsoft Office PowerPoint</Application>
  <PresentationFormat>On-screen Show (4:3)</PresentationFormat>
  <Paragraphs>156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Times New Roman</vt:lpstr>
      <vt:lpstr>Verdana</vt:lpstr>
      <vt:lpstr>Plant_PowerPoint_Template</vt:lpstr>
      <vt:lpstr>PowerPoint Presentation</vt:lpstr>
      <vt:lpstr>Grafting  Unit 7 – Plant Reproduction Lesson 7.4 Plant Multiplication</vt:lpstr>
      <vt:lpstr>What is grafting?</vt:lpstr>
      <vt:lpstr>Why graft?</vt:lpstr>
      <vt:lpstr>Requirements for Grafting</vt:lpstr>
      <vt:lpstr>Types of Grafts</vt:lpstr>
      <vt:lpstr>Grafting Cactus</vt:lpstr>
      <vt:lpstr>Equipment Needed:</vt:lpstr>
      <vt:lpstr>Step One: Sterilize Tools</vt:lpstr>
      <vt:lpstr>Step Two: Incision</vt:lpstr>
      <vt:lpstr>Illustration of Step 2</vt:lpstr>
      <vt:lpstr>Step Three: Joining Scion and Rootstock</vt:lpstr>
      <vt:lpstr>Step Four: Securing the Scion to Rootstock</vt:lpstr>
      <vt:lpstr>Ta-Da!</vt:lpstr>
      <vt:lpstr>Care of Grafted Cacti</vt:lpstr>
      <vt:lpstr>Specialty Equipment</vt:lpstr>
      <vt:lpstr>Budding Knife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Grafting</dc:title>
  <dc:subject>ASP - Unit 7 - Lesson 7.4 Plant Multiplication</dc:subject>
  <dc:creator>Terry Toney and Dan Jansen</dc:creator>
  <cp:lastModifiedBy>Melanie Bloom</cp:lastModifiedBy>
  <cp:revision>18</cp:revision>
  <dcterms:created xsi:type="dcterms:W3CDTF">2008-11-27T04:09:32Z</dcterms:created>
  <dcterms:modified xsi:type="dcterms:W3CDTF">2015-04-18T17:10:47Z</dcterms:modified>
</cp:coreProperties>
</file>