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1" r:id="rId3"/>
    <p:sldId id="272" r:id="rId4"/>
    <p:sldId id="273" r:id="rId5"/>
    <p:sldId id="275" r:id="rId6"/>
    <p:sldId id="276" r:id="rId7"/>
    <p:sldId id="277" r:id="rId8"/>
    <p:sldId id="278" r:id="rId9"/>
    <p:sldId id="279" r:id="rId10"/>
    <p:sldId id="274" r:id="rId11"/>
    <p:sldId id="280" r:id="rId12"/>
    <p:sldId id="28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 Jansen" initials="D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043" autoAdjust="0"/>
  </p:normalViewPr>
  <p:slideViewPr>
    <p:cSldViewPr>
      <p:cViewPr varScale="1">
        <p:scale>
          <a:sx n="50" d="100"/>
          <a:sy n="50" d="100"/>
        </p:scale>
        <p:origin x="19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32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The Seed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Principles of Agricultural Science </a:t>
            </a:r>
            <a:r>
              <a:rPr lang="en-US" dirty="0" smtClean="0"/>
              <a:t>– Plant</a:t>
            </a:r>
            <a:endParaRPr lang="en-US" dirty="0"/>
          </a:p>
          <a:p>
            <a:pPr>
              <a:defRPr/>
            </a:pPr>
            <a:r>
              <a:rPr lang="en-US" dirty="0"/>
              <a:t>Unit 7 – Lesson </a:t>
            </a:r>
            <a:r>
              <a:rPr lang="en-US" dirty="0" smtClean="0"/>
              <a:t>7.3 </a:t>
            </a:r>
            <a:r>
              <a:rPr lang="en-US" dirty="0"/>
              <a:t>Kernels of Life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Curriculum for Agricultural Science Education </a:t>
            </a:r>
            <a:r>
              <a:rPr lang="en-US" dirty="0" smtClean="0"/>
              <a:t> Copyright 2015</a:t>
            </a:r>
            <a:endParaRPr lang="en-US" sz="1200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554D237-F77B-44F6-A6F0-9D98BBCB82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3231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The Seed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7.3 Kernels of Life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Curriculum for Agricultural Science Education - 2015</a:t>
            </a:r>
            <a:endParaRPr lang="en-US" sz="1200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A75F154-B682-4852-9151-B6CFB703EF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391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405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724D08-D209-45FB-8FB1-4D90AC87075E}" type="slidenum">
              <a:rPr lang="en-US" altLang="en-US" sz="1200" smtClean="0"/>
              <a:pPr eaLnBrk="1" hangingPunct="1"/>
              <a:t>1</a:t>
            </a:fld>
            <a:endParaRPr lang="en-US" altLang="en-US" sz="1200" dirty="0" smtClean="0"/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1982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95F71E-4B70-4134-BBBE-CA4EF32A4FE5}" type="slidenum">
              <a:rPr lang="en-US" altLang="en-US" sz="1200" smtClean="0"/>
              <a:pPr eaLnBrk="1" hangingPunct="1"/>
              <a:t>10</a:t>
            </a:fld>
            <a:endParaRPr lang="en-US" altLang="en-US" sz="1200" dirty="0" smtClean="0"/>
          </a:p>
        </p:txBody>
      </p:sp>
      <p:sp>
        <p:nvSpPr>
          <p:cNvPr id="276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76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This slide is an overview of the germination process. You will be collecting evidence that seeds respire in an upcoming activity.</a:t>
            </a:r>
          </a:p>
        </p:txBody>
      </p:sp>
    </p:spTree>
    <p:extLst>
      <p:ext uri="{BB962C8B-B14F-4D97-AF65-F5344CB8AC3E}">
        <p14:creationId xmlns:p14="http://schemas.microsoft.com/office/powerpoint/2010/main" val="23875479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7C9BA0-A5CF-423C-83C1-7AD62A3A9D6D}" type="slidenum">
              <a:rPr lang="en-US" altLang="en-US" sz="1200" smtClean="0"/>
              <a:pPr eaLnBrk="1" hangingPunct="1"/>
              <a:t>11</a:t>
            </a:fld>
            <a:endParaRPr lang="en-US" altLang="en-US" sz="1200" dirty="0" smtClean="0"/>
          </a:p>
        </p:txBody>
      </p:sp>
      <p:sp>
        <p:nvSpPr>
          <p:cNvPr id="28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86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As students will discover in </a:t>
            </a:r>
            <a:r>
              <a:rPr lang="en-US" altLang="en-US" i="1" dirty="0" smtClean="0"/>
              <a:t>Activity 7.3.2 Seed Structure and Enzymes</a:t>
            </a:r>
            <a:r>
              <a:rPr lang="en-US" altLang="en-US" dirty="0" smtClean="0"/>
              <a:t>, enzymes convert starch into glucose to fuel seedling growth until true leaves are developed and the seedling can produce food on its own via photosynthesis.</a:t>
            </a:r>
          </a:p>
        </p:txBody>
      </p:sp>
    </p:spTree>
    <p:extLst>
      <p:ext uri="{BB962C8B-B14F-4D97-AF65-F5344CB8AC3E}">
        <p14:creationId xmlns:p14="http://schemas.microsoft.com/office/powerpoint/2010/main" val="2963442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Seed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7.3 Kernels of Life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4A75F154-B682-4852-9151-B6CFB703EFE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307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9DC2186-4A3C-4440-87D0-DCFDC0FE78CF}" type="slidenum">
              <a:rPr lang="en-US" altLang="en-US" sz="1200" smtClean="0"/>
              <a:pPr eaLnBrk="1" hangingPunct="1"/>
              <a:t>2</a:t>
            </a:fld>
            <a:endParaRPr lang="en-US" altLang="en-US" sz="1200" dirty="0" smtClean="0"/>
          </a:p>
        </p:txBody>
      </p:sp>
      <p:sp>
        <p:nvSpPr>
          <p:cNvPr id="18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Overview of seed structure and introduction to the germination process.</a:t>
            </a:r>
          </a:p>
        </p:txBody>
      </p:sp>
    </p:spTree>
    <p:extLst>
      <p:ext uri="{BB962C8B-B14F-4D97-AF65-F5344CB8AC3E}">
        <p14:creationId xmlns:p14="http://schemas.microsoft.com/office/powerpoint/2010/main" val="2220617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4259DB-613D-45FF-9A4C-C50EC7828B6C}" type="slidenum">
              <a:rPr lang="en-US" altLang="en-US" sz="1200" smtClean="0"/>
              <a:pPr eaLnBrk="1" hangingPunct="1"/>
              <a:t>3</a:t>
            </a:fld>
            <a:endParaRPr lang="en-US" altLang="en-US" sz="1200" dirty="0" smtClean="0"/>
          </a:p>
        </p:txBody>
      </p:sp>
      <p:sp>
        <p:nvSpPr>
          <p:cNvPr id="20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4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Pollination and fertilization was discussed further in </a:t>
            </a:r>
            <a:r>
              <a:rPr lang="en-US" altLang="en-US" i="1" dirty="0" smtClean="0"/>
              <a:t>Lesson 7.1 Plant Genetics </a:t>
            </a:r>
            <a:r>
              <a:rPr lang="en-US" altLang="en-US" dirty="0" smtClean="0"/>
              <a:t>and </a:t>
            </a:r>
            <a:r>
              <a:rPr lang="en-US" altLang="en-US" i="1" dirty="0" smtClean="0"/>
              <a:t>Lesson 7.2 Pollination and Dispersion</a:t>
            </a:r>
            <a:r>
              <a:rPr lang="en-US" alt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1401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215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6DD2C53-B1E6-44C3-837C-C82DE1993427}" type="slidenum">
              <a:rPr lang="en-US" altLang="en-US" sz="1200" smtClean="0"/>
              <a:pPr eaLnBrk="1" hangingPunct="1"/>
              <a:t>4</a:t>
            </a:fld>
            <a:endParaRPr lang="en-US" altLang="en-US" sz="1200" dirty="0" smtClean="0"/>
          </a:p>
        </p:txBody>
      </p:sp>
      <p:sp>
        <p:nvSpPr>
          <p:cNvPr id="21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15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This illustration and further reading about seed anatomy is found on pages 59-60 in the textbook, </a:t>
            </a:r>
            <a:r>
              <a:rPr lang="en-US" altLang="en-US" i="1" dirty="0" smtClean="0"/>
              <a:t>Plant and Soil Science: Fundamentals and Applications</a:t>
            </a:r>
            <a:r>
              <a:rPr lang="en-US" altLang="en-US" dirty="0" smtClean="0"/>
              <a:t> (Parker, 2010).</a:t>
            </a:r>
          </a:p>
        </p:txBody>
      </p:sp>
    </p:spTree>
    <p:extLst>
      <p:ext uri="{BB962C8B-B14F-4D97-AF65-F5344CB8AC3E}">
        <p14:creationId xmlns:p14="http://schemas.microsoft.com/office/powerpoint/2010/main" val="1922821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225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225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8F2BEC-88FC-454A-98D5-11111506D9B0}" type="slidenum">
              <a:rPr lang="en-US" altLang="en-US" sz="1200" smtClean="0"/>
              <a:pPr eaLnBrk="1" hangingPunct="1"/>
              <a:t>5</a:t>
            </a:fld>
            <a:endParaRPr lang="en-US" altLang="en-US" sz="1200" dirty="0" smtClean="0"/>
          </a:p>
        </p:txBody>
      </p:sp>
      <p:sp>
        <p:nvSpPr>
          <p:cNvPr id="225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25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Cotyledons defined. Notes should be made regarding monocotyledon having one leaf compared to dicotyledon having two. This is important identification and classification criteria.</a:t>
            </a:r>
          </a:p>
        </p:txBody>
      </p:sp>
    </p:spTree>
    <p:extLst>
      <p:ext uri="{BB962C8B-B14F-4D97-AF65-F5344CB8AC3E}">
        <p14:creationId xmlns:p14="http://schemas.microsoft.com/office/powerpoint/2010/main" val="1043001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BB47CB-5E34-4AC4-AE15-7365B581C802}" type="slidenum">
              <a:rPr lang="en-US" altLang="en-US" sz="1200" smtClean="0"/>
              <a:pPr eaLnBrk="1" hangingPunct="1"/>
              <a:t>6</a:t>
            </a:fld>
            <a:endParaRPr lang="en-US" altLang="en-US" sz="1200" dirty="0" smtClean="0"/>
          </a:p>
        </p:txBody>
      </p:sp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Endosperm is associated with monocotyledon seeds or kernels. In dicotyledon seedlings, the starch food reserves are held in the cotyledons.</a:t>
            </a:r>
          </a:p>
        </p:txBody>
      </p:sp>
    </p:spTree>
    <p:extLst>
      <p:ext uri="{BB962C8B-B14F-4D97-AF65-F5344CB8AC3E}">
        <p14:creationId xmlns:p14="http://schemas.microsoft.com/office/powerpoint/2010/main" val="351122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D01E6B-C8DF-41CF-A0FE-736337AEDD39}" type="slidenum">
              <a:rPr lang="en-US" altLang="en-US" sz="1200" smtClean="0"/>
              <a:pPr eaLnBrk="1" hangingPunct="1"/>
              <a:t>7</a:t>
            </a:fld>
            <a:endParaRPr lang="en-US" altLang="en-US" sz="1200" dirty="0" smtClean="0"/>
          </a:p>
        </p:txBody>
      </p:sp>
      <p:sp>
        <p:nvSpPr>
          <p:cNvPr id="245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45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Essentially, the epicotyl is a region of the embryo. The epicotyl will form all of the parts above the first node of the seedling.</a:t>
            </a:r>
          </a:p>
        </p:txBody>
      </p:sp>
    </p:spTree>
    <p:extLst>
      <p:ext uri="{BB962C8B-B14F-4D97-AF65-F5344CB8AC3E}">
        <p14:creationId xmlns:p14="http://schemas.microsoft.com/office/powerpoint/2010/main" val="4141809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256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891159-8073-48F5-9868-53B8B19B438A}" type="slidenum">
              <a:rPr lang="en-US" altLang="en-US" sz="1200" smtClean="0"/>
              <a:pPr eaLnBrk="1" hangingPunct="1"/>
              <a:t>8</a:t>
            </a:fld>
            <a:endParaRPr lang="en-US" altLang="en-US" sz="1200" dirty="0" smtClean="0"/>
          </a:p>
        </p:txBody>
      </p:sp>
      <p:sp>
        <p:nvSpPr>
          <p:cNvPr id="256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56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The hypocotyl will form the roots and some lower stems associated with the seedling.</a:t>
            </a:r>
          </a:p>
        </p:txBody>
      </p:sp>
    </p:spTree>
    <p:extLst>
      <p:ext uri="{BB962C8B-B14F-4D97-AF65-F5344CB8AC3E}">
        <p14:creationId xmlns:p14="http://schemas.microsoft.com/office/powerpoint/2010/main" val="2856163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Seed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7 – Lesson 7.3 Kernels of Life</a:t>
            </a:r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Copyright 2015</a:t>
            </a:r>
            <a:endParaRPr lang="en-US" altLang="en-US" sz="1200" dirty="0"/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D6082AC-737B-4839-9D15-C6C5DEBA3A69}" type="slidenum">
              <a:rPr lang="en-US" altLang="en-US" sz="1200" smtClean="0"/>
              <a:pPr eaLnBrk="1" hangingPunct="1"/>
              <a:t>9</a:t>
            </a:fld>
            <a:endParaRPr lang="en-US" altLang="en-US" sz="1200" dirty="0" smtClean="0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The seed coat is to provide protection. Some seed coats are very hard and require external forces to allow water to enter.</a:t>
            </a:r>
          </a:p>
        </p:txBody>
      </p:sp>
    </p:spTree>
    <p:extLst>
      <p:ext uri="{BB962C8B-B14F-4D97-AF65-F5344CB8AC3E}">
        <p14:creationId xmlns:p14="http://schemas.microsoft.com/office/powerpoint/2010/main" val="752268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228600"/>
            <a:ext cx="8305800" cy="5480050"/>
            <a:chOff x="528" y="144"/>
            <a:chExt cx="5232" cy="3452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44"/>
              <a:ext cx="3452" cy="3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8"/>
            <p:cNvSpPr txBox="1">
              <a:spLocks noChangeArrowheads="1"/>
            </p:cNvSpPr>
            <p:nvPr/>
          </p:nvSpPr>
          <p:spPr bwMode="auto">
            <a:xfrm>
              <a:off x="528" y="3072"/>
              <a:ext cx="5232" cy="327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b="1" dirty="0"/>
                <a:t>Principles of Agricultural Science – Plant</a:t>
              </a:r>
            </a:p>
          </p:txBody>
        </p:sp>
      </p:grp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DBBF7-2DF6-43AA-A9DA-B8FCE17670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654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07C6C-E4DC-44FD-8FEF-10004EF839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55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028C5-BBE5-4DB5-B1D1-1867AC28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054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8229600" cy="20716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52888"/>
            <a:ext cx="8229600" cy="2073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EA712-DA40-41C3-80B3-991699C398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698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E99DE-5495-4147-94C4-842CA235B0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51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DA88B-07CD-4B9B-8259-4DA31D1682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0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2A3A5-C7E8-4B8D-9644-26DA5CF08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10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69AAC-4F2E-4614-8397-D2251362C9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9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64AF6-55DE-4AA1-80EB-BDEF3A09B9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98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A21DD-CBE3-4E20-B87E-6D53B66F85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28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61C95-BC60-453B-946A-F33353DDC0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792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B36A3-AD24-4748-88F5-BED540C3BF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871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897BD19-F35D-488D-8CA4-8B8EA6F932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25500" y="1358900"/>
            <a:ext cx="8305800" cy="36671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8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7391400" y="6248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F90E076-9E2F-4488-B4E7-6C7A23A90309}" type="slidenum">
              <a:rPr lang="en-US" altLang="en-US" sz="1400" smtClean="0"/>
              <a:pPr eaLnBrk="1" hangingPunct="1"/>
              <a:t>1</a:t>
            </a:fld>
            <a:endParaRPr lang="en-US" altLang="en-US" sz="1400" dirty="0" smtClean="0"/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108325" y="4503738"/>
            <a:ext cx="18415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38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4C92C4-BFBC-4661-BF85-1D1C33E8AA84}" type="slidenum">
              <a:rPr lang="en-US" altLang="en-US" sz="1400" smtClean="0"/>
              <a:pPr eaLnBrk="1" hangingPunct="1"/>
              <a:t>10</a:t>
            </a:fld>
            <a:endParaRPr lang="en-US" altLang="en-US" sz="1400" dirty="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Seed Germination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altLang="en-US" sz="2800" dirty="0" smtClean="0"/>
              <a:t>Seeds are living but in a dormant state.</a:t>
            </a:r>
          </a:p>
          <a:p>
            <a:pPr eaLnBrk="1" hangingPunct="1">
              <a:buNone/>
            </a:pPr>
            <a:r>
              <a:rPr lang="en-US" altLang="en-US" sz="2800" dirty="0" smtClean="0"/>
              <a:t>Seeds require specific environmental conditions for germination.</a:t>
            </a:r>
          </a:p>
          <a:p>
            <a:pPr eaLnBrk="1" hangingPunct="1">
              <a:buFontTx/>
              <a:buNone/>
            </a:pPr>
            <a:r>
              <a:rPr lang="en-US" altLang="en-US" sz="2800" dirty="0" smtClean="0"/>
              <a:t>When a seed breaks dormancy and begins to germinate, the process includes:</a:t>
            </a:r>
          </a:p>
          <a:p>
            <a:pPr lvl="1" eaLnBrk="1" hangingPunct="1">
              <a:buFontTx/>
              <a:buBlip>
                <a:blip r:embed="rId3"/>
              </a:buBlip>
            </a:pPr>
            <a:r>
              <a:rPr lang="en-US" altLang="en-US" sz="2400" dirty="0" smtClean="0"/>
              <a:t>Seed absorbs water to soften and split the testa.</a:t>
            </a:r>
          </a:p>
          <a:p>
            <a:pPr lvl="1" eaLnBrk="1" hangingPunct="1">
              <a:buFontTx/>
              <a:buBlip>
                <a:blip r:embed="rId3"/>
              </a:buBlip>
            </a:pPr>
            <a:r>
              <a:rPr lang="en-US" altLang="en-US" sz="2400" dirty="0" smtClean="0"/>
              <a:t>Cell division (mitosis) causes the embryo growth.</a:t>
            </a:r>
          </a:p>
          <a:p>
            <a:pPr lvl="1" eaLnBrk="1" hangingPunct="1">
              <a:buFontTx/>
              <a:buBlip>
                <a:blip r:embed="rId3"/>
              </a:buBlip>
            </a:pPr>
            <a:r>
              <a:rPr lang="en-US" altLang="en-US" sz="2400" dirty="0" smtClean="0"/>
              <a:t>Starch from endosperm or cotyledons is converted to sugar and used as plant food.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5293DB9-75B1-4B83-9006-B7A9483BC91B}" type="slidenum">
              <a:rPr lang="en-US" altLang="en-US" sz="1400" smtClean="0"/>
              <a:pPr eaLnBrk="1" hangingPunct="1"/>
              <a:t>11</a:t>
            </a:fld>
            <a:endParaRPr lang="en-US" altLang="en-US" sz="1400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Seed Enzymes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Starch is present in both the endosperm of the monocotyledon seed and the cotyledons of the dicotyledon seedling.</a:t>
            </a:r>
          </a:p>
          <a:p>
            <a:pPr eaLnBrk="1" hangingPunct="1">
              <a:buClr>
                <a:srgbClr val="00CC00"/>
              </a:buClr>
              <a:buFontTx/>
              <a:buNone/>
            </a:pPr>
            <a:endParaRPr lang="en-US" altLang="en-US" dirty="0" smtClean="0"/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Diastase is an enzyme that digests the starch and transforms it into glucose.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7ACBA65-C317-4268-996E-907B5B16E967}" type="slidenum">
              <a:rPr lang="en-US" altLang="en-US" sz="1400" smtClean="0"/>
              <a:pPr eaLnBrk="1" hangingPunct="1"/>
              <a:t>12</a:t>
            </a:fld>
            <a:endParaRPr lang="en-US" altLang="en-US" sz="1400" dirty="0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References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dirty="0" smtClean="0"/>
              <a:t>Herren, R. V., &amp; Donahue, R. L. (2000). </a:t>
            </a:r>
            <a:r>
              <a:rPr lang="en-US" altLang="en-US" sz="2400" i="1" dirty="0" smtClean="0"/>
              <a:t>Delmar’s agriscience dictionary with searchable CD-ROM</a:t>
            </a:r>
            <a:r>
              <a:rPr lang="en-US" altLang="en-US" sz="2400" dirty="0" smtClean="0"/>
              <a:t>. Albany, NY: Delmar.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dirty="0" smtClean="0"/>
              <a:t>Lab-Aids Incorporated. (2002). </a:t>
            </a:r>
            <a:r>
              <a:rPr lang="en-US" altLang="en-US" sz="2400" i="1" dirty="0" smtClean="0"/>
              <a:t>Seed structure and enzyme action kit</a:t>
            </a:r>
            <a:r>
              <a:rPr lang="en-US" altLang="en-US" sz="2400" dirty="0" smtClean="0"/>
              <a:t> [Brochure]. Ronkonkoma, NY: Author.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dirty="0" smtClean="0"/>
              <a:t>Parker, R. (2004). </a:t>
            </a:r>
            <a:r>
              <a:rPr lang="en-US" altLang="en-US" sz="2400" i="1" dirty="0" smtClean="0"/>
              <a:t>Introduction to plant science</a:t>
            </a:r>
            <a:r>
              <a:rPr lang="en-US" altLang="en-US" sz="2400" dirty="0" smtClean="0"/>
              <a:t> (Rev. ed.). Clifton Park, NY: Delmar.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dirty="0" smtClean="0"/>
              <a:t>Parker, R. (2010). </a:t>
            </a:r>
            <a:r>
              <a:rPr lang="en-US" altLang="en-US" sz="2400" i="1" dirty="0" smtClean="0"/>
              <a:t>Plant and soil science: Fundamentals and applications</a:t>
            </a:r>
            <a:r>
              <a:rPr lang="en-US" altLang="en-US" sz="2400" dirty="0" smtClean="0"/>
              <a:t>. Clifton Park, NY: Delmar.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7A56D8-042C-4A22-8264-D81D2D00452A}" type="slidenum">
              <a:rPr lang="en-US" altLang="en-US" sz="1400" smtClean="0"/>
              <a:pPr eaLnBrk="1" hangingPunct="1"/>
              <a:t>2</a:t>
            </a:fld>
            <a:endParaRPr lang="en-US" altLang="en-US" sz="1400" dirty="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19400"/>
            <a:ext cx="8229600" cy="1676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The Seed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2800" dirty="0" smtClean="0"/>
              <a:t>Unit 7 – Plant Reproduction</a:t>
            </a:r>
            <a:br>
              <a:rPr lang="en-US" altLang="en-US" sz="2800" dirty="0" smtClean="0"/>
            </a:br>
            <a:r>
              <a:rPr lang="en-US" altLang="en-US" sz="2800" dirty="0" smtClean="0"/>
              <a:t>Lesson 7.3 Kernels of Life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762000" y="1295400"/>
            <a:ext cx="8382000" cy="519113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/>
              <a:t>Principles of Agricultural Science – Plant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D0EA6B-A956-4C32-9139-F62BC130B9ED}" type="slidenum">
              <a:rPr lang="en-US" altLang="en-US" sz="1400" smtClean="0"/>
              <a:pPr eaLnBrk="1" hangingPunct="1"/>
              <a:t>3</a:t>
            </a:fld>
            <a:endParaRPr lang="en-US" altLang="en-US" sz="1400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Seed Formation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After an egg is fertilized in the ovule: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en-US" altLang="en-US" dirty="0" smtClean="0"/>
              <a:t>The egg develops into an embryo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en-US" altLang="en-US" dirty="0" smtClean="0"/>
              <a:t>The ovule develops into the seed testa or seed coat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CC4198-FA70-4773-B058-69D355F90DDD}" type="slidenum">
              <a:rPr lang="en-US" altLang="en-US" sz="1400" smtClean="0"/>
              <a:pPr eaLnBrk="1" hangingPunct="1"/>
              <a:t>4</a:t>
            </a:fld>
            <a:endParaRPr lang="en-US" altLang="en-US" sz="1400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Seed Parts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dirty="0" smtClean="0"/>
              <a:t>Basic parts of the monocotyledon and dicotyledon seeds: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5867400"/>
            <a:ext cx="160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(Parker, 2004)</a:t>
            </a:r>
          </a:p>
        </p:txBody>
      </p:sp>
      <p:pic>
        <p:nvPicPr>
          <p:cNvPr id="717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19400"/>
            <a:ext cx="594360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B37BA13-729F-4B7A-A4A7-4E4792866F54}" type="slidenum">
              <a:rPr lang="en-US" altLang="en-US" sz="1400" smtClean="0"/>
              <a:pPr eaLnBrk="1" hangingPunct="1"/>
              <a:t>5</a:t>
            </a:fld>
            <a:endParaRPr lang="en-US" altLang="en-US" sz="1400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Cotyledon</a:t>
            </a:r>
          </a:p>
        </p:txBody>
      </p:sp>
      <p:sp>
        <p:nvSpPr>
          <p:cNvPr id="8196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The first leaf to be developed by the embryo in seed plants. Also called seed leaf. </a:t>
            </a:r>
          </a:p>
        </p:txBody>
      </p:sp>
      <p:pic>
        <p:nvPicPr>
          <p:cNvPr id="8197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3048000"/>
            <a:ext cx="5867400" cy="3367088"/>
          </a:xfrm>
          <a:noFill/>
        </p:spPr>
      </p:pic>
      <p:sp>
        <p:nvSpPr>
          <p:cNvPr id="49161" name="Oval 9"/>
          <p:cNvSpPr>
            <a:spLocks noChangeArrowheads="1"/>
          </p:cNvSpPr>
          <p:nvPr/>
        </p:nvSpPr>
        <p:spPr bwMode="auto">
          <a:xfrm>
            <a:off x="1219200" y="4419600"/>
            <a:ext cx="9906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49162" name="Oval 10"/>
          <p:cNvSpPr>
            <a:spLocks noChangeArrowheads="1"/>
          </p:cNvSpPr>
          <p:nvPr/>
        </p:nvSpPr>
        <p:spPr bwMode="auto">
          <a:xfrm>
            <a:off x="5715000" y="5562600"/>
            <a:ext cx="9906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1" grpId="0" animBg="1"/>
      <p:bldP spid="491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90247F-881D-4203-9C3F-CB34B7496F2E}" type="slidenum">
              <a:rPr lang="en-US" altLang="en-US" sz="1400" smtClean="0"/>
              <a:pPr eaLnBrk="1" hangingPunct="1"/>
              <a:t>6</a:t>
            </a:fld>
            <a:endParaRPr lang="en-US" altLang="en-US" sz="1400" dirty="0" smtClean="0"/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Endosperm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Serves as food for the growing plant during seed germination, often being entirely consumed in the process.</a:t>
            </a:r>
          </a:p>
        </p:txBody>
      </p:sp>
      <p:pic>
        <p:nvPicPr>
          <p:cNvPr id="9221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66"/>
          <a:stretch>
            <a:fillRect/>
          </a:stretch>
        </p:blipFill>
        <p:spPr>
          <a:xfrm>
            <a:off x="3276600" y="3505200"/>
            <a:ext cx="2747963" cy="3060700"/>
          </a:xfrm>
          <a:noFill/>
        </p:spPr>
      </p:pic>
      <p:sp>
        <p:nvSpPr>
          <p:cNvPr id="54280" name="Oval 8"/>
          <p:cNvSpPr>
            <a:spLocks noChangeArrowheads="1"/>
          </p:cNvSpPr>
          <p:nvPr/>
        </p:nvSpPr>
        <p:spPr bwMode="auto">
          <a:xfrm>
            <a:off x="3200400" y="4114800"/>
            <a:ext cx="9906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A26725-3748-4D67-80CB-EF9C2EB2DC23}" type="slidenum">
              <a:rPr lang="en-US" altLang="en-US" sz="1400" smtClean="0"/>
              <a:pPr eaLnBrk="1" hangingPunct="1"/>
              <a:t>7</a:t>
            </a:fld>
            <a:endParaRPr lang="en-US" altLang="en-US" sz="1400" dirty="0" smtClean="0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Epicotyl</a:t>
            </a:r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The part of the axis of an embryo above the region of attachment of the cotyledons.</a:t>
            </a:r>
          </a:p>
        </p:txBody>
      </p:sp>
      <p:pic>
        <p:nvPicPr>
          <p:cNvPr id="10245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3044825"/>
            <a:ext cx="5486400" cy="3149600"/>
          </a:xfrm>
          <a:noFill/>
        </p:spPr>
      </p:pic>
      <p:sp>
        <p:nvSpPr>
          <p:cNvPr id="56328" name="Oval 8"/>
          <p:cNvSpPr>
            <a:spLocks noChangeArrowheads="1"/>
          </p:cNvSpPr>
          <p:nvPr/>
        </p:nvSpPr>
        <p:spPr bwMode="auto">
          <a:xfrm>
            <a:off x="3200400" y="2971800"/>
            <a:ext cx="9906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56329" name="Oval 9"/>
          <p:cNvSpPr>
            <a:spLocks noChangeArrowheads="1"/>
          </p:cNvSpPr>
          <p:nvPr/>
        </p:nvSpPr>
        <p:spPr bwMode="auto">
          <a:xfrm>
            <a:off x="4572000" y="3657600"/>
            <a:ext cx="9906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animBg="1"/>
      <p:bldP spid="563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19C27D-7A2A-4F4F-850C-DCDE591EFCD5}" type="slidenum">
              <a:rPr lang="en-US" altLang="en-US" sz="1400" smtClean="0"/>
              <a:pPr eaLnBrk="1" hangingPunct="1"/>
              <a:t>8</a:t>
            </a:fld>
            <a:endParaRPr lang="en-US" altLang="en-US" sz="1400" dirty="0" smtClean="0"/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Hypocotyl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/>
              <a:t>The short stem of an embryo seed plant, the portion of the axis of the embryo seedling between the attachment of the cotyledons and the radicle.</a:t>
            </a:r>
          </a:p>
        </p:txBody>
      </p:sp>
      <p:pic>
        <p:nvPicPr>
          <p:cNvPr id="1126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38400" y="3657600"/>
            <a:ext cx="4625975" cy="2655888"/>
          </a:xfrm>
          <a:noFill/>
        </p:spPr>
      </p:pic>
      <p:sp>
        <p:nvSpPr>
          <p:cNvPr id="58376" name="Oval 8"/>
          <p:cNvSpPr>
            <a:spLocks noChangeArrowheads="1"/>
          </p:cNvSpPr>
          <p:nvPr/>
        </p:nvSpPr>
        <p:spPr bwMode="auto">
          <a:xfrm>
            <a:off x="4114800" y="5105400"/>
            <a:ext cx="7620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58377" name="Oval 9"/>
          <p:cNvSpPr>
            <a:spLocks noChangeArrowheads="1"/>
          </p:cNvSpPr>
          <p:nvPr/>
        </p:nvSpPr>
        <p:spPr bwMode="auto">
          <a:xfrm>
            <a:off x="4648200" y="4419600"/>
            <a:ext cx="7620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6" grpId="0" animBg="1"/>
      <p:bldP spid="583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3CB568E-38DB-4527-AFF1-F7CCB866D659}" type="slidenum">
              <a:rPr lang="en-US" altLang="en-US" sz="1400" smtClean="0"/>
              <a:pPr eaLnBrk="1" hangingPunct="1"/>
              <a:t>9</a:t>
            </a:fld>
            <a:endParaRPr lang="en-US" altLang="en-US" sz="1400" dirty="0" smtClean="0"/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Seed Coat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Clr>
                <a:srgbClr val="00CC00"/>
              </a:buClr>
              <a:buFontTx/>
              <a:buNone/>
            </a:pPr>
            <a:r>
              <a:rPr lang="en-US" altLang="en-US" sz="2800" dirty="0" smtClean="0"/>
              <a:t>The hard outer layer of a seed; the protective covering. Also called a testa.</a:t>
            </a:r>
          </a:p>
        </p:txBody>
      </p:sp>
      <p:pic>
        <p:nvPicPr>
          <p:cNvPr id="12293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2895600"/>
            <a:ext cx="5768975" cy="3311525"/>
          </a:xfrm>
          <a:noFill/>
        </p:spPr>
      </p:pic>
      <p:sp>
        <p:nvSpPr>
          <p:cNvPr id="60425" name="Oval 9"/>
          <p:cNvSpPr>
            <a:spLocks noChangeArrowheads="1"/>
          </p:cNvSpPr>
          <p:nvPr/>
        </p:nvSpPr>
        <p:spPr bwMode="auto">
          <a:xfrm>
            <a:off x="6248400" y="2895600"/>
            <a:ext cx="9144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60426" name="Oval 10"/>
          <p:cNvSpPr>
            <a:spLocks noChangeArrowheads="1"/>
          </p:cNvSpPr>
          <p:nvPr/>
        </p:nvSpPr>
        <p:spPr bwMode="auto">
          <a:xfrm>
            <a:off x="1752600" y="3200400"/>
            <a:ext cx="9144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5" grpId="0" animBg="1"/>
      <p:bldP spid="60426" grpId="0" animBg="1"/>
    </p:bldLst>
  </p:timing>
</p:sld>
</file>

<file path=ppt/theme/theme1.xml><?xml version="1.0" encoding="utf-8"?>
<a:theme xmlns:a="http://schemas.openxmlformats.org/drawingml/2006/main" name="Plant_Systems_Ppt_Template_V2">
  <a:themeElements>
    <a:clrScheme name="Plant_Systems_Ppt_Template_V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_Systems_Ppt_Template_V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_Systems_Ppt_Template_V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Systems_Ppt_Template_V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Systems_Ppt_Template_V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Systems_Ppt_Template_V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Systems_Ppt_Template_V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Systems_Ppt_Template_V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Systems_Ppt_Template_V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Systems_Ppt_Template_V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Systems_Ppt_Template_V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Systems_Ppt_Template_V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Systems_Ppt_Template_V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Systems_Ppt_Template_V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</TotalTime>
  <Words>891</Words>
  <Application>Microsoft Office PowerPoint</Application>
  <PresentationFormat>On-screen Show (4:3)</PresentationFormat>
  <Paragraphs>120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Verdana</vt:lpstr>
      <vt:lpstr>Plant_Systems_Ppt_Template_V2</vt:lpstr>
      <vt:lpstr>PowerPoint Presentation</vt:lpstr>
      <vt:lpstr>The Seed  Unit 7 – Plant Reproduction Lesson 7.3 Kernels of Life</vt:lpstr>
      <vt:lpstr>Seed Formation</vt:lpstr>
      <vt:lpstr>Seed Parts</vt:lpstr>
      <vt:lpstr>Cotyledon</vt:lpstr>
      <vt:lpstr>Endosperm</vt:lpstr>
      <vt:lpstr>Epicotyl</vt:lpstr>
      <vt:lpstr>Hypocotyl</vt:lpstr>
      <vt:lpstr>Seed Coat</vt:lpstr>
      <vt:lpstr>Seed Germination</vt:lpstr>
      <vt:lpstr>Seed Enzymes</vt:lpstr>
      <vt:lpstr>References</vt:lpstr>
    </vt:vector>
  </TitlesOfParts>
  <Manager>Dan Jansen</Manager>
  <Company>Curriculum for Agricultural Science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Seed</dc:title>
  <dc:subject>ASP - Unit 7 - Lesson 7.3 Kernels of Life</dc:subject>
  <dc:creator>Dan Jansen</dc:creator>
  <cp:lastModifiedBy>Melanie Bloom</cp:lastModifiedBy>
  <cp:revision>52</cp:revision>
  <dcterms:created xsi:type="dcterms:W3CDTF">2007-11-17T23:02:30Z</dcterms:created>
  <dcterms:modified xsi:type="dcterms:W3CDTF">2015-04-18T17:39:16Z</dcterms:modified>
</cp:coreProperties>
</file>