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71" r:id="rId3"/>
    <p:sldId id="276" r:id="rId4"/>
    <p:sldId id="277" r:id="rId5"/>
    <p:sldId id="279" r:id="rId6"/>
    <p:sldId id="280" r:id="rId7"/>
    <p:sldId id="281" r:id="rId8"/>
    <p:sldId id="282" r:id="rId9"/>
    <p:sldId id="284" r:id="rId10"/>
    <p:sldId id="285" r:id="rId11"/>
    <p:sldId id="286" r:id="rId12"/>
    <p:sldId id="287" r:id="rId13"/>
    <p:sldId id="288" r:id="rId14"/>
    <p:sldId id="289" r:id="rId15"/>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325" autoAdjust="0"/>
  </p:normalViewPr>
  <p:slideViewPr>
    <p:cSldViewPr>
      <p:cViewPr varScale="1">
        <p:scale>
          <a:sx n="50" d="100"/>
          <a:sy n="50" d="100"/>
        </p:scale>
        <p:origin x="1956" y="48"/>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Germination Requirements</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a:t>
            </a:r>
            <a:endParaRPr lang="en-US" dirty="0"/>
          </a:p>
          <a:p>
            <a:pPr>
              <a:defRPr/>
            </a:pPr>
            <a:r>
              <a:rPr lang="en-US" dirty="0"/>
              <a:t>Unit 7 – Lesson </a:t>
            </a:r>
            <a:r>
              <a:rPr lang="en-US" dirty="0" smtClean="0"/>
              <a:t>7.3 </a:t>
            </a:r>
            <a:r>
              <a:rPr lang="en-US" dirty="0"/>
              <a:t>Kernels of Life</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a:t>
            </a:r>
            <a:r>
              <a:rPr lang="en-US" dirty="0" smtClean="0"/>
              <a:t>Education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DB261A3-68BF-4D70-9CFD-78C41EB6B045}" type="slidenum">
              <a:rPr lang="en-US"/>
              <a:pPr>
                <a:defRPr/>
              </a:pPr>
              <a:t>‹#›</a:t>
            </a:fld>
            <a:endParaRPr lang="en-US" dirty="0"/>
          </a:p>
        </p:txBody>
      </p:sp>
      <p:pic>
        <p:nvPicPr>
          <p:cNvPr id="33798"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26797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Germination Requirements</a:t>
            </a:r>
          </a:p>
          <a:p>
            <a:pPr>
              <a:defRPr/>
            </a:pPr>
            <a:endParaRPr lang="en-US" dirty="0"/>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7 – Lesson 7.3 Kernels of Life</a:t>
            </a:r>
            <a:endParaRPr lang="en-US" dirty="0"/>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075ED32-DA45-4ABF-B11A-55669FFCD799}" type="slidenum">
              <a:rPr lang="en-US"/>
              <a:pPr>
                <a:defRPr/>
              </a:pPr>
              <a:t>‹#›</a:t>
            </a:fld>
            <a:endParaRPr lang="en-US" dirty="0"/>
          </a:p>
        </p:txBody>
      </p:sp>
      <p:pic>
        <p:nvPicPr>
          <p:cNvPr id="19463"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0098697"/>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CB0F505-C359-4523-8363-D58A4D511763}" type="slidenum">
              <a:rPr lang="en-US" altLang="en-US" sz="1200" smtClean="0"/>
              <a:pPr eaLnBrk="1" hangingPunct="1"/>
              <a:t>1</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093985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D49D663-0EFD-46B7-B56D-899AF9F9D694}" type="slidenum">
              <a:rPr lang="en-US" altLang="en-US" sz="1200" smtClean="0"/>
              <a:pPr eaLnBrk="1" hangingPunct="1"/>
              <a:t>10</a:t>
            </a:fld>
            <a:endParaRPr lang="en-US" altLang="en-US" sz="1200" dirty="0" smtClean="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We learned about translocation in </a:t>
            </a:r>
            <a:r>
              <a:rPr lang="en-US" altLang="en-US" i="1" dirty="0" smtClean="0"/>
              <a:t>Lesson 6.2 All Wet</a:t>
            </a:r>
            <a:r>
              <a:rPr lang="en-US" altLang="en-US" dirty="0" smtClean="0"/>
              <a:t>.</a:t>
            </a:r>
          </a:p>
        </p:txBody>
      </p:sp>
    </p:spTree>
    <p:extLst>
      <p:ext uri="{BB962C8B-B14F-4D97-AF65-F5344CB8AC3E}">
        <p14:creationId xmlns:p14="http://schemas.microsoft.com/office/powerpoint/2010/main" val="19119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317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9644B90-E55B-4972-BD19-4666919E6E36}" type="slidenum">
              <a:rPr lang="en-US" altLang="en-US" sz="1200" smtClean="0"/>
              <a:pPr eaLnBrk="1" hangingPunct="1"/>
              <a:t>11</a:t>
            </a:fld>
            <a:endParaRPr lang="en-US" altLang="en-US" sz="1200" dirty="0"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Cool-season plant: Plants that survive best in the cool-season, such as cabbage, peas, lettuce, or spinach.</a:t>
            </a:r>
          </a:p>
          <a:p>
            <a:pPr eaLnBrk="1" hangingPunct="1"/>
            <a:r>
              <a:rPr lang="en-US" altLang="en-US" dirty="0" smtClean="0"/>
              <a:t>Warm-season plant: Designating a plant which thrives best when the temperature is regularly quite high (e.g., okra, cotton, grain sorghum, and corn).</a:t>
            </a:r>
          </a:p>
        </p:txBody>
      </p:sp>
    </p:spTree>
    <p:extLst>
      <p:ext uri="{BB962C8B-B14F-4D97-AF65-F5344CB8AC3E}">
        <p14:creationId xmlns:p14="http://schemas.microsoft.com/office/powerpoint/2010/main" val="1935170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C56A5F6-74F5-4D5E-B069-84129A20256E}" type="slidenum">
              <a:rPr lang="en-US" altLang="en-US" sz="1200" smtClean="0"/>
              <a:pPr eaLnBrk="1" hangingPunct="1"/>
              <a:t>12</a:t>
            </a:fld>
            <a:endParaRPr lang="en-US" altLang="en-US" sz="1200" dirty="0" smtClean="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You must take precautions to prevent seeds from drying out once they start germination – but too much water will deplete the soil of oxygen.</a:t>
            </a:r>
          </a:p>
        </p:txBody>
      </p:sp>
    </p:spTree>
    <p:extLst>
      <p:ext uri="{BB962C8B-B14F-4D97-AF65-F5344CB8AC3E}">
        <p14:creationId xmlns:p14="http://schemas.microsoft.com/office/powerpoint/2010/main" val="42259435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Germination Requirements</a:t>
            </a:r>
          </a:p>
          <a:p>
            <a:pPr>
              <a:defRPr/>
            </a:pPr>
            <a:endParaRPr lang="en-US" dirty="0"/>
          </a:p>
        </p:txBody>
      </p:sp>
      <p:sp>
        <p:nvSpPr>
          <p:cNvPr id="5" name="Date Placeholder 4"/>
          <p:cNvSpPr>
            <a:spLocks noGrp="1"/>
          </p:cNvSpPr>
          <p:nvPr>
            <p:ph type="dt" idx="11"/>
          </p:nvPr>
        </p:nvSpPr>
        <p:spPr/>
        <p:txBody>
          <a:bodyPr/>
          <a:lstStyle/>
          <a:p>
            <a:pPr>
              <a:defRPr/>
            </a:pPr>
            <a:r>
              <a:rPr lang="en-US" dirty="0" smtClean="0"/>
              <a:t>Principles of Agricultural Science – Plant</a:t>
            </a:r>
          </a:p>
          <a:p>
            <a:pPr>
              <a:defRPr/>
            </a:pPr>
            <a:r>
              <a:rPr lang="en-US" dirty="0" smtClean="0"/>
              <a:t>Unit 7 – Lesson 7.3 Kernels of Life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 Copyright 2015</a:t>
            </a:r>
            <a:endParaRPr lang="en-US" sz="1200" dirty="0"/>
          </a:p>
        </p:txBody>
      </p:sp>
      <p:sp>
        <p:nvSpPr>
          <p:cNvPr id="7" name="Slide Number Placeholder 6"/>
          <p:cNvSpPr>
            <a:spLocks noGrp="1"/>
          </p:cNvSpPr>
          <p:nvPr>
            <p:ph type="sldNum" sz="quarter" idx="13"/>
          </p:nvPr>
        </p:nvSpPr>
        <p:spPr/>
        <p:txBody>
          <a:bodyPr/>
          <a:lstStyle/>
          <a:p>
            <a:pPr>
              <a:defRPr/>
            </a:pPr>
            <a:fld id="{1075ED32-DA45-4ABF-B11A-55669FFCD799}" type="slidenum">
              <a:rPr lang="en-US" smtClean="0"/>
              <a:pPr>
                <a:defRPr/>
              </a:pPr>
              <a:t>13</a:t>
            </a:fld>
            <a:endParaRPr lang="en-US" dirty="0"/>
          </a:p>
        </p:txBody>
      </p:sp>
    </p:spTree>
    <p:extLst>
      <p:ext uri="{BB962C8B-B14F-4D97-AF65-F5344CB8AC3E}">
        <p14:creationId xmlns:p14="http://schemas.microsoft.com/office/powerpoint/2010/main" val="352748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Germination Requirements</a:t>
            </a:r>
          </a:p>
          <a:p>
            <a:pPr>
              <a:defRPr/>
            </a:pPr>
            <a:endParaRPr lang="en-US" dirty="0"/>
          </a:p>
        </p:txBody>
      </p:sp>
      <p:sp>
        <p:nvSpPr>
          <p:cNvPr id="5" name="Date Placeholder 4"/>
          <p:cNvSpPr>
            <a:spLocks noGrp="1"/>
          </p:cNvSpPr>
          <p:nvPr>
            <p:ph type="dt" idx="11"/>
          </p:nvPr>
        </p:nvSpPr>
        <p:spPr/>
        <p:txBody>
          <a:bodyPr/>
          <a:lstStyle/>
          <a:p>
            <a:pPr>
              <a:defRPr/>
            </a:pPr>
            <a:r>
              <a:rPr lang="en-US" dirty="0" smtClean="0"/>
              <a:t>Principles of Agricultural Science – Plant</a:t>
            </a:r>
          </a:p>
          <a:p>
            <a:pPr>
              <a:defRPr/>
            </a:pPr>
            <a:r>
              <a:rPr lang="en-US" dirty="0" smtClean="0"/>
              <a:t>Unit 7 – Lesson 7.3 Kernels of Life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  Copyright 2015</a:t>
            </a:r>
            <a:endParaRPr lang="en-US" sz="1200" dirty="0"/>
          </a:p>
        </p:txBody>
      </p:sp>
      <p:sp>
        <p:nvSpPr>
          <p:cNvPr id="7" name="Slide Number Placeholder 6"/>
          <p:cNvSpPr>
            <a:spLocks noGrp="1"/>
          </p:cNvSpPr>
          <p:nvPr>
            <p:ph type="sldNum" sz="quarter" idx="13"/>
          </p:nvPr>
        </p:nvSpPr>
        <p:spPr/>
        <p:txBody>
          <a:bodyPr/>
          <a:lstStyle/>
          <a:p>
            <a:pPr>
              <a:defRPr/>
            </a:pPr>
            <a:fld id="{1075ED32-DA45-4ABF-B11A-55669FFCD799}" type="slidenum">
              <a:rPr lang="en-US" smtClean="0"/>
              <a:pPr>
                <a:defRPr/>
              </a:pPr>
              <a:t>14</a:t>
            </a:fld>
            <a:endParaRPr lang="en-US" dirty="0"/>
          </a:p>
        </p:txBody>
      </p:sp>
    </p:spTree>
    <p:extLst>
      <p:ext uri="{BB962C8B-B14F-4D97-AF65-F5344CB8AC3E}">
        <p14:creationId xmlns:p14="http://schemas.microsoft.com/office/powerpoint/2010/main" val="3843167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4DDAA6A-E46C-4CE7-A341-D15FD627EBB2}" type="slidenum">
              <a:rPr lang="en-US" altLang="en-US" sz="1200" smtClean="0"/>
              <a:pPr eaLnBrk="1" hangingPunct="1"/>
              <a:t>2</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provides information about germination rate and identifies the environmental factors required for germination.</a:t>
            </a:r>
          </a:p>
        </p:txBody>
      </p:sp>
    </p:spTree>
    <p:extLst>
      <p:ext uri="{BB962C8B-B14F-4D97-AF65-F5344CB8AC3E}">
        <p14:creationId xmlns:p14="http://schemas.microsoft.com/office/powerpoint/2010/main" val="769254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6088294-7642-4093-9145-5AEE2C286B4E}" type="slidenum">
              <a:rPr lang="en-US" altLang="en-US" sz="1200" smtClean="0"/>
              <a:pPr eaLnBrk="1" hangingPunct="1"/>
              <a:t>3</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Germination defined.</a:t>
            </a:r>
          </a:p>
        </p:txBody>
      </p:sp>
    </p:spTree>
    <p:extLst>
      <p:ext uri="{BB962C8B-B14F-4D97-AF65-F5344CB8AC3E}">
        <p14:creationId xmlns:p14="http://schemas.microsoft.com/office/powerpoint/2010/main" val="1781920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1D24DB2-AED3-4FDE-84B1-DA0BFAF8CD17}" type="slidenum">
              <a:rPr lang="en-US" altLang="en-US" sz="1200" smtClean="0"/>
              <a:pPr eaLnBrk="1" hangingPunct="1"/>
              <a:t>4</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Germination rate defined.</a:t>
            </a:r>
          </a:p>
        </p:txBody>
      </p:sp>
    </p:spTree>
    <p:extLst>
      <p:ext uri="{BB962C8B-B14F-4D97-AF65-F5344CB8AC3E}">
        <p14:creationId xmlns:p14="http://schemas.microsoft.com/office/powerpoint/2010/main" val="248844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2935642-8BE3-4433-99B0-2A22133302C0}" type="slidenum">
              <a:rPr lang="en-US" altLang="en-US" sz="1200" smtClean="0"/>
              <a:pPr eaLnBrk="1" hangingPunct="1"/>
              <a:t>5</a:t>
            </a:fld>
            <a:endParaRPr lang="en-US" altLang="en-US" sz="1200"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Emphasis should be given to “proper conditions.”</a:t>
            </a:r>
          </a:p>
          <a:p>
            <a:pPr eaLnBrk="1" hangingPunct="1"/>
            <a:endParaRPr lang="en-US" altLang="en-US" dirty="0" smtClean="0"/>
          </a:p>
          <a:p>
            <a:pPr eaLnBrk="1" hangingPunct="1"/>
            <a:r>
              <a:rPr lang="en-US" altLang="en-US" dirty="0" smtClean="0"/>
              <a:t>This is the transition slide into environmental factors required for seed germination.</a:t>
            </a:r>
          </a:p>
        </p:txBody>
      </p:sp>
    </p:spTree>
    <p:extLst>
      <p:ext uri="{BB962C8B-B14F-4D97-AF65-F5344CB8AC3E}">
        <p14:creationId xmlns:p14="http://schemas.microsoft.com/office/powerpoint/2010/main" val="3458786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F6094FB-12AA-4C32-B632-24F7CA0FEC08}" type="slidenum">
              <a:rPr lang="en-US" altLang="en-US" sz="1200" smtClean="0"/>
              <a:pPr eaLnBrk="1" hangingPunct="1"/>
              <a:t>6</a:t>
            </a:fld>
            <a:endParaRPr lang="en-US" altLang="en-US" sz="1200" dirty="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Even if a healthy plant forms the seed, drastic changes in the environmental factors may still seal the fate of the seedling. All requirements of the seed must be met throughout the germination process.</a:t>
            </a:r>
          </a:p>
        </p:txBody>
      </p:sp>
    </p:spTree>
    <p:extLst>
      <p:ext uri="{BB962C8B-B14F-4D97-AF65-F5344CB8AC3E}">
        <p14:creationId xmlns:p14="http://schemas.microsoft.com/office/powerpoint/2010/main" val="1368866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F361AF2-9AF2-42EA-A415-3E836F1F8D9C}" type="slidenum">
              <a:rPr lang="en-US" altLang="en-US" sz="1200" smtClean="0"/>
              <a:pPr eaLnBrk="1" hangingPunct="1"/>
              <a:t>7</a:t>
            </a:fld>
            <a:endParaRPr lang="en-US" altLang="en-US" sz="1200" dirty="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is a natural response to climatic conditions in the wild. In times of drought when young seedlings would not survive, the seed can stay dormant until enough moisture is present and the temperature conditions are sufficient to support the new seedling.</a:t>
            </a:r>
          </a:p>
          <a:p>
            <a:pPr eaLnBrk="1" hangingPunct="1"/>
            <a:endParaRPr lang="en-US" altLang="en-US" dirty="0" smtClean="0"/>
          </a:p>
          <a:p>
            <a:pPr eaLnBrk="1" hangingPunct="1"/>
            <a:r>
              <a:rPr lang="en-US" altLang="en-US" dirty="0" smtClean="0"/>
              <a:t>In terms of seed viability, a seed may not be able to wait too long for the right conditions before the seed dies.</a:t>
            </a:r>
          </a:p>
        </p:txBody>
      </p:sp>
    </p:spTree>
    <p:extLst>
      <p:ext uri="{BB962C8B-B14F-4D97-AF65-F5344CB8AC3E}">
        <p14:creationId xmlns:p14="http://schemas.microsoft.com/office/powerpoint/2010/main" val="4271612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34A975A-8E4B-4981-9FC1-23FEDFD22F6A}" type="slidenum">
              <a:rPr lang="en-US" altLang="en-US" sz="1200" smtClean="0"/>
              <a:pPr eaLnBrk="1" hangingPunct="1"/>
              <a:t>8</a:t>
            </a:fld>
            <a:endParaRPr lang="en-US" altLang="en-US" sz="1200" dirty="0" smtClean="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Seeds could be small, and thus do not have adequate food reserves to allow the embryo to emerge from the soil.</a:t>
            </a:r>
          </a:p>
        </p:txBody>
      </p:sp>
    </p:spTree>
    <p:extLst>
      <p:ext uri="{BB962C8B-B14F-4D97-AF65-F5344CB8AC3E}">
        <p14:creationId xmlns:p14="http://schemas.microsoft.com/office/powerpoint/2010/main" val="950783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Germination Requirements</a:t>
            </a:r>
          </a:p>
          <a:p>
            <a:pPr eaLnBrk="1" hangingPunct="1"/>
            <a:endParaRPr lang="en-US" altLang="en-US" sz="1200" dirty="0" smtClean="0"/>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7.3 Kernels of Life</a:t>
            </a:r>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0A04BA0-2ADA-4AED-84FA-1B777EEA6A86}" type="slidenum">
              <a:rPr lang="en-US" altLang="en-US" sz="1200" smtClean="0"/>
              <a:pPr eaLnBrk="1" hangingPunct="1"/>
              <a:t>9</a:t>
            </a:fld>
            <a:endParaRPr lang="en-US" altLang="en-US" sz="1200" dirty="0"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top picture is a seed coat removed after softening.</a:t>
            </a:r>
          </a:p>
          <a:p>
            <a:pPr eaLnBrk="1" hangingPunct="1"/>
            <a:endParaRPr lang="en-US" altLang="en-US" dirty="0" smtClean="0"/>
          </a:p>
          <a:p>
            <a:pPr eaLnBrk="1" hangingPunct="1"/>
            <a:r>
              <a:rPr lang="en-US" altLang="en-US" dirty="0" smtClean="0"/>
              <a:t>The lower picture shows a seed after it swelled from the uptake of water.</a:t>
            </a:r>
          </a:p>
        </p:txBody>
      </p:sp>
    </p:spTree>
    <p:extLst>
      <p:ext uri="{BB962C8B-B14F-4D97-AF65-F5344CB8AC3E}">
        <p14:creationId xmlns:p14="http://schemas.microsoft.com/office/powerpoint/2010/main" val="17566889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106FAADE-E670-447F-ACDA-0FBC6C4A8DC3}" type="slidenum">
              <a:rPr lang="en-US"/>
              <a:pPr>
                <a:defRPr/>
              </a:pPr>
              <a:t>‹#›</a:t>
            </a:fld>
            <a:endParaRPr lang="en-US" dirty="0"/>
          </a:p>
        </p:txBody>
      </p:sp>
    </p:spTree>
    <p:extLst>
      <p:ext uri="{BB962C8B-B14F-4D97-AF65-F5344CB8AC3E}">
        <p14:creationId xmlns:p14="http://schemas.microsoft.com/office/powerpoint/2010/main" val="219646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FC09D37-40A6-4061-8F68-EA6367C8F744}" type="slidenum">
              <a:rPr lang="en-US"/>
              <a:pPr>
                <a:defRPr/>
              </a:pPr>
              <a:t>‹#›</a:t>
            </a:fld>
            <a:endParaRPr lang="en-US" dirty="0"/>
          </a:p>
        </p:txBody>
      </p:sp>
    </p:spTree>
    <p:extLst>
      <p:ext uri="{BB962C8B-B14F-4D97-AF65-F5344CB8AC3E}">
        <p14:creationId xmlns:p14="http://schemas.microsoft.com/office/powerpoint/2010/main" val="20804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77071AD-A17F-411C-B350-E58122A7859C}" type="slidenum">
              <a:rPr lang="en-US"/>
              <a:pPr>
                <a:defRPr/>
              </a:pPr>
              <a:t>‹#›</a:t>
            </a:fld>
            <a:endParaRPr lang="en-US" dirty="0"/>
          </a:p>
        </p:txBody>
      </p:sp>
    </p:spTree>
    <p:extLst>
      <p:ext uri="{BB962C8B-B14F-4D97-AF65-F5344CB8AC3E}">
        <p14:creationId xmlns:p14="http://schemas.microsoft.com/office/powerpoint/2010/main" val="2234011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4288B8A-7726-4B7C-B33E-642562E8B2AC}" type="slidenum">
              <a:rPr lang="en-US"/>
              <a:pPr>
                <a:defRPr/>
              </a:pPr>
              <a:t>‹#›</a:t>
            </a:fld>
            <a:endParaRPr lang="en-US" dirty="0"/>
          </a:p>
        </p:txBody>
      </p:sp>
    </p:spTree>
    <p:extLst>
      <p:ext uri="{BB962C8B-B14F-4D97-AF65-F5344CB8AC3E}">
        <p14:creationId xmlns:p14="http://schemas.microsoft.com/office/powerpoint/2010/main" val="2313323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020762"/>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828800"/>
            <a:ext cx="4038600" cy="2071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828800"/>
            <a:ext cx="4038600" cy="2071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4052888"/>
            <a:ext cx="4038600" cy="2073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4052888"/>
            <a:ext cx="4038600" cy="2073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DECA218-5993-4EC8-A9D1-F80729559268}" type="slidenum">
              <a:rPr lang="en-US"/>
              <a:pPr>
                <a:defRPr/>
              </a:pPr>
              <a:t>‹#›</a:t>
            </a:fld>
            <a:endParaRPr lang="en-US" dirty="0"/>
          </a:p>
        </p:txBody>
      </p:sp>
    </p:spTree>
    <p:extLst>
      <p:ext uri="{BB962C8B-B14F-4D97-AF65-F5344CB8AC3E}">
        <p14:creationId xmlns:p14="http://schemas.microsoft.com/office/powerpoint/2010/main" val="2133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22A29B-E7B3-4913-9934-8D9B22398D2A}" type="slidenum">
              <a:rPr lang="en-US"/>
              <a:pPr>
                <a:defRPr/>
              </a:pPr>
              <a:t>‹#›</a:t>
            </a:fld>
            <a:endParaRPr lang="en-US" dirty="0"/>
          </a:p>
        </p:txBody>
      </p:sp>
    </p:spTree>
    <p:extLst>
      <p:ext uri="{BB962C8B-B14F-4D97-AF65-F5344CB8AC3E}">
        <p14:creationId xmlns:p14="http://schemas.microsoft.com/office/powerpoint/2010/main" val="1867850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D8AFC5C-36D5-4098-A687-99C27E6ADE0B}" type="slidenum">
              <a:rPr lang="en-US"/>
              <a:pPr>
                <a:defRPr/>
              </a:pPr>
              <a:t>‹#›</a:t>
            </a:fld>
            <a:endParaRPr lang="en-US" dirty="0"/>
          </a:p>
        </p:txBody>
      </p:sp>
    </p:spTree>
    <p:extLst>
      <p:ext uri="{BB962C8B-B14F-4D97-AF65-F5344CB8AC3E}">
        <p14:creationId xmlns:p14="http://schemas.microsoft.com/office/powerpoint/2010/main" val="2521367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94DAB66-75DE-44D0-B6D7-11A7C110B2D2}" type="slidenum">
              <a:rPr lang="en-US"/>
              <a:pPr>
                <a:defRPr/>
              </a:pPr>
              <a:t>‹#›</a:t>
            </a:fld>
            <a:endParaRPr lang="en-US" dirty="0"/>
          </a:p>
        </p:txBody>
      </p:sp>
    </p:spTree>
    <p:extLst>
      <p:ext uri="{BB962C8B-B14F-4D97-AF65-F5344CB8AC3E}">
        <p14:creationId xmlns:p14="http://schemas.microsoft.com/office/powerpoint/2010/main" val="516402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147A831-5827-4458-806D-618B324ADF16}" type="slidenum">
              <a:rPr lang="en-US"/>
              <a:pPr>
                <a:defRPr/>
              </a:pPr>
              <a:t>‹#›</a:t>
            </a:fld>
            <a:endParaRPr lang="en-US" dirty="0"/>
          </a:p>
        </p:txBody>
      </p:sp>
    </p:spTree>
    <p:extLst>
      <p:ext uri="{BB962C8B-B14F-4D97-AF65-F5344CB8AC3E}">
        <p14:creationId xmlns:p14="http://schemas.microsoft.com/office/powerpoint/2010/main" val="73514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BFD8AA7-FEED-4EA4-BF52-7445F5E24379}" type="slidenum">
              <a:rPr lang="en-US"/>
              <a:pPr>
                <a:defRPr/>
              </a:pPr>
              <a:t>‹#›</a:t>
            </a:fld>
            <a:endParaRPr lang="en-US" dirty="0"/>
          </a:p>
        </p:txBody>
      </p:sp>
    </p:spTree>
    <p:extLst>
      <p:ext uri="{BB962C8B-B14F-4D97-AF65-F5344CB8AC3E}">
        <p14:creationId xmlns:p14="http://schemas.microsoft.com/office/powerpoint/2010/main" val="4108540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D313386-6660-46A1-913C-E0F3BDABC341}" type="slidenum">
              <a:rPr lang="en-US"/>
              <a:pPr>
                <a:defRPr/>
              </a:pPr>
              <a:t>‹#›</a:t>
            </a:fld>
            <a:endParaRPr lang="en-US" dirty="0"/>
          </a:p>
        </p:txBody>
      </p:sp>
    </p:spTree>
    <p:extLst>
      <p:ext uri="{BB962C8B-B14F-4D97-AF65-F5344CB8AC3E}">
        <p14:creationId xmlns:p14="http://schemas.microsoft.com/office/powerpoint/2010/main" val="135734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6CB61EB-4408-4DC0-9927-D36E9ECFC1F2}" type="slidenum">
              <a:rPr lang="en-US"/>
              <a:pPr>
                <a:defRPr/>
              </a:pPr>
              <a:t>‹#›</a:t>
            </a:fld>
            <a:endParaRPr lang="en-US" dirty="0"/>
          </a:p>
        </p:txBody>
      </p:sp>
    </p:spTree>
    <p:extLst>
      <p:ext uri="{BB962C8B-B14F-4D97-AF65-F5344CB8AC3E}">
        <p14:creationId xmlns:p14="http://schemas.microsoft.com/office/powerpoint/2010/main" val="48241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18617D0-1C3F-408E-BDAE-8167988EAC2C}" type="slidenum">
              <a:rPr lang="en-US"/>
              <a:pPr>
                <a:defRPr/>
              </a:pPr>
              <a:t>‹#›</a:t>
            </a:fld>
            <a:endParaRPr lang="en-US" dirty="0"/>
          </a:p>
        </p:txBody>
      </p:sp>
    </p:spTree>
    <p:extLst>
      <p:ext uri="{BB962C8B-B14F-4D97-AF65-F5344CB8AC3E}">
        <p14:creationId xmlns:p14="http://schemas.microsoft.com/office/powerpoint/2010/main" val="4048334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AEF3AA9-327E-4B0F-B59D-300E0093133C}"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9"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1B5B6DC-46DD-4814-A9DC-045AC9EF8980}"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FA63450-F7A4-4150-91B9-BFE583BC50AE}" type="slidenum">
              <a:rPr lang="en-US" altLang="en-US" sz="1400" smtClean="0"/>
              <a:pPr eaLnBrk="1" hangingPunct="1"/>
              <a:t>10</a:t>
            </a:fld>
            <a:endParaRPr lang="en-US" altLang="en-US" sz="1400" dirty="0" smtClean="0"/>
          </a:p>
        </p:txBody>
      </p:sp>
      <p:sp>
        <p:nvSpPr>
          <p:cNvPr id="14339" name="Rectangle 2"/>
          <p:cNvSpPr>
            <a:spLocks noGrp="1" noChangeArrowheads="1"/>
          </p:cNvSpPr>
          <p:nvPr>
            <p:ph type="title"/>
          </p:nvPr>
        </p:nvSpPr>
        <p:spPr/>
        <p:txBody>
          <a:bodyPr/>
          <a:lstStyle/>
          <a:p>
            <a:pPr eaLnBrk="1" hangingPunct="1"/>
            <a:r>
              <a:rPr lang="en-US" altLang="en-US" dirty="0" smtClean="0"/>
              <a:t>Water (Continued)</a:t>
            </a:r>
          </a:p>
        </p:txBody>
      </p:sp>
      <p:sp>
        <p:nvSpPr>
          <p:cNvPr id="74755" name="Rectangle 3"/>
          <p:cNvSpPr>
            <a:spLocks noGrp="1" noChangeArrowheads="1"/>
          </p:cNvSpPr>
          <p:nvPr>
            <p:ph type="body" idx="1"/>
          </p:nvPr>
        </p:nvSpPr>
        <p:spPr/>
        <p:txBody>
          <a:bodyPr/>
          <a:lstStyle/>
          <a:p>
            <a:pPr eaLnBrk="1" hangingPunct="1">
              <a:buFontTx/>
              <a:buBlip>
                <a:blip r:embed="rId3"/>
              </a:buBlip>
            </a:pPr>
            <a:r>
              <a:rPr lang="en-US" altLang="en-US" dirty="0" smtClean="0"/>
              <a:t>Water is necessary for cell growth. Cells enlarge and multiply very rapidly during germination.</a:t>
            </a:r>
          </a:p>
          <a:p>
            <a:pPr eaLnBrk="1" hangingPunct="1">
              <a:buFontTx/>
              <a:buBlip>
                <a:blip r:embed="rId3"/>
              </a:buBlip>
            </a:pPr>
            <a:endParaRPr lang="en-US" altLang="en-US" dirty="0" smtClean="0"/>
          </a:p>
          <a:p>
            <a:pPr eaLnBrk="1" hangingPunct="1">
              <a:buFontTx/>
              <a:buBlip>
                <a:blip r:embed="rId3"/>
              </a:buBlip>
            </a:pPr>
            <a:r>
              <a:rPr lang="en-US" altLang="en-US" dirty="0" smtClean="0"/>
              <a:t>Water is also essential for translocation of nutrients throughout the embryonic tissues.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2" end="2"/>
                                            </p:txEl>
                                          </p:spTgt>
                                        </p:tgtEl>
                                        <p:attrNameLst>
                                          <p:attrName>style.visibility</p:attrName>
                                        </p:attrNameLst>
                                      </p:cBhvr>
                                      <p:to>
                                        <p:strVal val="visible"/>
                                      </p:to>
                                    </p:set>
                                    <p:anim calcmode="lin" valueType="num">
                                      <p:cBhvr additive="base">
                                        <p:cTn id="13"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28E55AE-474D-4A88-B472-4442F47ED41D}" type="slidenum">
              <a:rPr lang="en-US" altLang="en-US" sz="1400" smtClean="0"/>
              <a:pPr eaLnBrk="1" hangingPunct="1"/>
              <a:t>11</a:t>
            </a:fld>
            <a:endParaRPr lang="en-US" altLang="en-US" sz="1400" dirty="0" smtClean="0"/>
          </a:p>
        </p:txBody>
      </p:sp>
      <p:sp>
        <p:nvSpPr>
          <p:cNvPr id="15363" name="Rectangle 2"/>
          <p:cNvSpPr>
            <a:spLocks noGrp="1" noChangeArrowheads="1"/>
          </p:cNvSpPr>
          <p:nvPr>
            <p:ph type="title"/>
          </p:nvPr>
        </p:nvSpPr>
        <p:spPr/>
        <p:txBody>
          <a:bodyPr/>
          <a:lstStyle/>
          <a:p>
            <a:pPr eaLnBrk="1" hangingPunct="1"/>
            <a:r>
              <a:rPr lang="en-US" altLang="en-US" dirty="0" smtClean="0"/>
              <a:t>Temperature</a:t>
            </a:r>
          </a:p>
        </p:txBody>
      </p:sp>
      <p:sp>
        <p:nvSpPr>
          <p:cNvPr id="76803" name="Rectangle 3"/>
          <p:cNvSpPr>
            <a:spLocks noGrp="1" noChangeArrowheads="1"/>
          </p:cNvSpPr>
          <p:nvPr>
            <p:ph type="body" idx="1"/>
          </p:nvPr>
        </p:nvSpPr>
        <p:spPr/>
        <p:txBody>
          <a:bodyPr/>
          <a:lstStyle/>
          <a:p>
            <a:pPr eaLnBrk="1" hangingPunct="1">
              <a:buFontTx/>
              <a:buBlip>
                <a:blip r:embed="rId3"/>
              </a:buBlip>
            </a:pPr>
            <a:r>
              <a:rPr lang="en-US" altLang="en-US" dirty="0" smtClean="0"/>
              <a:t>Plants have specific temperature ranges for optimal germination. </a:t>
            </a:r>
          </a:p>
          <a:p>
            <a:pPr eaLnBrk="1" hangingPunct="1">
              <a:buFontTx/>
              <a:buBlip>
                <a:blip r:embed="rId3"/>
              </a:buBlip>
            </a:pPr>
            <a:endParaRPr lang="en-US" altLang="en-US" dirty="0" smtClean="0"/>
          </a:p>
          <a:p>
            <a:pPr eaLnBrk="1" hangingPunct="1">
              <a:buFontTx/>
              <a:buBlip>
                <a:blip r:embed="rId3"/>
              </a:buBlip>
            </a:pPr>
            <a:r>
              <a:rPr lang="en-US" altLang="en-US" dirty="0" smtClean="0"/>
              <a:t>The range of temperature will depend upon whether the plant is a cool-season or warm-season species.</a:t>
            </a:r>
          </a:p>
          <a:p>
            <a:pPr eaLnBrk="1" hangingPunct="1"/>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3">
                                            <p:txEl>
                                              <p:pRg st="2" end="2"/>
                                            </p:txEl>
                                          </p:spTgt>
                                        </p:tgtEl>
                                        <p:attrNameLst>
                                          <p:attrName>style.visibility</p:attrName>
                                        </p:attrNameLst>
                                      </p:cBhvr>
                                      <p:to>
                                        <p:strVal val="visible"/>
                                      </p:to>
                                    </p:set>
                                    <p:anim calcmode="lin" valueType="num">
                                      <p:cBhvr additive="base">
                                        <p:cTn id="13" dur="500" fill="hold"/>
                                        <p:tgtEl>
                                          <p:spTgt spid="768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BF797BD-70D7-4BF6-96D7-53EA81923CF1}" type="slidenum">
              <a:rPr lang="en-US" altLang="en-US" sz="1400" smtClean="0"/>
              <a:pPr eaLnBrk="1" hangingPunct="1"/>
              <a:t>12</a:t>
            </a:fld>
            <a:endParaRPr lang="en-US" altLang="en-US" sz="1400" dirty="0" smtClean="0"/>
          </a:p>
        </p:txBody>
      </p:sp>
      <p:sp>
        <p:nvSpPr>
          <p:cNvPr id="16387" name="Rectangle 2"/>
          <p:cNvSpPr>
            <a:spLocks noGrp="1" noChangeArrowheads="1"/>
          </p:cNvSpPr>
          <p:nvPr>
            <p:ph type="title"/>
          </p:nvPr>
        </p:nvSpPr>
        <p:spPr/>
        <p:txBody>
          <a:bodyPr/>
          <a:lstStyle/>
          <a:p>
            <a:pPr eaLnBrk="1" hangingPunct="1"/>
            <a:r>
              <a:rPr lang="en-US" altLang="en-US" dirty="0" smtClean="0"/>
              <a:t>Oxygen</a:t>
            </a:r>
          </a:p>
        </p:txBody>
      </p:sp>
      <p:sp>
        <p:nvSpPr>
          <p:cNvPr id="78851" name="Rectangle 3"/>
          <p:cNvSpPr>
            <a:spLocks noGrp="1" noChangeArrowheads="1"/>
          </p:cNvSpPr>
          <p:nvPr>
            <p:ph type="body" idx="1"/>
          </p:nvPr>
        </p:nvSpPr>
        <p:spPr/>
        <p:txBody>
          <a:bodyPr/>
          <a:lstStyle/>
          <a:p>
            <a:pPr eaLnBrk="1" hangingPunct="1">
              <a:buFontTx/>
              <a:buBlip>
                <a:blip r:embed="rId3"/>
              </a:buBlip>
            </a:pPr>
            <a:r>
              <a:rPr lang="en-US" altLang="en-US" dirty="0" smtClean="0"/>
              <a:t>Everything living needs oxygen – active or dormant.</a:t>
            </a:r>
          </a:p>
          <a:p>
            <a:pPr eaLnBrk="1" hangingPunct="1">
              <a:buFontTx/>
              <a:buBlip>
                <a:blip r:embed="rId3"/>
              </a:buBlip>
            </a:pPr>
            <a:endParaRPr lang="en-US" altLang="en-US" dirty="0" smtClean="0"/>
          </a:p>
          <a:p>
            <a:pPr eaLnBrk="1" hangingPunct="1">
              <a:buFontTx/>
              <a:buBlip>
                <a:blip r:embed="rId3"/>
              </a:buBlip>
            </a:pPr>
            <a:r>
              <a:rPr lang="en-US" altLang="en-US" dirty="0" smtClean="0"/>
              <a:t>A common problem in germination is too much water that saturates the soil depriving oxygen to the embryo.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8851">
                                            <p:txEl>
                                              <p:pRg st="2" end="2"/>
                                            </p:txEl>
                                          </p:spTgt>
                                        </p:tgtEl>
                                        <p:attrNameLst>
                                          <p:attrName>style.visibility</p:attrName>
                                        </p:attrNameLst>
                                      </p:cBhvr>
                                      <p:to>
                                        <p:strVal val="visible"/>
                                      </p:to>
                                    </p:set>
                                    <p:anim calcmode="lin" valueType="num">
                                      <p:cBhvr additive="base">
                                        <p:cTn id="13" dur="5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88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0213670-10C0-4865-8768-C5F0F2D747DF}" type="slidenum">
              <a:rPr lang="en-US" altLang="en-US" sz="1400" smtClean="0"/>
              <a:pPr eaLnBrk="1" hangingPunct="1"/>
              <a:t>13</a:t>
            </a:fld>
            <a:endParaRPr lang="en-US" altLang="en-US" sz="1400" dirty="0" smtClean="0"/>
          </a:p>
        </p:txBody>
      </p:sp>
      <p:sp>
        <p:nvSpPr>
          <p:cNvPr id="17411" name="Rectangle 2"/>
          <p:cNvSpPr>
            <a:spLocks noGrp="1" noChangeArrowheads="1"/>
          </p:cNvSpPr>
          <p:nvPr>
            <p:ph type="title"/>
          </p:nvPr>
        </p:nvSpPr>
        <p:spPr/>
        <p:txBody>
          <a:bodyPr/>
          <a:lstStyle/>
          <a:p>
            <a:pPr eaLnBrk="1" hangingPunct="1"/>
            <a:r>
              <a:rPr lang="en-US" altLang="en-US" dirty="0" smtClean="0"/>
              <a:t>Light</a:t>
            </a:r>
          </a:p>
        </p:txBody>
      </p:sp>
      <p:sp>
        <p:nvSpPr>
          <p:cNvPr id="80899" name="Rectangle 3"/>
          <p:cNvSpPr>
            <a:spLocks noGrp="1" noChangeArrowheads="1"/>
          </p:cNvSpPr>
          <p:nvPr>
            <p:ph type="body" idx="1"/>
          </p:nvPr>
        </p:nvSpPr>
        <p:spPr/>
        <p:txBody>
          <a:bodyPr/>
          <a:lstStyle/>
          <a:p>
            <a:pPr eaLnBrk="1" hangingPunct="1">
              <a:buFontTx/>
              <a:buBlip>
                <a:blip r:embed="rId3"/>
              </a:buBlip>
            </a:pPr>
            <a:r>
              <a:rPr lang="en-US" altLang="en-US" dirty="0" smtClean="0"/>
              <a:t>A few species require their seeds to be exposed to light for a short duration of time prior to germinating.</a:t>
            </a:r>
          </a:p>
          <a:p>
            <a:pPr eaLnBrk="1" hangingPunct="1">
              <a:buFontTx/>
              <a:buNone/>
            </a:pPr>
            <a:endParaRPr lang="en-US" altLang="en-US" dirty="0" smtClean="0"/>
          </a:p>
          <a:p>
            <a:pPr eaLnBrk="1" hangingPunct="1">
              <a:buFontTx/>
              <a:buNone/>
            </a:pPr>
            <a:r>
              <a:rPr lang="en-US" altLang="en-US" dirty="0" smtClean="0"/>
              <a:t>Example – lettuce and pigweed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0899">
                                            <p:txEl>
                                              <p:pRg st="2" end="2"/>
                                            </p:txEl>
                                          </p:spTgt>
                                        </p:tgtEl>
                                        <p:attrNameLst>
                                          <p:attrName>style.visibility</p:attrName>
                                        </p:attrNameLst>
                                      </p:cBhvr>
                                      <p:to>
                                        <p:strVal val="visible"/>
                                      </p:to>
                                    </p:set>
                                    <p:anim calcmode="lin" valueType="num">
                                      <p:cBhvr additive="base">
                                        <p:cTn id="13" dur="500" fill="hold"/>
                                        <p:tgtEl>
                                          <p:spTgt spid="808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08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15D896F-E620-40EE-A3FD-C63F368AC7D3}" type="slidenum">
              <a:rPr lang="en-US" altLang="en-US" sz="1400" smtClean="0"/>
              <a:pPr eaLnBrk="1" hangingPunct="1"/>
              <a:t>14</a:t>
            </a:fld>
            <a:endParaRPr lang="en-US" altLang="en-US" sz="1400" dirty="0" smtClean="0"/>
          </a:p>
        </p:txBody>
      </p:sp>
      <p:sp>
        <p:nvSpPr>
          <p:cNvPr id="18435" name="Rectangle 2"/>
          <p:cNvSpPr>
            <a:spLocks noGrp="1" noChangeArrowheads="1"/>
          </p:cNvSpPr>
          <p:nvPr>
            <p:ph type="title"/>
          </p:nvPr>
        </p:nvSpPr>
        <p:spPr/>
        <p:txBody>
          <a:bodyPr/>
          <a:lstStyle/>
          <a:p>
            <a:pPr eaLnBrk="1" hangingPunct="1"/>
            <a:r>
              <a:rPr lang="en-US" altLang="en-US" dirty="0" smtClean="0"/>
              <a:t>References</a:t>
            </a:r>
          </a:p>
        </p:txBody>
      </p:sp>
      <p:sp>
        <p:nvSpPr>
          <p:cNvPr id="18436" name="Rectangle 3"/>
          <p:cNvSpPr>
            <a:spLocks noGrp="1" noChangeArrowheads="1"/>
          </p:cNvSpPr>
          <p:nvPr>
            <p:ph type="body" idx="1"/>
          </p:nvPr>
        </p:nvSpPr>
        <p:spPr/>
        <p:txBody>
          <a:bodyPr/>
          <a:lstStyle/>
          <a:p>
            <a:pPr eaLnBrk="1" hangingPunct="1">
              <a:lnSpc>
                <a:spcPct val="90000"/>
              </a:lnSpc>
              <a:buFontTx/>
              <a:buNone/>
            </a:pPr>
            <a:r>
              <a:rPr lang="en-US" altLang="en-US" sz="2800" dirty="0" smtClean="0"/>
              <a:t>Herren, R. V., &amp; Donahue, R. L. (2000). </a:t>
            </a:r>
            <a:r>
              <a:rPr lang="en-US" altLang="en-US" sz="2800" i="1" dirty="0" smtClean="0"/>
              <a:t>Delmar’s agriscience dictionary with searchable CD-ROM</a:t>
            </a:r>
            <a:r>
              <a:rPr lang="en-US" altLang="en-US" sz="2800" dirty="0" smtClean="0"/>
              <a:t>. Albany, NY: Delmar.</a:t>
            </a:r>
          </a:p>
          <a:p>
            <a:pPr eaLnBrk="1" hangingPunct="1">
              <a:lnSpc>
                <a:spcPct val="90000"/>
              </a:lnSpc>
              <a:buFontTx/>
              <a:buNone/>
            </a:pPr>
            <a:endParaRPr lang="en-US" altLang="en-US" sz="2800" dirty="0" smtClean="0"/>
          </a:p>
          <a:p>
            <a:pPr eaLnBrk="1" hangingPunct="1">
              <a:lnSpc>
                <a:spcPct val="90000"/>
              </a:lnSpc>
              <a:buFontTx/>
              <a:buNone/>
            </a:pPr>
            <a:r>
              <a:rPr lang="en-US" altLang="en-US" sz="2800" dirty="0" smtClean="0"/>
              <a:t>Parker, R. (2010). </a:t>
            </a:r>
            <a:r>
              <a:rPr lang="en-US" altLang="en-US" sz="2800" i="1" dirty="0" smtClean="0"/>
              <a:t>Plant and soil science: Fundamentals and applications</a:t>
            </a:r>
            <a:r>
              <a:rPr lang="en-US" altLang="en-US" sz="2800" dirty="0" smtClean="0"/>
              <a:t>. Clifton Park, NY: Delmar.</a:t>
            </a:r>
          </a:p>
          <a:p>
            <a:pPr eaLnBrk="1" hangingPunct="1">
              <a:lnSpc>
                <a:spcPct val="90000"/>
              </a:lnSpc>
              <a:buFontTx/>
              <a:buNone/>
            </a:pPr>
            <a:endParaRPr lang="en-US" altLang="en-US" sz="2800" dirty="0" smtClean="0"/>
          </a:p>
          <a:p>
            <a:pPr eaLnBrk="1" hangingPunct="1">
              <a:lnSpc>
                <a:spcPct val="90000"/>
              </a:lnSpc>
              <a:buFontTx/>
              <a:buNone/>
            </a:pPr>
            <a:r>
              <a:rPr lang="en-US" altLang="en-US" sz="2800" dirty="0" smtClean="0"/>
              <a:t>Schooley, J. (1997). </a:t>
            </a:r>
            <a:r>
              <a:rPr lang="en-US" altLang="en-US" sz="2800" i="1" dirty="0" smtClean="0"/>
              <a:t>Introduction to botany</a:t>
            </a:r>
            <a:r>
              <a:rPr lang="en-US" altLang="en-US" sz="2800" dirty="0" smtClean="0"/>
              <a:t>. Albany, NY: Delmar Publishers.</a:t>
            </a:r>
          </a:p>
          <a:p>
            <a:pPr eaLnBrk="1" hangingPunct="1">
              <a:lnSpc>
                <a:spcPct val="90000"/>
              </a:lnSpc>
              <a:buFontTx/>
              <a:buNone/>
            </a:pPr>
            <a:endParaRPr lang="en-US" altLang="en-U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1B14A6C-3A9A-49A2-A7B9-0FD641F23A12}"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524000"/>
          </a:xfrm>
        </p:spPr>
        <p:txBody>
          <a:bodyPr/>
          <a:lstStyle/>
          <a:p>
            <a:pPr eaLnBrk="1" hangingPunct="1"/>
            <a:r>
              <a:rPr lang="en-US" altLang="en-US" dirty="0" smtClean="0"/>
              <a:t>Germination Requirements</a:t>
            </a:r>
            <a:br>
              <a:rPr lang="en-US" altLang="en-US" dirty="0" smtClean="0"/>
            </a:br>
            <a:r>
              <a:rPr lang="en-US" altLang="en-US" dirty="0" smtClean="0"/>
              <a:t/>
            </a:r>
            <a:br>
              <a:rPr lang="en-US" altLang="en-US" dirty="0" smtClean="0"/>
            </a:br>
            <a:r>
              <a:rPr lang="en-US" altLang="en-US" sz="2800" dirty="0" smtClean="0"/>
              <a:t>Unit 7 Plant Reproduction</a:t>
            </a:r>
            <a:br>
              <a:rPr lang="en-US" altLang="en-US" sz="2800" dirty="0" smtClean="0"/>
            </a:br>
            <a:r>
              <a:rPr lang="en-US" altLang="en-US" sz="2800" dirty="0" smtClean="0"/>
              <a:t>Lesson 7.3 Kernels of Life</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02CB8EA-2D0C-4A34-9708-5BF9A1433C8B}"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Germination Defined</a:t>
            </a:r>
          </a:p>
        </p:txBody>
      </p:sp>
      <p:sp>
        <p:nvSpPr>
          <p:cNvPr id="5124" name="Rectangle 3"/>
          <p:cNvSpPr>
            <a:spLocks noGrp="1" noChangeArrowheads="1"/>
          </p:cNvSpPr>
          <p:nvPr>
            <p:ph type="body" idx="1"/>
          </p:nvPr>
        </p:nvSpPr>
        <p:spPr/>
        <p:txBody>
          <a:bodyPr/>
          <a:lstStyle/>
          <a:p>
            <a:pPr eaLnBrk="1" hangingPunct="1">
              <a:buFontTx/>
              <a:buNone/>
            </a:pPr>
            <a:r>
              <a:rPr lang="en-US" altLang="en-US" dirty="0" smtClean="0"/>
              <a:t>Sprouting of a seed, and beginning of plant growth.</a:t>
            </a:r>
          </a:p>
        </p:txBody>
      </p:sp>
      <p:pic>
        <p:nvPicPr>
          <p:cNvPr id="512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124200"/>
            <a:ext cx="2741613"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6CB5E10-07C7-48E6-875E-44FA0ADFBC2E}"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Germination Rate</a:t>
            </a:r>
          </a:p>
        </p:txBody>
      </p:sp>
      <p:sp>
        <p:nvSpPr>
          <p:cNvPr id="6148" name="Rectangle 3"/>
          <p:cNvSpPr>
            <a:spLocks noGrp="1" noChangeArrowheads="1"/>
          </p:cNvSpPr>
          <p:nvPr>
            <p:ph type="body" idx="1"/>
          </p:nvPr>
        </p:nvSpPr>
        <p:spPr/>
        <p:txBody>
          <a:bodyPr/>
          <a:lstStyle/>
          <a:p>
            <a:pPr eaLnBrk="1" hangingPunct="1">
              <a:buFontTx/>
              <a:buNone/>
            </a:pPr>
            <a:r>
              <a:rPr lang="en-US" altLang="en-US" dirty="0" smtClean="0"/>
              <a:t>The number of seeds that are likely to germinate</a:t>
            </a:r>
            <a:r>
              <a:rPr lang="en-US" altLang="en-US" dirty="0"/>
              <a:t> </a:t>
            </a:r>
            <a:r>
              <a:rPr lang="en-US" altLang="en-US" dirty="0" smtClean="0"/>
              <a:t>under proper conditions.</a:t>
            </a:r>
          </a:p>
          <a:p>
            <a:pPr eaLnBrk="1" hangingPunct="1">
              <a:buNone/>
            </a:pPr>
            <a:r>
              <a:rPr lang="en-US" altLang="en-US" dirty="0" smtClean="0"/>
              <a:t>Allows calculation of the number seeds required to establish a target population.</a:t>
            </a:r>
          </a:p>
          <a:p>
            <a:pPr eaLnBrk="1" hangingPunct="1">
              <a:buFontTx/>
              <a:buNone/>
            </a:pPr>
            <a:endParaRPr lang="en-US" altLang="en-US" dirty="0" smtClean="0"/>
          </a:p>
          <a:p>
            <a:pPr eaLnBrk="1" hangingPunct="1"/>
            <a:endParaRPr lang="en-US" altLang="en-US" dirty="0" smtClean="0"/>
          </a:p>
        </p:txBody>
      </p:sp>
      <p:pic>
        <p:nvPicPr>
          <p:cNvPr id="614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137" y="4343400"/>
            <a:ext cx="301826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4384431"/>
            <a:ext cx="3048000" cy="2168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ight Arrow 1"/>
          <p:cNvSpPr/>
          <p:nvPr/>
        </p:nvSpPr>
        <p:spPr>
          <a:xfrm>
            <a:off x="3124200" y="4753708"/>
            <a:ext cx="1143000" cy="1389184"/>
          </a:xfrm>
          <a:prstGeom prst="rightArrow">
            <a:avLst/>
          </a:prstGeom>
          <a:solidFill>
            <a:srgbClr val="00B050"/>
          </a:solidFill>
          <a:ln w="1016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B0E9AEB-AFF9-4450-897F-BA463DCC2F29}" type="slidenum">
              <a:rPr lang="en-US" altLang="en-US" sz="1400" smtClean="0"/>
              <a:pPr eaLnBrk="1" hangingPunct="1"/>
              <a:t>5</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Germination Rate (Continued)</a:t>
            </a:r>
          </a:p>
        </p:txBody>
      </p:sp>
      <p:sp>
        <p:nvSpPr>
          <p:cNvPr id="8196" name="Rectangle 3"/>
          <p:cNvSpPr>
            <a:spLocks noGrp="1" noChangeArrowheads="1"/>
          </p:cNvSpPr>
          <p:nvPr>
            <p:ph type="body" sz="half" idx="1"/>
          </p:nvPr>
        </p:nvSpPr>
        <p:spPr/>
        <p:txBody>
          <a:bodyPr/>
          <a:lstStyle/>
          <a:p>
            <a:pPr eaLnBrk="1" hangingPunct="1">
              <a:buFontTx/>
              <a:buNone/>
            </a:pPr>
            <a:r>
              <a:rPr lang="en-US" altLang="en-US" sz="2800" dirty="0" smtClean="0"/>
              <a:t>Usually expressed as a percentage </a:t>
            </a:r>
          </a:p>
          <a:p>
            <a:pPr eaLnBrk="1" hangingPunct="1">
              <a:buFontTx/>
              <a:buNone/>
            </a:pPr>
            <a:r>
              <a:rPr lang="en-US" altLang="en-US" sz="2800" dirty="0" smtClean="0"/>
              <a:t>Example:</a:t>
            </a:r>
          </a:p>
          <a:p>
            <a:pPr eaLnBrk="1" hangingPunct="1">
              <a:buFontTx/>
              <a:buNone/>
            </a:pPr>
            <a:r>
              <a:rPr lang="en-US" altLang="en-US" sz="2800" dirty="0" smtClean="0"/>
              <a:t>85% germination rate = 85 out of 100 seeds will germinate under proper conditions</a:t>
            </a:r>
          </a:p>
          <a:p>
            <a:pPr eaLnBrk="1" hangingPunct="1"/>
            <a:endParaRPr lang="en-US" altLang="en-US" sz="2800" dirty="0" smtClean="0"/>
          </a:p>
        </p:txBody>
      </p:sp>
      <p:pic>
        <p:nvPicPr>
          <p:cNvPr id="8197" name="Picture 4"/>
          <p:cNvPicPr>
            <a:picLocks noChangeAspect="1" noChangeArrowheads="1"/>
          </p:cNvPicPr>
          <p:nvPr/>
        </p:nvPicPr>
        <p:blipFill>
          <a:blip r:embed="rId3">
            <a:extLst>
              <a:ext uri="{28A0092B-C50C-407E-A947-70E740481C1C}">
                <a14:useLocalDpi xmlns:a14="http://schemas.microsoft.com/office/drawing/2010/main" val="0"/>
              </a:ext>
            </a:extLst>
          </a:blip>
          <a:srcRect r="1538" b="1599"/>
          <a:stretch>
            <a:fillRect/>
          </a:stretch>
        </p:blipFill>
        <p:spPr bwMode="auto">
          <a:xfrm>
            <a:off x="4572000" y="2438400"/>
            <a:ext cx="3962400"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0F8A365-CC25-4C35-A6F9-487F98C305DE}" type="slidenum">
              <a:rPr lang="en-US" altLang="en-US" sz="1400" smtClean="0"/>
              <a:pPr eaLnBrk="1" hangingPunct="1"/>
              <a:t>6</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Influences of Germination Rate</a:t>
            </a:r>
          </a:p>
        </p:txBody>
      </p:sp>
      <p:sp>
        <p:nvSpPr>
          <p:cNvPr id="65539" name="Rectangle 3"/>
          <p:cNvSpPr>
            <a:spLocks noGrp="1" noChangeArrowheads="1"/>
          </p:cNvSpPr>
          <p:nvPr>
            <p:ph type="body" idx="1"/>
          </p:nvPr>
        </p:nvSpPr>
        <p:spPr/>
        <p:txBody>
          <a:bodyPr/>
          <a:lstStyle/>
          <a:p>
            <a:pPr marL="0" indent="0" eaLnBrk="1" hangingPunct="1">
              <a:lnSpc>
                <a:spcPct val="90000"/>
              </a:lnSpc>
              <a:buClr>
                <a:srgbClr val="00CC00"/>
              </a:buClr>
              <a:buNone/>
            </a:pPr>
            <a:r>
              <a:rPr lang="en-US" altLang="en-US" sz="2800" b="1" dirty="0" smtClean="0"/>
              <a:t>Physiological factors </a:t>
            </a:r>
            <a:r>
              <a:rPr lang="en-US" altLang="en-US" sz="2800" dirty="0" smtClean="0"/>
              <a:t>– developmental stages and degradation of seed:</a:t>
            </a:r>
            <a:endParaRPr lang="en-US" altLang="en-US" sz="2800" dirty="0"/>
          </a:p>
          <a:p>
            <a:pPr lvl="1" eaLnBrk="1" hangingPunct="1">
              <a:lnSpc>
                <a:spcPct val="90000"/>
              </a:lnSpc>
              <a:buClr>
                <a:srgbClr val="00CC00"/>
              </a:buClr>
            </a:pPr>
            <a:r>
              <a:rPr lang="en-US" altLang="en-US" sz="2400" dirty="0" smtClean="0"/>
              <a:t>Age of seed</a:t>
            </a:r>
          </a:p>
          <a:p>
            <a:pPr lvl="1" eaLnBrk="1" hangingPunct="1">
              <a:lnSpc>
                <a:spcPct val="90000"/>
              </a:lnSpc>
              <a:buClr>
                <a:srgbClr val="00CC00"/>
              </a:buClr>
            </a:pPr>
            <a:r>
              <a:rPr lang="en-US" altLang="en-US" sz="2400" dirty="0" smtClean="0"/>
              <a:t>Maturity or health of parent plant</a:t>
            </a:r>
          </a:p>
          <a:p>
            <a:pPr marL="457200" lvl="1" indent="0" eaLnBrk="1" hangingPunct="1">
              <a:lnSpc>
                <a:spcPct val="90000"/>
              </a:lnSpc>
              <a:buNone/>
            </a:pPr>
            <a:endParaRPr lang="en-US" altLang="en-US" sz="2400" dirty="0" smtClean="0"/>
          </a:p>
          <a:p>
            <a:pPr marL="0" indent="0" eaLnBrk="1" hangingPunct="1">
              <a:lnSpc>
                <a:spcPct val="90000"/>
              </a:lnSpc>
              <a:buClr>
                <a:srgbClr val="00CC00"/>
              </a:buClr>
              <a:buNone/>
            </a:pPr>
            <a:r>
              <a:rPr lang="en-US" altLang="en-US" sz="2800" b="1" dirty="0" smtClean="0"/>
              <a:t>Environmental factors </a:t>
            </a:r>
            <a:r>
              <a:rPr lang="en-US" altLang="en-US" sz="2800" dirty="0" smtClean="0"/>
              <a:t>– critical factors for germination:</a:t>
            </a:r>
            <a:endParaRPr lang="en-US" altLang="en-US" sz="2800" dirty="0"/>
          </a:p>
          <a:p>
            <a:pPr lvl="1" eaLnBrk="1" hangingPunct="1">
              <a:lnSpc>
                <a:spcPct val="90000"/>
              </a:lnSpc>
              <a:buClr>
                <a:srgbClr val="00CC00"/>
              </a:buClr>
            </a:pPr>
            <a:r>
              <a:rPr lang="en-US" altLang="en-US" sz="2400" dirty="0" smtClean="0"/>
              <a:t>Water</a:t>
            </a:r>
          </a:p>
          <a:p>
            <a:pPr lvl="1" eaLnBrk="1" hangingPunct="1">
              <a:lnSpc>
                <a:spcPct val="90000"/>
              </a:lnSpc>
              <a:buClr>
                <a:srgbClr val="00CC00"/>
              </a:buClr>
            </a:pPr>
            <a:r>
              <a:rPr lang="en-US" altLang="en-US" sz="2400" dirty="0" smtClean="0"/>
              <a:t>Temperature</a:t>
            </a:r>
          </a:p>
          <a:p>
            <a:pPr lvl="1" eaLnBrk="1" hangingPunct="1">
              <a:lnSpc>
                <a:spcPct val="90000"/>
              </a:lnSpc>
              <a:buClr>
                <a:srgbClr val="00CC00"/>
              </a:buClr>
            </a:pPr>
            <a:r>
              <a:rPr lang="en-US" altLang="en-US" sz="2400" dirty="0" smtClean="0"/>
              <a:t>Oxygen</a:t>
            </a:r>
          </a:p>
          <a:p>
            <a:pPr lvl="1" eaLnBrk="1" hangingPunct="1">
              <a:lnSpc>
                <a:spcPct val="90000"/>
              </a:lnSpc>
              <a:buClr>
                <a:srgbClr val="00CC00"/>
              </a:buClr>
            </a:pPr>
            <a:r>
              <a:rPr lang="en-US" altLang="en-US" sz="2400" dirty="0" smtClean="0"/>
              <a:t>Light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D0F2AEA-F691-48E2-97CD-4E3A8DBCA3CA}" type="slidenum">
              <a:rPr lang="en-US" altLang="en-US" sz="1400" smtClean="0"/>
              <a:pPr eaLnBrk="1" hangingPunct="1"/>
              <a:t>7</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Age of the Seed</a:t>
            </a:r>
          </a:p>
        </p:txBody>
      </p:sp>
      <p:sp>
        <p:nvSpPr>
          <p:cNvPr id="67587" name="Rectangle 3"/>
          <p:cNvSpPr>
            <a:spLocks noGrp="1" noChangeArrowheads="1"/>
          </p:cNvSpPr>
          <p:nvPr>
            <p:ph type="body" idx="1"/>
          </p:nvPr>
        </p:nvSpPr>
        <p:spPr/>
        <p:txBody>
          <a:bodyPr/>
          <a:lstStyle/>
          <a:p>
            <a:pPr eaLnBrk="1" hangingPunct="1">
              <a:buFontTx/>
              <a:buNone/>
            </a:pPr>
            <a:r>
              <a:rPr lang="en-US" altLang="en-US" dirty="0" smtClean="0"/>
              <a:t>Many seeds have a “shelf life” </a:t>
            </a:r>
          </a:p>
          <a:p>
            <a:pPr eaLnBrk="1" hangingPunct="1">
              <a:buFontTx/>
              <a:buNone/>
            </a:pPr>
            <a:r>
              <a:rPr lang="en-US" altLang="en-US" dirty="0" smtClean="0"/>
              <a:t>Examples:</a:t>
            </a:r>
          </a:p>
          <a:p>
            <a:pPr lvl="1" eaLnBrk="1" hangingPunct="1"/>
            <a:r>
              <a:rPr lang="en-US" altLang="en-US" dirty="0" smtClean="0"/>
              <a:t>a bean seed with a 3-year life expectancy </a:t>
            </a:r>
          </a:p>
          <a:p>
            <a:pPr lvl="1" eaLnBrk="1" hangingPunct="1"/>
            <a:r>
              <a:rPr lang="en-US" altLang="en-US" dirty="0" smtClean="0"/>
              <a:t>a pigweed seed with over a 40-year life expectancy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additive="base">
                                        <p:cTn id="7" dur="5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7587">
                                            <p:txEl>
                                              <p:pRg st="1" end="1"/>
                                            </p:txEl>
                                          </p:spTgt>
                                        </p:tgtEl>
                                        <p:attrNameLst>
                                          <p:attrName>style.visibility</p:attrName>
                                        </p:attrNameLst>
                                      </p:cBhvr>
                                      <p:to>
                                        <p:strVal val="visible"/>
                                      </p:to>
                                    </p:set>
                                    <p:anim calcmode="lin" valueType="num">
                                      <p:cBhvr additive="base">
                                        <p:cTn id="13" dur="5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758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7587">
                                            <p:txEl>
                                              <p:pRg st="2" end="2"/>
                                            </p:txEl>
                                          </p:spTgt>
                                        </p:tgtEl>
                                        <p:attrNameLst>
                                          <p:attrName>style.visibility</p:attrName>
                                        </p:attrNameLst>
                                      </p:cBhvr>
                                      <p:to>
                                        <p:strVal val="visible"/>
                                      </p:to>
                                    </p:set>
                                    <p:anim calcmode="lin" valueType="num">
                                      <p:cBhvr additive="base">
                                        <p:cTn id="17" dur="500" fill="hold"/>
                                        <p:tgtEl>
                                          <p:spTgt spid="6758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758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7587">
                                            <p:txEl>
                                              <p:pRg st="3" end="3"/>
                                            </p:txEl>
                                          </p:spTgt>
                                        </p:tgtEl>
                                        <p:attrNameLst>
                                          <p:attrName>style.visibility</p:attrName>
                                        </p:attrNameLst>
                                      </p:cBhvr>
                                      <p:to>
                                        <p:strVal val="visible"/>
                                      </p:to>
                                    </p:set>
                                    <p:anim calcmode="lin" valueType="num">
                                      <p:cBhvr additive="base">
                                        <p:cTn id="21" dur="500" fill="hold"/>
                                        <p:tgtEl>
                                          <p:spTgt spid="6758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75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0649414-FF87-456C-A0B9-C84C0E312E47}" type="slidenum">
              <a:rPr lang="en-US" altLang="en-US" sz="1400" smtClean="0"/>
              <a:pPr eaLnBrk="1" hangingPunct="1"/>
              <a:t>8</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sz="4000" dirty="0" smtClean="0"/>
              <a:t>Maturity and Health of Parent Plant</a:t>
            </a:r>
          </a:p>
        </p:txBody>
      </p:sp>
      <p:sp>
        <p:nvSpPr>
          <p:cNvPr id="69635" name="Rectangle 3"/>
          <p:cNvSpPr>
            <a:spLocks noGrp="1" noChangeArrowheads="1"/>
          </p:cNvSpPr>
          <p:nvPr>
            <p:ph type="body" idx="1"/>
          </p:nvPr>
        </p:nvSpPr>
        <p:spPr/>
        <p:txBody>
          <a:bodyPr/>
          <a:lstStyle/>
          <a:p>
            <a:pPr eaLnBrk="1" hangingPunct="1">
              <a:buClr>
                <a:srgbClr val="00CC00"/>
              </a:buClr>
            </a:pPr>
            <a:r>
              <a:rPr lang="en-US" altLang="en-US" dirty="0" smtClean="0"/>
              <a:t>A young immature plant forced into early seed production may produce weak seeds.</a:t>
            </a:r>
          </a:p>
          <a:p>
            <a:pPr eaLnBrk="1" hangingPunct="1">
              <a:buClr>
                <a:srgbClr val="00CC00"/>
              </a:buClr>
            </a:pPr>
            <a:endParaRPr lang="en-US" altLang="en-US" dirty="0" smtClean="0"/>
          </a:p>
          <a:p>
            <a:pPr eaLnBrk="1" hangingPunct="1">
              <a:buClr>
                <a:srgbClr val="00CC00"/>
              </a:buClr>
            </a:pPr>
            <a:r>
              <a:rPr lang="en-US" altLang="en-US" dirty="0" smtClean="0"/>
              <a:t>Other health issues, such as stress from drought may also influence seed viability.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9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9635">
                                            <p:txEl>
                                              <p:pRg st="2" end="2"/>
                                            </p:txEl>
                                          </p:spTgt>
                                        </p:tgtEl>
                                        <p:attrNameLst>
                                          <p:attrName>style.visibility</p:attrName>
                                        </p:attrNameLst>
                                      </p:cBhvr>
                                      <p:to>
                                        <p:strVal val="visible"/>
                                      </p:to>
                                    </p:set>
                                    <p:anim calcmode="lin" valueType="num">
                                      <p:cBhvr additive="base">
                                        <p:cTn id="13"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F8346EE-9CB2-4CF9-8119-9443998BE1F7}" type="slidenum">
              <a:rPr lang="en-US" altLang="en-US" sz="1400" smtClean="0"/>
              <a:pPr eaLnBrk="1" hangingPunct="1"/>
              <a:t>9</a:t>
            </a:fld>
            <a:endParaRPr lang="en-US" altLang="en-US" sz="1400" dirty="0" smtClean="0"/>
          </a:p>
        </p:txBody>
      </p:sp>
      <p:sp>
        <p:nvSpPr>
          <p:cNvPr id="13315" name="Rectangle 2"/>
          <p:cNvSpPr>
            <a:spLocks noGrp="1" noChangeArrowheads="1"/>
          </p:cNvSpPr>
          <p:nvPr>
            <p:ph type="title" sz="quarter"/>
          </p:nvPr>
        </p:nvSpPr>
        <p:spPr/>
        <p:txBody>
          <a:bodyPr/>
          <a:lstStyle/>
          <a:p>
            <a:pPr eaLnBrk="1" hangingPunct="1"/>
            <a:r>
              <a:rPr lang="en-US" altLang="en-US" dirty="0" smtClean="0"/>
              <a:t>Water</a:t>
            </a:r>
          </a:p>
        </p:txBody>
      </p:sp>
      <p:sp>
        <p:nvSpPr>
          <p:cNvPr id="72707" name="Rectangle 3"/>
          <p:cNvSpPr>
            <a:spLocks noGrp="1" noChangeArrowheads="1"/>
          </p:cNvSpPr>
          <p:nvPr>
            <p:ph sz="quarter" idx="2"/>
          </p:nvPr>
        </p:nvSpPr>
        <p:spPr>
          <a:xfrm>
            <a:off x="4572000" y="1905000"/>
            <a:ext cx="4038600" cy="2071688"/>
          </a:xfrm>
        </p:spPr>
        <p:txBody>
          <a:bodyPr/>
          <a:lstStyle/>
          <a:p>
            <a:pPr eaLnBrk="1" hangingPunct="1">
              <a:buFontTx/>
              <a:buBlip>
                <a:blip r:embed="rId3"/>
              </a:buBlip>
            </a:pPr>
            <a:r>
              <a:rPr lang="en-US" altLang="en-US" sz="2400" dirty="0" smtClean="0"/>
              <a:t>The seed swells when it absorbs water and will aid the embryo in pushing through the hard seed coat.</a:t>
            </a:r>
          </a:p>
        </p:txBody>
      </p:sp>
      <p:sp>
        <p:nvSpPr>
          <p:cNvPr id="72708" name="Rectangle 4"/>
          <p:cNvSpPr>
            <a:spLocks noGrp="1" noChangeArrowheads="1"/>
          </p:cNvSpPr>
          <p:nvPr>
            <p:ph sz="quarter" idx="3"/>
          </p:nvPr>
        </p:nvSpPr>
        <p:spPr>
          <a:xfrm>
            <a:off x="609600" y="4343400"/>
            <a:ext cx="4038600" cy="2073275"/>
          </a:xfrm>
        </p:spPr>
        <p:txBody>
          <a:bodyPr/>
          <a:lstStyle/>
          <a:p>
            <a:pPr eaLnBrk="1" hangingPunct="1">
              <a:buFontTx/>
              <a:buBlip>
                <a:blip r:embed="rId3"/>
              </a:buBlip>
            </a:pPr>
            <a:r>
              <a:rPr lang="en-US" altLang="en-US" sz="2400" dirty="0" smtClean="0"/>
              <a:t>Seeds need water to soften the seed coat that protected the embryo during dormancy.</a:t>
            </a:r>
          </a:p>
        </p:txBody>
      </p:sp>
      <p:pic>
        <p:nvPicPr>
          <p:cNvPr id="13318" name="Picture 5"/>
          <p:cNvPicPr>
            <a:picLocks noGrp="1" noChangeAspect="1" noChangeArrowheads="1"/>
          </p:cNvPicPr>
          <p:nvPr>
            <p:ph sz="quarter" idx="4"/>
          </p:nvPr>
        </p:nvPicPr>
        <p:blipFill>
          <a:blip r:embed="rId4">
            <a:extLst>
              <a:ext uri="{28A0092B-C50C-407E-A947-70E740481C1C}">
                <a14:useLocalDpi xmlns:a14="http://schemas.microsoft.com/office/drawing/2010/main" val="0"/>
              </a:ext>
            </a:extLst>
          </a:blip>
          <a:srcRect/>
          <a:stretch>
            <a:fillRect/>
          </a:stretch>
        </p:blipFill>
        <p:spPr>
          <a:xfrm>
            <a:off x="4724400" y="4114800"/>
            <a:ext cx="3198813" cy="2073275"/>
          </a:xfrm>
          <a:noFill/>
        </p:spPr>
      </p:pic>
      <p:pic>
        <p:nvPicPr>
          <p:cNvPr id="13319" name="Picture 6"/>
          <p:cNvPicPr>
            <a:picLocks noGrp="1" noChangeAspect="1" noChangeArrowheads="1"/>
          </p:cNvPicPr>
          <p:nvPr>
            <p:ph sz="quarter" idx="1"/>
          </p:nvPr>
        </p:nvPicPr>
        <p:blipFill>
          <a:blip r:embed="rId5">
            <a:extLst>
              <a:ext uri="{28A0092B-C50C-407E-A947-70E740481C1C}">
                <a14:useLocalDpi xmlns:a14="http://schemas.microsoft.com/office/drawing/2010/main" val="0"/>
              </a:ext>
            </a:extLst>
          </a:blip>
          <a:srcRect/>
          <a:stretch>
            <a:fillRect/>
          </a:stretch>
        </p:blipFill>
        <p:spPr>
          <a:xfrm>
            <a:off x="900113" y="1828800"/>
            <a:ext cx="3152775" cy="2071688"/>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707"/>
                                        </p:tgtEl>
                                        <p:attrNameLst>
                                          <p:attrName>style.visibility</p:attrName>
                                        </p:attrNameLst>
                                      </p:cBhvr>
                                      <p:to>
                                        <p:strVal val="visible"/>
                                      </p:to>
                                    </p:set>
                                    <p:anim calcmode="lin" valueType="num">
                                      <p:cBhvr additive="base">
                                        <p:cTn id="7" dur="500" fill="hold"/>
                                        <p:tgtEl>
                                          <p:spTgt spid="72707"/>
                                        </p:tgtEl>
                                        <p:attrNameLst>
                                          <p:attrName>ppt_x</p:attrName>
                                        </p:attrNameLst>
                                      </p:cBhvr>
                                      <p:tavLst>
                                        <p:tav tm="0">
                                          <p:val>
                                            <p:strVal val="#ppt_x"/>
                                          </p:val>
                                        </p:tav>
                                        <p:tav tm="100000">
                                          <p:val>
                                            <p:strVal val="#ppt_x"/>
                                          </p:val>
                                        </p:tav>
                                      </p:tavLst>
                                    </p:anim>
                                    <p:anim calcmode="lin" valueType="num">
                                      <p:cBhvr additive="base">
                                        <p:cTn id="8" dur="500" fill="hold"/>
                                        <p:tgtEl>
                                          <p:spTgt spid="7270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2708"/>
                                        </p:tgtEl>
                                        <p:attrNameLst>
                                          <p:attrName>style.visibility</p:attrName>
                                        </p:attrNameLst>
                                      </p:cBhvr>
                                      <p:to>
                                        <p:strVal val="visible"/>
                                      </p:to>
                                    </p:set>
                                    <p:anim calcmode="lin" valueType="num">
                                      <p:cBhvr additive="base">
                                        <p:cTn id="13" dur="500" fill="hold"/>
                                        <p:tgtEl>
                                          <p:spTgt spid="72708"/>
                                        </p:tgtEl>
                                        <p:attrNameLst>
                                          <p:attrName>ppt_x</p:attrName>
                                        </p:attrNameLst>
                                      </p:cBhvr>
                                      <p:tavLst>
                                        <p:tav tm="0">
                                          <p:val>
                                            <p:strVal val="#ppt_x"/>
                                          </p:val>
                                        </p:tav>
                                        <p:tav tm="100000">
                                          <p:val>
                                            <p:strVal val="#ppt_x"/>
                                          </p:val>
                                        </p:tav>
                                      </p:tavLst>
                                    </p:anim>
                                    <p:anim calcmode="lin" valueType="num">
                                      <p:cBhvr additive="base">
                                        <p:cTn id="14" dur="500" fill="hold"/>
                                        <p:tgtEl>
                                          <p:spTgt spid="727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p:bldP spid="72708" grpId="0"/>
    </p:bld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74</TotalTime>
  <Words>1038</Words>
  <Application>Microsoft Office PowerPoint</Application>
  <PresentationFormat>On-screen Show (4:3)</PresentationFormat>
  <Paragraphs>157</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Times New Roman</vt:lpstr>
      <vt:lpstr>Verdana</vt:lpstr>
      <vt:lpstr>Plant_PowerPoint_Template</vt:lpstr>
      <vt:lpstr>PowerPoint Presentation</vt:lpstr>
      <vt:lpstr>Germination Requirements  Unit 7 Plant Reproduction Lesson 7.3 Kernels of Life</vt:lpstr>
      <vt:lpstr>Germination Defined</vt:lpstr>
      <vt:lpstr>Germination Rate</vt:lpstr>
      <vt:lpstr>Germination Rate (Continued)</vt:lpstr>
      <vt:lpstr>Influences of Germination Rate</vt:lpstr>
      <vt:lpstr>Age of the Seed</vt:lpstr>
      <vt:lpstr>Maturity and Health of Parent Plant</vt:lpstr>
      <vt:lpstr>Water</vt:lpstr>
      <vt:lpstr>Water (Continued)</vt:lpstr>
      <vt:lpstr>Temperature</vt:lpstr>
      <vt:lpstr>Oxygen</vt:lpstr>
      <vt:lpstr>Light</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Germination Requirements</dc:title>
  <dc:subject>ASP - Unit 7 - Lesson 7.3 Kernels of Life</dc:subject>
  <dc:creator>Dan Jansen</dc:creator>
  <cp:lastModifiedBy>Melanie Bloom</cp:lastModifiedBy>
  <cp:revision>23</cp:revision>
  <dcterms:created xsi:type="dcterms:W3CDTF">2008-11-03T21:45:41Z</dcterms:created>
  <dcterms:modified xsi:type="dcterms:W3CDTF">2015-04-18T17:09:51Z</dcterms:modified>
</cp:coreProperties>
</file>