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71" r:id="rId3"/>
    <p:sldId id="274" r:id="rId4"/>
    <p:sldId id="272" r:id="rId5"/>
    <p:sldId id="284" r:id="rId6"/>
    <p:sldId id="275" r:id="rId7"/>
    <p:sldId id="285" r:id="rId8"/>
    <p:sldId id="276" r:id="rId9"/>
    <p:sldId id="273" r:id="rId10"/>
    <p:sldId id="286" r:id="rId11"/>
    <p:sldId id="277" r:id="rId12"/>
    <p:sldId id="287" r:id="rId13"/>
    <p:sldId id="278" r:id="rId14"/>
    <p:sldId id="281" r:id="rId15"/>
    <p:sldId id="279" r:id="rId16"/>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Jansen" initials="DJ"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86" autoAdjust="0"/>
  </p:normalViewPr>
  <p:slideViewPr>
    <p:cSldViewPr>
      <p:cViewPr varScale="1">
        <p:scale>
          <a:sx n="50" d="100"/>
          <a:sy n="50" d="100"/>
        </p:scale>
        <p:origin x="195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notesViewPr>
    <p:cSldViewPr>
      <p:cViewPr>
        <p:scale>
          <a:sx n="70" d="100"/>
          <a:sy n="70" d="100"/>
        </p:scale>
        <p:origin x="32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The Role of Fruit</a:t>
            </a:r>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solidFill>
                  <a:srgbClr val="000000"/>
                </a:solidFill>
                <a:cs typeface="Times New Roman" pitchFamily="18" charset="0"/>
              </a:defRPr>
            </a:lvl1pPr>
          </a:lstStyle>
          <a:p>
            <a:pPr>
              <a:defRPr/>
            </a:pPr>
            <a:r>
              <a:rPr lang="en-US" dirty="0"/>
              <a:t>Curriculum for Agricultural Science Education </a:t>
            </a:r>
            <a:r>
              <a:rPr lang="en-US" dirty="0" smtClean="0"/>
              <a:t>Copyright 2015</a:t>
            </a:r>
            <a:endParaRPr lang="en-US" sz="1200" dirty="0"/>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93D76F-E483-4016-BAB4-BF52DF382760}" type="slidenum">
              <a:rPr lang="en-US"/>
              <a:pPr>
                <a:defRPr/>
              </a:pPr>
              <a:t>‹#›</a:t>
            </a:fld>
            <a:endParaRPr lang="en-US" dirty="0"/>
          </a:p>
        </p:txBody>
      </p:sp>
      <p:pic>
        <p:nvPicPr>
          <p:cNvPr id="37894"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dt" idx="1"/>
          </p:nvPr>
        </p:nvSpPr>
        <p:spPr bwMode="auto">
          <a:xfrm>
            <a:off x="3200400" y="0"/>
            <a:ext cx="36560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Tree>
    <p:extLst>
      <p:ext uri="{BB962C8B-B14F-4D97-AF65-F5344CB8AC3E}">
        <p14:creationId xmlns:p14="http://schemas.microsoft.com/office/powerpoint/2010/main" val="3428751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The Role of Fruit</a:t>
            </a:r>
          </a:p>
        </p:txBody>
      </p:sp>
      <p:sp>
        <p:nvSpPr>
          <p:cNvPr id="7171" name="Rectangle 3"/>
          <p:cNvSpPr>
            <a:spLocks noGrp="1" noChangeArrowheads="1"/>
          </p:cNvSpPr>
          <p:nvPr>
            <p:ph type="dt" idx="1"/>
          </p:nvPr>
        </p:nvSpPr>
        <p:spPr bwMode="auto">
          <a:xfrm>
            <a:off x="3200400" y="0"/>
            <a:ext cx="36560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7 – Lesson 7.2 – Pollination and Dispersion</a:t>
            </a:r>
          </a:p>
          <a:p>
            <a:pPr>
              <a:defRPr/>
            </a:pPr>
            <a:endParaRPr lang="en-US" dirty="0"/>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solidFill>
                  <a:srgbClr val="000000"/>
                </a:solidFill>
                <a:cs typeface="Times New Roman" pitchFamily="18" charset="0"/>
              </a:defRPr>
            </a:lvl1pPr>
          </a:lstStyle>
          <a:p>
            <a:pPr>
              <a:defRPr/>
            </a:pPr>
            <a:r>
              <a:rPr lang="en-US" dirty="0" smtClean="0"/>
              <a:t>Curriculum for Agricultural Science Education - 2015</a:t>
            </a:r>
            <a:endParaRPr lang="en-US" sz="1200"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465ADB-2F7A-45ED-9569-06D076F5442E}" type="slidenum">
              <a:rPr lang="en-US"/>
              <a:pPr>
                <a:defRPr/>
              </a:pPr>
              <a:t>‹#›</a:t>
            </a:fld>
            <a:endParaRPr lang="en-US" dirty="0"/>
          </a:p>
        </p:txBody>
      </p:sp>
      <p:pic>
        <p:nvPicPr>
          <p:cNvPr id="20488"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8032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775FD32-1CFD-4B2A-9F91-79B0597EA20E}" type="slidenum">
              <a:rPr lang="en-US" altLang="en-US" sz="1200" smtClean="0"/>
              <a:pPr eaLnBrk="1" hangingPunct="1"/>
              <a:t>1</a:t>
            </a:fld>
            <a:endParaRPr lang="en-US" altLang="en-US" sz="1200" dirty="0" smtClean="0"/>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331415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30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049892C-1FED-4279-965E-271E75273CF4}" type="slidenum">
              <a:rPr lang="en-US" altLang="en-US" sz="1200" smtClean="0"/>
              <a:pPr eaLnBrk="1" hangingPunct="1"/>
              <a:t>10</a:t>
            </a:fld>
            <a:endParaRPr lang="en-US" altLang="en-US" sz="1200" dirty="0" smtClean="0"/>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Pictured on this slide is the peach and the coconut. The coconut is actually the seed. The flesh has been striped from the endocarp and only the fibers of the flesh remain on the endocarp, which is called a husk. Coconuts are buoyant in order to float across the oceans to establish on a beach in some tropical area.</a:t>
            </a:r>
          </a:p>
          <a:p>
            <a:pPr eaLnBrk="1" hangingPunct="1"/>
            <a:endParaRPr lang="en-US" altLang="en-US" dirty="0" smtClean="0"/>
          </a:p>
          <a:p>
            <a:pPr eaLnBrk="1" hangingPunct="1"/>
            <a:r>
              <a:rPr lang="en-US" altLang="en-US" b="1" dirty="0" smtClean="0"/>
              <a:t>Drupe</a:t>
            </a:r>
            <a:endParaRPr lang="en-US" altLang="en-US" dirty="0" smtClean="0"/>
          </a:p>
          <a:p>
            <a:pPr eaLnBrk="1" hangingPunct="1"/>
            <a:r>
              <a:rPr lang="en-US" altLang="en-US" dirty="0" smtClean="0"/>
              <a:t>A single-seeded, fleshy fruit that does not split open, e.g., cherry, peach, plum, or olive. Also called a stone fruit. </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22404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31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78205A0-0D3B-4335-84FD-65B0B2526F75}" type="slidenum">
              <a:rPr lang="en-US" altLang="en-US" sz="1200" smtClean="0"/>
              <a:pPr eaLnBrk="1" hangingPunct="1"/>
              <a:t>11</a:t>
            </a:fld>
            <a:endParaRPr lang="en-US" altLang="en-US" sz="1200" dirty="0" smtClean="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Pepo fruits will have several carpels unless they have been bred to be seedless – like some watermelon varieties available today.</a:t>
            </a:r>
          </a:p>
          <a:p>
            <a:pPr eaLnBrk="1" hangingPunct="1"/>
            <a:endParaRPr lang="en-US" altLang="en-US" dirty="0" smtClean="0"/>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370171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327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DD0E0CB-9DAC-4B94-976E-78A8FF51A633}" type="slidenum">
              <a:rPr lang="en-US" altLang="en-US" sz="1200" smtClean="0"/>
              <a:pPr eaLnBrk="1" hangingPunct="1"/>
              <a:t>12</a:t>
            </a:fld>
            <a:endParaRPr lang="en-US" altLang="en-US" sz="1200" dirty="0" smtClean="0"/>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Pome</a:t>
            </a:r>
            <a:endParaRPr lang="en-US" altLang="en-US" dirty="0" smtClean="0"/>
          </a:p>
          <a:p>
            <a:pPr eaLnBrk="1" hangingPunct="1"/>
            <a:r>
              <a:rPr lang="en-US" altLang="en-US" dirty="0" smtClean="0"/>
              <a:t>A fleshy fruit having several seeds instead of a stone, such as an apple, pear, and quince. </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43815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337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EC4DDCA-5980-4755-B9C5-49ED601125EF}" type="slidenum">
              <a:rPr lang="en-US" altLang="en-US" sz="1200" smtClean="0"/>
              <a:pPr eaLnBrk="1" hangingPunct="1"/>
              <a:t>13</a:t>
            </a:fld>
            <a:endParaRPr lang="en-US" altLang="en-US" sz="1200" dirty="0" smtClean="0"/>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Reasons why fruit are essential to plants AND to humans. </a:t>
            </a:r>
          </a:p>
          <a:p>
            <a:pPr eaLnBrk="1" hangingPunct="1"/>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Several opportunities exist for students to benefit from the production of fruit and nut production as either a future career or Supervised Agricultural Experience project.</a:t>
            </a:r>
          </a:p>
          <a:p>
            <a:pPr eaLnBrk="1" hangingPunct="1"/>
            <a:endParaRPr lang="en-US" altLang="en-US" dirty="0" smtClean="0"/>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121813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348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092BEBA-CCC5-4799-AF51-C83EBA8164C2}" type="slidenum">
              <a:rPr lang="en-US" altLang="en-US" sz="1200" smtClean="0"/>
              <a:pPr eaLnBrk="1" hangingPunct="1"/>
              <a:t>14</a:t>
            </a:fld>
            <a:endParaRPr lang="en-US" altLang="en-US" sz="1200" dirty="0" smtClean="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smtClean="0"/>
              <a:t>Activity 7.2.4 Dependency of Animals</a:t>
            </a:r>
            <a:r>
              <a:rPr lang="en-US" altLang="en-US" dirty="0" smtClean="0"/>
              <a:t> will explore seed dispersal in connection to animals. It is important to note the five methods of seed dispersal for future reference.</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416279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The Role of Fruit</a:t>
            </a:r>
            <a:endParaRPr lang="en-US" dirty="0"/>
          </a:p>
        </p:txBody>
      </p:sp>
      <p:sp>
        <p:nvSpPr>
          <p:cNvPr id="5" name="Date Placeholder 4"/>
          <p:cNvSpPr>
            <a:spLocks noGrp="1"/>
          </p:cNvSpPr>
          <p:nvPr>
            <p:ph type="dt" idx="11"/>
          </p:nvPr>
        </p:nvSpPr>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6" name="Footer Placeholder 5"/>
          <p:cNvSpPr>
            <a:spLocks noGrp="1"/>
          </p:cNvSpPr>
          <p:nvPr>
            <p:ph type="ftr" sz="quarter" idx="12"/>
          </p:nvPr>
        </p:nvSpPr>
        <p:spPr/>
        <p:txBody>
          <a:bodyPr/>
          <a:lstStyle/>
          <a:p>
            <a:pPr>
              <a:defRPr/>
            </a:pPr>
            <a:r>
              <a:rPr lang="en-US" dirty="0" smtClean="0"/>
              <a:t>Curriculum for Agricultural Science Education Copyright 2015</a:t>
            </a:r>
            <a:endParaRPr lang="en-US" sz="1200" dirty="0"/>
          </a:p>
        </p:txBody>
      </p:sp>
      <p:sp>
        <p:nvSpPr>
          <p:cNvPr id="7" name="Slide Number Placeholder 6"/>
          <p:cNvSpPr>
            <a:spLocks noGrp="1"/>
          </p:cNvSpPr>
          <p:nvPr>
            <p:ph type="sldNum" sz="quarter" idx="13"/>
          </p:nvPr>
        </p:nvSpPr>
        <p:spPr/>
        <p:txBody>
          <a:bodyPr/>
          <a:lstStyle/>
          <a:p>
            <a:pPr>
              <a:defRPr/>
            </a:pPr>
            <a:fld id="{96465ADB-2F7A-45ED-9569-06D076F5442E}" type="slidenum">
              <a:rPr lang="en-US" smtClean="0"/>
              <a:pPr>
                <a:defRPr/>
              </a:pPr>
              <a:t>15</a:t>
            </a:fld>
            <a:endParaRPr lang="en-US" dirty="0"/>
          </a:p>
        </p:txBody>
      </p:sp>
    </p:spTree>
    <p:extLst>
      <p:ext uri="{BB962C8B-B14F-4D97-AF65-F5344CB8AC3E}">
        <p14:creationId xmlns:p14="http://schemas.microsoft.com/office/powerpoint/2010/main" val="355996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2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6B085BD-6A98-44BC-BB01-576DFE2FF805}" type="slidenum">
              <a:rPr lang="en-US" altLang="en-US" sz="1200" smtClean="0"/>
              <a:pPr eaLnBrk="1" hangingPunct="1"/>
              <a:t>2</a:t>
            </a:fld>
            <a:endParaRPr lang="en-US" altLang="en-US" sz="1200" dirty="0" smtClean="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following presentation examines various types of fruits, the function they serve, and their value to humans.</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234505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11C9424-BA96-4C59-BF10-995228E5B353}" type="slidenum">
              <a:rPr lang="en-US" altLang="en-US" sz="1200" smtClean="0"/>
              <a:pPr eaLnBrk="1" hangingPunct="1"/>
              <a:t>3</a:t>
            </a:fld>
            <a:endParaRPr lang="en-US" altLang="en-US" sz="1200" dirty="0" smtClean="0"/>
          </a:p>
        </p:txBody>
      </p:sp>
      <p:sp>
        <p:nvSpPr>
          <p:cNvPr id="23558" name="Rectangle 2"/>
          <p:cNvSpPr>
            <a:spLocks noGrp="1" noRot="1" noChangeAspect="1" noChangeArrowheads="1" noTextEdit="1"/>
          </p:cNvSpPr>
          <p:nvPr>
            <p:ph type="sldImg"/>
          </p:nvPr>
        </p:nvSpPr>
        <p:spPr>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smtClean="0"/>
              <a:t>The two categories of fruit types, dry and fleshy</a:t>
            </a:r>
            <a:r>
              <a:rPr lang="en-US" altLang="en-US" dirty="0" smtClean="0">
                <a:solidFill>
                  <a:srgbClr val="FF0000"/>
                </a:solidFill>
              </a:rPr>
              <a:t>,</a:t>
            </a:r>
            <a:r>
              <a:rPr lang="en-US" altLang="en-US" dirty="0" smtClean="0"/>
              <a:t> will be discussed in the next several slides.</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329082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4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54DD5FA-3527-45DB-AB7A-DBDED7A21F83}" type="slidenum">
              <a:rPr lang="en-US" altLang="en-US" sz="1200" smtClean="0"/>
              <a:pPr eaLnBrk="1" hangingPunct="1"/>
              <a:t>4</a:t>
            </a:fld>
            <a:endParaRPr lang="en-US" altLang="en-US" sz="1200" dirty="0" smtClean="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Achene</a:t>
            </a:r>
            <a:endParaRPr lang="en-US" altLang="en-US" dirty="0" smtClean="0"/>
          </a:p>
          <a:p>
            <a:pPr eaLnBrk="1" hangingPunct="1"/>
            <a:r>
              <a:rPr lang="en-US" altLang="en-US" dirty="0" smtClean="0"/>
              <a:t>Any small, dry fruit having but one seed whose pericarp does not burst when the fruit is ripe. </a:t>
            </a:r>
          </a:p>
          <a:p>
            <a:pPr eaLnBrk="1" hangingPunct="1"/>
            <a:endParaRPr lang="en-US" altLang="en-US" dirty="0" smtClean="0"/>
          </a:p>
          <a:p>
            <a:pPr eaLnBrk="1" hangingPunct="1"/>
            <a:r>
              <a:rPr lang="en-US" altLang="en-US" dirty="0" smtClean="0"/>
              <a:t>Refer to </a:t>
            </a:r>
            <a:r>
              <a:rPr lang="en-US" altLang="en-US" i="1" dirty="0" smtClean="0"/>
              <a:t>Plant and Soil Science: Fundamentals and Applications</a:t>
            </a:r>
            <a:r>
              <a:rPr lang="en-US" altLang="en-US" dirty="0" smtClean="0"/>
              <a:t> (Parker, 2010) pp. 57-59 for a complete listing of fruit types.</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129797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5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6A4514C-7631-48C8-8FE1-41C500A30E1D}" type="slidenum">
              <a:rPr lang="en-US" altLang="en-US" sz="1200" smtClean="0"/>
              <a:pPr eaLnBrk="1" hangingPunct="1"/>
              <a:t>5</a:t>
            </a:fld>
            <a:endParaRPr lang="en-US" altLang="en-US" sz="1200" dirty="0" smtClean="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Grain</a:t>
            </a:r>
            <a:endParaRPr lang="en-US" altLang="en-US" dirty="0" smtClean="0"/>
          </a:p>
          <a:p>
            <a:pPr eaLnBrk="1" hangingPunct="1"/>
            <a:r>
              <a:rPr lang="en-US" altLang="en-US" dirty="0" smtClean="0"/>
              <a:t>The seed of the cereal crops. </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83631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DD8E762-7354-480E-867B-D3D9896A9839}" type="slidenum">
              <a:rPr lang="en-US" altLang="en-US" sz="1200" smtClean="0"/>
              <a:pPr eaLnBrk="1" hangingPunct="1"/>
              <a:t>6</a:t>
            </a:fld>
            <a:endParaRPr lang="en-US" altLang="en-US" sz="1200" dirty="0"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Nut</a:t>
            </a:r>
            <a:endParaRPr lang="en-US" altLang="en-US" dirty="0" smtClean="0"/>
          </a:p>
          <a:p>
            <a:pPr eaLnBrk="1" hangingPunct="1"/>
            <a:r>
              <a:rPr lang="en-US" altLang="en-US" dirty="0" smtClean="0"/>
              <a:t>An indehiscent, one-celled and one-seeded, hard and bony fruit, as the acorn of </a:t>
            </a:r>
            <a:r>
              <a:rPr lang="en-US" altLang="en-US" i="1" dirty="0" smtClean="0"/>
              <a:t>Quercus</a:t>
            </a:r>
            <a:r>
              <a:rPr lang="en-US" altLang="en-US" dirty="0" smtClean="0"/>
              <a:t>. </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198031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89596A1-015B-46A2-8088-CB2674B122DB}" type="slidenum">
              <a:rPr lang="en-US" altLang="en-US" sz="1200" smtClean="0"/>
              <a:pPr eaLnBrk="1" hangingPunct="1"/>
              <a:t>7</a:t>
            </a:fld>
            <a:endParaRPr lang="en-US" altLang="en-US" sz="1200" dirty="0"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Pictured are peas and beans humans commonly use for food. The fruit, pods in this case, are green because they are not mature.  Once they mature they will dry out and split open.</a:t>
            </a:r>
          </a:p>
          <a:p>
            <a:pPr eaLnBrk="1" hangingPunct="1"/>
            <a:endParaRPr lang="en-US" altLang="en-US" dirty="0" smtClean="0"/>
          </a:p>
          <a:p>
            <a:pPr eaLnBrk="1" hangingPunct="1"/>
            <a:r>
              <a:rPr lang="en-US" altLang="en-US" b="1" dirty="0" smtClean="0"/>
              <a:t>Pod</a:t>
            </a:r>
            <a:endParaRPr lang="en-US" altLang="en-US" dirty="0" smtClean="0"/>
          </a:p>
          <a:p>
            <a:pPr eaLnBrk="1" hangingPunct="1"/>
            <a:r>
              <a:rPr lang="en-US" altLang="en-US" dirty="0" smtClean="0"/>
              <a:t>Technically, a dry, many-seeded fruit that splits open, such as a pea pod or bean pod; a legume. </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158299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11449E4-0677-487D-B629-287AE14AB9C7}" type="slidenum">
              <a:rPr lang="en-US" altLang="en-US" sz="1200" smtClean="0"/>
              <a:pPr eaLnBrk="1" hangingPunct="1"/>
              <a:t>8</a:t>
            </a:fld>
            <a:endParaRPr lang="en-US" altLang="en-US" sz="1200" dirty="0"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last of the dry fruits. As you can see from the visual characteristics, fruits come in various forms unlike common misconceptions that a fruit is always a fleshy, edible tissue. The “wings” of a maple seed allow the seed to be carried by the wind to have a better chance to germinate and survive.</a:t>
            </a:r>
          </a:p>
          <a:p>
            <a:pPr eaLnBrk="1" hangingPunct="1"/>
            <a:endParaRPr lang="en-US" altLang="en-US" dirty="0" smtClean="0"/>
          </a:p>
          <a:p>
            <a:pPr eaLnBrk="1" hangingPunct="1"/>
            <a:r>
              <a:rPr lang="en-US" altLang="en-US" b="1" dirty="0" smtClean="0"/>
              <a:t>Samara</a:t>
            </a:r>
            <a:endParaRPr lang="en-US" altLang="en-US" dirty="0" smtClean="0"/>
          </a:p>
          <a:p>
            <a:pPr eaLnBrk="1" hangingPunct="1"/>
            <a:r>
              <a:rPr lang="en-US" altLang="en-US" dirty="0" smtClean="0"/>
              <a:t>A single-seeded, winged fruit, whose wing helps in seed dissemination, like that of the maple, ash, and elm. </a:t>
            </a:r>
          </a:p>
        </p:txBody>
      </p:sp>
      <p:sp>
        <p:nvSpPr>
          <p:cNvPr id="9" name="Date Placeholder 4"/>
          <p:cNvSpPr>
            <a:spLocks noGrp="1"/>
          </p:cNvSpPr>
          <p:nvPr>
            <p:ph type="dt" idx="1"/>
          </p:nvPr>
        </p:nvSpPr>
        <p:spPr>
          <a:xfrm>
            <a:off x="3200400" y="0"/>
            <a:ext cx="3656013" cy="457200"/>
          </a:xfrm>
        </p:spPr>
        <p:txBody>
          <a:bodyPr/>
          <a:lstStyle/>
          <a:p>
            <a:pPr>
              <a:defRPr/>
            </a:pPr>
            <a:r>
              <a:rPr lang="en-US" dirty="0" smtClean="0"/>
              <a:t>Principles of Agricultural Science – Plant</a:t>
            </a:r>
          </a:p>
          <a:p>
            <a:pPr>
              <a:defRPr/>
            </a:pPr>
            <a:r>
              <a:rPr lang="en-US" dirty="0" smtClean="0"/>
              <a:t>Unit 7 – Lesson 7.2 Pollination and Dispersion</a:t>
            </a:r>
          </a:p>
          <a:p>
            <a:pPr>
              <a:defRPr/>
            </a:pPr>
            <a:endParaRPr lang="en-US" dirty="0"/>
          </a:p>
        </p:txBody>
      </p:sp>
      <p:sp>
        <p:nvSpPr>
          <p:cNvPr id="10" name="Footer Placeholder 5"/>
          <p:cNvSpPr>
            <a:spLocks noGrp="1"/>
          </p:cNvSpPr>
          <p:nvPr>
            <p:ph type="ftr" sz="quarter" idx="4"/>
          </p:nvPr>
        </p:nvSpPr>
        <p:spPr>
          <a:xfrm>
            <a:off x="0" y="8685213"/>
            <a:ext cx="2971800" cy="457200"/>
          </a:xfrm>
        </p:spPr>
        <p:txBody>
          <a:bodyPr/>
          <a:lstStyle/>
          <a:p>
            <a:pPr>
              <a:defRPr/>
            </a:pPr>
            <a:r>
              <a:rPr lang="en-US" dirty="0" smtClean="0"/>
              <a:t>Curriculum for Agricultural Science Education Copyright 2015</a:t>
            </a:r>
            <a:endParaRPr lang="en-US" sz="1200" dirty="0"/>
          </a:p>
        </p:txBody>
      </p:sp>
    </p:spTree>
    <p:extLst>
      <p:ext uri="{BB962C8B-B14F-4D97-AF65-F5344CB8AC3E}">
        <p14:creationId xmlns:p14="http://schemas.microsoft.com/office/powerpoint/2010/main" val="201331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The Role of Fruit</a:t>
            </a:r>
          </a:p>
        </p:txBody>
      </p:sp>
      <p:sp>
        <p:nvSpPr>
          <p:cNvPr id="29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023EF03-3D9B-480D-BDE6-0A41A08736BF}" type="slidenum">
              <a:rPr lang="en-US" altLang="en-US" sz="1200" smtClean="0"/>
              <a:pPr eaLnBrk="1" hangingPunct="1"/>
              <a:t>9</a:t>
            </a:fld>
            <a:endParaRPr lang="en-US" altLang="en-US" sz="1200" dirty="0"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Berry</a:t>
            </a:r>
            <a:endParaRPr lang="en-US" altLang="en-US" dirty="0" smtClean="0"/>
          </a:p>
          <a:p>
            <a:pPr eaLnBrk="1" hangingPunct="1"/>
            <a:r>
              <a:rPr lang="en-US" altLang="en-US" dirty="0" smtClean="0"/>
              <a:t>Any small pulpy fruit, as the raspberry, strawberry, etc..; usually edible. </a:t>
            </a:r>
          </a:p>
        </p:txBody>
      </p:sp>
    </p:spTree>
    <p:extLst>
      <p:ext uri="{BB962C8B-B14F-4D97-AF65-F5344CB8AC3E}">
        <p14:creationId xmlns:p14="http://schemas.microsoft.com/office/powerpoint/2010/main" val="785059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
          <p:cNvGrpSpPr>
            <a:grpSpLocks/>
          </p:cNvGrpSpPr>
          <p:nvPr/>
        </p:nvGrpSpPr>
        <p:grpSpPr bwMode="auto">
          <a:xfrm>
            <a:off x="838200" y="228600"/>
            <a:ext cx="8305800" cy="5480050"/>
            <a:chOff x="528" y="144"/>
            <a:chExt cx="5232" cy="3452"/>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144"/>
              <a:ext cx="3452"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528" y="3072"/>
              <a:ext cx="5232" cy="327"/>
            </a:xfrm>
            <a:prstGeom prst="rect">
              <a:avLst/>
            </a:prstGeom>
            <a:solidFill>
              <a:srgbClr val="00CC00"/>
            </a:solidFill>
            <a:ln w="9525">
              <a:noFill/>
              <a:miter lim="800000"/>
              <a:headEnd/>
              <a:tailEnd/>
            </a:ln>
            <a:effectLst/>
          </p:spPr>
          <p:txBody>
            <a:bodyPr>
              <a:spAutoFit/>
            </a:bodyPr>
            <a:lstStyle/>
            <a:p>
              <a:pPr algn="ctr" eaLnBrk="0" hangingPunct="0">
                <a:spcBef>
                  <a:spcPct val="50000"/>
                </a:spcBef>
                <a:defRPr/>
              </a:pPr>
              <a:r>
                <a:rPr lang="en-US" sz="2800" b="1" dirty="0"/>
                <a:t>Principles of Agricultural Science – Plant</a:t>
              </a:r>
            </a:p>
          </p:txBody>
        </p:sp>
      </p:gr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B852BE64-2B20-4A73-8CC3-CA547DC54956}" type="slidenum">
              <a:rPr lang="en-US"/>
              <a:pPr>
                <a:defRPr/>
              </a:pPr>
              <a:t>‹#›</a:t>
            </a:fld>
            <a:endParaRPr lang="en-US" dirty="0"/>
          </a:p>
        </p:txBody>
      </p:sp>
    </p:spTree>
    <p:extLst>
      <p:ext uri="{BB962C8B-B14F-4D97-AF65-F5344CB8AC3E}">
        <p14:creationId xmlns:p14="http://schemas.microsoft.com/office/powerpoint/2010/main" val="166604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A26390-588B-4742-B41C-F63EED872EDC}" type="slidenum">
              <a:rPr lang="en-US"/>
              <a:pPr>
                <a:defRPr/>
              </a:pPr>
              <a:t>‹#›</a:t>
            </a:fld>
            <a:endParaRPr lang="en-US" dirty="0"/>
          </a:p>
        </p:txBody>
      </p:sp>
    </p:spTree>
    <p:extLst>
      <p:ext uri="{BB962C8B-B14F-4D97-AF65-F5344CB8AC3E}">
        <p14:creationId xmlns:p14="http://schemas.microsoft.com/office/powerpoint/2010/main" val="113884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EDD389-41B3-4071-B91C-C7B2401DF622}" type="slidenum">
              <a:rPr lang="en-US"/>
              <a:pPr>
                <a:defRPr/>
              </a:pPr>
              <a:t>‹#›</a:t>
            </a:fld>
            <a:endParaRPr lang="en-US" dirty="0"/>
          </a:p>
        </p:txBody>
      </p:sp>
    </p:spTree>
    <p:extLst>
      <p:ext uri="{BB962C8B-B14F-4D97-AF65-F5344CB8AC3E}">
        <p14:creationId xmlns:p14="http://schemas.microsoft.com/office/powerpoint/2010/main" val="274509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A77FBE-D357-433F-8C4C-D571E84D2423}" type="slidenum">
              <a:rPr lang="en-US"/>
              <a:pPr>
                <a:defRPr/>
              </a:pPr>
              <a:t>‹#›</a:t>
            </a:fld>
            <a:endParaRPr lang="en-US" dirty="0"/>
          </a:p>
        </p:txBody>
      </p:sp>
    </p:spTree>
    <p:extLst>
      <p:ext uri="{BB962C8B-B14F-4D97-AF65-F5344CB8AC3E}">
        <p14:creationId xmlns:p14="http://schemas.microsoft.com/office/powerpoint/2010/main" val="168528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C6C7C2-C93C-406D-B583-64ECBA2E45ED}" type="slidenum">
              <a:rPr lang="en-US"/>
              <a:pPr>
                <a:defRPr/>
              </a:pPr>
              <a:t>‹#›</a:t>
            </a:fld>
            <a:endParaRPr lang="en-US" dirty="0"/>
          </a:p>
        </p:txBody>
      </p:sp>
    </p:spTree>
    <p:extLst>
      <p:ext uri="{BB962C8B-B14F-4D97-AF65-F5344CB8AC3E}">
        <p14:creationId xmlns:p14="http://schemas.microsoft.com/office/powerpoint/2010/main" val="66265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05D12D-C0DE-48BF-87B3-494903A7C50C}" type="slidenum">
              <a:rPr lang="en-US"/>
              <a:pPr>
                <a:defRPr/>
              </a:pPr>
              <a:t>‹#›</a:t>
            </a:fld>
            <a:endParaRPr lang="en-US" dirty="0"/>
          </a:p>
        </p:txBody>
      </p:sp>
    </p:spTree>
    <p:extLst>
      <p:ext uri="{BB962C8B-B14F-4D97-AF65-F5344CB8AC3E}">
        <p14:creationId xmlns:p14="http://schemas.microsoft.com/office/powerpoint/2010/main" val="303230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3BAE9EA-7A1C-4DB1-91F9-9090FCE5C86F}" type="slidenum">
              <a:rPr lang="en-US"/>
              <a:pPr>
                <a:defRPr/>
              </a:pPr>
              <a:t>‹#›</a:t>
            </a:fld>
            <a:endParaRPr lang="en-US" dirty="0"/>
          </a:p>
        </p:txBody>
      </p:sp>
    </p:spTree>
    <p:extLst>
      <p:ext uri="{BB962C8B-B14F-4D97-AF65-F5344CB8AC3E}">
        <p14:creationId xmlns:p14="http://schemas.microsoft.com/office/powerpoint/2010/main" val="292193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5BF1173-EB49-4781-8C6C-AA262921DE4D}" type="slidenum">
              <a:rPr lang="en-US"/>
              <a:pPr>
                <a:defRPr/>
              </a:pPr>
              <a:t>‹#›</a:t>
            </a:fld>
            <a:endParaRPr lang="en-US" dirty="0"/>
          </a:p>
        </p:txBody>
      </p:sp>
    </p:spTree>
    <p:extLst>
      <p:ext uri="{BB962C8B-B14F-4D97-AF65-F5344CB8AC3E}">
        <p14:creationId xmlns:p14="http://schemas.microsoft.com/office/powerpoint/2010/main" val="220156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E344A47-6F8F-43D2-BA9B-DF961EF175AA}" type="slidenum">
              <a:rPr lang="en-US"/>
              <a:pPr>
                <a:defRPr/>
              </a:pPr>
              <a:t>‹#›</a:t>
            </a:fld>
            <a:endParaRPr lang="en-US" dirty="0"/>
          </a:p>
        </p:txBody>
      </p:sp>
    </p:spTree>
    <p:extLst>
      <p:ext uri="{BB962C8B-B14F-4D97-AF65-F5344CB8AC3E}">
        <p14:creationId xmlns:p14="http://schemas.microsoft.com/office/powerpoint/2010/main" val="423396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CE422C-A2D2-4E3B-A2A3-025BBF590F09}" type="slidenum">
              <a:rPr lang="en-US"/>
              <a:pPr>
                <a:defRPr/>
              </a:pPr>
              <a:t>‹#›</a:t>
            </a:fld>
            <a:endParaRPr lang="en-US" dirty="0"/>
          </a:p>
        </p:txBody>
      </p:sp>
    </p:spTree>
    <p:extLst>
      <p:ext uri="{BB962C8B-B14F-4D97-AF65-F5344CB8AC3E}">
        <p14:creationId xmlns:p14="http://schemas.microsoft.com/office/powerpoint/2010/main" val="36839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6813C9-8B59-496B-9DAD-851F2EC37D5F}" type="slidenum">
              <a:rPr lang="en-US"/>
              <a:pPr>
                <a:defRPr/>
              </a:pPr>
              <a:t>‹#›</a:t>
            </a:fld>
            <a:endParaRPr lang="en-US" dirty="0"/>
          </a:p>
        </p:txBody>
      </p:sp>
    </p:spTree>
    <p:extLst>
      <p:ext uri="{BB962C8B-B14F-4D97-AF65-F5344CB8AC3E}">
        <p14:creationId xmlns:p14="http://schemas.microsoft.com/office/powerpoint/2010/main" val="360949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A0D99B-AED4-4351-92F9-83F922F9A100}" type="slidenum">
              <a:rPr lang="en-US"/>
              <a:pPr>
                <a:defRPr/>
              </a:pPr>
              <a:t>‹#›</a:t>
            </a:fld>
            <a:endParaRPr lang="en-US" dirty="0"/>
          </a:p>
        </p:txBody>
      </p:sp>
      <p:sp>
        <p:nvSpPr>
          <p:cNvPr id="1031" name="Text Box 7"/>
          <p:cNvSpPr txBox="1">
            <a:spLocks noChangeArrowheads="1"/>
          </p:cNvSpPr>
          <p:nvPr/>
        </p:nvSpPr>
        <p:spPr bwMode="auto">
          <a:xfrm>
            <a:off x="825500" y="1358900"/>
            <a:ext cx="8305800" cy="366713"/>
          </a:xfrm>
          <a:prstGeom prst="rect">
            <a:avLst/>
          </a:prstGeom>
          <a:solidFill>
            <a:srgbClr val="00CC00"/>
          </a:solidFill>
          <a:ln w="9525">
            <a:noFill/>
            <a:miter lim="800000"/>
            <a:headEnd/>
            <a:tailEnd/>
          </a:ln>
          <a:effectLst/>
        </p:spPr>
        <p:txBody>
          <a:bodyPr>
            <a:spAutoFit/>
          </a:bodyPr>
          <a:lstStyle/>
          <a:p>
            <a:pPr>
              <a:spcBef>
                <a:spcPct val="50000"/>
              </a:spcBef>
              <a:defRPr/>
            </a:pPr>
            <a:endParaRPr lang="en-US" sz="1800" dirty="0"/>
          </a:p>
        </p:txBody>
      </p:sp>
      <p:pic>
        <p:nvPicPr>
          <p:cNvPr id="1032" name="Picture 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73914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3AC60560-F2E1-4EB3-AE63-0450B05251C5}" type="slidenum">
              <a:rPr lang="en-US" altLang="en-US" sz="1400" smtClean="0"/>
              <a:pPr eaLnBrk="1" hangingPunct="1"/>
              <a:t>1</a:t>
            </a:fld>
            <a:endParaRPr lang="en-US" altLang="en-US" sz="1400" dirty="0" smtClean="0"/>
          </a:p>
        </p:txBody>
      </p:sp>
      <p:sp>
        <p:nvSpPr>
          <p:cNvPr id="3075" name="Text Box 2"/>
          <p:cNvSpPr txBox="1">
            <a:spLocks noChangeArrowheads="1"/>
          </p:cNvSpPr>
          <p:nvPr/>
        </p:nvSpPr>
        <p:spPr bwMode="auto">
          <a:xfrm>
            <a:off x="3108325" y="4503738"/>
            <a:ext cx="184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3800" b="1" dirty="0">
              <a:solidFill>
                <a:srgbClr val="003399"/>
              </a:solidFill>
              <a:latin typeface="Verdana"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7499342-EB08-4C27-B01C-0300C5CF49E6}" type="slidenum">
              <a:rPr lang="en-US" altLang="en-US" sz="1400" smtClean="0"/>
              <a:pPr eaLnBrk="1" hangingPunct="1"/>
              <a:t>10</a:t>
            </a:fld>
            <a:endParaRPr lang="en-US" altLang="en-US" sz="1400" dirty="0" smtClean="0"/>
          </a:p>
        </p:txBody>
      </p:sp>
      <p:sp>
        <p:nvSpPr>
          <p:cNvPr id="12291" name="Rectangle 2"/>
          <p:cNvSpPr>
            <a:spLocks noGrp="1" noChangeArrowheads="1"/>
          </p:cNvSpPr>
          <p:nvPr>
            <p:ph type="title"/>
          </p:nvPr>
        </p:nvSpPr>
        <p:spPr/>
        <p:txBody>
          <a:bodyPr/>
          <a:lstStyle/>
          <a:p>
            <a:pPr eaLnBrk="1" hangingPunct="1"/>
            <a:r>
              <a:rPr lang="en-US" altLang="en-US" sz="4000" dirty="0" smtClean="0"/>
              <a:t>Common </a:t>
            </a:r>
            <a:r>
              <a:rPr lang="en-US" altLang="en-US" sz="4000" b="1" dirty="0" smtClean="0"/>
              <a:t>Fleshy</a:t>
            </a:r>
            <a:r>
              <a:rPr lang="en-US" altLang="en-US" sz="4000" dirty="0" smtClean="0"/>
              <a:t> Fruits (Continued)</a:t>
            </a:r>
          </a:p>
        </p:txBody>
      </p:sp>
      <p:sp>
        <p:nvSpPr>
          <p:cNvPr id="12292" name="Rectangle 3"/>
          <p:cNvSpPr>
            <a:spLocks noGrp="1" noChangeArrowheads="1"/>
          </p:cNvSpPr>
          <p:nvPr>
            <p:ph type="body" idx="1"/>
          </p:nvPr>
        </p:nvSpPr>
        <p:spPr>
          <a:xfrm>
            <a:off x="457200" y="2209800"/>
            <a:ext cx="4038600" cy="3733800"/>
          </a:xfrm>
        </p:spPr>
        <p:txBody>
          <a:bodyPr/>
          <a:lstStyle/>
          <a:p>
            <a:pPr marL="0" indent="0" eaLnBrk="1" hangingPunct="1">
              <a:buFontTx/>
              <a:buNone/>
            </a:pPr>
            <a:r>
              <a:rPr lang="en-US" altLang="en-US" b="1" dirty="0" smtClean="0"/>
              <a:t>2) Drupe</a:t>
            </a:r>
            <a:r>
              <a:rPr lang="en-US" altLang="en-US" dirty="0" smtClean="0"/>
              <a:t> or stone fruit – one-seeded, outer flesh covering, with hard endocarp layer, such as a peach or  coconut</a:t>
            </a:r>
          </a:p>
          <a:p>
            <a:pPr marL="0" indent="0" eaLnBrk="1" hangingPunct="1"/>
            <a:endParaRPr lang="en-US" altLang="en-US" dirty="0" smtClean="0"/>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A1D1380-3CFE-4DEF-AECF-5A979163AB09}" type="slidenum">
              <a:rPr lang="en-US" altLang="en-US" sz="1400" smtClean="0"/>
              <a:pPr eaLnBrk="1" hangingPunct="1"/>
              <a:t>11</a:t>
            </a:fld>
            <a:endParaRPr lang="en-US" altLang="en-US" sz="1400" dirty="0" smtClean="0"/>
          </a:p>
        </p:txBody>
      </p:sp>
      <p:sp>
        <p:nvSpPr>
          <p:cNvPr id="13315" name="Rectangle 2"/>
          <p:cNvSpPr>
            <a:spLocks noGrp="1" noChangeArrowheads="1"/>
          </p:cNvSpPr>
          <p:nvPr>
            <p:ph type="title"/>
          </p:nvPr>
        </p:nvSpPr>
        <p:spPr/>
        <p:txBody>
          <a:bodyPr/>
          <a:lstStyle/>
          <a:p>
            <a:pPr eaLnBrk="1" hangingPunct="1"/>
            <a:r>
              <a:rPr lang="en-US" altLang="en-US" sz="4000" dirty="0" smtClean="0"/>
              <a:t>Common </a:t>
            </a:r>
            <a:r>
              <a:rPr lang="en-US" altLang="en-US" sz="4000" b="1" dirty="0" smtClean="0"/>
              <a:t>Fleshy</a:t>
            </a:r>
            <a:r>
              <a:rPr lang="en-US" altLang="en-US" sz="4000" dirty="0" smtClean="0"/>
              <a:t> Fruits (Continued)</a:t>
            </a:r>
          </a:p>
        </p:txBody>
      </p:sp>
      <p:sp>
        <p:nvSpPr>
          <p:cNvPr id="13316" name="Rectangle 3"/>
          <p:cNvSpPr>
            <a:spLocks noGrp="1" noChangeArrowheads="1"/>
          </p:cNvSpPr>
          <p:nvPr>
            <p:ph type="body" idx="1"/>
          </p:nvPr>
        </p:nvSpPr>
        <p:spPr/>
        <p:txBody>
          <a:bodyPr/>
          <a:lstStyle/>
          <a:p>
            <a:pPr marL="50800" indent="-50800" eaLnBrk="1" hangingPunct="1">
              <a:buFontTx/>
              <a:buNone/>
            </a:pPr>
            <a:r>
              <a:rPr lang="en-US" altLang="en-US" b="1" dirty="0" smtClean="0"/>
              <a:t>3) Pepo</a:t>
            </a:r>
            <a:r>
              <a:rPr lang="en-US" altLang="en-US" dirty="0" smtClean="0"/>
              <a:t> – tough outer covering with fleshy inside, such as melons and cucumbers</a:t>
            </a:r>
          </a:p>
        </p:txBody>
      </p:sp>
      <p:pic>
        <p:nvPicPr>
          <p:cNvPr id="133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71800"/>
            <a:ext cx="41910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D38F530-84CE-4392-9B45-6ADA0EE58D1A}" type="slidenum">
              <a:rPr lang="en-US" altLang="en-US" sz="1400" smtClean="0"/>
              <a:pPr eaLnBrk="1" hangingPunct="1"/>
              <a:t>12</a:t>
            </a:fld>
            <a:endParaRPr lang="en-US" altLang="en-US" sz="1400" dirty="0" smtClean="0"/>
          </a:p>
        </p:txBody>
      </p:sp>
      <p:sp>
        <p:nvSpPr>
          <p:cNvPr id="14339" name="Rectangle 2"/>
          <p:cNvSpPr>
            <a:spLocks noGrp="1" noChangeArrowheads="1"/>
          </p:cNvSpPr>
          <p:nvPr>
            <p:ph type="title"/>
          </p:nvPr>
        </p:nvSpPr>
        <p:spPr/>
        <p:txBody>
          <a:bodyPr/>
          <a:lstStyle/>
          <a:p>
            <a:pPr eaLnBrk="1" hangingPunct="1"/>
            <a:r>
              <a:rPr lang="en-US" altLang="en-US" sz="4000" dirty="0" smtClean="0"/>
              <a:t>Common </a:t>
            </a:r>
            <a:r>
              <a:rPr lang="en-US" altLang="en-US" sz="4000" b="1" dirty="0" smtClean="0"/>
              <a:t>Fleshy</a:t>
            </a:r>
            <a:r>
              <a:rPr lang="en-US" altLang="en-US" sz="4000" dirty="0" smtClean="0"/>
              <a:t> Fruits (Continued)</a:t>
            </a:r>
          </a:p>
        </p:txBody>
      </p:sp>
      <p:sp>
        <p:nvSpPr>
          <p:cNvPr id="14340" name="Rectangle 3"/>
          <p:cNvSpPr>
            <a:spLocks noGrp="1" noChangeArrowheads="1"/>
          </p:cNvSpPr>
          <p:nvPr>
            <p:ph type="body" idx="1"/>
          </p:nvPr>
        </p:nvSpPr>
        <p:spPr/>
        <p:txBody>
          <a:bodyPr/>
          <a:lstStyle/>
          <a:p>
            <a:pPr marL="50800" indent="-50800" eaLnBrk="1" hangingPunct="1">
              <a:buFontTx/>
              <a:buNone/>
            </a:pPr>
            <a:r>
              <a:rPr lang="en-US" altLang="en-US" b="1" dirty="0" smtClean="0"/>
              <a:t>4) Pome</a:t>
            </a:r>
            <a:r>
              <a:rPr lang="en-US" altLang="en-US" dirty="0" smtClean="0"/>
              <a:t> – multiple seeds contained in the center of flesh surrounded by a thin outer skin, such as an apple or pear</a:t>
            </a:r>
          </a:p>
          <a:p>
            <a:pPr marL="50800" indent="-50800" eaLnBrk="1" hangingPunct="1"/>
            <a:endParaRPr lang="en-US" altLang="en-US" dirty="0" smtClean="0"/>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81400"/>
            <a:ext cx="452437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26ADD7F-6688-4F5F-839A-8166A3CBFEA4}" type="slidenum">
              <a:rPr lang="en-US" altLang="en-US" sz="1400" smtClean="0"/>
              <a:pPr eaLnBrk="1" hangingPunct="1"/>
              <a:t>13</a:t>
            </a:fld>
            <a:endParaRPr lang="en-US" altLang="en-US" sz="1400" dirty="0" smtClean="0"/>
          </a:p>
        </p:txBody>
      </p:sp>
      <p:sp>
        <p:nvSpPr>
          <p:cNvPr id="15363" name="Rectangle 2"/>
          <p:cNvSpPr>
            <a:spLocks noGrp="1" noChangeArrowheads="1"/>
          </p:cNvSpPr>
          <p:nvPr>
            <p:ph type="title"/>
          </p:nvPr>
        </p:nvSpPr>
        <p:spPr/>
        <p:txBody>
          <a:bodyPr/>
          <a:lstStyle/>
          <a:p>
            <a:pPr eaLnBrk="1" hangingPunct="1"/>
            <a:r>
              <a:rPr lang="en-US" altLang="en-US" dirty="0" smtClean="0"/>
              <a:t>What functions do fruit serve?</a:t>
            </a:r>
          </a:p>
        </p:txBody>
      </p:sp>
      <p:sp>
        <p:nvSpPr>
          <p:cNvPr id="52227" name="Rectangle 3"/>
          <p:cNvSpPr>
            <a:spLocks noGrp="1" noChangeArrowheads="1"/>
          </p:cNvSpPr>
          <p:nvPr>
            <p:ph type="body" idx="1"/>
          </p:nvPr>
        </p:nvSpPr>
        <p:spPr>
          <a:xfrm>
            <a:off x="457200" y="1828800"/>
            <a:ext cx="5410200" cy="4800600"/>
          </a:xfrm>
        </p:spPr>
        <p:txBody>
          <a:bodyPr/>
          <a:lstStyle/>
          <a:p>
            <a:pPr eaLnBrk="1" hangingPunct="1"/>
            <a:r>
              <a:rPr lang="en-US" altLang="en-US" dirty="0" smtClean="0"/>
              <a:t>Protection for the seed</a:t>
            </a:r>
          </a:p>
          <a:p>
            <a:pPr eaLnBrk="1" hangingPunct="1"/>
            <a:r>
              <a:rPr lang="en-US" altLang="en-US" dirty="0" smtClean="0"/>
              <a:t>Provides nutrients to young seedling</a:t>
            </a:r>
          </a:p>
          <a:p>
            <a:pPr eaLnBrk="1" hangingPunct="1"/>
            <a:r>
              <a:rPr lang="en-US" altLang="en-US" dirty="0" smtClean="0"/>
              <a:t>Seed dispersal</a:t>
            </a:r>
          </a:p>
          <a:p>
            <a:pPr eaLnBrk="1" hangingPunct="1"/>
            <a:r>
              <a:rPr lang="en-US" altLang="en-US" dirty="0" smtClean="0"/>
              <a:t>Marketable products for human consumption</a:t>
            </a:r>
          </a:p>
          <a:p>
            <a:pPr eaLnBrk="1" hangingPunct="1"/>
            <a:r>
              <a:rPr lang="en-US" altLang="en-US" dirty="0" smtClean="0"/>
              <a:t>Plant identification and classification</a:t>
            </a:r>
          </a:p>
          <a:p>
            <a:pPr eaLnBrk="1" hangingPunct="1"/>
            <a:endParaRPr lang="en-US" altLang="en-US" dirty="0" smtClean="0"/>
          </a:p>
        </p:txBody>
      </p:sp>
      <p:pic>
        <p:nvPicPr>
          <p:cNvPr id="153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366" y="2667000"/>
            <a:ext cx="301330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32585834-F8E1-4CDD-9CE0-2395D80289BF}" type="slidenum">
              <a:rPr lang="en-US" altLang="en-US" sz="1400" smtClean="0"/>
              <a:pPr eaLnBrk="1" hangingPunct="1"/>
              <a:t>14</a:t>
            </a:fld>
            <a:endParaRPr lang="en-US" altLang="en-US" sz="1400" dirty="0" smtClean="0"/>
          </a:p>
        </p:txBody>
      </p:sp>
      <p:sp>
        <p:nvSpPr>
          <p:cNvPr id="16387" name="Rectangle 2"/>
          <p:cNvSpPr>
            <a:spLocks noGrp="1" noChangeArrowheads="1"/>
          </p:cNvSpPr>
          <p:nvPr>
            <p:ph type="title"/>
          </p:nvPr>
        </p:nvSpPr>
        <p:spPr/>
        <p:txBody>
          <a:bodyPr/>
          <a:lstStyle/>
          <a:p>
            <a:pPr eaLnBrk="1" hangingPunct="1"/>
            <a:r>
              <a:rPr lang="en-US" altLang="en-US" dirty="0" smtClean="0"/>
              <a:t>Seed Dispersal</a:t>
            </a:r>
          </a:p>
        </p:txBody>
      </p:sp>
      <p:graphicFrame>
        <p:nvGraphicFramePr>
          <p:cNvPr id="55346" name="Group 50"/>
          <p:cNvGraphicFramePr>
            <a:graphicFrameLocks noGrp="1"/>
          </p:cNvGraphicFramePr>
          <p:nvPr>
            <p:ph type="body" idx="1"/>
            <p:extLst>
              <p:ext uri="{D42A27DB-BD31-4B8C-83A1-F6EECF244321}">
                <p14:modId xmlns:p14="http://schemas.microsoft.com/office/powerpoint/2010/main" val="818284327"/>
              </p:ext>
            </p:extLst>
          </p:nvPr>
        </p:nvGraphicFramePr>
        <p:xfrm>
          <a:off x="304800" y="2255838"/>
          <a:ext cx="8686800" cy="3962400"/>
        </p:xfrm>
        <a:graphic>
          <a:graphicData uri="http://schemas.openxmlformats.org/drawingml/2006/table">
            <a:tbl>
              <a:tblPr/>
              <a:tblGrid>
                <a:gridCol w="1770063"/>
                <a:gridCol w="6916737"/>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Animals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rPr>
                        <a:t>Feed on fruit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rPr>
                        <a:t>Seed pods burst or shatter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Insects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rPr>
                        <a:t>Carry seeds to burrows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rPr>
                        <a:t>Rain and water bodies transport the seed, such as the coconut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Wind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rPr>
                        <a:t>Seeds have adapted special anatomical features to catch the wind, such as the dandelion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8" name="Text Box 33"/>
          <p:cNvSpPr txBox="1">
            <a:spLocks noChangeArrowheads="1"/>
          </p:cNvSpPr>
          <p:nvPr/>
        </p:nvSpPr>
        <p:spPr bwMode="auto">
          <a:xfrm>
            <a:off x="533400" y="16764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pPr>
            <a:r>
              <a:rPr lang="en-US" altLang="en-US" sz="3200" dirty="0"/>
              <a:t>Plants use several dispersal mechanisms:</a:t>
            </a:r>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7B9E6A9-ACBF-4FE5-B7B8-E7AAA3A67048}" type="slidenum">
              <a:rPr lang="en-US" altLang="en-US" sz="1400" smtClean="0"/>
              <a:pPr eaLnBrk="1" hangingPunct="1"/>
              <a:t>15</a:t>
            </a:fld>
            <a:endParaRPr lang="en-US" altLang="en-US" sz="1400" dirty="0" smtClean="0"/>
          </a:p>
        </p:txBody>
      </p:sp>
      <p:sp>
        <p:nvSpPr>
          <p:cNvPr id="19459" name="Rectangle 2"/>
          <p:cNvSpPr>
            <a:spLocks noGrp="1" noChangeArrowheads="1"/>
          </p:cNvSpPr>
          <p:nvPr>
            <p:ph type="title"/>
          </p:nvPr>
        </p:nvSpPr>
        <p:spPr/>
        <p:txBody>
          <a:bodyPr/>
          <a:lstStyle/>
          <a:p>
            <a:pPr eaLnBrk="1" hangingPunct="1"/>
            <a:r>
              <a:rPr lang="en-US" altLang="en-US" dirty="0" smtClean="0"/>
              <a:t>References</a:t>
            </a:r>
          </a:p>
        </p:txBody>
      </p:sp>
      <p:sp>
        <p:nvSpPr>
          <p:cNvPr id="19460" name="Rectangle 3"/>
          <p:cNvSpPr>
            <a:spLocks noGrp="1" noChangeArrowheads="1"/>
          </p:cNvSpPr>
          <p:nvPr>
            <p:ph type="body" idx="1"/>
          </p:nvPr>
        </p:nvSpPr>
        <p:spPr/>
        <p:txBody>
          <a:bodyPr/>
          <a:lstStyle/>
          <a:p>
            <a:pPr eaLnBrk="1" hangingPunct="1">
              <a:lnSpc>
                <a:spcPct val="90000"/>
              </a:lnSpc>
              <a:buFontTx/>
              <a:buNone/>
            </a:pPr>
            <a:r>
              <a:rPr lang="en-US" altLang="en-US" sz="2400" dirty="0" smtClean="0"/>
              <a:t>Parker, R. (2010). </a:t>
            </a:r>
            <a:r>
              <a:rPr lang="en-US" altLang="en-US" sz="2400" i="1" dirty="0" smtClean="0"/>
              <a:t>Plant and soil science: Fundamentals and applications</a:t>
            </a:r>
            <a:r>
              <a:rPr lang="en-US" altLang="en-US" sz="2400" dirty="0" smtClean="0"/>
              <a:t>. Clifton Park, NY: Delmar.</a:t>
            </a:r>
          </a:p>
          <a:p>
            <a:pPr eaLnBrk="1" hangingPunct="1">
              <a:lnSpc>
                <a:spcPct val="90000"/>
              </a:lnSpc>
              <a:buFontTx/>
              <a:buNone/>
            </a:pPr>
            <a:endParaRPr lang="en-US" altLang="en-US" sz="2400" dirty="0" smtClean="0"/>
          </a:p>
          <a:p>
            <a:pPr eaLnBrk="1" hangingPunct="1">
              <a:lnSpc>
                <a:spcPct val="90000"/>
              </a:lnSpc>
              <a:buFontTx/>
              <a:buNone/>
            </a:pPr>
            <a:r>
              <a:rPr lang="en-US" altLang="en-US" sz="2400" dirty="0" smtClean="0"/>
              <a:t>Schooley, J. (1997). </a:t>
            </a:r>
            <a:r>
              <a:rPr lang="en-US" altLang="en-US" sz="2400" i="1" dirty="0" smtClean="0"/>
              <a:t>Introduction to botany</a:t>
            </a:r>
            <a:r>
              <a:rPr lang="en-US" altLang="en-US" sz="2400" dirty="0" smtClean="0"/>
              <a:t>. Albany, NY: Delmar Publishers.</a:t>
            </a:r>
          </a:p>
          <a:p>
            <a:pPr eaLnBrk="1" hangingPunct="1">
              <a:lnSpc>
                <a:spcPct val="90000"/>
              </a:lnSpc>
              <a:buFontTx/>
              <a:buNone/>
            </a:pPr>
            <a:endParaRPr lang="en-US" altLang="en-US" sz="2400" dirty="0" smtClean="0"/>
          </a:p>
          <a:p>
            <a:pPr eaLnBrk="1" hangingPunct="1">
              <a:lnSpc>
                <a:spcPct val="90000"/>
              </a:lnSpc>
              <a:buFontTx/>
              <a:buNone/>
            </a:pPr>
            <a:r>
              <a:rPr lang="en-US" altLang="en-US" sz="2400" dirty="0" smtClean="0"/>
              <a:t>United States Department of Agriculture. (2007). </a:t>
            </a:r>
            <a:r>
              <a:rPr lang="en-US" altLang="en-US" sz="2400" i="1" dirty="0" smtClean="0"/>
              <a:t>Fruit and tree nuts situation and outlook yearbook 2007</a:t>
            </a:r>
            <a:r>
              <a:rPr lang="en-US" altLang="en-US" sz="2400" dirty="0" smtClean="0"/>
              <a:t>. Retrieved from http://www.ers.usda.gov/publications/FTS/2007/Yearbook/FTS2007.pdf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78E4B024-6D81-44A7-9ED0-DEAF1297CC1F}" type="slidenum">
              <a:rPr lang="en-US" altLang="en-US" sz="1400" smtClean="0"/>
              <a:pPr eaLnBrk="1" hangingPunct="1"/>
              <a:t>2</a:t>
            </a:fld>
            <a:endParaRPr lang="en-US" altLang="en-US" sz="1400" dirty="0" smtClean="0"/>
          </a:p>
        </p:txBody>
      </p:sp>
      <p:sp>
        <p:nvSpPr>
          <p:cNvPr id="4099" name="Rectangle 4"/>
          <p:cNvSpPr>
            <a:spLocks noGrp="1" noChangeArrowheads="1"/>
          </p:cNvSpPr>
          <p:nvPr>
            <p:ph type="title"/>
          </p:nvPr>
        </p:nvSpPr>
        <p:spPr>
          <a:xfrm>
            <a:off x="533400" y="2286000"/>
            <a:ext cx="8001000" cy="2667000"/>
          </a:xfrm>
        </p:spPr>
        <p:txBody>
          <a:bodyPr/>
          <a:lstStyle/>
          <a:p>
            <a:pPr eaLnBrk="1" hangingPunct="1"/>
            <a:r>
              <a:rPr lang="en-US" altLang="en-US" b="1" dirty="0" smtClean="0"/>
              <a:t>The Role of Fruit</a:t>
            </a:r>
            <a:br>
              <a:rPr lang="en-US" altLang="en-US" b="1" dirty="0" smtClean="0"/>
            </a:br>
            <a:r>
              <a:rPr lang="en-US" altLang="en-US" sz="2800" b="1" dirty="0" smtClean="0"/>
              <a:t/>
            </a:r>
            <a:br>
              <a:rPr lang="en-US" altLang="en-US" sz="2800" b="1" dirty="0" smtClean="0"/>
            </a:br>
            <a:r>
              <a:rPr lang="en-US" altLang="en-US" sz="2800" b="1" dirty="0" smtClean="0"/>
              <a:t>Unit 7 – Plant Reproduction</a:t>
            </a:r>
            <a:br>
              <a:rPr lang="en-US" altLang="en-US" sz="2800" b="1" dirty="0" smtClean="0"/>
            </a:br>
            <a:r>
              <a:rPr lang="en-US" altLang="en-US" sz="2800" b="1" dirty="0" smtClean="0"/>
              <a:t>Lesson 7.2 Pollination and Dispersion</a:t>
            </a:r>
          </a:p>
        </p:txBody>
      </p:sp>
      <p:sp>
        <p:nvSpPr>
          <p:cNvPr id="4100" name="Text Box 5"/>
          <p:cNvSpPr txBox="1">
            <a:spLocks noChangeArrowheads="1"/>
          </p:cNvSpPr>
          <p:nvPr/>
        </p:nvSpPr>
        <p:spPr bwMode="auto">
          <a:xfrm>
            <a:off x="762000" y="1295400"/>
            <a:ext cx="8382000" cy="51911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sz="2800" b="1" dirty="0"/>
              <a:t>Principles of Agricultural Science – Plant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97AE2FF-8A90-4CF3-996F-6A6C7C967881}" type="slidenum">
              <a:rPr lang="en-US" altLang="en-US" sz="1400" smtClean="0"/>
              <a:pPr eaLnBrk="1" hangingPunct="1"/>
              <a:t>3</a:t>
            </a:fld>
            <a:endParaRPr lang="en-US" altLang="en-US" sz="1400" dirty="0" smtClean="0"/>
          </a:p>
        </p:txBody>
      </p:sp>
      <p:sp>
        <p:nvSpPr>
          <p:cNvPr id="5123" name="Rectangle 2"/>
          <p:cNvSpPr>
            <a:spLocks noGrp="1" noChangeArrowheads="1"/>
          </p:cNvSpPr>
          <p:nvPr>
            <p:ph type="title"/>
          </p:nvPr>
        </p:nvSpPr>
        <p:spPr/>
        <p:txBody>
          <a:bodyPr/>
          <a:lstStyle/>
          <a:p>
            <a:pPr eaLnBrk="1" hangingPunct="1"/>
            <a:r>
              <a:rPr lang="en-US" altLang="en-US" dirty="0" smtClean="0"/>
              <a:t>Fruit</a:t>
            </a:r>
          </a:p>
        </p:txBody>
      </p:sp>
      <p:sp>
        <p:nvSpPr>
          <p:cNvPr id="48131" name="Rectangle 3"/>
          <p:cNvSpPr>
            <a:spLocks noGrp="1" noChangeArrowheads="1"/>
          </p:cNvSpPr>
          <p:nvPr>
            <p:ph type="body" idx="1"/>
          </p:nvPr>
        </p:nvSpPr>
        <p:spPr>
          <a:xfrm>
            <a:off x="457200" y="1828800"/>
            <a:ext cx="6164207" cy="4297363"/>
          </a:xfrm>
        </p:spPr>
        <p:txBody>
          <a:bodyPr/>
          <a:lstStyle/>
          <a:p>
            <a:pPr marL="0" indent="0" eaLnBrk="1" hangingPunct="1">
              <a:lnSpc>
                <a:spcPct val="90000"/>
              </a:lnSpc>
              <a:buNone/>
            </a:pPr>
            <a:r>
              <a:rPr lang="en-US" altLang="en-US" sz="3600" dirty="0" smtClean="0"/>
              <a:t>The wall of the fruit, or ripened ovary, is called the </a:t>
            </a:r>
            <a:r>
              <a:rPr lang="en-US" altLang="en-US" sz="3600" b="1" dirty="0" smtClean="0"/>
              <a:t>pericarp</a:t>
            </a:r>
            <a:r>
              <a:rPr lang="en-US" altLang="en-US" sz="3600" dirty="0" smtClean="0"/>
              <a:t>.</a:t>
            </a:r>
          </a:p>
          <a:p>
            <a:pPr marL="0" indent="0" eaLnBrk="1" hangingPunct="1">
              <a:lnSpc>
                <a:spcPct val="90000"/>
              </a:lnSpc>
              <a:buNone/>
            </a:pPr>
            <a:endParaRPr lang="en-US" altLang="en-US" sz="3600" dirty="0" smtClean="0"/>
          </a:p>
          <a:p>
            <a:pPr marL="0" indent="0" eaLnBrk="1" hangingPunct="1">
              <a:lnSpc>
                <a:spcPct val="90000"/>
              </a:lnSpc>
              <a:buNone/>
            </a:pPr>
            <a:r>
              <a:rPr lang="en-US" altLang="en-US" sz="3600" dirty="0" smtClean="0"/>
              <a:t>Two types of fruit:</a:t>
            </a:r>
          </a:p>
          <a:p>
            <a:pPr eaLnBrk="1" hangingPunct="1">
              <a:lnSpc>
                <a:spcPct val="90000"/>
              </a:lnSpc>
            </a:pPr>
            <a:r>
              <a:rPr lang="en-US" altLang="en-US" dirty="0" smtClean="0"/>
              <a:t>Dry</a:t>
            </a:r>
            <a:endParaRPr lang="en-US" altLang="en-US" dirty="0"/>
          </a:p>
          <a:p>
            <a:pPr eaLnBrk="1" hangingPunct="1">
              <a:lnSpc>
                <a:spcPct val="90000"/>
              </a:lnSpc>
            </a:pPr>
            <a:r>
              <a:rPr lang="en-US" altLang="en-US" dirty="0" smtClean="0"/>
              <a:t>Fleshy</a:t>
            </a: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747" y="2971800"/>
            <a:ext cx="3200400" cy="260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 calcmode="lin" valueType="num">
                                      <p:cBhvr additive="base">
                                        <p:cTn id="19"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4" end="4"/>
                                            </p:txEl>
                                          </p:spTgt>
                                        </p:tgtEl>
                                        <p:attrNameLst>
                                          <p:attrName>style.visibility</p:attrName>
                                        </p:attrNameLst>
                                      </p:cBhvr>
                                      <p:to>
                                        <p:strVal val="visible"/>
                                      </p:to>
                                    </p:set>
                                    <p:anim calcmode="lin" valueType="num">
                                      <p:cBhvr additive="base">
                                        <p:cTn id="25"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279BF1B-3329-49FE-920F-C2A4D25BBF3E}" type="slidenum">
              <a:rPr lang="en-US" altLang="en-US" sz="1400" smtClean="0"/>
              <a:pPr eaLnBrk="1" hangingPunct="1"/>
              <a:t>4</a:t>
            </a:fld>
            <a:endParaRPr lang="en-US" altLang="en-US" sz="1400" dirty="0" smtClean="0"/>
          </a:p>
        </p:txBody>
      </p:sp>
      <p:sp>
        <p:nvSpPr>
          <p:cNvPr id="6147" name="Rectangle 2"/>
          <p:cNvSpPr>
            <a:spLocks noGrp="1" noChangeArrowheads="1"/>
          </p:cNvSpPr>
          <p:nvPr>
            <p:ph type="title"/>
          </p:nvPr>
        </p:nvSpPr>
        <p:spPr/>
        <p:txBody>
          <a:bodyPr/>
          <a:lstStyle/>
          <a:p>
            <a:pPr eaLnBrk="1" hangingPunct="1"/>
            <a:r>
              <a:rPr lang="en-US" altLang="en-US" dirty="0" smtClean="0"/>
              <a:t>Common </a:t>
            </a:r>
            <a:r>
              <a:rPr lang="en-US" altLang="en-US" b="1" dirty="0" smtClean="0"/>
              <a:t>Dry</a:t>
            </a:r>
            <a:r>
              <a:rPr lang="en-US" altLang="en-US" dirty="0" smtClean="0"/>
              <a:t> Fruits</a:t>
            </a:r>
          </a:p>
        </p:txBody>
      </p:sp>
      <p:sp>
        <p:nvSpPr>
          <p:cNvPr id="6148" name="Rectangle 3"/>
          <p:cNvSpPr>
            <a:spLocks noGrp="1" noChangeArrowheads="1"/>
          </p:cNvSpPr>
          <p:nvPr>
            <p:ph type="body" idx="1"/>
          </p:nvPr>
        </p:nvSpPr>
        <p:spPr>
          <a:xfrm>
            <a:off x="457200" y="1828800"/>
            <a:ext cx="8077200" cy="4297363"/>
          </a:xfrm>
        </p:spPr>
        <p:txBody>
          <a:bodyPr/>
          <a:lstStyle/>
          <a:p>
            <a:pPr marL="0" indent="0" eaLnBrk="1" hangingPunct="1">
              <a:buNone/>
            </a:pPr>
            <a:r>
              <a:rPr lang="en-US" altLang="en-US" b="1" dirty="0" smtClean="0"/>
              <a:t>1) Achene</a:t>
            </a:r>
            <a:r>
              <a:rPr lang="en-US" altLang="en-US" dirty="0" smtClean="0"/>
              <a:t> – one-seeded, hard thin shell, such as a sunflower seed</a:t>
            </a:r>
            <a:br>
              <a:rPr lang="en-US" altLang="en-US" dirty="0" smtClean="0"/>
            </a:br>
            <a:r>
              <a:rPr lang="en-US" altLang="en-US" dirty="0" smtClean="0"/>
              <a:t/>
            </a:r>
            <a:br>
              <a:rPr lang="en-US" altLang="en-US" dirty="0" smtClean="0"/>
            </a:br>
            <a:endParaRPr lang="en-US" altLang="en-US" dirty="0" smtClean="0"/>
          </a:p>
          <a:p>
            <a:pPr eaLnBrk="1" hangingPunct="1">
              <a:buFontTx/>
              <a:buNone/>
            </a:pPr>
            <a:endParaRPr lang="en-US" altLang="en-US" dirty="0" smtClean="0"/>
          </a:p>
        </p:txBody>
      </p:sp>
      <p:pic>
        <p:nvPicPr>
          <p:cNvPr id="1026" name="Picture 2" descr="http://upload.wikimedia.org/wikipedia/commons/3/39/Sunflower_Seeds_Kalda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251200"/>
            <a:ext cx="53340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582C533-A090-40C9-B1FA-8F922D9E7F0D}" type="slidenum">
              <a:rPr lang="en-US" altLang="en-US" sz="1400" smtClean="0"/>
              <a:pPr eaLnBrk="1" hangingPunct="1"/>
              <a:t>5</a:t>
            </a:fld>
            <a:endParaRPr lang="en-US" altLang="en-US" sz="1400" dirty="0" smtClean="0"/>
          </a:p>
        </p:txBody>
      </p:sp>
      <p:sp>
        <p:nvSpPr>
          <p:cNvPr id="7171" name="Rectangle 2"/>
          <p:cNvSpPr>
            <a:spLocks noGrp="1" noChangeArrowheads="1"/>
          </p:cNvSpPr>
          <p:nvPr>
            <p:ph type="title"/>
          </p:nvPr>
        </p:nvSpPr>
        <p:spPr/>
        <p:txBody>
          <a:bodyPr/>
          <a:lstStyle/>
          <a:p>
            <a:pPr eaLnBrk="1" hangingPunct="1"/>
            <a:r>
              <a:rPr lang="en-US" altLang="en-US" dirty="0" smtClean="0"/>
              <a:t>Common </a:t>
            </a:r>
            <a:r>
              <a:rPr lang="en-US" altLang="en-US" b="1" dirty="0" smtClean="0"/>
              <a:t>Dry</a:t>
            </a:r>
            <a:r>
              <a:rPr lang="en-US" altLang="en-US" dirty="0" smtClean="0"/>
              <a:t> Fruits (Continued)</a:t>
            </a:r>
          </a:p>
        </p:txBody>
      </p:sp>
      <p:sp>
        <p:nvSpPr>
          <p:cNvPr id="7172" name="Rectangle 3"/>
          <p:cNvSpPr>
            <a:spLocks noGrp="1" noChangeArrowheads="1"/>
          </p:cNvSpPr>
          <p:nvPr>
            <p:ph type="body" idx="1"/>
          </p:nvPr>
        </p:nvSpPr>
        <p:spPr>
          <a:xfrm>
            <a:off x="457200" y="1828800"/>
            <a:ext cx="4343400" cy="4297363"/>
          </a:xfrm>
        </p:spPr>
        <p:txBody>
          <a:bodyPr/>
          <a:lstStyle/>
          <a:p>
            <a:pPr marL="0" indent="0" eaLnBrk="1" hangingPunct="1">
              <a:buNone/>
            </a:pPr>
            <a:r>
              <a:rPr lang="en-US" altLang="en-US" b="1" dirty="0" smtClean="0"/>
              <a:t>2) Grain</a:t>
            </a:r>
            <a:r>
              <a:rPr lang="en-US" altLang="en-US" dirty="0" smtClean="0"/>
              <a:t> – one-seeded, very thin seed covering, such as grasses and cereal grains</a:t>
            </a:r>
          </a:p>
        </p:txBody>
      </p:sp>
      <p:pic>
        <p:nvPicPr>
          <p:cNvPr id="2052" name="Picture 4" descr="http://upload.wikimedia.org/wikipedia/commons/9/9f/BarleyEa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20"/>
          <a:stretch/>
        </p:blipFill>
        <p:spPr bwMode="auto">
          <a:xfrm>
            <a:off x="5105400" y="1849161"/>
            <a:ext cx="3576554" cy="422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73EB86F-A9DF-4AF6-9AB0-97FFBD62A661}" type="slidenum">
              <a:rPr lang="en-US" altLang="en-US" sz="1400" smtClean="0"/>
              <a:pPr eaLnBrk="1" hangingPunct="1"/>
              <a:t>6</a:t>
            </a:fld>
            <a:endParaRPr lang="en-US" altLang="en-US" sz="1400" dirty="0" smtClean="0"/>
          </a:p>
        </p:txBody>
      </p:sp>
      <p:sp>
        <p:nvSpPr>
          <p:cNvPr id="8195" name="Rectangle 2"/>
          <p:cNvSpPr>
            <a:spLocks noGrp="1" noChangeArrowheads="1"/>
          </p:cNvSpPr>
          <p:nvPr>
            <p:ph type="title"/>
          </p:nvPr>
        </p:nvSpPr>
        <p:spPr>
          <a:xfrm>
            <a:off x="457200" y="304800"/>
            <a:ext cx="8229600" cy="1020763"/>
          </a:xfrm>
        </p:spPr>
        <p:txBody>
          <a:bodyPr/>
          <a:lstStyle/>
          <a:p>
            <a:pPr eaLnBrk="1" hangingPunct="1"/>
            <a:r>
              <a:rPr lang="en-US" altLang="en-US" dirty="0" smtClean="0"/>
              <a:t>Common </a:t>
            </a:r>
            <a:r>
              <a:rPr lang="en-US" altLang="en-US" b="1" dirty="0" smtClean="0"/>
              <a:t>Dry</a:t>
            </a:r>
            <a:r>
              <a:rPr lang="en-US" altLang="en-US" dirty="0" smtClean="0"/>
              <a:t> Fruits (Continued)</a:t>
            </a:r>
          </a:p>
        </p:txBody>
      </p:sp>
      <p:sp>
        <p:nvSpPr>
          <p:cNvPr id="8196" name="Rectangle 3"/>
          <p:cNvSpPr>
            <a:spLocks noGrp="1" noChangeArrowheads="1"/>
          </p:cNvSpPr>
          <p:nvPr>
            <p:ph type="body" idx="1"/>
          </p:nvPr>
        </p:nvSpPr>
        <p:spPr>
          <a:xfrm>
            <a:off x="457200" y="1828800"/>
            <a:ext cx="4419600" cy="4171350"/>
          </a:xfrm>
        </p:spPr>
        <p:txBody>
          <a:bodyPr/>
          <a:lstStyle/>
          <a:p>
            <a:pPr marL="0" indent="0" eaLnBrk="1" hangingPunct="1">
              <a:buNone/>
            </a:pPr>
            <a:r>
              <a:rPr lang="en-US" altLang="en-US" b="1" dirty="0" smtClean="0"/>
              <a:t>3) Nut</a:t>
            </a:r>
            <a:r>
              <a:rPr lang="en-US" altLang="en-US" dirty="0" smtClean="0"/>
              <a:t> – hard-shelled one seeded fruit, such as a walnut</a:t>
            </a:r>
          </a:p>
        </p:txBody>
      </p:sp>
      <p:sp>
        <p:nvSpPr>
          <p:cNvPr id="2" name="AutoShape 2" descr="data:image/jpeg;base64,/9j/4AAQSkZJRgABAQAAAQABAAD/2wCEAAkGBxQSEhQUEhQUFRUWFBQVFRcWFBQXFBQXFBQWFxQXFRUYHCggGBolHBQUITEhJSkrLi4uGB8zODMsNygtLisBCgoKDg0OGhAQGi0kICYsLCwsLCwsLCwsLCwsLCwsLCwsLCwsLCwsLCwsLCwsLCwsLCwsLCwsLCwsLCwsLCwsLP/AABEIAMIBAwMBIgACEQEDEQH/xAAcAAABBQEBAQAAAAAAAAAAAAABAAIEBQYDBwj/xAA9EAABAwIDBgQDBQcEAwEAAAABAAIRAyEEBTEGEkFRYXEigZGhEzKxB0JSwdEUI2JyguHwFUOS8aKywjP/xAAZAQADAQEBAAAAAAAAAAAAAAAAAQMCBAX/xAAmEQACAgICAgICAgMAAAAAAAAAAQIRAyESMQRBUWETMhQicZGx/9oADAMBAAIRAxEAPwDdBPCaAnhTGOCcE0J4SASIQhEIAKSUJIACKSSBiRCUIoAQT2oAJwCAHJwQaE8BAghOCG6nAJgEJwSCK0ICSIQQAEk6EkwAgiUQEABNJTymlADUiigUANQTihCQAlFBFAFOF0amNT2hZGPCIQCckAkUkUAJJEJIACUIwkgYgEQoWOzNlI7t3P4Mbr3P4R391Q43NnvMOcGNPAT/AOR9OijkzRhr2UhicjQ4nMqbOO8eTb+p0Crq2a1HCWw0dLn1NvZZd2cNpghz2h33NOHK9jp6rPY3FmoQS7ybx4w8zDh0IXLLNOX0dEcMUbLEZ82JdUqPF7N3yD2iGn1VV/rrPmFEwbiQQ+P+JE+apqTHvMhhJPEtn3NlNZllZ1zH9R9lPvspSRKpbV4ebiOd5cOkRr0lWeG2ioOEsrRAkxVAcP6d5Uz8qq8A3nEgH10Pqo7smeSC+hvR0DvUjzRSA1rdqQwj9+YmPGJHqQrnCZ69wkfDeOhIPqDC86GVMv8AuQydbKH/AKc+m7eo1X0zfjI5nVaWSS6kzLxxfo9fp5wPvU3Dq0hw/JTMPj6bzDXCeRkO9Dr5LyfC4/Ft1rtcBzpiet1as2iLRNYBzeJi4vGnmFVeVJd7Jvx0+j0xJZbK86DxNGoD/A4lw9CZb5WV/hcwa87p8DuR0P8AKeP16Lqx54z0c88UokqEiEUoVyQ0oQnJIAYQgU4hBAxqCJQhAAJRShJAFQE9pXNqe1YGPBRTU5IAhOTQnAIAIRQSQAlVZzmhpjcp3fxOu4OccXdP8PTNMxDPA35y2f5RpPfWOxWB2hzwMlrXAfjJI734knv3XNmy1/WPZfHjvbOmYZoGT+83ZvJkvJ42bvFx7rOV8S2pPiNNupL/AJ3xx3GzHQX78Fn802jJP7rXi9wv/T/f0VBVrucZJJJNzxJP1Kzj8dtWyksqXRq2Zpg2Ol5rVYOsAfWZVhR25wlM+HDu7ndn3WDr4ao0S5j2jmWuA9SFGDSTa56K68eD9k5Z5fB6TU+0in92kR3P6BBv2kD8A9HXWYyDZSpXh1SadPrZzuwOg6rcUdl8K1kfCBPUEu8zPuufJ+GDrb/wVg8klejnhftJoEeOmR/Kf1ClU/tAw40PkTHvJVfX2Lw75/dupGNWuNj2MhU+L+z4gE06wPIFvsSDb0WU8D9tDf5F6TN3S26whA/ejS44j9VZ0c4wlYWqUHTzcwO9yCF4bmGRV6HzMkfib4h+o8woIerLx4yVxlZN5adNUfQT8oo1L0z/AMHhw+pVdj8mqUhvAfEaLkaOI4iO0rxEVI5K8y7anGYeC2rV3dN2oXupnpDjHpCxLxX6ZpZkek06bWxUY8Bti0j5jOgAGpvHJX2XZ2HeCp5H+40K82yfaD4zyHNFMuMtA+TeIuBym5HUlXpG+CRrwXLJOLpl6TVo9WwOaaCoZGjX/k/keqt15fkOZGmRRrGWPs1x4O/CTyPBbTKsbuOFN5lpswngfwk/RdeDyH+sjly4faLuUEYTV3HKJAhFCUANKCcU0oGBJFJAFME8LmCngrAx6cE0IpAORTQnIAIULOcybh6Re650aPxOOg7cT0UwLzfP81/aa0i9NhDafIje8Tv6i30DVLNk4RK4ocmNzTPBh6ZqVCHVKkkDQvdEwOQAgei8tx+OfXc5x+8Z9eA5Dp0VhtZi3VsS4fdpncbEADmfX6IYPAyLCe3D9SpwSguT7Ku5OvRxybIHVyI49z68gt5lGz1GgQWsl9vG8iJ/g5J2S4MUabHNF/vwef6K4+PJIHKR+i5cuaU3V6KxgokTEYVptA5A6jrK50cuYwzDfQA35ldQ8g7vnJ5Toue+65BjgA4FvG+pUCtEhtON0gTAIHLhqV0A3QS6+pM/5oodKueJvrYx7Lo6qXgNdAOhiD5HpYICjpQxAcDcHX2tMfmouJr7ssb80W5X4iO49uaiUqu6SwjdLAGg9vli2hA9V2bUMQBLyYYBoTwjlFzfgit0aoj4ug+n8p6mf8hZ/G5P+0OH7sh3FzBcibg8D391v8JssHgHEVHPdyaYpjsIv3K0OHwDKTd1jQB0/M8SrwUou7IzyRaqrMfs9siyiJLGtPOzn34FxH0WhxWSUnMLXNkEXBuD3BVxhMLMu9Ea9G8J1e2ScmeGZ7kVShXc1jfBZzY4C8wem6rvJM5cYY9hD4F+FSBqeR7a91P25pYltdz6LWOphjZabvsXSQOUKtyrO6TnRVhhsIcC0g9CSnkcmur/AOl4cWjS+Gqwg3B9uXmrjIsUXg0qj94gWcYDiBz5lZt+eYIuO7iGsfFw4Oa1x43IjzRxGKNMsqA6Q4aix79CpStLaElej1fKMYXtLXfOww7ryd5qcQsrlOJ/e0qgI3ag3SeYcLT13oWqXp+Pk5w2cOWPGQCgnIK5IaUkSmoGBJFJAFME5qYE4FYGdAiE0FOBSAcjKalKAM/tzmho4Ysaf3lY/CZGoB//AEI/pkTwLgsYynAaYJu2wtoNL6Jm2eZitjbuPw6bQ2mQCZNi97YHO08g1KnXBG6XCeB58o9V5/kS5S0d+GPGJUt2amq4hzd0uc69yCXExPHXVS8ZlzqTY5xpxEjeM8oVg2sW6hp6i09wQuONx4LdwtJa63iMRMzA7cJCnz5dmuLXQmOdTvvHS1h78092aAQCdw3vFh5AqBllR5G7VI8JhrhBm1j38lMxQabkCJ5jSOam1To2iX8fwkhzXcyCNbX6I0sQDMmJA1FhwVa6mwjeY8AaWiPOdUz9rAs6Dy3Yn9VmjVFtVwYJlhI4xbmoWJxW5fwl03kEHvIKjOzxtO4D+BvukW87Kvx2b0H+IvAtwBmbgyQR0W1jkxXXZZVMcNSJkaT14z5+q6bI4xj8S+SQ5tMlgJ/E6Hz1gNWTqZxSbZsxe40Pbrqp2wFRtTGOOobTc4SNIIH/ANK8cLVyaJzyKqTPX8NVuBzTsXWM7o1J9FXuoF4Fy3kQYPkVLyqg7eIe4wCIJPiPcrEr9EFRd0RugBc8THBdqzI105qHWet2IzubYctf8QmQ4gaWaNPIKLWw9Nwl7GPgyPCCfJaKozeGioq2EcKha4w0iWka8oJ6KUovtFYyVUx2Ow9KqwNqUqbxyc0QI4Qo+cYIVW6XHurnLcviSbiwBPPjCbndZtNthLneFo5k/ktODrbBT3SKHIcduEUKnyuswkmx4tXoWRY0vaWP+dnqW8D5fovN81oSJB8UAg8ntuD7BabZ/Mi9lGsYDgdyrGgvuu8uK1hnwlYZY8om1KbKRKC9U4AFIpQkgBQgkkgClCeExOCwMeAnBNCckAVXbQY8UaFQ77WPLHinPF+6d2w6wpmIrtptLnkNa25J4LzbPcS7FV3P/wBsQ2mDIG6OJGskkn05KObKoL7K4cfN/RSUWuDAJsNINx24rs01Iu5pj8TQTH9IClnDyBeL8E4YaNT73Xm2ejoZSL+G6Ocb7ZXbfdF2j1/supIHXtN/ROpgk6Ojvb3CKkLlEjljT90dbt/smV8upuY5sOG9xa5tuoBkKwfRI4gd/wDpQMTVFxvsB8rd1pRZlzRm8z2fqNgUajiDMio8M9D8v00VDvim4tLi1w1O+HNMjmJHutZiMWWyXVKUAT84JtyavO69UvcXEyXEk+a78Cck1I5ss+LTRfVsa1o8Vb4nINv/AG9VWYrH750j3Pvp5KDK6UQ8mGgk9BJ9leOJR2SlllLQTH8S6YHGOo1GVG6scD3gzC6nAV4n4dSOxUJzSNVtUzDtHtey+19LFQJDXAeJhNwJiZ0I7aTdehYFjXC2hA7XXzpsTSw1SqWYx7m0gN8AfK54IEOMSJB4RML3fAZuwtb8Bj6gt8ghoGg+aPRcWWCgykW5ItgCPDILevIcOqh1CS+BTfu/i8IAP8pMkRxHVGrWquEfBLOrnD6CbqT8QxJ5KNo0Mc0AS5wHC9lFxtNsS4zpEarvvf5JXUtkXj/OiLsfRnK2aVH1PhNb8Fg03hJcNJHBQMUHGtc73w2wO7uMDSw91f4rLd8tqT4mTu8vNYzGVXse97/DLzAOsCwMeSxPoriVsk4qt4b8wrPZDdc3EUwbkh0T+JsWHduqoMfjW1KesP66GPoVK2JBbWNQz8u4fYhTiyslo9Sy+tv02k/NEOHJwsVIVZlVTxOH4vF56O/JWUL18UuUEzzZqpMUoFIoKhkUJJGEkAUoTkwJwUxj0QmohAHnOd5nUfVqCoTDHOhk+FsEgW59VCwtB1Qk3vyJ4c1o9vMoG7+00wN5oHxY1ewce7fp2Cz2PxlduHd+zU4O7Ic5plzdTH8S87JiantnfDInHRJr/CoN3q9RjBwBNz25+Sz2N25w7ZFKmXkaH5Gn2lY7H4DEucX1W1HOPF0k/wBgq+rhnt+ZpC6sfjw+bOeeSXwayr9oNX7lGk3vvO/MKJiduMU+wLGfyMv6mVmt0rVbF5FTxG86oTAMQPLX1VJxxY48mjEZTk6spK2b4hxBNWp5OI+mqrzJ11XrTcjoMBJptGpG98xA6KBi8DRcbsp20gX9lzrzYLSiW/jN+zA5VgDWeG6c+cLVUtj6X3nPv1aI84PuFY4PCjfd8NobEcw+4+itqeCqxLiRHMnpMWUsvlTb/rorDBGK3sqMu2Mw7SS/feJsSRA7hv5q6OADYaB4PukABv8AKSIgrtSwT9WPjToCJ9Cn121AIcQAdbSNeQXNPJOX7OysYxj0Krl9NoFz2JJj/JVRT2QZinEtAawD5hqSdWxxOimGkXObTD3eJwE6RJjhf/pbvLMI2nTawaNAHfme5WsVp2mZytJUZvZ3Ymjhj4QTJO84nxEHQW4fqt1QotpgBgi3AKvruLSA1pJdy/NTcMahDZAEevsrfkt/ZzNOiVUqndjUqCGuOpEKZUbAMm6jUsSzmPofRPt7F0F7LcAo2/ARxFYusB/n5JlQQ3eeQAAhq3oZyx+ZMo0nPe8NsT162WPcWYoCo0ENizi4yeZImB2UXM2nG1pO82gPCbwHx91o5c1aDD7oDWiGgeEDgFHJNPR044cdmbzOkWSAN60SbK/2fwwqUGODi0lurLwZIIIPUKLmFKNVb7LYYMwwmRDnm/LeJ9FiLNzei02boVhXaHVQ8NBLobBA0AJ6raFUWyNP92+ofvvMdm+ED2KvCV63jxqCfyebmdyAUkU2FcmBJGySAKQJwKYE4FTGPKG8gVHxVcNBJQBHzjENbTdvCQWkEcwRELK5O8Pw4adWE0/TQ+kFcNos4L5DT4fqqfZfNQMSaZMCo0j+ptx5xPooZ48o2WxOmTc4wLolt45rOtqNd4XNGtxEwevDgvQMTSWVzjK4fvtt+Ky4Iy9HaiodktB0SN3Xhaw4Hhx15I7L5e6lXqNa7weHdniTNx/xPsrig2Wzy/Lr2+qhMx7aGJAjwkTpx4e0+q2sk2nHsTjHtGjrtgeOLDSdfUey4Yii0CYA5wQXep08k6nWZVe11xa1jfr0XZ+Dm4JPSRHoueqNEN2JFNwqUwCdHQNQPzuV2w2NFR07w6zw6QTqpFLBtGseq54g02mTFho0Xm3S8oHaJYIJiQ6x1j1XA0hrvNibwAfKU01hEmw5Rf3CiuqgvAA3QCXHrGk+aKBHXCVJxNOwA8RE62aYPe62lCoV5nnObOo1mVQBDTJAiXMNnAcjBlbXKc2ZVY17DLSJHPsRwKtGP9bI5ezQ4cGZm+n+BTKlXd1N1Rsxd1I/aJEcU4RUeiTtnWtipXANnVN3V2piP8utJWK6OgEdFkdqczqVXDDUBDnkgu1LWjV3e4jurLafaKnhaZc4ydAOJJ0gLCYLaKiA6o97RWed6SZ3RwZ259VuSdaNY0u2SGNrZaWio91bBkwSRNSiTx6ieH0K19JoMQQ4ESCNCDoQvP8AONsqT6T2/MXCIGkwrT7P8+dXpMoNa1potAqOJlzmFzt34Y6CASeixPFKUebVFIzSfGzSY+lvPFMQ52oZz0kuPBonzVrWpk/Dogy4/MfqUcNhmUGmoeVp1jmTxK7bOjf3qztXmG9Gj9UsWLlKv9iyZKVmnwVMMY1rdGgAeSkKNQepK9ZdHAwIFKEkwAkmooEUgTgmApwKmaCSqXaCk5zLK4K41myEAeVZnIlYjEYh9Oq2o0w5rg5vcGV6ZtJgt1x5LBZ1hOKI/ZpnqGQ5q3GUG1WfNo9v4XDUKbi6QLbCZ7W5rxvZjPn4OsHCSw2qNHEcx1C9kwWLZWY2pTIc1wkf36rz8+Hg/o6sWTkjOVKZpuuDB4i4H9uiqNo8tL2irTEube0XHbh5LaV6PTXmoj8A08NeVvooxbi7RZ7MLle0zIa2pYg8eHmtczNWubII0MQdeWigY3ZOm4khjJ/ibx6lpBVViskfh/GMON0amlUf/wCpVJRhL9dGU37NC7MBY2sL9Ot1nMfmrqbnOa4nfIJBAj+H2VZjs4aSBTa8mL73A8RHFRalR77ua4nsVrHhcdsHJPSNPlGZudSuZcCR16KUXtvJ8RibWva3GFjqGJgwCGu5HQ/opuIzGoBdhjgRf6LMsD5aNqaSL/MA2ozd05kRc8JuqDLcwq4Go74bQQ6N4EktIBsehVUzMnOOjr8ufYarpVp1dSXjo6nZXhicNNk5TUuj1jIM2ZXY13yuJiL6jhpErTYRgheI5PtD+ziqZh+7FON7dLjbyiZlbjJftBoVQ1ryKbyIdNmh0cCdQsvE47olJpvRuKjoNoVPtFji2jUh+5DHHesYgHhyQxGPY0Ave1o1kuaAs/m+bCtDKPipuB+K7dO6RwawnWeYU+VKzUcbbPNKja+LdvVnxFhvT7NVxluxG/Bc50dGgH3larK8h8W8GHu7QdgtZgsvIACb8mb1HSNvDBd7Zj8F9n2HB1qOJ4OLSB7La5XkVHDgbtJrTEEgeKBe543VjQohnC50VNtRnrcPTMm/LiTyWHOUu3YqS6KrafN954pjTj2Wh2VrSyOS8zwFV1WoXu1cZ7cgvUdnMLu0wea7cMOCo5ssrZoqDlLCh0ApgXQiLHJpKSBTEKUkEkAUbU6FzanhYND1zeE8BNcgDM7UYWWyvPczoSCvWcwo77SOi86zbDQ4hIaPN8XT3XFXWym078I6DLqTj4m8QfxN6rhnOGgyqVbcVONMSbi7R7xRxrKzGvpOaQeIv/0U6mw6gzwPTrK8VyfOa2GdvUnRzabtPcLdZR9oTDArMLCbEi7O/MLz8niyi7XR1wzJqmbY0+aQC54SuKrQ9jmvadC0yuzR+KFzN7Koif6fRDi7cbvO1IaJPmomKpsaf1FlcFg4n3ULM6cgQJ7DglJ2jcdMpquUUahBdTa484U+llTWizQByiyGH8JsD3U44rmUJ62wk3eipbkwbJpwwmbECDPI6hdatUtbuvpONokQ4HzlTWybwF0bSvLhosOSNU/ZiMbk9Oo4kU3CeYFvQyeyfh9hqJFxUcTpBAH0W9puXYsKrHLOtNmJRj7RjMJscxpBLTAgAudvEdp0WqybLRMADdaOOpPNSRhSdV3wND4Zme4WHybt7DkqomswsIgD7vmeSiY7M2sBL3BrRzKxG0P2jMaCzD+I/i4KsYuTpIm3XZptqdoKeFaST4uXGV5NjcxqYqrvvNpsOA/uq3FYx9d5fUcST7dlc5Ng5IXbjwqG32Qlk5aXRpNmMAXOaAF6nhacAAcAs/svlgY0OIudFqaDVZIjJkjDsUhMYE5URkKBKEoFMQUkoSQBQBOXMOTgVM0dEHIAolAHKoFkNpMBcuHFbFwULHYcPaQUAeQ5rhZBWSxVKCvT87y0tJssXmuC1Ti6G0Z1JPq04K5qhgmZfmVWg7epVHMPQ2PcaFanAfaLiGwKrWVB23XeyxaSnPFCXaNxnJdHqOE2+wzvna9h9Qr3B59h6ny1R6wvEZTmujRc8vCg+tFV5D9n0HRxTXDVp/4ldTTpu1aF8/UsdUb8r3DzKl08/wAQ02qv9VJ+HP5RtZ4nuxw7SbW810ZhG8yvEKe1+KH+4fNF22OLP+7HYLH8Od+jX54/J7pRwYCdUdSb872ju5eBVdpsU7Ws/wBVBq5hVd81R57uK2vEl9GXmie74/anBUBJqNJ5NWJzv7TZJGGp/wBTz9AvNpSCvHxYrvZN5n6LDMs3rYh01ajndJsOwUVjU1rVNwtCSr0orRO2+yVl2GkhekbIZLveIiwWf2cyoucLL1fLcIKbA0efdY7GyXQpRbgrCiyFxw7FLhbSMClOTJQlMB0oFAIEpgGEkJRQBnwU6UwFFTGdEZTAU5ACTHBPQKAKrM8AHg81gs4ysgmy9OcFWZlloeOqBo8UzLAEKmqUyF6pmuRG9lksxyYjgmpCaMokrCvgCFEfRIW7MnNJIhBMAoygkgAykgiAgBIpBi6tppDOYC6MYu9Ogp+FwBPBJsdETD4eVpslyouIACl5Ns855EBek5HkbaIFrqbdj6G7P5OKTQSL/RaKkxCnTUqmxNIydKYT5QQ3lsAoSgkgAoSlKBQAUk2UkAUAT2pJLADgikkgAhBySSBgTXpJJgQsU0Qspm7Bew9EklljRk8cwcgqbEtHJJJNAyvqhR3BJJURkYUEUkxBCcEkkhnVoXemEUkMCywbRyWpyVgkWHogkpM36PRcmpgNsAPJW6KSaMsk0gpA0SSWkICT0UkwGt4pBJJNAAocUkkgAkkk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SEhQUEhQUFRUWFBQVFRcWFBQXFBQXFBQWFxQXFRUYHCggGBolHBQUITEhJSkrLi4uGB8zODMsNygtLisBCgoKDg0OGhAQGi0kICYsLCwsLCwsLCwsLCwsLCwsLCwsLCwsLCwsLCwsLCwsLCwsLCwsLCwsLCwsLCwsLCwsLP/AABEIAMIBAwMBIgACEQEDEQH/xAAcAAABBQEBAQAAAAAAAAAAAAABAAIEBQYDBwj/xAA9EAABAwIDBgQDBQcEAwEAAAABAAIRAyEEBTEGEkFRYXEigZGhEzKxB0JSwdEUI2JyguHwFUOS8aKywjP/xAAZAQADAQEBAAAAAAAAAAAAAAAAAQMCBAX/xAAmEQACAgICAgICAgMAAAAAAAAAAQIRAyESMQRBUWETMhQicZGx/9oADAMBAAIRAxEAPwDdBPCaAnhTGOCcE0J4SASIQhEIAKSUJIACKSSBiRCUIoAQT2oAJwCAHJwQaE8BAghOCG6nAJgEJwSCK0ICSIQQAEk6EkwAgiUQEABNJTymlADUiigUANQTihCQAlFBFAFOF0amNT2hZGPCIQCckAkUkUAJJEJIACUIwkgYgEQoWOzNlI7t3P4Mbr3P4R391Q43NnvMOcGNPAT/AOR9OijkzRhr2UhicjQ4nMqbOO8eTb+p0Crq2a1HCWw0dLn1NvZZd2cNpghz2h33NOHK9jp6rPY3FmoQS7ybx4w8zDh0IXLLNOX0dEcMUbLEZ82JdUqPF7N3yD2iGn1VV/rrPmFEwbiQQ+P+JE+apqTHvMhhJPEtn3NlNZllZ1zH9R9lPvspSRKpbV4ebiOd5cOkRr0lWeG2ioOEsrRAkxVAcP6d5Uz8qq8A3nEgH10Pqo7smeSC+hvR0DvUjzRSA1rdqQwj9+YmPGJHqQrnCZ69wkfDeOhIPqDC86GVMv8AuQydbKH/AKc+m7eo1X0zfjI5nVaWSS6kzLxxfo9fp5wPvU3Dq0hw/JTMPj6bzDXCeRkO9Dr5LyfC4/Ft1rtcBzpiet1as2iLRNYBzeJi4vGnmFVeVJd7Jvx0+j0xJZbK86DxNGoD/A4lw9CZb5WV/hcwa87p8DuR0P8AKeP16Lqx54z0c88UokqEiEUoVyQ0oQnJIAYQgU4hBAxqCJQhAAJRShJAFQE9pXNqe1YGPBRTU5IAhOTQnAIAIRQSQAlVZzmhpjcp3fxOu4OccXdP8PTNMxDPA35y2f5RpPfWOxWB2hzwMlrXAfjJI734knv3XNmy1/WPZfHjvbOmYZoGT+83ZvJkvJ42bvFx7rOV8S2pPiNNupL/AJ3xx3GzHQX78Fn802jJP7rXi9wv/T/f0VBVrucZJJJNzxJP1Kzj8dtWyksqXRq2Zpg2Ol5rVYOsAfWZVhR25wlM+HDu7ndn3WDr4ao0S5j2jmWuA9SFGDSTa56K68eD9k5Z5fB6TU+0in92kR3P6BBv2kD8A9HXWYyDZSpXh1SadPrZzuwOg6rcUdl8K1kfCBPUEu8zPuufJ+GDrb/wVg8klejnhftJoEeOmR/Kf1ClU/tAw40PkTHvJVfX2Lw75/dupGNWuNj2MhU+L+z4gE06wPIFvsSDb0WU8D9tDf5F6TN3S26whA/ejS44j9VZ0c4wlYWqUHTzcwO9yCF4bmGRV6HzMkfib4h+o8woIerLx4yVxlZN5adNUfQT8oo1L0z/AMHhw+pVdj8mqUhvAfEaLkaOI4iO0rxEVI5K8y7anGYeC2rV3dN2oXupnpDjHpCxLxX6ZpZkek06bWxUY8Bti0j5jOgAGpvHJX2XZ2HeCp5H+40K82yfaD4zyHNFMuMtA+TeIuBym5HUlXpG+CRrwXLJOLpl6TVo9WwOaaCoZGjX/k/keqt15fkOZGmRRrGWPs1x4O/CTyPBbTKsbuOFN5lpswngfwk/RdeDyH+sjly4faLuUEYTV3HKJAhFCUANKCcU0oGBJFJAFME8LmCngrAx6cE0IpAORTQnIAIULOcybh6Re650aPxOOg7cT0UwLzfP81/aa0i9NhDafIje8Tv6i30DVLNk4RK4ocmNzTPBh6ZqVCHVKkkDQvdEwOQAgei8tx+OfXc5x+8Z9eA5Dp0VhtZi3VsS4fdpncbEADmfX6IYPAyLCe3D9SpwSguT7Ku5OvRxybIHVyI49z68gt5lGz1GgQWsl9vG8iJ/g5J2S4MUabHNF/vwef6K4+PJIHKR+i5cuaU3V6KxgokTEYVptA5A6jrK50cuYwzDfQA35ldQ8g7vnJ5Toue+65BjgA4FvG+pUCtEhtON0gTAIHLhqV0A3QS6+pM/5oodKueJvrYx7Lo6qXgNdAOhiD5HpYICjpQxAcDcHX2tMfmouJr7ssb80W5X4iO49uaiUqu6SwjdLAGg9vli2hA9V2bUMQBLyYYBoTwjlFzfgit0aoj4ug+n8p6mf8hZ/G5P+0OH7sh3FzBcibg8D391v8JssHgHEVHPdyaYpjsIv3K0OHwDKTd1jQB0/M8SrwUou7IzyRaqrMfs9siyiJLGtPOzn34FxH0WhxWSUnMLXNkEXBuD3BVxhMLMu9Ea9G8J1e2ScmeGZ7kVShXc1jfBZzY4C8wem6rvJM5cYY9hD4F+FSBqeR7a91P25pYltdz6LWOphjZabvsXSQOUKtyrO6TnRVhhsIcC0g9CSnkcmur/AOl4cWjS+Gqwg3B9uXmrjIsUXg0qj94gWcYDiBz5lZt+eYIuO7iGsfFw4Oa1x43IjzRxGKNMsqA6Q4aix79CpStLaElej1fKMYXtLXfOww7ryd5qcQsrlOJ/e0qgI3ag3SeYcLT13oWqXp+Pk5w2cOWPGQCgnIK5IaUkSmoGBJFJAFME5qYE4FYGdAiE0FOBSAcjKalKAM/tzmho4Ysaf3lY/CZGoB//AEI/pkTwLgsYynAaYJu2wtoNL6Jm2eZitjbuPw6bQ2mQCZNi97YHO08g1KnXBG6XCeB58o9V5/kS5S0d+GPGJUt2amq4hzd0uc69yCXExPHXVS8ZlzqTY5xpxEjeM8oVg2sW6hp6i09wQuONx4LdwtJa63iMRMzA7cJCnz5dmuLXQmOdTvvHS1h78092aAQCdw3vFh5AqBllR5G7VI8JhrhBm1j38lMxQabkCJ5jSOam1To2iX8fwkhzXcyCNbX6I0sQDMmJA1FhwVa6mwjeY8AaWiPOdUz9rAs6Dy3Yn9VmjVFtVwYJlhI4xbmoWJxW5fwl03kEHvIKjOzxtO4D+BvukW87Kvx2b0H+IvAtwBmbgyQR0W1jkxXXZZVMcNSJkaT14z5+q6bI4xj8S+SQ5tMlgJ/E6Hz1gNWTqZxSbZsxe40Pbrqp2wFRtTGOOobTc4SNIIH/ANK8cLVyaJzyKqTPX8NVuBzTsXWM7o1J9FXuoF4Fy3kQYPkVLyqg7eIe4wCIJPiPcrEr9EFRd0RugBc8THBdqzI105qHWet2IzubYctf8QmQ4gaWaNPIKLWw9Nwl7GPgyPCCfJaKozeGioq2EcKha4w0iWka8oJ6KUovtFYyVUx2Ow9KqwNqUqbxyc0QI4Qo+cYIVW6XHurnLcviSbiwBPPjCbndZtNthLneFo5k/ktODrbBT3SKHIcduEUKnyuswkmx4tXoWRY0vaWP+dnqW8D5fovN81oSJB8UAg8ntuD7BabZ/Mi9lGsYDgdyrGgvuu8uK1hnwlYZY8om1KbKRKC9U4AFIpQkgBQgkkgClCeExOCwMeAnBNCckAVXbQY8UaFQ77WPLHinPF+6d2w6wpmIrtptLnkNa25J4LzbPcS7FV3P/wBsQ2mDIG6OJGskkn05KObKoL7K4cfN/RSUWuDAJsNINx24rs01Iu5pj8TQTH9IClnDyBeL8E4YaNT73Xm2ejoZSL+G6Ocb7ZXbfdF2j1/supIHXtN/ROpgk6Ojvb3CKkLlEjljT90dbt/smV8upuY5sOG9xa5tuoBkKwfRI4gd/wDpQMTVFxvsB8rd1pRZlzRm8z2fqNgUajiDMio8M9D8v00VDvim4tLi1w1O+HNMjmJHutZiMWWyXVKUAT84JtyavO69UvcXEyXEk+a78Cck1I5ss+LTRfVsa1o8Vb4nINv/AG9VWYrH750j3Pvp5KDK6UQ8mGgk9BJ9leOJR2SlllLQTH8S6YHGOo1GVG6scD3gzC6nAV4n4dSOxUJzSNVtUzDtHtey+19LFQJDXAeJhNwJiZ0I7aTdehYFjXC2hA7XXzpsTSw1SqWYx7m0gN8AfK54IEOMSJB4RML3fAZuwtb8Bj6gt8ghoGg+aPRcWWCgykW5ItgCPDILevIcOqh1CS+BTfu/i8IAP8pMkRxHVGrWquEfBLOrnD6CbqT8QxJ5KNo0Mc0AS5wHC9lFxtNsS4zpEarvvf5JXUtkXj/OiLsfRnK2aVH1PhNb8Fg03hJcNJHBQMUHGtc73w2wO7uMDSw91f4rLd8tqT4mTu8vNYzGVXse97/DLzAOsCwMeSxPoriVsk4qt4b8wrPZDdc3EUwbkh0T+JsWHduqoMfjW1KesP66GPoVK2JBbWNQz8u4fYhTiyslo9Sy+tv02k/NEOHJwsVIVZlVTxOH4vF56O/JWUL18UuUEzzZqpMUoFIoKhkUJJGEkAUoTkwJwUxj0QmohAHnOd5nUfVqCoTDHOhk+FsEgW59VCwtB1Qk3vyJ4c1o9vMoG7+00wN5oHxY1ewce7fp2Cz2PxlduHd+zU4O7Ic5plzdTH8S87JiantnfDInHRJr/CoN3q9RjBwBNz25+Sz2N25w7ZFKmXkaH5Gn2lY7H4DEucX1W1HOPF0k/wBgq+rhnt+ZpC6sfjw+bOeeSXwayr9oNX7lGk3vvO/MKJiduMU+wLGfyMv6mVmt0rVbF5FTxG86oTAMQPLX1VJxxY48mjEZTk6spK2b4hxBNWp5OI+mqrzJ11XrTcjoMBJptGpG98xA6KBi8DRcbsp20gX9lzrzYLSiW/jN+zA5VgDWeG6c+cLVUtj6X3nPv1aI84PuFY4PCjfd8NobEcw+4+itqeCqxLiRHMnpMWUsvlTb/rorDBGK3sqMu2Mw7SS/feJsSRA7hv5q6OADYaB4PukABv8AKSIgrtSwT9WPjToCJ9Cn121AIcQAdbSNeQXNPJOX7OysYxj0Krl9NoFz2JJj/JVRT2QZinEtAawD5hqSdWxxOimGkXObTD3eJwE6RJjhf/pbvLMI2nTawaNAHfme5WsVp2mZytJUZvZ3Ymjhj4QTJO84nxEHQW4fqt1QotpgBgi3AKvruLSA1pJdy/NTcMahDZAEevsrfkt/ZzNOiVUqndjUqCGuOpEKZUbAMm6jUsSzmPofRPt7F0F7LcAo2/ARxFYusB/n5JlQQ3eeQAAhq3oZyx+ZMo0nPe8NsT162WPcWYoCo0ENizi4yeZImB2UXM2nG1pO82gPCbwHx91o5c1aDD7oDWiGgeEDgFHJNPR044cdmbzOkWSAN60SbK/2fwwqUGODi0lurLwZIIIPUKLmFKNVb7LYYMwwmRDnm/LeJ9FiLNzei02boVhXaHVQ8NBLobBA0AJ6raFUWyNP92+ofvvMdm+ED2KvCV63jxqCfyebmdyAUkU2FcmBJGySAKQJwKYE4FTGPKG8gVHxVcNBJQBHzjENbTdvCQWkEcwRELK5O8Pw4adWE0/TQ+kFcNos4L5DT4fqqfZfNQMSaZMCo0j+ptx5xPooZ48o2WxOmTc4wLolt45rOtqNd4XNGtxEwevDgvQMTSWVzjK4fvtt+Ky4Iy9HaiodktB0SN3Xhaw4Hhx15I7L5e6lXqNa7weHdniTNx/xPsrig2Wzy/Lr2+qhMx7aGJAjwkTpx4e0+q2sk2nHsTjHtGjrtgeOLDSdfUey4Yii0CYA5wQXep08k6nWZVe11xa1jfr0XZ+Dm4JPSRHoueqNEN2JFNwqUwCdHQNQPzuV2w2NFR07w6zw6QTqpFLBtGseq54g02mTFho0Xm3S8oHaJYIJiQ6x1j1XA0hrvNibwAfKU01hEmw5Rf3CiuqgvAA3QCXHrGk+aKBHXCVJxNOwA8RE62aYPe62lCoV5nnObOo1mVQBDTJAiXMNnAcjBlbXKc2ZVY17DLSJHPsRwKtGP9bI5ezQ4cGZm+n+BTKlXd1N1Rsxd1I/aJEcU4RUeiTtnWtipXANnVN3V2piP8utJWK6OgEdFkdqczqVXDDUBDnkgu1LWjV3e4jurLafaKnhaZc4ydAOJJ0gLCYLaKiA6o97RWed6SZ3RwZ259VuSdaNY0u2SGNrZaWio91bBkwSRNSiTx6ieH0K19JoMQQ4ESCNCDoQvP8AONsqT6T2/MXCIGkwrT7P8+dXpMoNa1potAqOJlzmFzt34Y6CASeixPFKUebVFIzSfGzSY+lvPFMQ52oZz0kuPBonzVrWpk/Dogy4/MfqUcNhmUGmoeVp1jmTxK7bOjf3qztXmG9Gj9UsWLlKv9iyZKVmnwVMMY1rdGgAeSkKNQepK9ZdHAwIFKEkwAkmooEUgTgmApwKmaCSqXaCk5zLK4K41myEAeVZnIlYjEYh9Oq2o0w5rg5vcGV6ZtJgt1x5LBZ1hOKI/ZpnqGQ5q3GUG1WfNo9v4XDUKbi6QLbCZ7W5rxvZjPn4OsHCSw2qNHEcx1C9kwWLZWY2pTIc1wkf36rz8+Hg/o6sWTkjOVKZpuuDB4i4H9uiqNo8tL2irTEube0XHbh5LaV6PTXmoj8A08NeVvooxbi7RZ7MLle0zIa2pYg8eHmtczNWubII0MQdeWigY3ZOm4khjJ/ibx6lpBVViskfh/GMON0amlUf/wCpVJRhL9dGU37NC7MBY2sL9Ot1nMfmrqbnOa4nfIJBAj+H2VZjs4aSBTa8mL73A8RHFRalR77ua4nsVrHhcdsHJPSNPlGZudSuZcCR16KUXtvJ8RibWva3GFjqGJgwCGu5HQ/opuIzGoBdhjgRf6LMsD5aNqaSL/MA2ozd05kRc8JuqDLcwq4Go74bQQ6N4EktIBsehVUzMnOOjr8ufYarpVp1dSXjo6nZXhicNNk5TUuj1jIM2ZXY13yuJiL6jhpErTYRgheI5PtD+ziqZh+7FON7dLjbyiZlbjJftBoVQ1ryKbyIdNmh0cCdQsvE47olJpvRuKjoNoVPtFji2jUh+5DHHesYgHhyQxGPY0Ave1o1kuaAs/m+bCtDKPipuB+K7dO6RwawnWeYU+VKzUcbbPNKja+LdvVnxFhvT7NVxluxG/Bc50dGgH3larK8h8W8GHu7QdgtZgsvIACb8mb1HSNvDBd7Zj8F9n2HB1qOJ4OLSB7La5XkVHDgbtJrTEEgeKBe543VjQohnC50VNtRnrcPTMm/LiTyWHOUu3YqS6KrafN954pjTj2Wh2VrSyOS8zwFV1WoXu1cZ7cgvUdnMLu0wea7cMOCo5ssrZoqDlLCh0ApgXQiLHJpKSBTEKUkEkAUbU6FzanhYND1zeE8BNcgDM7UYWWyvPczoSCvWcwo77SOi86zbDQ4hIaPN8XT3XFXWym078I6DLqTj4m8QfxN6rhnOGgyqVbcVONMSbi7R7xRxrKzGvpOaQeIv/0U6mw6gzwPTrK8VyfOa2GdvUnRzabtPcLdZR9oTDArMLCbEi7O/MLz8niyi7XR1wzJqmbY0+aQC54SuKrQ9jmvadC0yuzR+KFzN7Koif6fRDi7cbvO1IaJPmomKpsaf1FlcFg4n3ULM6cgQJ7DglJ2jcdMpquUUahBdTa484U+llTWizQByiyGH8JsD3U44rmUJ62wk3eipbkwbJpwwmbECDPI6hdatUtbuvpONokQ4HzlTWybwF0bSvLhosOSNU/ZiMbk9Oo4kU3CeYFvQyeyfh9hqJFxUcTpBAH0W9puXYsKrHLOtNmJRj7RjMJscxpBLTAgAudvEdp0WqybLRMADdaOOpPNSRhSdV3wND4Zme4WHybt7DkqomswsIgD7vmeSiY7M2sBL3BrRzKxG0P2jMaCzD+I/i4KsYuTpIm3XZptqdoKeFaST4uXGV5NjcxqYqrvvNpsOA/uq3FYx9d5fUcST7dlc5Ng5IXbjwqG32Qlk5aXRpNmMAXOaAF6nhacAAcAs/svlgY0OIudFqaDVZIjJkjDsUhMYE5URkKBKEoFMQUkoSQBQBOXMOTgVM0dEHIAolAHKoFkNpMBcuHFbFwULHYcPaQUAeQ5rhZBWSxVKCvT87y0tJssXmuC1Ti6G0Z1JPq04K5qhgmZfmVWg7epVHMPQ2PcaFanAfaLiGwKrWVB23XeyxaSnPFCXaNxnJdHqOE2+wzvna9h9Qr3B59h6ny1R6wvEZTmujRc8vCg+tFV5D9n0HRxTXDVp/4ldTTpu1aF8/UsdUb8r3DzKl08/wAQ02qv9VJ+HP5RtZ4nuxw7SbW810ZhG8yvEKe1+KH+4fNF22OLP+7HYLH8Od+jX54/J7pRwYCdUdSb872ju5eBVdpsU7Ws/wBVBq5hVd81R57uK2vEl9GXmie74/anBUBJqNJ5NWJzv7TZJGGp/wBTz9AvNpSCvHxYrvZN5n6LDMs3rYh01ajndJsOwUVjU1rVNwtCSr0orRO2+yVl2GkhekbIZLveIiwWf2cyoucLL1fLcIKbA0efdY7GyXQpRbgrCiyFxw7FLhbSMClOTJQlMB0oFAIEpgGEkJRQBnwU6UwFFTGdEZTAU5ACTHBPQKAKrM8AHg81gs4ysgmy9OcFWZlloeOqBo8UzLAEKmqUyF6pmuRG9lksxyYjgmpCaMokrCvgCFEfRIW7MnNJIhBMAoygkgAykgiAgBIpBi6tppDOYC6MYu9Ogp+FwBPBJsdETD4eVpslyouIACl5Ns855EBek5HkbaIFrqbdj6G7P5OKTQSL/RaKkxCnTUqmxNIydKYT5QQ3lsAoSgkgAoSlKBQAUk2UkAUAT2pJLADgikkgAhBySSBgTXpJJgQsU0Qspm7Bew9EklljRk8cwcgqbEtHJJJNAyvqhR3BJJURkYUEUkxBCcEkkhnVoXemEUkMCywbRyWpyVgkWHogkpM36PRcmpgNsAPJW6KSaMsk0gpA0SSWkICT0UkwGt4pBJJNAAocUkkgAkkkg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Nut frui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Nut frui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Nut frui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4" name="Picture 12" descr="https://encrypted-tbn0.gstatic.com/images?q=tbn:ANd9GcStI01LXFAttc23nvnJoFw1pgvfqQ3aqGORICkkIz3sqdJUWm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24334"/>
            <a:ext cx="3263900" cy="4075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0622E8D-308A-4074-8957-F9EB22CD1C8F}" type="slidenum">
              <a:rPr lang="en-US" altLang="en-US" sz="1400" smtClean="0"/>
              <a:pPr eaLnBrk="1" hangingPunct="1"/>
              <a:t>7</a:t>
            </a:fld>
            <a:endParaRPr lang="en-US" altLang="en-US" sz="1400" dirty="0" smtClean="0"/>
          </a:p>
        </p:txBody>
      </p:sp>
      <p:sp>
        <p:nvSpPr>
          <p:cNvPr id="9219" name="Rectangle 2"/>
          <p:cNvSpPr>
            <a:spLocks noGrp="1" noChangeArrowheads="1"/>
          </p:cNvSpPr>
          <p:nvPr>
            <p:ph type="title"/>
          </p:nvPr>
        </p:nvSpPr>
        <p:spPr/>
        <p:txBody>
          <a:bodyPr/>
          <a:lstStyle/>
          <a:p>
            <a:pPr eaLnBrk="1" hangingPunct="1"/>
            <a:r>
              <a:rPr lang="en-US" altLang="en-US" dirty="0" smtClean="0"/>
              <a:t>Common </a:t>
            </a:r>
            <a:r>
              <a:rPr lang="en-US" altLang="en-US" b="1" dirty="0" smtClean="0"/>
              <a:t>Dry</a:t>
            </a:r>
            <a:r>
              <a:rPr lang="en-US" altLang="en-US" dirty="0" smtClean="0"/>
              <a:t> Fruits (Continued)</a:t>
            </a:r>
          </a:p>
        </p:txBody>
      </p:sp>
      <p:sp>
        <p:nvSpPr>
          <p:cNvPr id="9220" name="Rectangle 3"/>
          <p:cNvSpPr>
            <a:spLocks noGrp="1" noChangeArrowheads="1"/>
          </p:cNvSpPr>
          <p:nvPr>
            <p:ph type="body" idx="1"/>
          </p:nvPr>
        </p:nvSpPr>
        <p:spPr/>
        <p:txBody>
          <a:bodyPr/>
          <a:lstStyle/>
          <a:p>
            <a:pPr marL="0" indent="0" eaLnBrk="1" hangingPunct="1">
              <a:buNone/>
            </a:pPr>
            <a:r>
              <a:rPr lang="en-US" altLang="en-US" b="1" dirty="0" smtClean="0"/>
              <a:t>4) Pod</a:t>
            </a:r>
            <a:r>
              <a:rPr lang="en-US" altLang="en-US" dirty="0" smtClean="0"/>
              <a:t> – legumes that have multiple seeds, such as peas and beans</a:t>
            </a:r>
          </a:p>
        </p:txBody>
      </p:sp>
      <p:sp>
        <p:nvSpPr>
          <p:cNvPr id="2" name="AutoShape 2" descr="data:image/jpeg;base64,/9j/4AAQSkZJRgABAQAAAQABAAD/2wCEAAkGBxQSEhUUExQWFhUXFxwYFxgXGBwYFxsYGBUXGBgcFRgYHCggHBolHBcXIjEhJSkrLi4uFx8zODMsNygtLisBCgoKDg0OGxAQGy8kICUvLCwsLDQsLDQsLDQtLyw0LCw0LC8sLCwsLC80LDQsLCwsLCw0LCwsLCwsLCwsLCwsLP/AABEIANEA8gMBIgACEQEDEQH/xAAbAAABBQEBAAAAAAAAAAAAAAAGAAMEBQcCAf/EAEIQAAIBAgQDBgMFBgQGAgMAAAECEQADBAUSIQYxQSJRYXGBkRMyoUJyscHRBxRSYuHwFYKS8RYjM6Ky0iRTQ1TC/8QAGgEAAwEBAQEAAAAAAAAAAAAAAAECAwQFBv/EADQRAAICAQMBBQUGBwEAAAAAAAABAhEDBBIhMRNBUXGBBRRhkeEiQqHB0fAVMlJikrHxJP/aAAwDAQACEQMRAD8A2OlSpUAKlSpUAKlXtKgBV5XtKgBV5SpUAKvaVKgBUqVKgBV7SpUAKlSpUAKlSpUAKlSpUAKva8mvJoA9pVTZtxPhsPIuXBqH2V7TeoHL1ihDOv2hORFi38MHk77t6KNh571z5NVih1fIBnnuf2sKs3DLfZQfMf0HjQ7w1xo+IxPw3FsIwOnTOoEcgZ5yJ7uVZnjMcbrF7jO7ePX1PSpGUzqV1Uq6kEQeoO3TvivNy6+d7lwgjLk3oGlTVpqcr2k7A9pUppUAeUq8muLd9W+VgfI0rV0A5XtVebZwtkcxPjyHn+lCGacWk7KXP3eyK8/Ue0seKW2K3P8AfeVt8TQ6VZWvHOItiFAb75J/SuDxvjrrBbagE8gIk+6mhe0oNXTv0/UnjxNWJrwNWaWnzRzL3lVY5KwL+QgAD1ND2J4ixZdgt24ACQNTmdu8ACpftJd0fx/6Pg22a81VkeFy7Mr0a7wRDzLMxaPBR+ZFQeJrD4dlRGdmiXZm28NKx59al+0n/Sv8voBtWsd9IOO+sFs4K+50r2m7gw+pjarTD8MYskBoRep+ID7ALuaf8Rfgvn9Behs+qvawjMVZLrJae4wXbUxABPWAOlO4Nce4BRbrr4XNA9CxoXtF/wBK+f0A3KaVZFmYxWHw4Z7lwXC0Ki3Cyx4tCnl4VT4fF4258pvFv5XJjz3H40/4j/av8voButKscweEx7S1y9csooJJcknb+Vbkx4mqtc5xjfLcvMJgSxBPQbajT/iH9q+f0A3euWuAcyB57Vj+X4DMbjjWzInUm6S0fyhZ384qlzs3RiGtIzuJ0gkiSev2e/aan+It9Ir/AC+gG3X85sJ8162P84/Wq7FcY4RBPxQ3goJ+vL61nuA4OJ0m7djqVGpj5apA/wC2q7iHJtOICAfDRoCaRsR1Mned+U1k/aM30a+T/UOfAMMd+0RmbThrQPi2/wBAYHuaGMy4uxV8MPikAbaUBQHvkwNh4zRJkGW2cMvYWWI3ZjLH35DwFUHG2WCyPi2tldoZe5jJkeB32rk95lldbm/wXy6DkmlZHGQasKl6TrWWeDsVJ2jfp+tVyDY9akZfxAwsm0VPylfCDUfDJXO5T+93EOu46s4ai3g7Kg90MRsna9R8v139KHrCM3yiY5noPM1ofCWANm3qfYvEDuXpPiZ/CtNNillzRvouWVEJrYp2hbMeNLFpxbE3GmDpIgevU0Tq1fSQywk3GL5Q67zqva8mlWgirzy5FliTCjdj4enpQoc7DkC26qBII+1uDp0mevlRlcbpVbg8JZ3BsqpB3OgCSJ7QI5zv715uq0ryztOuPAtOgSFoNu0k+JmoeLTTuBRBm+RhCWsEzM6C0o3eN91PjVdhQHUOAeZDI+5VgYIP9ivBn7Pz45X1G2mCmKG81Y8JXR8ViYkLt5Tv+VW+ZYdHABQL93YR+PfVAcI9m4btvkBGkzqI25SI7varceGr5+RnVMLzjQrUGZxik/fUMbNBP3pP6Cu72YvsSlwTy7J/ShnNTee+rBG1CNKwZ2PWjBgySbUuOo5SVGrLmQGneqDjjGIbasDup+hMR9fpVbhcU9wbW7moDcFG289oqp4jS/cVQLL6QRuRzY8gPejDhyudNcDclQUcDXx8N36lo9AP1miS1jwZE1mvD2NfDBrF9WttMrrBWZ5jerY41tyoY+Sk/gKWXFkjkaSCMlRCzq8FxhQHZmU/6oJ+s0eYTEhEHdWO45r5v/FNu5OoEAq0wIgcu4UZ4fNNaDmPAgg+1aajTzhGLSvjnzFGStl/xnilbDFp3XtD0Bn3Fe8MOFw6kcyAx8SRNBfFeMuNa+Dbt3GdjuAjEhfQddqkcP5vFlUaVZQFZSCCCNtwamWHJ2Sm13/kPerNAv3VuWmUnmCD6iKAOGMYDfIPNR9Zin8wzcpbYiZg6RB3PShLJPjWLqu1q7pIidDRv1BjflVYdPPJila8hSmrRsNnHgHc0HZ5ilTMUI5OAf8ANBB/CafW/cMH4V3fl/y2/Sh3Pcjx168LyYdwqwFkqDtJkqSCBuefdS0+Gc5OMlSphKRoT46Iqh48zULZVuouKV895+k1FwuGxZUB7Sqe5rtufYPNQc6yK7f0i5fw1tRvp+IWafEIpHsetPDgkp/barzQSlwXeX51rRTNLiXHi5YKk7kiPMEH8Joey/KFs7NiWYd1u3//AE7D8KsxicOhlbes9DdbWfRVAWl2CjO4y4FubVFdl2CZyAoJJ/verm3loXa43amAlvtOfyHrTdzMHb530L/Cu233V/OlYx5i4MOo1IupoIa5G/fsOR2FbKFvn9+n6k0kE+Cs27Ch7xVAPltzO/ex+23gBA+tVvEHE7XBAlLZ7vnYfkPX16UJNmZbtblj1bc/Xb8fSugxfn/fj51rLLtjtjwhuQ/gsSpeCkCey08u6RHKta4TxrXLADfMhKE98RB9iPaslt2YrUODEjDhjzYyfRVH5UtBL/0Lb4Oyo9AmmlTU17X0Ihi4Kb00+1UvE+ZfAsMw5nYfr/ffWOWahFyfcWih4p4kFvs2zuCQWgHcdFBqkv5uXUtIVgAWK7S3QuJ7gBVZxNk2LCo3wmcGHAQFysjcMBuCOvTxqNi7uiyJkFiByMbTMNEN069a8fPHI73d/cKyc/EN0AMFXQTtIafwEe9cf4jduHsBVHmR9Zqrt4nsMD3jn5N+tcPjtKaUkN1b/wBfGsHKdbURZaYy/esjVcxAQdNyZ8gASaiYHObt5iqXLpA+Z9ICju1MTt5daicN5eMRiQtwkqAXYH7W4EHzJHtWoWrdtBoVVVYiAABHkKzy5YY/stW/wKimzNBxKf8A9p+f80enZqZhM3a7It33dlXUQATCjmTy2nrXGTcE2Wxt5HJNlIKLJBOoTDEbwvLxo3x/D1pcHetYZVsFkbtKI6faI3O1aSnp+kf9IFGQEHN7x+W8D6/1rxMyxW8NI+9XHAfBQvobmILKmoqqKYJKkgksOkyBHdzorfgzDWdVzVdIVdQU3CydkTuDufKaJ9jGThd+glGT5BW5m2KH8ceDfoajHNb/APP/AKj+tUNzPLty7K9kM3ZRRETsAAOZo8wHCWLdAzMik76WMxP8RCnf3rSeKOOtyXIlb6FPazy8P/sA8zXbcQXepf3NO8XL/h620J+JdaTt2U0g925ndR478q4ybBYvE2/iJYAU8izhQ33RpJjx5Unjglua48w56C/4gukc39zXj57cPMv/AKj+tSswy+7h7DX74RABsqtrYsTABIAA+tVWV4u5iAfhYZ7hHPSQAPMtAn1oWOFbkuPNByOtnFwiO2f8x/Wm2xrn7J9/61bjKLqWLl/EWxZVFkLq1uYnZtOyyYAMnnVDk+IxGKYratK0c94Ve7Ux/wB6fZwpuuF8ULkeF253R512EuN1HpvV1eyO9awl67cK/FVSVW3JAjqSR2tt9ooYyCxexr/DV9IAlnMmBO0CdyaIvG4uSql8R07osLmG0gtcJAHU8q9s4mSFsWnuMeij6kmAB4mjVuFUOBuYVWOphPxHJYm4CGDNvykDYdKo/wBnln4S3UuCLq3CrgnkV2AHhG/rUPURWNzj41XT6lbHdMhcVZXes27LW1JkEXioLBWJETtIXnv4UT8K5fbw1vsEy0F2ndj3n9KubWJBBoHGchMRdtAwFbYd0gNHlvXFPLkywSj3W3Xf/wAKSUWS+M8mt29N20NOow6jlJmCO7x8xVDYFW2eZsHt6Jkkjl0gz+VV2Cwz3NkE9/h4mtYylKNsyklfBPwWFZyIEyYHntWq5dhvhW0tj7KgevX60JZD8DDdq641gbACQo72jkaNkr1PZuFRuTfPh4GlUhyaVKva9cRw9B/7QrDPhwVE6TuPAx+n1oyYVGvWprHNj3xcRoFMwzx2RSlpxqAMtAAB8iZqjyhfjG5q3HMD1gRtyii/iK2PgvM7gKI5yxAEepqHk+Um1a0kdo7nw7h6fnXDLFN6jl2q/aHYE4vJQjE6JUnYr8w8xtqH1phsvESIK9Y2/wBQ5itAv5bPSor5Z4VOXRW7i6JaAHAqLF8OgYiIbwBj8wKubucA7z9atcTkw7qrsTlFszqTc8yP05TXDl0M5O5L5ArRQZNn4OKulTsQIPfAgkVf4riIrbeTtpP4VHXK8IoOpBP8RU6ue3aUggeVQcwyOxdBAugbbA3SN/Jhv0qZ6WDknylx3ME2i24UzkDCWo6qJ8+v1mns44nCWHnchTHiSIA9zQ3lvC920pCX13JhZUr5zqkTXOYcKYpl7TI0clUk+ftU+6ReW1Lix7ml0BzgpAMZa1clkjzC7VtlrNUECax7D8N4tGFxLZBU9SAfYnlV1fx+IVSWw90Ec4WR7itdbhyZcinDwoUJbUP/ALSb9vEYrCWtidQDHroZhImj0YtUVQOQjYd1YjireJu3fii1clSCIRjEGRMDwont8UKw7R0sNiDtBqNVpsuyCXPDvzYKathB+02+j4FyDurIw89ar+DGpfArJawyKIGwJ8WPMnxrMuJ82N8BQToG58T0q04d4gVbYVzBG2+3tRPTZfd153XoCmt1mk8XXUuYG+CdjbJ8iBII9QKH/wBmrouEU7SxYt4nUQPoAKFuJOIg1pratJYRsenWareGM3ezKAMykzCgkgnwHSiOmyy09PradePAOa3WbHbzFYM1neSZgljHYlEACm5IHd1IHhJNdX8+IGyXCeg0kb+ooSXDYhrpurbuFiSdkY89zyHKjS6SbhKM+LX5ilPng2G1nO8igLPc5axmFxxyuKjMB3xp/BRUjC4PMCu9kJ43GCj2JmmrfCili+JxdvUTJCS7e8D8KMGmWOUu0aproEpNkxOLVidye4VQJld/EXGui051HUSFMQeW/lFEi3cvw5At2DdcRvcOqSOun+lP/wDEl7FXRZVghI3CidIH8RHI+vXlW2OGPFbxoTt9TnAZRbw4D3mAPcf/AF5k0/jM5LDsD4a77wAzeJjzoa/fHR2W6pFxTB75nvO9Ohy5kz6mdunOlNNdRX4FzleLOtTG4M9/jvWv4S8HVWHJgD7iaxjCLuAK1vIlIsWgf4B9dxWvsyT7WS7qLT4LOlXle17oCivCK6NcsaTBDb2gYkcjI86oMz4hRSBZX4jaoboI6we/u6VIzzEsR8K38x57xA6yfx/sEYOJuJc+EbUnfTsSrAAkww5HbrH1rzNVqMvTEvNlcd5eYriWysDS8wCQViPMnbaqzG8V2x/0rbP4nsrP51RXSLh18wfl7h6dDUTFdkEDYnr4d1ec/aWWTroJ8ErF8U3j9lEnlAk/WouGuYjETpJgbEzoE9235VU4+xFoOxiZieu8GPLb3owy66tmwgkSFHrtJPqay1GfJGNp8sUeXyUF7I71tbl2/pFtVJ1G4W3HhAO/KP7NDg71y6NVvCXWU7AhTHoZj60WcSZql6yLTCQ7oCO/S4Y/hV/h8UiBQIAgbDaB0qPeqinKNt/F0GxNmbZldGHZFuoVZgTpHMfe38ele4fEa97QvsOpRHYeXZ61K/aVaW7isKFPzyjeA1ruP9Te1H2TpbtW1RAFUbADpWuTPGOOEkrbv05EoctATovrZN4m8iLzNyUMGI2eDG/Oo1nOmIlb535dvcnyBoj/AGn2jiLVi0jQzXRI7xyJPlOqPCrXJsnw+HthEtrB5kgFmMc2J50p5sUYp1bY9jsE0zTEjYX2HgZH4iuf8XxMz8RWI5EhSfqJq540NrB4R3w9q3buuwTUihTDySTA7gfWKDOCckuYssWuutsGCQZYtzgFpAG+5raO3s3kbpCad0Xd3Nr7wzhWI5Eoh/FKcXiTFjbaO7Qv6USZfwZZtnX8S65A2V2DJyPNQo1eR7tqCuGMpuYy5dvOxt2fiMFRRB2PIT8oGw5TM8qXax2OblwvPvDbK6Jl3Pbzc1Q9827f5iuE4gxCDsSo/lCKPoKJrfCNiQdVwLyIGgg+coT9aAc0ZsRmL2MNCKG+GNtho2dj46gfpRhnHKnJPhcu7BqSLZ8/xZHadv8AUB+Arl8yusNnZj3ljt5AE+9FPDXB1uy2u7cuXXjaTCDvhB+c1m2Oy+7/AIhcwxJUtebl/AxLAr0+Qirx9nkTafTkTTXUvLVhrrhBcXUR9qAfqSY8ap3xqsdFtXuXJgLuAT4gdPOtOybJrOGXRbUDV8xO5Y/zE86FcZk1vA4sXVP/AC7sqAfsP8xAP8JAkd0HwrHHqcb3UuV0+I3Ch7EcKXbmBGkqMQo1aUAQMZMoTO5g8z1AqRwZg0SwpgByJeR2tXUNO8jlHSrzC5uBEcqEc5zQ2MY5A7FwB4Hfup9ys+tc/aZNRB4316/T9CuIuy94ywltrIcDtrG47iQCD4bzQxhhyqXis1N5dIBjrPhvVpkOTC4ATJJOyxE+Z7v61eKM1DYyXy+Cbw3lJuOARsfovU+vKtIQd1QMrwItLH2j8x/IeAqxQV7ui03ZRt9WUOUqUV7XcI9NNOacJptqTGiutYQguTEnqPM/lFVuIwxn8PA9DVzisKG5u6+TkD25UKZhmF7DMVfSwPyk9fEVxznHElFrgbIWe6vhnSkXEbUdG0rEk6SDI33H67UlrErcChgdTLJMQPaTUzN84F5EdShmR2d5BBlWg8udc2AjqtxLbA6d0CmRHQeHdXnvHjm3u+Ym7IzZUrCGlhvEHl5T18KgXrV9QFtqXQCBr7LCO8jYjlVg+YySFtExznpHkKrcZnbLydF8Ncx5gGstkHwnfoyOAfzBMSLqXbiGEMgCYjrz6wavjxFbIkvB7jsfY17azrGRqUEr3/CYiPAxuK7xGZ34BvYeyw5j4lpgPqIp5IQnSkunh9RXQHZpmZfELdEwhGmfAyfejJM+V1BVunt513huIANv3PDEERCgcjuYEVFdMB8z4XSe5HYj2kr7VWWGLIopqqBP4lVjeItWLsnVKIdz0kgj2E0XXc62Bmh18sy9l2N9D3nT7QY2rn/BbPJMRcC9xQH6i5+VZ5cGGaSXFcdBpsi8ZZ618Lb+yp1HxMED2BPvV3wDjBbsAeLf+Rqqv8O2+QxA9bbfkTTmGyd7H/TxNlp5qwuJ7HQRNaZMcJYFjg6p2Cbuw6/4jCKSegmqPg/NF/dlI6lifvM7E/U1Q5jhsS6FV+CZEEreQmD3BiKr8DleMs9lbZg9AVcf9rGueOjvE1u5tVz5/qU5uzQWz4IGk7cz4VnnDWZf/MuXDsbjM/lqct+dTL2W4y4pBtPHUAflzqHb4XxikOtltvFfwma30+mjDHKLfXglybNJtZ7BnpQDxjmkZkl5eiJPu4P0I9qmLhMbH/Q3++n4aqjHhDE3iXuG0hO/buAHltsJqNLp+zm3J8NNdfEbk2FVrOQwUg0N8d5h8QWlU9oPr9lIH4mvRwrdtgf/ACsOB3C423pp39K6GRWVM3cUp+4jMf8AUYApYtNDFk3pibbIuXZ4QACpJq3wvD+JxVzXcT4a7CX2hfAHcneuLGYYSyQbVouycmcgb98DnTuK4ouXN2+phf8ASOfqTWqhBS3JUK13l9g8gsW4gs5B3Mwojv8A7nwqY/FWGwshJuvyJXZfLUeQ8poGxOZNcENckfwqNvblTdlJ6e+5q1ljj5S58Q3eBpfCHFj4y7cU2NKKJFxWJEyOyQVG5En0oxSgH9nrEPcXoVBPmDA/8jR6hr0tJm7WG40Y5XteUq6hHDvAmqbG4m85i2jKveRBPjHMDzircmmyaxy43NVdeRQL5ngWt23u3GJ0qTpXdifMz+dBZu2btk3Ll5muBgqrKgoJIWQzAMPGfAcqPMWP3m9ok/DQanjrMhV9dyfCuM0wFu7CvbRgvIFQQPLbYeFcEMKncl07vj4sGZtlFhQZuA6uUEbDvgCjC3jbVuyXDDVphFX5pOw7yIp3DWrd8OzqAPltuBuQojf8qoUwjWy0jdTHmvQ77e1YZIz+6rvoKimxxYqFEheZjr5+FccK5cr3izgMtuCAeWo8pHhH4URi+GBgDlv/ALc6osLc+AziQS28jlInauSMmouPRktchqMQobc86H/2ipcuYYIjc7igifmB23PcNj6VVNmTHrUfHZ0Xe1aJ3L6j5KDH1P0qoRampRXTkL4LrJOE7Nq0A2pmI7R1MvooUiBUbO8kt4S294anCgnRcOob9xHaEd8mru9mKhQB3VU5tnAuKlkx2mCmeoJ3HtNG+Tld34/mHBU5DkV69bFy8QgO6qAS0dCZO3l+FTsXw3cQTb03N+RhW9JMH3FFisqpM1GTMV0kdaUpzf2uPLuDagEza2LDW1Yy7rIRQ2td+TAA7zPKeRpq+rWxqYXEHeysB7sIoh4eZWxV+6TqZnIDHoimFA8NqMLN1Wldq0c64oW1GZJcuFNSlinLVp7PqYr0O/8AEPVaIOJsJcxeJt4csVsBfiXNPNjqIUR37Gp44PwekIbZmI1EtPvO1DywpX/roGxge1y5PzJHeY/Wa71uB8ye39aIs3w37pYGHsoNV0i2lzSNgQdXxQNtYUEhutPZXwth7aKGXW0fMxM+Mb7elJzilf5fj8A2sF7d1jzYei1yboIJFyQOekDb2FF+bZRbs4dktW1RbhVXZfmKFt9zvvy8JqbhLCIgtooVQNgBA9KxyZ1GqXL8kNQAHDWi1t7oDlEBYswKrC77EjtelLAYW9iFDIoRTyZzz+6BJNH+Z4EXsPdtTp1oVnzG1UXCuYISysANI0gd0AfnNaLM3BtLm/khbVZGx3C7myhsyzgktMKzA+M+Gw8aHjYMkNOobGecjoa0q3jgDFCvEIBxBYDmAT58v0ox5pVTCSXcVuGsVZ2bNM4cRRPkGTtdYE7Dv8KylunLagjEu+CMFoR7h+1sPIc/r+FFts1GsWQoCqIAECpKCvodLh7LGoljk0qU0q6QGmNNEU49VGf5n+729QBJ6QCfAR4kkADxrLJNQi2xo4uPbwi3Gdp1kEDaflAA8NwaC8z4lvXDCjQpaCFEmNup57d0VNuWbjTdxVowd/mYsu22lE+1y7Tf0qgy22ra7cvMyhYdqP76V5WXJOlGPC8O8GSWzcowTUqsTzJCoB4jceEVOuZrY7ZN1SWiNIJGygH6zQ/iMrCqxnWSfmncbgQ39aewtjTtWHvXZrxZFsl/v1mfnHsf0pnE3LNwfMD5SD+Fc4h7aCXgTyHMnyofxuaj7FpR4tufpy+tOGd5vuCbJt3K0Py3mHnv+H6VBHDbawyXrZYbjtCZ8jV/lvDd6/gRct6RfZi6kyAU2AUwI3iQaocxvYjDNpxCAdAfmWR0nf2MVrCXO2L58A9Cb+74uY/d3J71IKnxBmq3M8nx2pLnwWGg6gPmOxnfTt9a8sZjbuEDQuqJMQpBkiOk9D606M0VfkuvbgxszkT3cyKuEFB/y/h9WFkz/iAEQW0nqrdDULH58FQ6Dqc8o5DxJp3EYd4Fy4EYPya4gBPrAM+tSWfUkGwumP8A8ZiR6yBWUcWJO+vqFlbwxjyFme1186vrebFTM1QXcBhy0qL9k9Y7Q/2pw5ZZIh8Vcju0BTHvvRkxxnK7a9GCLnJc/F2/ccHZQEB74kkj3+lW/wDjkNPSgzDZWlok2cSjT9lwVkeYmDUhfiH/AOufvj86zyYVu+w+AsJeIs6UrbaYPxFjz0tP0mnL2ayBFB2O4fxN0hhctnTuoDgR169a7tWsX8pskkdzrH/lQ9P9lVJX3hbCDiDP9OGfviF+90+tN4PO/iIrAHcb1RXchxV/5wqAclZ15+hrrDcL4m3sr2jO8awfpFN6bG4ctWFsJbmaHQzEwFBJPpsAO80A5XjXttPM9T30Q3MoblfxNoCPlBJg/dUVPtWcst29LC9dfq69mT/KJgD3rTFCEIuL5sGNJnIfvk9Os1IGX33uQ1tlPUsCABG0k7Vxhs8s2G/+Nhwrj7d1tTDyHT0ry7xBeuQ1y5sZiBJEGNwdh3+tZrBBdAtBTleXWrQ1MRMbs3yj7s/jVg3F1m0NNpS8dflX3O59qz7EYs3G2JI6Fuf9PSnLVqq7ZYeILnxFuD7I+Lbt+8E+Euk89MyATEk9wozVqzngBCL7Hp8Mz/qWK0G2a9DQ5JZIOUnfJa6EiaVcTXtdozxhTFy0GiQDBkT3jkR40+a5ikBDxFiaqLmWKG1BQGG4IFELCo9y3UShGXVAC2cZULja1WG+0Oh9KHMwtlW2AAHOBv7E860J7VV2Pyxbg3EHv/XvrzdToVJ7odfAbM5zfLGUySWB3DedUOIsgc+XWtDxmTXQCBDKTPKfbqPSqrGcNgrIYBj0bsgetckd8HUlRm4l3hs9RUAHQCO6OkVVcT3beKtMDz0kg+I3H1qgxWX37J0mCOkNIG07NEelQ8VcuaY5Bhz/ABrFaeSkmpDc2UuQ4IXr6I3y828h09dhWy5fZRAoVVAAEACAI7qyTLD8G8rHlyPrReM3Ybg7Vprt05prpQQlRD/ajg7l3EYdbbSHMBZ2Dn7R9AfLSe+rnLeC7SWwrvcZ+rK7IJ/lCnl5zQ42cfFx9uTsiGPvQfrBb3orOc8vCozZcsIRhdcX82ylXUruJcLawOFa4Dcuu3YX4hDQ5BgiAOXPfuqoyTBYvE2gwt2o5gv2J5b9gTHjUzjvNEuYdbZ5vdTbyMn6fjRNlOLVba03mlHEmly2+X4IVJsH8Xk4sYd7uLtWQVEj4ZJnuBMKSxMdTzoey4JiAWTC3D3/AAm2HhLdfWaO+ObqPgLwO40gr4NIj6wfSvcgS3Yw6KgAAUT4mNyfE1XvTWO+rb9OiHSsHMHw+SrO9u9ZRQSWuXAOXgsn1qkTNrBWf+d1hRc7W3hWlZoi4jD3LcwLiMviNQj8ao/2f4K3bsKQBqIlj1JoWqWxykrdrgW3kHDoFh772LqhY0/FDnVOw3DgDeOYjevMrvXMR/0rJbnsCtu2GjadgJ5bwTyo549ypcRgyAdLKdSxyLAEgN4Hl4Eg1W8GMlvC2gvVAx823P1NVLU1j3Jc36LgNvJTcR5GcJg/jdkXNahtO6hTtG4743qTwtw4WKXsS7H7QtqdKju1RzP970U3b9u7bZHgqwKsD1B2ND2W5xClJnSxSfukifpXO9Rklipde9/BhSTOeO8i7X7xbHZhVcdRGwbxHIeG3oM2LdHF/M9dpkO8qR7g0I4W3WmLM5Qp9xE1zwS8INPIDkRvvz/OpdtKWEtSwX3joBz50QZJknxWBIi2OZ7/ACrPbLI6iNIueC8DotG4RvcO33Ry9zP0omt0yigQAIA2A8BT6CvotPi7LGoFjtKvJpVuB6TSmuSa81UAdGuCKj38ytINT3FUSRud5HMRzmuWzG3o+JrBQ8mG4Pl3nwqXJAeWsTbdmVXVmUkMoIkEbEEVzdFDKspxrFSI1FyZ5CN585C1Lxuf2k+1P3d/ryrlx6hSi3LjmuoOizdZqHfwwPMCqS9xaPsIT5/0B/Gq3H8ZOhghAe7cn/yFS9RifF2TuL29gR0JHlUHE4JY+RQf4lADdJidulUlziu4G0uAp7oE7+BNQ8XxJcJhWUeemsJPC+iFvLQ5PYiHJE9dEt49oEj6VFvcKWnBFu+oJ72j6HlVW2aXurjygf8ArXlzFv1ZT6VmnjXRsNyI2O4TvW9L2kZoEyB2p3mAOY2rywcQ0hrZUgc2BX8R/cV6mZ3UMrIjukfg1P2uLsUm2uQeYI2qmlLrTFaBfHK7tqMyOXcPL6US4LNwUEnSRzB2rpc7sEdvDKzTzU6OXLvp25muFuj/AJmGu8o7LqfrsaWWKnFKS6eQKvEqOJc4L2vhq06jv3QD+tW+XZtrtrB6bjuPjSvvgLqKCly0QIn4cx6rz8zTYyPLyRoxjIesqd/eCPrUPDjlBQS6DHcxz02bZIPajsjvPT0pvhjMCtlQD0qZYyPKt9eLZ22gkgRHhvzpxcly0SbeMZCf50K+xFL3aHZ7V1D1Hc3zsjDtqPIbeJ6fWhnh3ONNsW2MFeRPIiri7kODf58xDRy2UfTUZNdLkmWAR+8sT3yPwCx/tRDTwWNwY3ZxdzgIJJnwB3NDuAxDqzGOZJPmTJok/wAOy4Sfj3G/yRy/y1Is4nA25KqzE+23LYmiGKME0l1JIWB+LfBFtSTyMeR68hV1Z4cdBqZ1G/yj5j5eNODixjCWrbDuCgAn02/A1EXikhiPh9oGG1MZB69PpQsMO9j4L/Ksh5FzA6j7THxPSiywUtqAIVR6D1JrN34quHkVH3VJP/cQKq8XmD3Sdep+7U23oo2Fb48mHD/KrYbvA1kZ3h9QX4qydtpI/wBQEfWrQGseyG2fj22G0OupTuCCwG1a0H3rq02o7a+OlFLoSZpU3NKusYmNNl66Y0xdpAAmc2bbYkfHuANqBKgxIkcvCKg3idDKs7n7MxIPMfT9aLM6ydMQO0BI7+4/Wo9rIUFrSXIdQdLDaRvpEHmeQmvInpppul6+NlpgboKdN+s7k9xp23fndj/t51YYjBOp7QBHf+oqrxmBYbgyp7h+NefOMk6lwQ14EPHZgTtb2Hf1P6VWYJgt62WAI1iZ3HPrVtewQAkNO2+0e3fVZiMKa2xuKVGTsIuKhbxTWUWBcNyNcb6YJM98RO9EWByixZCqqL5kCZ7yaznAXil9HckwTz6SCJ+tFF/OD38qwzxmko3ZpGXeVX7TstC6Ly9+ho8dwfoR6ivP2f8AD6Xk+LeJIJIVZ2ABifPaonFmaG9bFvnJBPkP61K4QzP4dkL1WR9Zrok8i0qXx9aFa3WGl3h2wLb6EUOVOlusxtv+VZ7wNw62Jd2vOwS22kqCe0w579worfiTShnoJqg4KzXRaYdS7E/5jP51njnkjhk18F/sp1YXHhHC/NoJ/wA7R6wazhMvu4jHXLCdgIzA7CAqmJIGxJ/Oj9M/CgydqGOFcwVsXibo+2wI+6JAowZZxxzl4Li/MJU2ggTgRIH/ADrg7zCf+tDnEWXsmKTCYZSz6QzuxMaTtuBsORn0ijyznKz4VUYfMEfH3GEHTbRCfLU34MKjFqJJNvmv3+Y3GJVf8B3dpup49g/Tt0P5/hv3fELhrQ+JcMTPI6uUDp3meVavbzFZjpQZnLWxmlpxEmyQfRyAfYkelaYNTJ3u5pMUooYwnBeIcKS9pZ59lmjvjtCq3jDB/u161h7IJdxqJkmZMABenIk+laXh8coihjjW9bGKwT7agzr6FR+f40tPqJSl9rmk+PSwlFURct4JJ0tdusepVAAD4SQTUDiTK2fH2rCjRb+GCNIgQCdR25tMD2o2GYgARQ7xNnC/vOGI+YaxP8rBZHuB7Vng1GWUnzbp+nFhJRRe5Lw/YsHUiDWR8zdo+5oS4py02sSx+zcJdT5ntDzB/EUULmfLwqo4oxvxQg7mJ+n9RU4Mst1N3YTSoo7KVOS2BUe1AqxwmDe5EA78vHyq5W2ZpE/hewXxCRyU6j6f1rQ1NVORZUuHT+dvmP5Dwq0QV7WhwPHC5dWafAkTSrmlXcB0TTbV1Nck0ANMlM3Lc1JNckUqArb2Hqvv5cpnaJ59x8xV8y0y1qsp4ozVSVjA2/klxZ0EEf331X38vcCNBHjR81mmXw1cMvZ0futoVIze/l3hTByxo68+VaPcwQ7qjvl47qhaGa+9+AtqM6OW94r2zlWxYHSR06nlR82WDuppsqHdR7rm8UG0z/EYJjs0+VMLgyh7JjyrQ2yoePvTTZSP7ihafMlXH79BbQDv4d2WSeydqj4Sy1t5Tnyjv8K0J8tPh3bqD+VJsO0R2Y+7+lPscqVVwG0C7mZPGy7+e1QcqxT2rjMZOv5vPvo6OXiCPhqZ5jcDaol/Jkb7BXeTpIPtPKs+xlGLjs6hTKp8822k+lD74m58f4zbnu/l7hRd/gKwfm9QD7Q1M4nI9TSOyvdp/rU48fZ3UeoNM4t52pHOPOqPPcS190ImE5HrJIJP0FEZyRNQ+YCOWnr7/wBxXjZGDykc99BJM8uu0fnU48Kxy3RQO2VeGzi5ADLv4VBxwa6+s7EbDwiiYZCNvmPoJ/8AKpKZADA0vHiyifUAmqjjcZXGIUygsY24BB3qfhsHcvHURsOvIR4T1q+w3DoHJVHmS36VeYXLVETv58vYbVUdHOT6UOvEHcqyItvHqeX9fOi/LsvW3uB2u/8ASn7Vun1Fd+HSQx89WM6FOoK4ArsV1gOUq5mlQB4aRpUqAPK8NKlQBw1cmlSpAcGuTSpUgGzXBpUqAODXBr2lSAbNcGlSpANtTbUqVADbU21KlSAbauTSpUAIV0KVKkA8lSLdKlTQEu1Um3SpVYDyU6KVKqA7roUqVMDqlSpU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SEhUUExQWFhUXFxwYFxgXGBwYFxsYGBUXGBgcFRgYHCggHBolHBcXIjEhJSkrLi4uFx8zODMsNygtLisBCgoKDg0OGxAQGy8kICUvLCwsLDQsLDQsLDQtLyw0LCw0LC8sLCwsLC80LDQsLCwsLCw0LCwsLCwsLCwsLCwsLP/AABEIANEA8gMBIgACEQEDEQH/xAAbAAABBQEBAAAAAAAAAAAAAAAGAAMEBQcCAf/EAEIQAAIBAgQDBgMFBgQGAgMAAAECEQADBAUSIQYxQSJRYXGBkRMyoUJyscHRBxRSYuHwFYKS8RYjM6Ky0iRTQ1TC/8QAGgEAAwEBAQEAAAAAAAAAAAAAAAECAwQFBv/EADQRAAICAQMBBQUGBwEAAAAAAAABAhEDBBIhMRNBUXGBBRRhkeEiQqHB0fAVMlJikrHxJP/aAAwDAQACEQMRAD8A2OlSpUAKlSpUAKlXtKgBV5XtKgBV5SpUAKvaVKgBUqVKgBV7SpUAKlSpUAKlSpUAKlSpUAKva8mvJoA9pVTZtxPhsPIuXBqH2V7TeoHL1ihDOv2hORFi38MHk77t6KNh571z5NVih1fIBnnuf2sKs3DLfZQfMf0HjQ7w1xo+IxPw3FsIwOnTOoEcgZ5yJ7uVZnjMcbrF7jO7ePX1PSpGUzqV1Uq6kEQeoO3TvivNy6+d7lwgjLk3oGlTVpqcr2k7A9pUppUAeUq8muLd9W+VgfI0rV0A5XtVebZwtkcxPjyHn+lCGacWk7KXP3eyK8/Ue0seKW2K3P8AfeVt8TQ6VZWvHOItiFAb75J/SuDxvjrrBbagE8gIk+6mhe0oNXTv0/UnjxNWJrwNWaWnzRzL3lVY5KwL+QgAD1ND2J4ixZdgt24ACQNTmdu8ACpftJd0fx/6Pg22a81VkeFy7Mr0a7wRDzLMxaPBR+ZFQeJrD4dlRGdmiXZm28NKx59al+0n/Sv8voBtWsd9IOO+sFs4K+50r2m7gw+pjarTD8MYskBoRep+ID7ALuaf8Rfgvn9Behs+qvawjMVZLrJae4wXbUxABPWAOlO4Nce4BRbrr4XNA9CxoXtF/wBK+f0A3KaVZFmYxWHw4Z7lwXC0Ki3Cyx4tCnl4VT4fF4258pvFv5XJjz3H40/4j/av8voButKscweEx7S1y9csooJJcknb+Vbkx4mqtc5xjfLcvMJgSxBPQbajT/iH9q+f0A3euWuAcyB57Vj+X4DMbjjWzInUm6S0fyhZ384qlzs3RiGtIzuJ0gkiSev2e/aan+It9Ir/AC+gG3X85sJ8162P84/Wq7FcY4RBPxQ3goJ+vL61nuA4OJ0m7djqVGpj5apA/wC2q7iHJtOICAfDRoCaRsR1Mned+U1k/aM30a+T/UOfAMMd+0RmbThrQPi2/wBAYHuaGMy4uxV8MPikAbaUBQHvkwNh4zRJkGW2cMvYWWI3ZjLH35DwFUHG2WCyPi2tldoZe5jJkeB32rk95lldbm/wXy6DkmlZHGQasKl6TrWWeDsVJ2jfp+tVyDY9akZfxAwsm0VPylfCDUfDJXO5T+93EOu46s4ai3g7Kg90MRsna9R8v139KHrCM3yiY5noPM1ofCWANm3qfYvEDuXpPiZ/CtNNillzRvouWVEJrYp2hbMeNLFpxbE3GmDpIgevU0Tq1fSQywk3GL5Q67zqva8mlWgirzy5FliTCjdj4enpQoc7DkC26qBII+1uDp0mevlRlcbpVbg8JZ3BsqpB3OgCSJ7QI5zv715uq0ryztOuPAtOgSFoNu0k+JmoeLTTuBRBm+RhCWsEzM6C0o3eN91PjVdhQHUOAeZDI+5VgYIP9ivBn7Pz45X1G2mCmKG81Y8JXR8ViYkLt5Tv+VW+ZYdHABQL93YR+PfVAcI9m4btvkBGkzqI25SI7varceGr5+RnVMLzjQrUGZxik/fUMbNBP3pP6Cu72YvsSlwTy7J/ShnNTee+rBG1CNKwZ2PWjBgySbUuOo5SVGrLmQGneqDjjGIbasDup+hMR9fpVbhcU9wbW7moDcFG289oqp4jS/cVQLL6QRuRzY8gPejDhyudNcDclQUcDXx8N36lo9AP1miS1jwZE1mvD2NfDBrF9WttMrrBWZ5jerY41tyoY+Sk/gKWXFkjkaSCMlRCzq8FxhQHZmU/6oJ+s0eYTEhEHdWO45r5v/FNu5OoEAq0wIgcu4UZ4fNNaDmPAgg+1aajTzhGLSvjnzFGStl/xnilbDFp3XtD0Bn3Fe8MOFw6kcyAx8SRNBfFeMuNa+Dbt3GdjuAjEhfQddqkcP5vFlUaVZQFZSCCCNtwamWHJ2Sm13/kPerNAv3VuWmUnmCD6iKAOGMYDfIPNR9Zin8wzcpbYiZg6RB3PShLJPjWLqu1q7pIidDRv1BjflVYdPPJila8hSmrRsNnHgHc0HZ5ilTMUI5OAf8ANBB/CafW/cMH4V3fl/y2/Sh3Pcjx168LyYdwqwFkqDtJkqSCBuefdS0+Gc5OMlSphKRoT46Iqh48zULZVuouKV895+k1FwuGxZUB7Sqe5rtufYPNQc6yK7f0i5fw1tRvp+IWafEIpHsetPDgkp/barzQSlwXeX51rRTNLiXHi5YKk7kiPMEH8Joey/KFs7NiWYd1u3//AE7D8KsxicOhlbes9DdbWfRVAWl2CjO4y4FubVFdl2CZyAoJJ/verm3loXa43amAlvtOfyHrTdzMHb530L/Cu233V/OlYx5i4MOo1IupoIa5G/fsOR2FbKFvn9+n6k0kE+Cs27Ch7xVAPltzO/ex+23gBA+tVvEHE7XBAlLZ7vnYfkPX16UJNmZbtblj1bc/Xb8fSugxfn/fj51rLLtjtjwhuQ/gsSpeCkCey08u6RHKta4TxrXLADfMhKE98RB9iPaslt2YrUODEjDhjzYyfRVH5UtBL/0Lb4Oyo9AmmlTU17X0Ihi4Kb00+1UvE+ZfAsMw5nYfr/ffWOWahFyfcWih4p4kFvs2zuCQWgHcdFBqkv5uXUtIVgAWK7S3QuJ7gBVZxNk2LCo3wmcGHAQFysjcMBuCOvTxqNi7uiyJkFiByMbTMNEN069a8fPHI73d/cKyc/EN0AMFXQTtIafwEe9cf4jduHsBVHmR9Zqrt4nsMD3jn5N+tcPjtKaUkN1b/wBfGsHKdbURZaYy/esjVcxAQdNyZ8gASaiYHObt5iqXLpA+Z9ICju1MTt5daicN5eMRiQtwkqAXYH7W4EHzJHtWoWrdtBoVVVYiAABHkKzy5YY/stW/wKimzNBxKf8A9p+f80enZqZhM3a7It33dlXUQATCjmTy2nrXGTcE2Wxt5HJNlIKLJBOoTDEbwvLxo3x/D1pcHetYZVsFkbtKI6faI3O1aSnp+kf9IFGQEHN7x+W8D6/1rxMyxW8NI+9XHAfBQvobmILKmoqqKYJKkgksOkyBHdzorfgzDWdVzVdIVdQU3CydkTuDufKaJ9jGThd+glGT5BW5m2KH8ceDfoajHNb/APP/AKj+tUNzPLty7K9kM3ZRRETsAAOZo8wHCWLdAzMik76WMxP8RCnf3rSeKOOtyXIlb6FPazy8P/sA8zXbcQXepf3NO8XL/h620J+JdaTt2U0g925ndR478q4ybBYvE2/iJYAU8izhQ33RpJjx5Unjglua48w56C/4gukc39zXj57cPMv/AKj+tSswy+7h7DX74RABsqtrYsTABIAA+tVWV4u5iAfhYZ7hHPSQAPMtAn1oWOFbkuPNByOtnFwiO2f8x/Wm2xrn7J9/61bjKLqWLl/EWxZVFkLq1uYnZtOyyYAMnnVDk+IxGKYratK0c94Ve7Ux/wB6fZwpuuF8ULkeF253R512EuN1HpvV1eyO9awl67cK/FVSVW3JAjqSR2tt9ooYyCxexr/DV9IAlnMmBO0CdyaIvG4uSql8R07osLmG0gtcJAHU8q9s4mSFsWnuMeij6kmAB4mjVuFUOBuYVWOphPxHJYm4CGDNvykDYdKo/wBnln4S3UuCLq3CrgnkV2AHhG/rUPURWNzj41XT6lbHdMhcVZXes27LW1JkEXioLBWJETtIXnv4UT8K5fbw1vsEy0F2ndj3n9KubWJBBoHGchMRdtAwFbYd0gNHlvXFPLkywSj3W3Xf/wAKSUWS+M8mt29N20NOow6jlJmCO7x8xVDYFW2eZsHt6Jkkjl0gz+VV2Cwz3NkE9/h4mtYylKNsyklfBPwWFZyIEyYHntWq5dhvhW0tj7KgevX60JZD8DDdq641gbACQo72jkaNkr1PZuFRuTfPh4GlUhyaVKva9cRw9B/7QrDPhwVE6TuPAx+n1oyYVGvWprHNj3xcRoFMwzx2RSlpxqAMtAAB8iZqjyhfjG5q3HMD1gRtyii/iK2PgvM7gKI5yxAEepqHk+Um1a0kdo7nw7h6fnXDLFN6jl2q/aHYE4vJQjE6JUnYr8w8xtqH1phsvESIK9Y2/wBQ5itAv5bPSor5Z4VOXRW7i6JaAHAqLF8OgYiIbwBj8wKubucA7z9atcTkw7qrsTlFszqTc8yP05TXDl0M5O5L5ArRQZNn4OKulTsQIPfAgkVf4riIrbeTtpP4VHXK8IoOpBP8RU6ue3aUggeVQcwyOxdBAugbbA3SN/Jhv0qZ6WDknylx3ME2i24UzkDCWo6qJ8+v1mns44nCWHnchTHiSIA9zQ3lvC920pCX13JhZUr5zqkTXOYcKYpl7TI0clUk+ftU+6ReW1Lix7ml0BzgpAMZa1clkjzC7VtlrNUECax7D8N4tGFxLZBU9SAfYnlV1fx+IVSWw90Ec4WR7itdbhyZcinDwoUJbUP/ALSb9vEYrCWtidQDHroZhImj0YtUVQOQjYd1YjireJu3fii1clSCIRjEGRMDwont8UKw7R0sNiDtBqNVpsuyCXPDvzYKathB+02+j4FyDurIw89ar+DGpfArJawyKIGwJ8WPMnxrMuJ82N8BQToG58T0q04d4gVbYVzBG2+3tRPTZfd153XoCmt1mk8XXUuYG+CdjbJ8iBII9QKH/wBmrouEU7SxYt4nUQPoAKFuJOIg1pratJYRsenWareGM3ezKAMykzCgkgnwHSiOmyy09PradePAOa3WbHbzFYM1neSZgljHYlEACm5IHd1IHhJNdX8+IGyXCeg0kb+ooSXDYhrpurbuFiSdkY89zyHKjS6SbhKM+LX5ilPng2G1nO8igLPc5axmFxxyuKjMB3xp/BRUjC4PMCu9kJ43GCj2JmmrfCili+JxdvUTJCS7e8D8KMGmWOUu0aproEpNkxOLVidye4VQJld/EXGui051HUSFMQeW/lFEi3cvw5At2DdcRvcOqSOun+lP/wDEl7FXRZVghI3CidIH8RHI+vXlW2OGPFbxoTt9TnAZRbw4D3mAPcf/AF5k0/jM5LDsD4a77wAzeJjzoa/fHR2W6pFxTB75nvO9Ohy5kz6mdunOlNNdRX4FzleLOtTG4M9/jvWv4S8HVWHJgD7iaxjCLuAK1vIlIsWgf4B9dxWvsyT7WS7qLT4LOlXle17oCivCK6NcsaTBDb2gYkcjI86oMz4hRSBZX4jaoboI6we/u6VIzzEsR8K38x57xA6yfx/sEYOJuJc+EbUnfTsSrAAkww5HbrH1rzNVqMvTEvNlcd5eYriWysDS8wCQViPMnbaqzG8V2x/0rbP4nsrP51RXSLh18wfl7h6dDUTFdkEDYnr4d1ec/aWWTroJ8ErF8U3j9lEnlAk/WouGuYjETpJgbEzoE9235VU4+xFoOxiZieu8GPLb3owy66tmwgkSFHrtJPqay1GfJGNp8sUeXyUF7I71tbl2/pFtVJ1G4W3HhAO/KP7NDg71y6NVvCXWU7AhTHoZj60WcSZql6yLTCQ7oCO/S4Y/hV/h8UiBQIAgbDaB0qPeqinKNt/F0GxNmbZldGHZFuoVZgTpHMfe38ele4fEa97QvsOpRHYeXZ61K/aVaW7isKFPzyjeA1ruP9Te1H2TpbtW1RAFUbADpWuTPGOOEkrbv05EoctATovrZN4m8iLzNyUMGI2eDG/Oo1nOmIlb535dvcnyBoj/AGn2jiLVi0jQzXRI7xyJPlOqPCrXJsnw+HthEtrB5kgFmMc2J50p5sUYp1bY9jsE0zTEjYX2HgZH4iuf8XxMz8RWI5EhSfqJq540NrB4R3w9q3buuwTUihTDySTA7gfWKDOCckuYssWuutsGCQZYtzgFpAG+5raO3s3kbpCad0Xd3Nr7wzhWI5Eoh/FKcXiTFjbaO7Qv6USZfwZZtnX8S65A2V2DJyPNQo1eR7tqCuGMpuYy5dvOxt2fiMFRRB2PIT8oGw5TM8qXax2OblwvPvDbK6Jl3Pbzc1Q9827f5iuE4gxCDsSo/lCKPoKJrfCNiQdVwLyIGgg+coT9aAc0ZsRmL2MNCKG+GNtho2dj46gfpRhnHKnJPhcu7BqSLZ8/xZHadv8AUB+Arl8yusNnZj3ljt5AE+9FPDXB1uy2u7cuXXjaTCDvhB+c1m2Oy+7/AIhcwxJUtebl/AxLAr0+Qirx9nkTafTkTTXUvLVhrrhBcXUR9qAfqSY8ap3xqsdFtXuXJgLuAT4gdPOtOybJrOGXRbUDV8xO5Y/zE86FcZk1vA4sXVP/AC7sqAfsP8xAP8JAkd0HwrHHqcb3UuV0+I3Ch7EcKXbmBGkqMQo1aUAQMZMoTO5g8z1AqRwZg0SwpgByJeR2tXUNO8jlHSrzC5uBEcqEc5zQ2MY5A7FwB4Hfup9ys+tc/aZNRB4316/T9CuIuy94ywltrIcDtrG47iQCD4bzQxhhyqXis1N5dIBjrPhvVpkOTC4ATJJOyxE+Z7v61eKM1DYyXy+Cbw3lJuOARsfovU+vKtIQd1QMrwItLH2j8x/IeAqxQV7ui03ZRt9WUOUqUV7XcI9NNOacJptqTGiutYQguTEnqPM/lFVuIwxn8PA9DVzisKG5u6+TkD25UKZhmF7DMVfSwPyk9fEVxznHElFrgbIWe6vhnSkXEbUdG0rEk6SDI33H67UlrErcChgdTLJMQPaTUzN84F5EdShmR2d5BBlWg8udc2AjqtxLbA6d0CmRHQeHdXnvHjm3u+Ym7IzZUrCGlhvEHl5T18KgXrV9QFtqXQCBr7LCO8jYjlVg+YySFtExznpHkKrcZnbLydF8Ncx5gGstkHwnfoyOAfzBMSLqXbiGEMgCYjrz6wavjxFbIkvB7jsfY17azrGRqUEr3/CYiPAxuK7xGZ34BvYeyw5j4lpgPqIp5IQnSkunh9RXQHZpmZfELdEwhGmfAyfejJM+V1BVunt513huIANv3PDEERCgcjuYEVFdMB8z4XSe5HYj2kr7VWWGLIopqqBP4lVjeItWLsnVKIdz0kgj2E0XXc62Bmh18sy9l2N9D3nT7QY2rn/BbPJMRcC9xQH6i5+VZ5cGGaSXFcdBpsi8ZZ618Lb+yp1HxMED2BPvV3wDjBbsAeLf+Rqqv8O2+QxA9bbfkTTmGyd7H/TxNlp5qwuJ7HQRNaZMcJYFjg6p2Cbuw6/4jCKSegmqPg/NF/dlI6lifvM7E/U1Q5jhsS6FV+CZEEreQmD3BiKr8DleMs9lbZg9AVcf9rGueOjvE1u5tVz5/qU5uzQWz4IGk7cz4VnnDWZf/MuXDsbjM/lqct+dTL2W4y4pBtPHUAflzqHb4XxikOtltvFfwma30+mjDHKLfXglybNJtZ7BnpQDxjmkZkl5eiJPu4P0I9qmLhMbH/Q3++n4aqjHhDE3iXuG0hO/buAHltsJqNLp+zm3J8NNdfEbk2FVrOQwUg0N8d5h8QWlU9oPr9lIH4mvRwrdtgf/ACsOB3C423pp39K6GRWVM3cUp+4jMf8AUYApYtNDFk3pibbIuXZ4QACpJq3wvD+JxVzXcT4a7CX2hfAHcneuLGYYSyQbVouycmcgb98DnTuK4ouXN2+phf8ASOfqTWqhBS3JUK13l9g8gsW4gs5B3Mwojv8A7nwqY/FWGwshJuvyJXZfLUeQ8poGxOZNcENckfwqNvblTdlJ6e+5q1ljj5S58Q3eBpfCHFj4y7cU2NKKJFxWJEyOyQVG5En0oxSgH9nrEPcXoVBPmDA/8jR6hr0tJm7WG40Y5XteUq6hHDvAmqbG4m85i2jKveRBPjHMDzircmmyaxy43NVdeRQL5ngWt23u3GJ0qTpXdifMz+dBZu2btk3Ll5muBgqrKgoJIWQzAMPGfAcqPMWP3m9ok/DQanjrMhV9dyfCuM0wFu7CvbRgvIFQQPLbYeFcEMKncl07vj4sGZtlFhQZuA6uUEbDvgCjC3jbVuyXDDVphFX5pOw7yIp3DWrd8OzqAPltuBuQojf8qoUwjWy0jdTHmvQ77e1YZIz+6rvoKimxxYqFEheZjr5+FccK5cr3izgMtuCAeWo8pHhH4URi+GBgDlv/ALc6osLc+AziQS28jlInauSMmouPRktchqMQobc86H/2ipcuYYIjc7igifmB23PcNj6VVNmTHrUfHZ0Xe1aJ3L6j5KDH1P0qoRampRXTkL4LrJOE7Nq0A2pmI7R1MvooUiBUbO8kt4S294anCgnRcOob9xHaEd8mru9mKhQB3VU5tnAuKlkx2mCmeoJ3HtNG+Tld34/mHBU5DkV69bFy8QgO6qAS0dCZO3l+FTsXw3cQTb03N+RhW9JMH3FFisqpM1GTMV0kdaUpzf2uPLuDagEza2LDW1Yy7rIRQ2td+TAA7zPKeRpq+rWxqYXEHeysB7sIoh4eZWxV+6TqZnIDHoimFA8NqMLN1Wldq0c64oW1GZJcuFNSlinLVp7PqYr0O/8AEPVaIOJsJcxeJt4csVsBfiXNPNjqIUR37Gp44PwekIbZmI1EtPvO1DywpX/roGxge1y5PzJHeY/Wa71uB8ye39aIs3w37pYGHsoNV0i2lzSNgQdXxQNtYUEhutPZXwth7aKGXW0fMxM+Mb7elJzilf5fj8A2sF7d1jzYei1yboIJFyQOekDb2FF+bZRbs4dktW1RbhVXZfmKFt9zvvy8JqbhLCIgtooVQNgBA9KxyZ1GqXL8kNQAHDWi1t7oDlEBYswKrC77EjtelLAYW9iFDIoRTyZzz+6BJNH+Z4EXsPdtTp1oVnzG1UXCuYISysANI0gd0AfnNaLM3BtLm/khbVZGx3C7myhsyzgktMKzA+M+Gw8aHjYMkNOobGecjoa0q3jgDFCvEIBxBYDmAT58v0ox5pVTCSXcVuGsVZ2bNM4cRRPkGTtdYE7Dv8KylunLagjEu+CMFoR7h+1sPIc/r+FFts1GsWQoCqIAECpKCvodLh7LGoljk0qU0q6QGmNNEU49VGf5n+729QBJ6QCfAR4kkADxrLJNQi2xo4uPbwi3Gdp1kEDaflAA8NwaC8z4lvXDCjQpaCFEmNup57d0VNuWbjTdxVowd/mYsu22lE+1y7Tf0qgy22ra7cvMyhYdqP76V5WXJOlGPC8O8GSWzcowTUqsTzJCoB4jceEVOuZrY7ZN1SWiNIJGygH6zQ/iMrCqxnWSfmncbgQ39aewtjTtWHvXZrxZFsl/v1mfnHsf0pnE3LNwfMD5SD+Fc4h7aCXgTyHMnyofxuaj7FpR4tufpy+tOGd5vuCbJt3K0Py3mHnv+H6VBHDbawyXrZYbjtCZ8jV/lvDd6/gRct6RfZi6kyAU2AUwI3iQaocxvYjDNpxCAdAfmWR0nf2MVrCXO2L58A9Cb+74uY/d3J71IKnxBmq3M8nx2pLnwWGg6gPmOxnfTt9a8sZjbuEDQuqJMQpBkiOk9D606M0VfkuvbgxszkT3cyKuEFB/y/h9WFkz/iAEQW0nqrdDULH58FQ6Dqc8o5DxJp3EYd4Fy4EYPya4gBPrAM+tSWfUkGwumP8A8ZiR6yBWUcWJO+vqFlbwxjyFme1186vrebFTM1QXcBhy0qL9k9Y7Q/2pw5ZZIh8Vcju0BTHvvRkxxnK7a9GCLnJc/F2/ccHZQEB74kkj3+lW/wDjkNPSgzDZWlok2cSjT9lwVkeYmDUhfiH/AOufvj86zyYVu+w+AsJeIs6UrbaYPxFjz0tP0mnL2ayBFB2O4fxN0hhctnTuoDgR169a7tWsX8pskkdzrH/lQ9P9lVJX3hbCDiDP9OGfviF+90+tN4PO/iIrAHcb1RXchxV/5wqAclZ15+hrrDcL4m3sr2jO8awfpFN6bG4ctWFsJbmaHQzEwFBJPpsAO80A5XjXttPM9T30Q3MoblfxNoCPlBJg/dUVPtWcst29LC9dfq69mT/KJgD3rTFCEIuL5sGNJnIfvk9Os1IGX33uQ1tlPUsCABG0k7Vxhs8s2G/+Nhwrj7d1tTDyHT0ry7xBeuQ1y5sZiBJEGNwdh3+tZrBBdAtBTleXWrQ1MRMbs3yj7s/jVg3F1m0NNpS8dflX3O59qz7EYs3G2JI6Fuf9PSnLVqq7ZYeILnxFuD7I+Lbt+8E+Euk89MyATEk9wozVqzngBCL7Hp8Mz/qWK0G2a9DQ5JZIOUnfJa6EiaVcTXtdozxhTFy0GiQDBkT3jkR40+a5ikBDxFiaqLmWKG1BQGG4IFELCo9y3UShGXVAC2cZULja1WG+0Oh9KHMwtlW2AAHOBv7E860J7VV2Pyxbg3EHv/XvrzdToVJ7odfAbM5zfLGUySWB3DedUOIsgc+XWtDxmTXQCBDKTPKfbqPSqrGcNgrIYBj0bsgetckd8HUlRm4l3hs9RUAHQCO6OkVVcT3beKtMDz0kg+I3H1qgxWX37J0mCOkNIG07NEelQ8VcuaY5Bhz/ABrFaeSkmpDc2UuQ4IXr6I3y828h09dhWy5fZRAoVVAAEACAI7qyTLD8G8rHlyPrReM3Ybg7Vprt05prpQQlRD/ajg7l3EYdbbSHMBZ2Dn7R9AfLSe+rnLeC7SWwrvcZ+rK7IJ/lCnl5zQ42cfFx9uTsiGPvQfrBb3orOc8vCozZcsIRhdcX82ylXUruJcLawOFa4Dcuu3YX4hDQ5BgiAOXPfuqoyTBYvE2gwt2o5gv2J5b9gTHjUzjvNEuYdbZ5vdTbyMn6fjRNlOLVba03mlHEmly2+X4IVJsH8Xk4sYd7uLtWQVEj4ZJnuBMKSxMdTzoey4JiAWTC3D3/AAm2HhLdfWaO+ObqPgLwO40gr4NIj6wfSvcgS3Yw6KgAAUT4mNyfE1XvTWO+rb9OiHSsHMHw+SrO9u9ZRQSWuXAOXgsn1qkTNrBWf+d1hRc7W3hWlZoi4jD3LcwLiMviNQj8ao/2f4K3bsKQBqIlj1JoWqWxykrdrgW3kHDoFh772LqhY0/FDnVOw3DgDeOYjevMrvXMR/0rJbnsCtu2GjadgJ5bwTyo549ypcRgyAdLKdSxyLAEgN4Hl4Eg1W8GMlvC2gvVAx823P1NVLU1j3Jc36LgNvJTcR5GcJg/jdkXNahtO6hTtG4743qTwtw4WKXsS7H7QtqdKju1RzP970U3b9u7bZHgqwKsD1B2ND2W5xClJnSxSfukifpXO9Rklipde9/BhSTOeO8i7X7xbHZhVcdRGwbxHIeG3oM2LdHF/M9dpkO8qR7g0I4W3WmLM5Qp9xE1zwS8INPIDkRvvz/OpdtKWEtSwX3joBz50QZJknxWBIi2OZ7/ACrPbLI6iNIueC8DotG4RvcO33Ry9zP0omt0yigQAIA2A8BT6CvotPi7LGoFjtKvJpVuB6TSmuSa81UAdGuCKj38ytINT3FUSRud5HMRzmuWzG3o+JrBQ8mG4Pl3nwqXJAeWsTbdmVXVmUkMoIkEbEEVzdFDKspxrFSI1FyZ5CN585C1Lxuf2k+1P3d/ryrlx6hSi3LjmuoOizdZqHfwwPMCqS9xaPsIT5/0B/Gq3H8ZOhghAe7cn/yFS9RifF2TuL29gR0JHlUHE4JY+RQf4lADdJidulUlziu4G0uAp7oE7+BNQ8XxJcJhWUeemsJPC+iFvLQ5PYiHJE9dEt49oEj6VFvcKWnBFu+oJ72j6HlVW2aXurjygf8ArXlzFv1ZT6VmnjXRsNyI2O4TvW9L2kZoEyB2p3mAOY2rywcQ0hrZUgc2BX8R/cV6mZ3UMrIjukfg1P2uLsUm2uQeYI2qmlLrTFaBfHK7tqMyOXcPL6US4LNwUEnSRzB2rpc7sEdvDKzTzU6OXLvp25muFuj/AJmGu8o7LqfrsaWWKnFKS6eQKvEqOJc4L2vhq06jv3QD+tW+XZtrtrB6bjuPjSvvgLqKCly0QIn4cx6rz8zTYyPLyRoxjIesqd/eCPrUPDjlBQS6DHcxz02bZIPajsjvPT0pvhjMCtlQD0qZYyPKt9eLZ22gkgRHhvzpxcly0SbeMZCf50K+xFL3aHZ7V1D1Hc3zsjDtqPIbeJ6fWhnh3ONNsW2MFeRPIiri7kODf58xDRy2UfTUZNdLkmWAR+8sT3yPwCx/tRDTwWNwY3ZxdzgIJJnwB3NDuAxDqzGOZJPmTJok/wAOy4Sfj3G/yRy/y1Is4nA25KqzE+23LYmiGKME0l1JIWB+LfBFtSTyMeR68hV1Z4cdBqZ1G/yj5j5eNODixjCWrbDuCgAn02/A1EXikhiPh9oGG1MZB69PpQsMO9j4L/Ksh5FzA6j7THxPSiywUtqAIVR6D1JrN34quHkVH3VJP/cQKq8XmD3Sdep+7U23oo2Fb48mHD/KrYbvA1kZ3h9QX4qydtpI/wBQEfWrQGseyG2fj22G0OupTuCCwG1a0H3rq02o7a+OlFLoSZpU3NKusYmNNl66Y0xdpAAmc2bbYkfHuANqBKgxIkcvCKg3idDKs7n7MxIPMfT9aLM6ydMQO0BI7+4/Wo9rIUFrSXIdQdLDaRvpEHmeQmvInpppul6+NlpgboKdN+s7k9xp23fndj/t51YYjBOp7QBHf+oqrxmBYbgyp7h+NefOMk6lwQ14EPHZgTtb2Hf1P6VWYJgt62WAI1iZ3HPrVtewQAkNO2+0e3fVZiMKa2xuKVGTsIuKhbxTWUWBcNyNcb6YJM98RO9EWByixZCqqL5kCZ7yaznAXil9HckwTz6SCJ+tFF/OD38qwzxmko3ZpGXeVX7TstC6Ly9+ho8dwfoR6ivP2f8AD6Xk+LeJIJIVZ2ABifPaonFmaG9bFvnJBPkP61K4QzP4dkL1WR9Zrok8i0qXx9aFa3WGl3h2wLb6EUOVOlusxtv+VZ7wNw62Jd2vOwS22kqCe0w579worfiTShnoJqg4KzXRaYdS7E/5jP51njnkjhk18F/sp1YXHhHC/NoJ/wA7R6wazhMvu4jHXLCdgIzA7CAqmJIGxJ/Oj9M/CgydqGOFcwVsXibo+2wI+6JAowZZxxzl4Li/MJU2ggTgRIH/ADrg7zCf+tDnEWXsmKTCYZSz6QzuxMaTtuBsORn0ijyznKz4VUYfMEfH3GEHTbRCfLU34MKjFqJJNvmv3+Y3GJVf8B3dpup49g/Tt0P5/hv3fELhrQ+JcMTPI6uUDp3meVavbzFZjpQZnLWxmlpxEmyQfRyAfYkelaYNTJ3u5pMUooYwnBeIcKS9pZ59lmjvjtCq3jDB/u161h7IJdxqJkmZMABenIk+laXh8coihjjW9bGKwT7agzr6FR+f40tPqJSl9rmk+PSwlFURct4JJ0tdusepVAAD4SQTUDiTK2fH2rCjRb+GCNIgQCdR25tMD2o2GYgARQ7xNnC/vOGI+YaxP8rBZHuB7Vng1GWUnzbp+nFhJRRe5Lw/YsHUiDWR8zdo+5oS4py02sSx+zcJdT5ntDzB/EUULmfLwqo4oxvxQg7mJ+n9RU4Mst1N3YTSoo7KVOS2BUe1AqxwmDe5EA78vHyq5W2ZpE/hewXxCRyU6j6f1rQ1NVORZUuHT+dvmP5Dwq0QV7WhwPHC5dWafAkTSrmlXcB0TTbV1Nck0ANMlM3Lc1JNckUqArb2Hqvv5cpnaJ59x8xV8y0y1qsp4ozVSVjA2/klxZ0EEf331X38vcCNBHjR81mmXw1cMvZ0futoVIze/l3hTByxo68+VaPcwQ7qjvl47qhaGa+9+AtqM6OW94r2zlWxYHSR06nlR82WDuppsqHdR7rm8UG0z/EYJjs0+VMLgyh7JjyrQ2yoePvTTZSP7ihafMlXH79BbQDv4d2WSeydqj4Sy1t5Tnyjv8K0J8tPh3bqD+VJsO0R2Y+7+lPscqVVwG0C7mZPGy7+e1QcqxT2rjMZOv5vPvo6OXiCPhqZ5jcDaol/Jkb7BXeTpIPtPKs+xlGLjs6hTKp8822k+lD74m58f4zbnu/l7hRd/gKwfm9QD7Q1M4nI9TSOyvdp/rU48fZ3UeoNM4t52pHOPOqPPcS190ImE5HrJIJP0FEZyRNQ+YCOWnr7/wBxXjZGDykc99BJM8uu0fnU48Kxy3RQO2VeGzi5ADLv4VBxwa6+s7EbDwiiYZCNvmPoJ/8AKpKZADA0vHiyifUAmqjjcZXGIUygsY24BB3qfhsHcvHURsOvIR4T1q+w3DoHJVHmS36VeYXLVETv58vYbVUdHOT6UOvEHcqyItvHqeX9fOi/LsvW3uB2u/8ASn7Vun1Fd+HSQx89WM6FOoK4ArsV1gOUq5mlQB4aRpUqAPK8NKlQBw1cmlSpAcGuTSpUgGzXBpUqAODXBr2lSAbNcGlSpANtTbUqVADbU21KlSAbauTSpUAIV0KVKkA8lSLdKlTQEu1Um3SpVYDyU6KVKqA7roUqVMDqlSpU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Peas in pods - Stu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908" y="3048000"/>
            <a:ext cx="3420645" cy="2954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FF6DD037-13F6-497B-976F-A4D7FA4C009A}" type="slidenum">
              <a:rPr lang="en-US" altLang="en-US" sz="1400" smtClean="0"/>
              <a:pPr eaLnBrk="1" hangingPunct="1"/>
              <a:t>8</a:t>
            </a:fld>
            <a:endParaRPr lang="en-US" altLang="en-US" sz="1400" dirty="0" smtClean="0"/>
          </a:p>
        </p:txBody>
      </p:sp>
      <p:sp>
        <p:nvSpPr>
          <p:cNvPr id="10243" name="Rectangle 2"/>
          <p:cNvSpPr>
            <a:spLocks noGrp="1" noChangeArrowheads="1"/>
          </p:cNvSpPr>
          <p:nvPr>
            <p:ph type="title"/>
          </p:nvPr>
        </p:nvSpPr>
        <p:spPr/>
        <p:txBody>
          <a:bodyPr/>
          <a:lstStyle/>
          <a:p>
            <a:pPr eaLnBrk="1" hangingPunct="1"/>
            <a:r>
              <a:rPr lang="en-US" altLang="en-US" dirty="0" smtClean="0"/>
              <a:t>Common </a:t>
            </a:r>
            <a:r>
              <a:rPr lang="en-US" altLang="en-US" b="1" dirty="0" smtClean="0"/>
              <a:t>Dry</a:t>
            </a:r>
            <a:r>
              <a:rPr lang="en-US" altLang="en-US" dirty="0" smtClean="0"/>
              <a:t> Fruits (Continued)</a:t>
            </a:r>
          </a:p>
        </p:txBody>
      </p:sp>
      <p:sp>
        <p:nvSpPr>
          <p:cNvPr id="10244" name="Rectangle 3"/>
          <p:cNvSpPr>
            <a:spLocks noGrp="1" noChangeArrowheads="1"/>
          </p:cNvSpPr>
          <p:nvPr>
            <p:ph type="body" idx="1"/>
          </p:nvPr>
        </p:nvSpPr>
        <p:spPr>
          <a:xfrm>
            <a:off x="457200" y="1905000"/>
            <a:ext cx="5410200" cy="4343400"/>
          </a:xfrm>
        </p:spPr>
        <p:txBody>
          <a:bodyPr/>
          <a:lstStyle/>
          <a:p>
            <a:pPr marL="0" indent="0" eaLnBrk="1" hangingPunct="1">
              <a:buNone/>
            </a:pPr>
            <a:r>
              <a:rPr lang="en-US" altLang="en-US" b="1" dirty="0" smtClean="0"/>
              <a:t>5) Samara</a:t>
            </a:r>
            <a:r>
              <a:rPr lang="en-US" altLang="en-US" dirty="0" smtClean="0"/>
              <a:t> – two-seeded winged fruit, such as from a maple tree</a:t>
            </a:r>
          </a:p>
        </p:txBody>
      </p:sp>
      <p:sp>
        <p:nvSpPr>
          <p:cNvPr id="2" name="AutoShape 2" descr="data:image/jpeg;base64,/9j/4AAQSkZJRgABAQAAAQABAAD/2wCEAAkGBxASERMUExQUFhUWGRoWFhcXGBccGBYZGBYXFxcXExgYHCggHBolHRkYIzEhKCkrLi4uGh8zODMuNywuLisBCgoKDg0OGhAQGzIkICYtNC03LC83LC8sNy8sNS8tNC8sLywsLDQsLCw0LCwsLCwsLCw0NCwsLCwsLCwtLCwsLP/AABEIARoAswMBIgACEQEDEQH/xAAcAAEAAgMBAQEAAAAAAAAAAAAABQYDBAcBAgj/xABEEAABBAADBQYDBQUGBAcAAAABAAIDEQQhMQUSQVFhBhMicYGRMlKhBxRCscEjYnKCkjOiwtHh8CRDc/EWNFNjo7LS/8QAGgEBAAMBAQEAAAAAAAAAAAAAAAMEBQIBBv/EAC4RAAICAQMCBAUDBQAAAAAAAAABAgMRBBIhMUEFE1GBFCIjMnFhkcFC0eHw8f/aAAwDAQACEQMRAD8A7gi9RAeIvUQHiL1EB4i9RAeIvUQHiL1EB4i09sbTiwsL5pSQxgBcQLOZDRQ4myF8bI23hsU0ugla8CrAyc29N5pzHqF5lZwe4eMm+i9Renh4i9RAeIvUQHiL1EB4i9RAEREAREQBERAEWttDGshZvvNN3mM/mke2Ng9XOA9VsoAiIgCIiA8cARRzCpHaTsq6B333Z47uZlufE34JW6uAbzPyjX+Kirwi5lFSXJ1GTiyM7ObajxmHZPHo7JzeLHD4mnyPHiKPFSapWFZ9w2qYxlBjgXtHBk7PiA5Bw+rgOCuqQeVz1PZpJ8dAiIujgIiIAiIgCIiAIiIAiIgCIiA0dr/Ay+EsPC9ZWAfUg+i3lo7bygkcNWN7wecfjH1aFvArzue9giIvTwIiIAiIgKn9pcDvuffsFyYaSOdn8jgD6Ub9FaMPM17Wvbm1wDgeYIsLS7RQCTCYlh/FFIPdhWl2En39nYQ61E1v9Hg/wrjpM76w9yeREXZwEREAREQBERAEREAREQBEVN7fdqDAwwwH9s4eJw/5TT/jPDlryviyyNcd0juEHN4RZsdjIQ2Rr5GCmuLgXNBA3TZOeQpa/ZraTMRhoXtc1x7tm+AQS1xY0lrqORz0XDsNsZ+IJ7qF0rqLnGiepLjzP1K+dl4WaGY7+/BK057lsc3iMh09CqPx2I73Hgt/Cc7VLk/Q6KE7JbY+8wW4gyMO5JXE8HgcA4Z+djgptX4TU4qS6Mpyi4vDCIi6OQiIgMOMFxv/AIXfkVWPspfeysP0Mg9pnqzY91RSHkxx9mlVb7Jm1sqDqZD/APK9cP71+H/BIvsf5X8lwREXZGEREAREQBERAEREARFixM7Y2Oe401oLiegFlOgIPtht/wC7R7sdGaSwwfKOL3dBw5n1XP8AA4G9Xuc4mySbtxOpPGybW1j5XTyPleac/wDuMy3Wjyz8ySt/YcYdLGKz32/RwJXzeq1L1FqiumcG1TSqa8vqdBwWDjhYGRtDWjl9SeZPNRXafs5Di4zvNAlAO4+sx+6Txb0U4sc8m61zuQJ9ha+hlCLjta4MdSkpZXU5DsbaD8HNHMyzGcpWfuE511Go/wBSuvxSBzQ5pBDgCCNCCLBC4yycOaGurQDLyCvn2ebQLoXQONuird6sddexBHlSyPDNQ8+XL2NDW1LG9FtREW0ZoREQEL21xHd7PxbtP2T2jze0sH1cFFfZVMHbNiaNY3SMOmveOPpkRqvntnKcTFi4muIiw8T5JiPxSiMyRQ3yHhe7zYOJUR2UxLsKcPJdwTRQNm5Rvk32wynkC5pYer2ngoHL6vsTKP08HSERFOQhERAEREAREQBERAFW+2uKpjIvnO87+FhBz/mr2KsipfbGWprOm62vKz+pPsqXiE3Gh478FnSRUrVntyQUsYOnUEKc7HbNPfGT8LRr+8RVexJ9lrbK2ZLOfCKZ850y5fMrvgsK2JjWN0HuTxJ6rN0GklKaskuEXdXqEo7F1ZnWvtCDvIpGfOxzf6mkfqthFvmScHw2HORN1oRmOd3auPYq48WwfOx7SPQPHtQ9yve1OzhFiXkNoSeNmtFx+PoDvWa6rY7LR/8AExcSN8ny3CPqT9F81BSr1UYejNqTUqXL1RfkRF9KYoUdt/aRw8Je1he8lrI2jR0j3BrA4/hbZFn9aCkVFdo5S2OMDMungHoJmOd/daV5J4TPY9TQx2zO42ZimXvPdDO+R1f2ksjHue6uRcTQ4ChwUX2cwDZNj+No3p4RGTxoDu4hf94ci4q07eF4XEDnFJ/9HKC7Mu3tl4Ac+4H9L2uP0aVHJfN7Eify+5bERFKRBERAEREAREQBERAFjlgY6t5rXVmLANeVrIiABERAEREBgxuDjlbuyNDhrnwPMHgVrbN2PDAS5gO8crJs1yHIKQRcOuDlua59TpTkltzwERF2chV7tHiWl4bwh7qR3R0kzY4/oJfcKK7e9sZMI5sMAaZa33lwJDWk00AAi3Gj5Dzy5VjO0+Pk77exFd85j30xmToiNysrAG600CNOputZfFNxJ4Uya3HXO2vbLCYdk2HsyTlhb3bQfDvty7x1U3I3WtVlmFzjZHb3ERQwQxsi3cMN4OdvEvJcW+KiABUhy5gG+Cg5+8lkdI54e55L3n5nONnLQZnTpS1YsM3eMZqqJ6nMGidOFj9cqqz1Lk3jgtQoUY5fJ2vs59oOFxAAlqCTjvH9mf4X6DyNeqt7HggEEEHMEaHyXC9h7Hili72Le3Wu7uZriCY3H4HXQuN2QvUGxnqrBs6LE4TxYaUtbecb/FGT1bwvmKK8Wvdcttq9zl6RSWYP2OrIq32f7WMmcIpm9zPoGk2yT/pO48905+eqsi0YWRmt0XlFKcJQeJIIiLs5CIiAIiIAiIgCIiAIiIAiIgCq/bTtezBNDGASYh4tkfIfPJWjfzrzI2+1/aFuCg3gA6V53IWfM7m791up9BxC5QQQXyyuL5H2+R51JNiugAAAHC1Q1usVK2x+5lvTafzOX0NBgxeNxFbwdJK5oc483aHkGgDSsgPRZ+3/AGS+5SQMjeXNlYSSRR32UHnL8J3mkDOuqx7C2+MNjYJZWVGJLc6/7NrwWXXEN3gT6qy9ttotxmMoUYsPcYd8zibkIPyjcA/lVSM4xpdkuuS01J2KK6YKhGzdY2gQAM3bozoZuOasHY3Y2HxsLtWzF0sfD4i0SQOr5C2OUHmb5BaO13DuZBkAaB8iWtcF9/ZXtDu8XE1xNTOpo4B7I5bB5ZOcuNFibe5dRqG0vlJj7KpGNxE8DgKmYWuadd6MnL2L/ZWbaOH7h5a7TVp+YcPUcVQ9lYkR4yKfIVLvH+F7iHf3XOXbMVhI5QBIxrwDYDgCARxzUtdUdTU0nyn1/Qjsm6rMvo0c4+7MnZmAQL0OlGxunoDQKn+y+3ZGu+74gl1ZRyu1IyoSHieR98802lg5I5ZHFp3HEkEfCBlV8v8AVRYLXuuwQMsjx4jzVOMrNLY8f9Jmo3Q5OhotPZD3GFhdd1qdSLO6T6UtxfRQluipepkyWG0ERF0eBERAEREBVu3faB+FZCInASSOJzAPgYPFkeZLR6rY7Jdo/vbXNe0MlZW8B8Lgct5vrkRwy5rQ+0rYomw3fNykhzvmw/E0/n6dVVvsuleMc4PyJhcK5kOjIPXIFUpWTjqFHsyzGuLqb7o6yiIrpWC+ZHhoJJAAFknQAakr6Vb7fCd2EMcTSRIdyQiyWsOZyHA1uk9VxZPZFy9DqEd0kjne2NovxeKOIdkwHdhafwR6tJHBzviPHhwWfaGyHPwU02e5H3Yb+8TKwO9A0n1PQrBLi2VuMbvnhVbvLM+6x4jE4qSIROlLYmiu6jtrTnZLz8T7OZs1fDl83GyMrHZb/r/wbLi1FRgV2fD7xzz3iAL5WMiK40PZbLZwwUB0PneRWTa+z54XhsjHMfub7b4gnIiietjhyWlHKxzzZyGYPMnQe69lBt49DpSWMmLamPcWFvBxAJ5C8z9FpYfEPY/CyMfuPa/vPIvcLHnu17lb+NdGSG2A4g0LFmuQ5KOxcBjINAURw1zHWgrNOIr0ZBZ1LNJEC0jofyK7lsrE97BDJ88bH/1NB/VcPldW9XL89KXYexn/AJDCjlExv9Ir9FL4XxKS/BFrukWTKxvhYdWtPmAsiLYM4IiIAiIgCIiAIiICu9v8YI8DKOMlRN/m+KvJocfRc17O4zucbhn3l3jWeklxm/e1PfabtPexDYBn3bQdfxvomxxpu7/UqXjC7duzvDidbabyrTT3Kx9Td9dNdjSor+k/1P0Eix4eXeY13zAH3FrItgzTFicQyNjnvIa1osk6AKgbe7RyYm2MJZDyBp8mnxHg3P4R68lYO3EUjoWNaHFu/bw0E6A7tgcL+oCp0WBeSPA8kWKDSavoAsfxDUWKXlw4XqaGkqht3yI6OADQVl/v0tW/sb2fsjES6DOIHT/qH9PfktjYPZUgtknrLMR63y3/AP8AP/ZYvtG2yWRjDMNOlHjI/DHpXm42PIHmo9PpVTHzru3RHdtzsl5dffuUntztJuNxhMRPdsaI97591znEt/dt1datV7GQBrch5dTnQKmY4Q00NOXMV+Yv6rFtKKo87zIGV2fZUpaiVlm5ltVqEMIq2Nw5qCTVzCASNTkbrzr6rPimEvDct0sIrmXAFhHKiG/1FS2Lw47o9KyPDU+2X5qvd9crCNO8Hq3dq+gulbrm5r8ZK8lt9ycweItgaa3hl51x89F23sTO1+AwzmmxuAerSWu+oK4ZBBvBpGbr9+Nea6t9kEv/AADo/wD0pnsHk7dk/wAZVjQYVjx6EOqy4IvCIi1jPCIiAIiIAiIgCIiA452xxN4zEE1YeBmayaGtsG+QVfxRaW56lpsDKqN3lrp9QrX9pOx9zF99R3ZgKINeNopzfYA9c+Sqj4qBys9foLK+euWy2WfU2qnurWPQ7j2bfvYPCu5wxH3jaVJKH7Hg/cMKDwhYPZoAUwt+H2ox5dWERF0cnxLIGtLnGg0Ek8gBZK5FjZ3YiUzOHie4uAP4Wit1v9NDzHVdS261pw04e5rGmN4c5xprQWkEuPJcqgxccjGvaRWvlz/JY/i0pYjHsaOgS5fc+cTh/bh+nrwULMXzP3WnKM7pI03iAfXKh7rJtrabgCGOIHBwGbv3Wn9eAUfsCd8Tz3luLwKDQBR5X5E2s2uv5dxclLnBKbSwxZh3c3Uwepr9fSlWRhKABDhpVaisyTXl9VN9pNrs8IPhbeZJouNGgeQUFHjHB0T7zffhBsVbRl1HPz4K1p4yUckU2uhL7DO8R0yXQ+xOPbhZe7eQIpyN13AS5NbfR4oDq0c1QtlR1K8iqNFwHCybND0y6q1zwxyxPac2lpH0zPsoVa6blOJ661OG1nV0VM7AdpHyt+7zkmVgO68/8xjTXi/fGV89eaua+jrsjZFSj0MmcHCW1hERdnAREQBERAEREBrbQwMc8ZjkbvNPDlyIPA9VSJPs0BksYl3d6Ebg7zd5B91fXd9F0BFFZRXY8yRJC2cOIsx4eFrGNY0U1oDWjkAKA9lkRFKRnxLI1oLnEADUk0B5krRft3CjWZg6k0Pc5KhYrvjtDEMnlMhADmAHwNYTYAbZ3TmL45cdVsPwwBuv9/osi/xKUJuMY9PU0KtHGUctkd9o22n4ib7u0juI6caOUzt3eBJGrG2KHMXwFVPA4UVYFWAf8/qrTisC05mgNcufMH/TNRmMw3cA3ZFFwoWT7cdFmXaiV0ssuwrjXHCIPGR24HkCK65f5hYIS7vm0NQb5Dw1n60tiWYEHrnn+ixbPw7i1zj+I5a8NPVdReI8nj5ZobbIk8NA1wHzZ6LBgsC5xjLtI2NHm4VmD52t7FRAvaK1vXkG8R6LPDdBoU6tca0kR7Myyy1fZ5sePFSTskfIwsa0t3S0OoudfxNOQy910Z/ZPC7oDQ9lAg7rvivXesHM55ilyjsVtcYXHNlkNRu/YyHgA+iHHoHBp8rK7qtLS1VWV8xTZSvnOM+GQ/Z/s9Fg+87svdvm7eQSAL3WigMhZ6qYRFdjFRWIrCKspOTywiIujwIiIAiIgCIiAIiIAoDbHaeOJxZGA94ycb8LTxBPE9B7hTWLY4xvDTTi0hp5Eg0fdcSxzpoH93ICwjTe9gDQ86PrZ0VHW3zrilDv3LOmqjNvcTO13OnlbiWmOOUauY0gPFVUgLiHUMryPXIVu4fa8Zb4qY7jenoVUJtsEAZs0OpApw4a6HOvPosLtqtOevQWeVm/b2WLLdPmRpJKPCLzHhJJ2XEwyNOVtqjWVAmh9VobR2HjI27xgfui7zDqHk0nKugCpsW3JYHd9A9zD8zNLzykbo4eYKkMR9q20nNDGuiDzoWRgvPoSW/RWqNNVKOXnPsQ2XWRfGMGXZeOwuEnLpoBPE5niaQCWFw1Y1x3brUHmKIzvPi4sNvuOFP7A0WZuJALQSHb1mwbGfJV2Ocvjb39mQl1kNyNm9Rllx4eSmdiwv8Au4d93lbF4v2pBMcnjPiuhQGTc8jVi80vTdW1LOORBpSz6mv9w3y929/ZRl5yJyc9kdDPInfu+i0Sczp5G8+Oin58YWQuYxjnS4x0cUPhNGNj9+V7Scj+FvRQjd9x3W3np060oJQcYRb7r+SWMt0mG4Xege4/iJd7GvYAfkuu/Zztkz4UMebkhpjr1c2v2bj6Ai+JaVz6WENhIHwhtZmzQFi/PJTnYtzsPiYbPhkBif5mnRnz3hX8yl0ep2Wpdm8f2ONTVurz3R1BERfQGQEREAREQBERAEREAREQHh6LkrsG9+cpc6R1mQk53xb0zsZaAUF1iWRrQXOIAGpKo3aTFxOcXwtcSfiJ8LHdReYPM1SzPEknFfN7epd0edzwvcpm1NnsGZArjoBxFNB6g5nkVWMbgYATeWlboodTZz6eintuQyF3ilOWjGNADeIAvPzKg5NiYl43gw1ze6vayD9Fm1LH9WC9L8EKcJEDm5x6A5/58ltzbQija4RMa0nUgeKssnPNkjovW7Bnu6jrjRPlnS38JhZIjXc4dw/fc4Xyy3avqbV1yj3eSvtfpg3OxsWGxb3OxOIMEMYad3dI72yd5rH3keYAJoiuY6btf7RMNC0Mw0bpHVTQR3cbQMvxCzXID1CoMG1DVPiIOVuaQ5rR9DXkLX3jtp4MGNhbiXN3v2ku6wAN/wDaiNuPm4iszunRd1XS5UUkR2VLq22aGH26+PHSY50LN8RPbGyFobGyRzS1r90nPMkuNkneJHJdE2t2Miw8QkhMhoU8OOjS0DeAq9RnZ0ceS5ltCNhc50Dy6InwF3xOYQCx5FAgkHj000XcexD5XbPwplsvMYsnUjRpPm2lJGCvUoT/AH9DmTdWJI52yEOIYBeeflfi+lqVnhLTvDVviHm0giv5vyVk2xseOJxljYAHfFujQ+nA/n5qFxDcjy1PosS+mVMtr6ov1WKayi/xvDgCNCAR6r6WpsgEQQg6iNgN6/CNVtr6uLykzEaw8BERengREQBERAEREAREQEH2tY8xNrTe8XsQ266n8lWsRQA40PcroD2ggggEHIg6HzUPiOzsTr3S5t8NQPK8x7rK1uhnbPfD9i9ptTGEdsjms+HIdvOrIh2mV731FWPVfWJxAfvCjYyqtTnx0OQ0V4l7Gtcc5nAfutaDXKza+MbhMBg2uaIg+R4s2SXG+JefgB6VfJVPgpwW6xpJFn4qMniPJzWQ5AmwLy58rPXgtV0YGtWaA6m+AztSO2MRr4WjpV1xof6lQmFikkfvjVuQdwbzdQ9QPVQQmmTOLNn753YFMc4mhm4N3ryDcwRnly1W7t3Y26QxskcoN7xjJIb0BIAN2dLqvQ59m4ONlcTpb6v0vQeS2MTI0XfhHHh+pvzXTvS4ivc48tvqY9gbCGLxEcWjALlr5G1QHU5N9b4Ls7GgAACgMgBoANAFU/s52T3UDpnfFObHMRi9z3zPkQrctvR17a031Zm6me6eOyPl7AQQRYORHNRf/h+Heu3bvy2K9TV0pZFNOmFmNyzgijOUejCIikOAiIgCIiAIiIAiIgCIiAIiID4lkDWlx0AJPkBZXNtr4lzt9zsi42bOl6D0FD0XR8TA2RjmO0cC0+RFGlTcX2B33V35DPK3eWeSzPEabbdqguC5pLK4Zcmc/ETsS8tiDpN0Eua3M1zNXQ81P7OwTYo2t46muJPNbbcGxjS1jQADVgDxBpprjujOxn6r4xZeAKDCbzO8WkdRkbPqsV4S2o0+XyaU4YNCW+YH5rFs3ZjcTimQWSD4nnLJjcyctCch6r7xpaLcSCejQXX+Q81bPs52SWsfiXjxS+FnRjTqP4j9Ggqxo6fNsSfQi1Fnl157lxYwAAAUAKAHADQBfSIvpTFCIiAIiIAiIgCIiAIiIAiIgCIiAIiIAvHtsEc8l6iA57tJ7YrY74x4Q0cTw3Rqbypa+Njcyt9pBytrsuHHmujuiaSHFoLhoaFjyKi9vbAjxW5vOc0sui2tDV6+QWNZ4W0m4vL7I0Ya1ZSaKJgNlOxkzY9I2055HBvyjhZ0/wA6K6hFGGtDWgAAAADQAZABauytmRYdm5GKGpJzLjpbj/sBbivaTTeTDD6lbUXebLjoERFbK4REQBFjka48RqD7G1jZC/eBLss8s+vVAbCIiAIiIDxERAEREAREQBERAEREAREQBERAEREAREQBERAEREARE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ASERMUExQUFhUWGRoWFhcXGBccGBYZGBYXFxcXExgYHCggHBolHRkYIzEhKCkrLi4uGh8zODMuNywuLisBCgoKDg0OGhAQGzIkICYtNC03LC83LC8sNy8sNS8tNC8sLywsLDQsLCw0LCwsLCwsLCw0NCwsLCwsLCwtLCwsLP/AABEIARoAswMBIgACEQEDEQH/xAAcAAEAAgMBAQEAAAAAAAAAAAAABQYDBAcBAgj/xABEEAABBAADBQYDBQUGBAcAAAABAAIDEQQhMQUSQVFhBhMicYGRMlKhBxRCscEjYnKCkjOiwtHh8CRDc/EWNFNjo7LS/8QAGgEBAAMBAQEAAAAAAAAAAAAAAAMEBQIBBv/EAC4RAAICAQMCBAUDBQAAAAAAAAABAgMRBBIhMUEFE1GBFCIjMnFhkcFC0eHw8f/aAAwDAQACEQMRAD8A7gi9RAeIvUQHiL1EB4i9RAeIvUQHiL1EB4i09sbTiwsL5pSQxgBcQLOZDRQ4myF8bI23hsU0ugla8CrAyc29N5pzHqF5lZwe4eMm+i9Renh4i9RAeIvUQHiL1EB4i9RAEREAREQBERAEWttDGshZvvNN3mM/mke2Ng9XOA9VsoAiIgCIiA8cARRzCpHaTsq6B333Z47uZlufE34JW6uAbzPyjX+Kirwi5lFSXJ1GTiyM7ObajxmHZPHo7JzeLHD4mnyPHiKPFSapWFZ9w2qYxlBjgXtHBk7PiA5Bw+rgOCuqQeVz1PZpJ8dAiIujgIiIAiIgCIiAIiIAiIgCIiA0dr/Ay+EsPC9ZWAfUg+i3lo7bygkcNWN7wecfjH1aFvArzue9giIvTwIiIAiIgKn9pcDvuffsFyYaSOdn8jgD6Ub9FaMPM17Wvbm1wDgeYIsLS7RQCTCYlh/FFIPdhWl2En39nYQ61E1v9Hg/wrjpM76w9yeREXZwEREAREQBERAEREAREQBEVN7fdqDAwwwH9s4eJw/5TT/jPDlryviyyNcd0juEHN4RZsdjIQ2Rr5GCmuLgXNBA3TZOeQpa/ZraTMRhoXtc1x7tm+AQS1xY0lrqORz0XDsNsZ+IJ7qF0rqLnGiepLjzP1K+dl4WaGY7+/BK057lsc3iMh09CqPx2I73Hgt/Cc7VLk/Q6KE7JbY+8wW4gyMO5JXE8HgcA4Z+djgptX4TU4qS6Mpyi4vDCIi6OQiIgMOMFxv/AIXfkVWPspfeysP0Mg9pnqzY91RSHkxx9mlVb7Jm1sqDqZD/APK9cP71+H/BIvsf5X8lwREXZGEREAREQBERAEREARFixM7Y2Oe401oLiegFlOgIPtht/wC7R7sdGaSwwfKOL3dBw5n1XP8AA4G9Xuc4mySbtxOpPGybW1j5XTyPleac/wDuMy3Wjyz8ySt/YcYdLGKz32/RwJXzeq1L1FqiumcG1TSqa8vqdBwWDjhYGRtDWjl9SeZPNRXafs5Di4zvNAlAO4+sx+6Txb0U4sc8m61zuQJ9ha+hlCLjta4MdSkpZXU5DsbaD8HNHMyzGcpWfuE511Go/wBSuvxSBzQ5pBDgCCNCCLBC4yycOaGurQDLyCvn2ebQLoXQONuird6sddexBHlSyPDNQ8+XL2NDW1LG9FtREW0ZoREQEL21xHd7PxbtP2T2jze0sH1cFFfZVMHbNiaNY3SMOmveOPpkRqvntnKcTFi4muIiw8T5JiPxSiMyRQ3yHhe7zYOJUR2UxLsKcPJdwTRQNm5Rvk32wynkC5pYer2ngoHL6vsTKP08HSERFOQhERAEREAREQBERAFW+2uKpjIvnO87+FhBz/mr2KsipfbGWprOm62vKz+pPsqXiE3Gh478FnSRUrVntyQUsYOnUEKc7HbNPfGT8LRr+8RVexJ9lrbK2ZLOfCKZ850y5fMrvgsK2JjWN0HuTxJ6rN0GklKaskuEXdXqEo7F1ZnWvtCDvIpGfOxzf6mkfqthFvmScHw2HORN1oRmOd3auPYq48WwfOx7SPQPHtQ9yve1OzhFiXkNoSeNmtFx+PoDvWa6rY7LR/8AExcSN8ny3CPqT9F81BSr1UYejNqTUqXL1RfkRF9KYoUdt/aRw8Je1he8lrI2jR0j3BrA4/hbZFn9aCkVFdo5S2OMDMungHoJmOd/daV5J4TPY9TQx2zO42ZimXvPdDO+R1f2ksjHue6uRcTQ4ChwUX2cwDZNj+No3p4RGTxoDu4hf94ci4q07eF4XEDnFJ/9HKC7Mu3tl4Ac+4H9L2uP0aVHJfN7Eify+5bERFKRBERAEREAREQBERAFjlgY6t5rXVmLANeVrIiABERAEREBgxuDjlbuyNDhrnwPMHgVrbN2PDAS5gO8crJs1yHIKQRcOuDlua59TpTkltzwERF2chV7tHiWl4bwh7qR3R0kzY4/oJfcKK7e9sZMI5sMAaZa33lwJDWk00AAi3Gj5Dzy5VjO0+Pk77exFd85j30xmToiNysrAG600CNOputZfFNxJ4Uya3HXO2vbLCYdk2HsyTlhb3bQfDvty7x1U3I3WtVlmFzjZHb3ERQwQxsi3cMN4OdvEvJcW+KiABUhy5gG+Cg5+8lkdI54e55L3n5nONnLQZnTpS1YsM3eMZqqJ6nMGidOFj9cqqz1Lk3jgtQoUY5fJ2vs59oOFxAAlqCTjvH9mf4X6DyNeqt7HggEEEHMEaHyXC9h7Hili72Le3Wu7uZriCY3H4HXQuN2QvUGxnqrBs6LE4TxYaUtbecb/FGT1bwvmKK8Wvdcttq9zl6RSWYP2OrIq32f7WMmcIpm9zPoGk2yT/pO48905+eqsi0YWRmt0XlFKcJQeJIIiLs5CIiAIiIAiIgCIiAIiIAiIgCq/bTtezBNDGASYh4tkfIfPJWjfzrzI2+1/aFuCg3gA6V53IWfM7m791up9BxC5QQQXyyuL5H2+R51JNiugAAAHC1Q1usVK2x+5lvTafzOX0NBgxeNxFbwdJK5oc483aHkGgDSsgPRZ+3/AGS+5SQMjeXNlYSSRR32UHnL8J3mkDOuqx7C2+MNjYJZWVGJLc6/7NrwWXXEN3gT6qy9ttotxmMoUYsPcYd8zibkIPyjcA/lVSM4xpdkuuS01J2KK6YKhGzdY2gQAM3bozoZuOasHY3Y2HxsLtWzF0sfD4i0SQOr5C2OUHmb5BaO13DuZBkAaB8iWtcF9/ZXtDu8XE1xNTOpo4B7I5bB5ZOcuNFibe5dRqG0vlJj7KpGNxE8DgKmYWuadd6MnL2L/ZWbaOH7h5a7TVp+YcPUcVQ9lYkR4yKfIVLvH+F7iHf3XOXbMVhI5QBIxrwDYDgCARxzUtdUdTU0nyn1/Qjsm6rMvo0c4+7MnZmAQL0OlGxunoDQKn+y+3ZGu+74gl1ZRyu1IyoSHieR98802lg5I5ZHFp3HEkEfCBlV8v8AVRYLXuuwQMsjx4jzVOMrNLY8f9Jmo3Q5OhotPZD3GFhdd1qdSLO6T6UtxfRQluipepkyWG0ERF0eBERAEREBVu3faB+FZCInASSOJzAPgYPFkeZLR6rY7Jdo/vbXNe0MlZW8B8Lgct5vrkRwy5rQ+0rYomw3fNykhzvmw/E0/n6dVVvsuleMc4PyJhcK5kOjIPXIFUpWTjqFHsyzGuLqb7o6yiIrpWC+ZHhoJJAAFknQAakr6Vb7fCd2EMcTSRIdyQiyWsOZyHA1uk9VxZPZFy9DqEd0kjne2NovxeKOIdkwHdhafwR6tJHBzviPHhwWfaGyHPwU02e5H3Yb+8TKwO9A0n1PQrBLi2VuMbvnhVbvLM+6x4jE4qSIROlLYmiu6jtrTnZLz8T7OZs1fDl83GyMrHZb/r/wbLi1FRgV2fD7xzz3iAL5WMiK40PZbLZwwUB0PneRWTa+z54XhsjHMfub7b4gnIiietjhyWlHKxzzZyGYPMnQe69lBt49DpSWMmLamPcWFvBxAJ5C8z9FpYfEPY/CyMfuPa/vPIvcLHnu17lb+NdGSG2A4g0LFmuQ5KOxcBjINAURw1zHWgrNOIr0ZBZ1LNJEC0jofyK7lsrE97BDJ88bH/1NB/VcPldW9XL89KXYexn/AJDCjlExv9Ir9FL4XxKS/BFrukWTKxvhYdWtPmAsiLYM4IiIAiIgCIiAIiICu9v8YI8DKOMlRN/m+KvJocfRc17O4zucbhn3l3jWeklxm/e1PfabtPexDYBn3bQdfxvomxxpu7/UqXjC7duzvDidbabyrTT3Kx9Td9dNdjSor+k/1P0Eix4eXeY13zAH3FrItgzTFicQyNjnvIa1osk6AKgbe7RyYm2MJZDyBp8mnxHg3P4R68lYO3EUjoWNaHFu/bw0E6A7tgcL+oCp0WBeSPA8kWKDSavoAsfxDUWKXlw4XqaGkqht3yI6OADQVl/v0tW/sb2fsjES6DOIHT/qH9PfktjYPZUgtknrLMR63y3/AP8AP/ZYvtG2yWRjDMNOlHjI/DHpXm42PIHmo9PpVTHzru3RHdtzsl5dffuUntztJuNxhMRPdsaI97591znEt/dt1datV7GQBrch5dTnQKmY4Q00NOXMV+Yv6rFtKKo87zIGV2fZUpaiVlm5ltVqEMIq2Nw5qCTVzCASNTkbrzr6rPimEvDct0sIrmXAFhHKiG/1FS2Lw47o9KyPDU+2X5qvd9crCNO8Hq3dq+gulbrm5r8ZK8lt9ycweItgaa3hl51x89F23sTO1+AwzmmxuAerSWu+oK4ZBBvBpGbr9+Nea6t9kEv/AADo/wD0pnsHk7dk/wAZVjQYVjx6EOqy4IvCIi1jPCIiAIiIAiIgCIiA452xxN4zEE1YeBmayaGtsG+QVfxRaW56lpsDKqN3lrp9QrX9pOx9zF99R3ZgKINeNopzfYA9c+Sqj4qBys9foLK+euWy2WfU2qnurWPQ7j2bfvYPCu5wxH3jaVJKH7Hg/cMKDwhYPZoAUwt+H2ox5dWERF0cnxLIGtLnGg0Ek8gBZK5FjZ3YiUzOHie4uAP4Wit1v9NDzHVdS261pw04e5rGmN4c5xprQWkEuPJcqgxccjGvaRWvlz/JY/i0pYjHsaOgS5fc+cTh/bh+nrwULMXzP3WnKM7pI03iAfXKh7rJtrabgCGOIHBwGbv3Wn9eAUfsCd8Tz3luLwKDQBR5X5E2s2uv5dxclLnBKbSwxZh3c3Uwepr9fSlWRhKABDhpVaisyTXl9VN9pNrs8IPhbeZJouNGgeQUFHjHB0T7zffhBsVbRl1HPz4K1p4yUckU2uhL7DO8R0yXQ+xOPbhZe7eQIpyN13AS5NbfR4oDq0c1QtlR1K8iqNFwHCybND0y6q1zwxyxPac2lpH0zPsoVa6blOJ661OG1nV0VM7AdpHyt+7zkmVgO68/8xjTXi/fGV89eaua+jrsjZFSj0MmcHCW1hERdnAREQBERAEREBrbQwMc8ZjkbvNPDlyIPA9VSJPs0BksYl3d6Ebg7zd5B91fXd9F0BFFZRXY8yRJC2cOIsx4eFrGNY0U1oDWjkAKA9lkRFKRnxLI1oLnEADUk0B5krRft3CjWZg6k0Pc5KhYrvjtDEMnlMhADmAHwNYTYAbZ3TmL45cdVsPwwBuv9/osi/xKUJuMY9PU0KtHGUctkd9o22n4ib7u0juI6caOUzt3eBJGrG2KHMXwFVPA4UVYFWAf8/qrTisC05mgNcufMH/TNRmMw3cA3ZFFwoWT7cdFmXaiV0ssuwrjXHCIPGR24HkCK65f5hYIS7vm0NQb5Dw1n60tiWYEHrnn+ixbPw7i1zj+I5a8NPVdReI8nj5ZobbIk8NA1wHzZ6LBgsC5xjLtI2NHm4VmD52t7FRAvaK1vXkG8R6LPDdBoU6tca0kR7Myyy1fZ5sePFSTskfIwsa0t3S0OoudfxNOQy910Z/ZPC7oDQ9lAg7rvivXesHM55ilyjsVtcYXHNlkNRu/YyHgA+iHHoHBp8rK7qtLS1VWV8xTZSvnOM+GQ/Z/s9Fg+87svdvm7eQSAL3WigMhZ6qYRFdjFRWIrCKspOTywiIujwIiIAiIgCIiAIiIAoDbHaeOJxZGA94ycb8LTxBPE9B7hTWLY4xvDTTi0hp5Eg0fdcSxzpoH93ICwjTe9gDQ86PrZ0VHW3zrilDv3LOmqjNvcTO13OnlbiWmOOUauY0gPFVUgLiHUMryPXIVu4fa8Zb4qY7jenoVUJtsEAZs0OpApw4a6HOvPosLtqtOevQWeVm/b2WLLdPmRpJKPCLzHhJJ2XEwyNOVtqjWVAmh9VobR2HjI27xgfui7zDqHk0nKugCpsW3JYHd9A9zD8zNLzykbo4eYKkMR9q20nNDGuiDzoWRgvPoSW/RWqNNVKOXnPsQ2XWRfGMGXZeOwuEnLpoBPE5niaQCWFw1Y1x3brUHmKIzvPi4sNvuOFP7A0WZuJALQSHb1mwbGfJV2Ocvjb39mQl1kNyNm9Rllx4eSmdiwv8Au4d93lbF4v2pBMcnjPiuhQGTc8jVi80vTdW1LOORBpSz6mv9w3y929/ZRl5yJyc9kdDPInfu+i0Sczp5G8+Oin58YWQuYxjnS4x0cUPhNGNj9+V7Scj+FvRQjd9x3W3np060oJQcYRb7r+SWMt0mG4Xege4/iJd7GvYAfkuu/Zztkz4UMebkhpjr1c2v2bj6Ai+JaVz6WENhIHwhtZmzQFi/PJTnYtzsPiYbPhkBif5mnRnz3hX8yl0ep2Wpdm8f2ONTVurz3R1BERfQGQEREAREQBERAEREAREQHh6LkrsG9+cpc6R1mQk53xb0zsZaAUF1iWRrQXOIAGpKo3aTFxOcXwtcSfiJ8LHdReYPM1SzPEknFfN7epd0edzwvcpm1NnsGZArjoBxFNB6g5nkVWMbgYATeWlboodTZz6eintuQyF3ilOWjGNADeIAvPzKg5NiYl43gw1ze6vayD9Fm1LH9WC9L8EKcJEDm5x6A5/58ltzbQija4RMa0nUgeKssnPNkjovW7Bnu6jrjRPlnS38JhZIjXc4dw/fc4Xyy3avqbV1yj3eSvtfpg3OxsWGxb3OxOIMEMYad3dI72yd5rH3keYAJoiuY6btf7RMNC0Mw0bpHVTQR3cbQMvxCzXID1CoMG1DVPiIOVuaQ5rR9DXkLX3jtp4MGNhbiXN3v2ku6wAN/wDaiNuPm4iszunRd1XS5UUkR2VLq22aGH26+PHSY50LN8RPbGyFobGyRzS1r90nPMkuNkneJHJdE2t2Miw8QkhMhoU8OOjS0DeAq9RnZ0ceS5ltCNhc50Dy6InwF3xOYQCx5FAgkHj000XcexD5XbPwplsvMYsnUjRpPm2lJGCvUoT/AH9DmTdWJI52yEOIYBeeflfi+lqVnhLTvDVviHm0giv5vyVk2xseOJxljYAHfFujQ+nA/n5qFxDcjy1PosS+mVMtr6ov1WKayi/xvDgCNCAR6r6WpsgEQQg6iNgN6/CNVtr6uLykzEaw8BERengREQBERAEREAREQEH2tY8xNrTe8XsQ266n8lWsRQA40PcroD2ggggEHIg6HzUPiOzsTr3S5t8NQPK8x7rK1uhnbPfD9i9ptTGEdsjms+HIdvOrIh2mV731FWPVfWJxAfvCjYyqtTnx0OQ0V4l7Gtcc5nAfutaDXKza+MbhMBg2uaIg+R4s2SXG+JefgB6VfJVPgpwW6xpJFn4qMniPJzWQ5AmwLy58rPXgtV0YGtWaA6m+AztSO2MRr4WjpV1xof6lQmFikkfvjVuQdwbzdQ9QPVQQmmTOLNn753YFMc4mhm4N3ryDcwRnly1W7t3Y26QxskcoN7xjJIb0BIAN2dLqvQ59m4ONlcTpb6v0vQeS2MTI0XfhHHh+pvzXTvS4ivc48tvqY9gbCGLxEcWjALlr5G1QHU5N9b4Ls7GgAACgMgBoANAFU/s52T3UDpnfFObHMRi9z3zPkQrctvR17a031Zm6me6eOyPl7AQQRYORHNRf/h+Heu3bvy2K9TV0pZFNOmFmNyzgijOUejCIikOAiIgCIiAIiIAiIgCIiAIiID4lkDWlx0AJPkBZXNtr4lzt9zsi42bOl6D0FD0XR8TA2RjmO0cC0+RFGlTcX2B33V35DPK3eWeSzPEabbdqguC5pLK4Zcmc/ETsS8tiDpN0Eua3M1zNXQ81P7OwTYo2t46muJPNbbcGxjS1jQADVgDxBpprjujOxn6r4xZeAKDCbzO8WkdRkbPqsV4S2o0+XyaU4YNCW+YH5rFs3ZjcTimQWSD4nnLJjcyctCch6r7xpaLcSCejQXX+Q81bPs52SWsfiXjxS+FnRjTqP4j9Ggqxo6fNsSfQi1Fnl157lxYwAAAUAKAHADQBfSIvpTFCIiAIiIAiIgCIiAIiIAiIgCIiAIiIAvHtsEc8l6iA57tJ7YrY74x4Q0cTw3Rqbypa+Njcyt9pBytrsuHHmujuiaSHFoLhoaFjyKi9vbAjxW5vOc0sui2tDV6+QWNZ4W0m4vL7I0Ya1ZSaKJgNlOxkzY9I2055HBvyjhZ0/wA6K6hFGGtDWgAAAADQAZABauytmRYdm5GKGpJzLjpbj/sBbivaTTeTDD6lbUXebLjoERFbK4REQBFjka48RqD7G1jZC/eBLss8s+vVAbCIiAIiIDxERAEREAREQBERAEREAREQBERAEREAREQBERAEREARE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ASERMUExQUFhUWGRoWFhcXGBccGBYZGBYXFxcXExgYHCggHBolHRkYIzEhKCkrLi4uGh8zODMuNywuLisBCgoKDg0OGhAQGzIkICYtNC03LC83LC8sNy8sNS8tNC8sLywsLDQsLCw0LCwsLCwsLCw0NCwsLCwsLCwtLCwsLP/AABEIARoAswMBIgACEQEDEQH/xAAcAAEAAgMBAQEAAAAAAAAAAAAABQYDBAcBAgj/xABEEAABBAADBQYDBQUGBAcAAAABAAIDEQQhMQUSQVFhBhMicYGRMlKhBxRCscEjYnKCkjOiwtHh8CRDc/EWNFNjo7LS/8QAGgEBAAMBAQEAAAAAAAAAAAAAAAMEBQIBBv/EAC4RAAICAQMCBAUDBQAAAAAAAAABAgMRBBIhMUEFE1GBFCIjMnFhkcFC0eHw8f/aAAwDAQACEQMRAD8A7gi9RAeIvUQHiL1EB4i9RAeIvUQHiL1EB4i09sbTiwsL5pSQxgBcQLOZDRQ4myF8bI23hsU0ugla8CrAyc29N5pzHqF5lZwe4eMm+i9Renh4i9RAeIvUQHiL1EB4i9RAEREAREQBERAEWttDGshZvvNN3mM/mke2Ng9XOA9VsoAiIgCIiA8cARRzCpHaTsq6B333Z47uZlufE34JW6uAbzPyjX+Kirwi5lFSXJ1GTiyM7ObajxmHZPHo7JzeLHD4mnyPHiKPFSapWFZ9w2qYxlBjgXtHBk7PiA5Bw+rgOCuqQeVz1PZpJ8dAiIujgIiIAiIgCIiAIiIAiIgCIiA0dr/Ay+EsPC9ZWAfUg+i3lo7bygkcNWN7wecfjH1aFvArzue9giIvTwIiIAiIgKn9pcDvuffsFyYaSOdn8jgD6Ub9FaMPM17Wvbm1wDgeYIsLS7RQCTCYlh/FFIPdhWl2En39nYQ61E1v9Hg/wrjpM76w9yeREXZwEREAREQBERAEREAREQBEVN7fdqDAwwwH9s4eJw/5TT/jPDlryviyyNcd0juEHN4RZsdjIQ2Rr5GCmuLgXNBA3TZOeQpa/ZraTMRhoXtc1x7tm+AQS1xY0lrqORz0XDsNsZ+IJ7qF0rqLnGiepLjzP1K+dl4WaGY7+/BK057lsc3iMh09CqPx2I73Hgt/Cc7VLk/Q6KE7JbY+8wW4gyMO5JXE8HgcA4Z+djgptX4TU4qS6Mpyi4vDCIi6OQiIgMOMFxv/AIXfkVWPspfeysP0Mg9pnqzY91RSHkxx9mlVb7Jm1sqDqZD/APK9cP71+H/BIvsf5X8lwREXZGEREAREQBERAEREARFixM7Y2Oe401oLiegFlOgIPtht/wC7R7sdGaSwwfKOL3dBw5n1XP8AA4G9Xuc4mySbtxOpPGybW1j5XTyPleac/wDuMy3Wjyz8ySt/YcYdLGKz32/RwJXzeq1L1FqiumcG1TSqa8vqdBwWDjhYGRtDWjl9SeZPNRXafs5Di4zvNAlAO4+sx+6Txb0U4sc8m61zuQJ9ha+hlCLjta4MdSkpZXU5DsbaD8HNHMyzGcpWfuE511Go/wBSuvxSBzQ5pBDgCCNCCLBC4yycOaGurQDLyCvn2ebQLoXQONuird6sddexBHlSyPDNQ8+XL2NDW1LG9FtREW0ZoREQEL21xHd7PxbtP2T2jze0sH1cFFfZVMHbNiaNY3SMOmveOPpkRqvntnKcTFi4muIiw8T5JiPxSiMyRQ3yHhe7zYOJUR2UxLsKcPJdwTRQNm5Rvk32wynkC5pYer2ngoHL6vsTKP08HSERFOQhERAEREAREQBERAFW+2uKpjIvnO87+FhBz/mr2KsipfbGWprOm62vKz+pPsqXiE3Gh478FnSRUrVntyQUsYOnUEKc7HbNPfGT8LRr+8RVexJ9lrbK2ZLOfCKZ850y5fMrvgsK2JjWN0HuTxJ6rN0GklKaskuEXdXqEo7F1ZnWvtCDvIpGfOxzf6mkfqthFvmScHw2HORN1oRmOd3auPYq48WwfOx7SPQPHtQ9yve1OzhFiXkNoSeNmtFx+PoDvWa6rY7LR/8AExcSN8ny3CPqT9F81BSr1UYejNqTUqXL1RfkRF9KYoUdt/aRw8Je1he8lrI2jR0j3BrA4/hbZFn9aCkVFdo5S2OMDMungHoJmOd/daV5J4TPY9TQx2zO42ZimXvPdDO+R1f2ksjHue6uRcTQ4ChwUX2cwDZNj+No3p4RGTxoDu4hf94ci4q07eF4XEDnFJ/9HKC7Mu3tl4Ac+4H9L2uP0aVHJfN7Eify+5bERFKRBERAEREAREQBERAFjlgY6t5rXVmLANeVrIiABERAEREBgxuDjlbuyNDhrnwPMHgVrbN2PDAS5gO8crJs1yHIKQRcOuDlua59TpTkltzwERF2chV7tHiWl4bwh7qR3R0kzY4/oJfcKK7e9sZMI5sMAaZa33lwJDWk00AAi3Gj5Dzy5VjO0+Pk77exFd85j30xmToiNysrAG600CNOputZfFNxJ4Uya3HXO2vbLCYdk2HsyTlhb3bQfDvty7x1U3I3WtVlmFzjZHb3ERQwQxsi3cMN4OdvEvJcW+KiABUhy5gG+Cg5+8lkdI54e55L3n5nONnLQZnTpS1YsM3eMZqqJ6nMGidOFj9cqqz1Lk3jgtQoUY5fJ2vs59oOFxAAlqCTjvH9mf4X6DyNeqt7HggEEEHMEaHyXC9h7Hili72Le3Wu7uZriCY3H4HXQuN2QvUGxnqrBs6LE4TxYaUtbecb/FGT1bwvmKK8Wvdcttq9zl6RSWYP2OrIq32f7WMmcIpm9zPoGk2yT/pO48905+eqsi0YWRmt0XlFKcJQeJIIiLs5CIiAIiIAiIgCIiAIiIAiIgCq/bTtezBNDGASYh4tkfIfPJWjfzrzI2+1/aFuCg3gA6V53IWfM7m791up9BxC5QQQXyyuL5H2+R51JNiugAAAHC1Q1usVK2x+5lvTafzOX0NBgxeNxFbwdJK5oc483aHkGgDSsgPRZ+3/AGS+5SQMjeXNlYSSRR32UHnL8J3mkDOuqx7C2+MNjYJZWVGJLc6/7NrwWXXEN3gT6qy9ttotxmMoUYsPcYd8zibkIPyjcA/lVSM4xpdkuuS01J2KK6YKhGzdY2gQAM3bozoZuOasHY3Y2HxsLtWzF0sfD4i0SQOr5C2OUHmb5BaO13DuZBkAaB8iWtcF9/ZXtDu8XE1xNTOpo4B7I5bB5ZOcuNFibe5dRqG0vlJj7KpGNxE8DgKmYWuadd6MnL2L/ZWbaOH7h5a7TVp+YcPUcVQ9lYkR4yKfIVLvH+F7iHf3XOXbMVhI5QBIxrwDYDgCARxzUtdUdTU0nyn1/Qjsm6rMvo0c4+7MnZmAQL0OlGxunoDQKn+y+3ZGu+74gl1ZRyu1IyoSHieR98802lg5I5ZHFp3HEkEfCBlV8v8AVRYLXuuwQMsjx4jzVOMrNLY8f9Jmo3Q5OhotPZD3GFhdd1qdSLO6T6UtxfRQluipepkyWG0ERF0eBERAEREBVu3faB+FZCInASSOJzAPgYPFkeZLR6rY7Jdo/vbXNe0MlZW8B8Lgct5vrkRwy5rQ+0rYomw3fNykhzvmw/E0/n6dVVvsuleMc4PyJhcK5kOjIPXIFUpWTjqFHsyzGuLqb7o6yiIrpWC+ZHhoJJAAFknQAakr6Vb7fCd2EMcTSRIdyQiyWsOZyHA1uk9VxZPZFy9DqEd0kjne2NovxeKOIdkwHdhafwR6tJHBzviPHhwWfaGyHPwU02e5H3Yb+8TKwO9A0n1PQrBLi2VuMbvnhVbvLM+6x4jE4qSIROlLYmiu6jtrTnZLz8T7OZs1fDl83GyMrHZb/r/wbLi1FRgV2fD7xzz3iAL5WMiK40PZbLZwwUB0PneRWTa+z54XhsjHMfub7b4gnIiietjhyWlHKxzzZyGYPMnQe69lBt49DpSWMmLamPcWFvBxAJ5C8z9FpYfEPY/CyMfuPa/vPIvcLHnu17lb+NdGSG2A4g0LFmuQ5KOxcBjINAURw1zHWgrNOIr0ZBZ1LNJEC0jofyK7lsrE97BDJ88bH/1NB/VcPldW9XL89KXYexn/AJDCjlExv9Ir9FL4XxKS/BFrukWTKxvhYdWtPmAsiLYM4IiIAiIgCIiAIiICu9v8YI8DKOMlRN/m+KvJocfRc17O4zucbhn3l3jWeklxm/e1PfabtPexDYBn3bQdfxvomxxpu7/UqXjC7duzvDidbabyrTT3Kx9Td9dNdjSor+k/1P0Eix4eXeY13zAH3FrItgzTFicQyNjnvIa1osk6AKgbe7RyYm2MJZDyBp8mnxHg3P4R68lYO3EUjoWNaHFu/bw0E6A7tgcL+oCp0WBeSPA8kWKDSavoAsfxDUWKXlw4XqaGkqht3yI6OADQVl/v0tW/sb2fsjES6DOIHT/qH9PfktjYPZUgtknrLMR63y3/AP8AP/ZYvtG2yWRjDMNOlHjI/DHpXm42PIHmo9PpVTHzru3RHdtzsl5dffuUntztJuNxhMRPdsaI97591znEt/dt1datV7GQBrch5dTnQKmY4Q00NOXMV+Yv6rFtKKo87zIGV2fZUpaiVlm5ltVqEMIq2Nw5qCTVzCASNTkbrzr6rPimEvDct0sIrmXAFhHKiG/1FS2Lw47o9KyPDU+2X5qvd9crCNO8Hq3dq+gulbrm5r8ZK8lt9ycweItgaa3hl51x89F23sTO1+AwzmmxuAerSWu+oK4ZBBvBpGbr9+Nea6t9kEv/AADo/wD0pnsHk7dk/wAZVjQYVjx6EOqy4IvCIi1jPCIiAIiIAiIgCIiA452xxN4zEE1YeBmayaGtsG+QVfxRaW56lpsDKqN3lrp9QrX9pOx9zF99R3ZgKINeNopzfYA9c+Sqj4qBys9foLK+euWy2WfU2qnurWPQ7j2bfvYPCu5wxH3jaVJKH7Hg/cMKDwhYPZoAUwt+H2ox5dWERF0cnxLIGtLnGg0Ek8gBZK5FjZ3YiUzOHie4uAP4Wit1v9NDzHVdS261pw04e5rGmN4c5xprQWkEuPJcqgxccjGvaRWvlz/JY/i0pYjHsaOgS5fc+cTh/bh+nrwULMXzP3WnKM7pI03iAfXKh7rJtrabgCGOIHBwGbv3Wn9eAUfsCd8Tz3luLwKDQBR5X5E2s2uv5dxclLnBKbSwxZh3c3Uwepr9fSlWRhKABDhpVaisyTXl9VN9pNrs8IPhbeZJouNGgeQUFHjHB0T7zffhBsVbRl1HPz4K1p4yUckU2uhL7DO8R0yXQ+xOPbhZe7eQIpyN13AS5NbfR4oDq0c1QtlR1K8iqNFwHCybND0y6q1zwxyxPac2lpH0zPsoVa6blOJ661OG1nV0VM7AdpHyt+7zkmVgO68/8xjTXi/fGV89eaua+jrsjZFSj0MmcHCW1hERdnAREQBERAEREBrbQwMc8ZjkbvNPDlyIPA9VSJPs0BksYl3d6Ebg7zd5B91fXd9F0BFFZRXY8yRJC2cOIsx4eFrGNY0U1oDWjkAKA9lkRFKRnxLI1oLnEADUk0B5krRft3CjWZg6k0Pc5KhYrvjtDEMnlMhADmAHwNYTYAbZ3TmL45cdVsPwwBuv9/osi/xKUJuMY9PU0KtHGUctkd9o22n4ib7u0juI6caOUzt3eBJGrG2KHMXwFVPA4UVYFWAf8/qrTisC05mgNcufMH/TNRmMw3cA3ZFFwoWT7cdFmXaiV0ssuwrjXHCIPGR24HkCK65f5hYIS7vm0NQb5Dw1n60tiWYEHrnn+ixbPw7i1zj+I5a8NPVdReI8nj5ZobbIk8NA1wHzZ6LBgsC5xjLtI2NHm4VmD52t7FRAvaK1vXkG8R6LPDdBoU6tca0kR7Myyy1fZ5sePFSTskfIwsa0t3S0OoudfxNOQy910Z/ZPC7oDQ9lAg7rvivXesHM55ilyjsVtcYXHNlkNRu/YyHgA+iHHoHBp8rK7qtLS1VWV8xTZSvnOM+GQ/Z/s9Fg+87svdvm7eQSAL3WigMhZ6qYRFdjFRWIrCKspOTywiIujwIiIAiIgCIiAIiIAoDbHaeOJxZGA94ycb8LTxBPE9B7hTWLY4xvDTTi0hp5Eg0fdcSxzpoH93ICwjTe9gDQ86PrZ0VHW3zrilDv3LOmqjNvcTO13OnlbiWmOOUauY0gPFVUgLiHUMryPXIVu4fa8Zb4qY7jenoVUJtsEAZs0OpApw4a6HOvPosLtqtOevQWeVm/b2WLLdPmRpJKPCLzHhJJ2XEwyNOVtqjWVAmh9VobR2HjI27xgfui7zDqHk0nKugCpsW3JYHd9A9zD8zNLzykbo4eYKkMR9q20nNDGuiDzoWRgvPoSW/RWqNNVKOXnPsQ2XWRfGMGXZeOwuEnLpoBPE5niaQCWFw1Y1x3brUHmKIzvPi4sNvuOFP7A0WZuJALQSHb1mwbGfJV2Ocvjb39mQl1kNyNm9Rllx4eSmdiwv8Au4d93lbF4v2pBMcnjPiuhQGTc8jVi80vTdW1LOORBpSz6mv9w3y929/ZRl5yJyc9kdDPInfu+i0Sczp5G8+Oin58YWQuYxjnS4x0cUPhNGNj9+V7Scj+FvRQjd9x3W3np060oJQcYRb7r+SWMt0mG4Xege4/iJd7GvYAfkuu/Zztkz4UMebkhpjr1c2v2bj6Ai+JaVz6WENhIHwhtZmzQFi/PJTnYtzsPiYbPhkBif5mnRnz3hX8yl0ep2Wpdm8f2ONTVurz3R1BERfQGQEREAREQBERAEREAREQHh6LkrsG9+cpc6R1mQk53xb0zsZaAUF1iWRrQXOIAGpKo3aTFxOcXwtcSfiJ8LHdReYPM1SzPEknFfN7epd0edzwvcpm1NnsGZArjoBxFNB6g5nkVWMbgYATeWlboodTZz6eintuQyF3ilOWjGNADeIAvPzKg5NiYl43gw1ze6vayD9Fm1LH9WC9L8EKcJEDm5x6A5/58ltzbQija4RMa0nUgeKssnPNkjovW7Bnu6jrjRPlnS38JhZIjXc4dw/fc4Xyy3avqbV1yj3eSvtfpg3OxsWGxb3OxOIMEMYad3dI72yd5rH3keYAJoiuY6btf7RMNC0Mw0bpHVTQR3cbQMvxCzXID1CoMG1DVPiIOVuaQ5rR9DXkLX3jtp4MGNhbiXN3v2ku6wAN/wDaiNuPm4iszunRd1XS5UUkR2VLq22aGH26+PHSY50LN8RPbGyFobGyRzS1r90nPMkuNkneJHJdE2t2Miw8QkhMhoU8OOjS0DeAq9RnZ0ceS5ltCNhc50Dy6InwF3xOYQCx5FAgkHj000XcexD5XbPwplsvMYsnUjRpPm2lJGCvUoT/AH9DmTdWJI52yEOIYBeeflfi+lqVnhLTvDVviHm0giv5vyVk2xseOJxljYAHfFujQ+nA/n5qFxDcjy1PosS+mVMtr6ov1WKayi/xvDgCNCAR6r6WpsgEQQg6iNgN6/CNVtr6uLykzEaw8BERengREQBERAEREAREQEH2tY8xNrTe8XsQ266n8lWsRQA40PcroD2ggggEHIg6HzUPiOzsTr3S5t8NQPK8x7rK1uhnbPfD9i9ptTGEdsjms+HIdvOrIh2mV731FWPVfWJxAfvCjYyqtTnx0OQ0V4l7Gtcc5nAfutaDXKza+MbhMBg2uaIg+R4s2SXG+JefgB6VfJVPgpwW6xpJFn4qMniPJzWQ5AmwLy58rPXgtV0YGtWaA6m+AztSO2MRr4WjpV1xof6lQmFikkfvjVuQdwbzdQ9QPVQQmmTOLNn753YFMc4mhm4N3ryDcwRnly1W7t3Y26QxskcoN7xjJIb0BIAN2dLqvQ59m4ONlcTpb6v0vQeS2MTI0XfhHHh+pvzXTvS4ivc48tvqY9gbCGLxEcWjALlr5G1QHU5N9b4Ls7GgAACgMgBoANAFU/s52T3UDpnfFObHMRi9z3zPkQrctvR17a031Zm6me6eOyPl7AQQRYORHNRf/h+Heu3bvy2K9TV0pZFNOmFmNyzgijOUejCIikOAiIgCIiAIiIAiIgCIiAIiID4lkDWlx0AJPkBZXNtr4lzt9zsi42bOl6D0FD0XR8TA2RjmO0cC0+RFGlTcX2B33V35DPK3eWeSzPEabbdqguC5pLK4Zcmc/ETsS8tiDpN0Eua3M1zNXQ81P7OwTYo2t46muJPNbbcGxjS1jQADVgDxBpprjujOxn6r4xZeAKDCbzO8WkdRkbPqsV4S2o0+XyaU4YNCW+YH5rFs3ZjcTimQWSD4nnLJjcyctCch6r7xpaLcSCejQXX+Q81bPs52SWsfiXjxS+FnRjTqP4j9Ggqxo6fNsSfQi1Fnl157lxYwAAAUAKAHADQBfSIvpTFCIiAIiIAiIgCIiAIiIAiIgCIiAIiIAvHtsEc8l6iA57tJ7YrY74x4Q0cTw3Rqbypa+Njcyt9pBytrsuHHmujuiaSHFoLhoaFjyKi9vbAjxW5vOc0sui2tDV6+QWNZ4W0m4vL7I0Ya1ZSaKJgNlOxkzY9I2055HBvyjhZ0/wA6K6hFGGtDWgAAAADQAZABauytmRYdm5GKGpJzLjpbj/sBbivaTTeTDD6lbUXebLjoERFbK4REQBFjka48RqD7G1jZC/eBLss8s+vVAbCIiAIiIDxERAEREAREQBERAEREAREQBERAEREAREQBERAEREAREQ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8" name="Picture 8" descr="http://upload.wikimedia.org/wikipedia/commons/thumb/8/8d/Acer_pseudoplatanus_MHNT.BOT.2004.0.461.jpg/640px-Acer_pseudoplatanus_MHNT.BOT.2004.0.461.jpg"/>
          <p:cNvPicPr>
            <a:picLocks noChangeAspect="1" noChangeArrowheads="1"/>
          </p:cNvPicPr>
          <p:nvPr/>
        </p:nvPicPr>
        <p:blipFill rotWithShape="1">
          <a:blip r:embed="rId3">
            <a:extLst>
              <a:ext uri="{28A0092B-C50C-407E-A947-70E740481C1C}">
                <a14:useLocalDpi xmlns:a14="http://schemas.microsoft.com/office/drawing/2010/main" val="0"/>
              </a:ext>
            </a:extLst>
          </a:blip>
          <a:srcRect t="4260"/>
          <a:stretch/>
        </p:blipFill>
        <p:spPr bwMode="auto">
          <a:xfrm>
            <a:off x="5715000" y="1815337"/>
            <a:ext cx="2936985" cy="4433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7337F5E-5D6E-47ED-B650-DBAEA2ED92B5}" type="slidenum">
              <a:rPr lang="en-US" altLang="en-US" sz="1400" smtClean="0"/>
              <a:pPr eaLnBrk="1" hangingPunct="1"/>
              <a:t>9</a:t>
            </a:fld>
            <a:endParaRPr lang="en-US" altLang="en-US" sz="1400" dirty="0" smtClean="0"/>
          </a:p>
        </p:txBody>
      </p:sp>
      <p:sp>
        <p:nvSpPr>
          <p:cNvPr id="11267" name="Rectangle 2"/>
          <p:cNvSpPr>
            <a:spLocks noGrp="1" noChangeArrowheads="1"/>
          </p:cNvSpPr>
          <p:nvPr>
            <p:ph type="title"/>
          </p:nvPr>
        </p:nvSpPr>
        <p:spPr/>
        <p:txBody>
          <a:bodyPr/>
          <a:lstStyle/>
          <a:p>
            <a:pPr eaLnBrk="1" hangingPunct="1"/>
            <a:r>
              <a:rPr lang="en-US" altLang="en-US" dirty="0" smtClean="0"/>
              <a:t>Common </a:t>
            </a:r>
            <a:r>
              <a:rPr lang="en-US" altLang="en-US" b="1" dirty="0" smtClean="0"/>
              <a:t>Fleshy</a:t>
            </a:r>
            <a:r>
              <a:rPr lang="en-US" altLang="en-US" dirty="0" smtClean="0"/>
              <a:t> Fruits</a:t>
            </a:r>
          </a:p>
        </p:txBody>
      </p:sp>
      <p:sp>
        <p:nvSpPr>
          <p:cNvPr id="11268" name="Rectangle 3"/>
          <p:cNvSpPr>
            <a:spLocks noGrp="1" noChangeArrowheads="1"/>
          </p:cNvSpPr>
          <p:nvPr>
            <p:ph type="body" idx="1"/>
          </p:nvPr>
        </p:nvSpPr>
        <p:spPr>
          <a:xfrm>
            <a:off x="304800" y="2590800"/>
            <a:ext cx="4343400" cy="2971800"/>
          </a:xfrm>
        </p:spPr>
        <p:txBody>
          <a:bodyPr/>
          <a:lstStyle/>
          <a:p>
            <a:pPr marL="0" indent="0" eaLnBrk="1" hangingPunct="1">
              <a:buFontTx/>
              <a:buNone/>
            </a:pPr>
            <a:r>
              <a:rPr lang="en-US" altLang="en-US" b="1" dirty="0" smtClean="0"/>
              <a:t>1) Berry</a:t>
            </a:r>
            <a:r>
              <a:rPr lang="en-US" altLang="en-US" dirty="0" smtClean="0"/>
              <a:t> – one or more flesh covered carpels, such as a blueberry or pepper</a:t>
            </a:r>
          </a:p>
          <a:p>
            <a:pPr marL="0" indent="0" eaLnBrk="1" hangingPunct="1"/>
            <a:endParaRPr lang="en-US" altLang="en-US" dirty="0" smtClean="0"/>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038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nt_Systems_Ppt_Template_V2">
  <a:themeElements>
    <a:clrScheme name="Plant_Systems_Ppt_Template_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_Systems_Ppt_Template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_Systems_Ppt_Template_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_Systems_Ppt_Template_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_Systems_Ppt_Template_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_Systems_Ppt_Template_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_Systems_Ppt_Template_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_Systems_Ppt_Template_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_Systems_Ppt_Template_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_Systems_Ppt_Template_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_Systems_Ppt_Template_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_Systems_Ppt_Template_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_Systems_Ppt_Template_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_Systems_Ppt_Template_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1093</TotalTime>
  <Words>1248</Words>
  <Application>Microsoft Office PowerPoint</Application>
  <PresentationFormat>On-screen Show (4:3)</PresentationFormat>
  <Paragraphs>168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Verdana</vt:lpstr>
      <vt:lpstr>Plant_Systems_Ppt_Template_V2</vt:lpstr>
      <vt:lpstr>PowerPoint Presentation</vt:lpstr>
      <vt:lpstr>The Role of Fruit  Unit 7 – Plant Reproduction Lesson 7.2 Pollination and Dispersion</vt:lpstr>
      <vt:lpstr>Fruit</vt:lpstr>
      <vt:lpstr>Common Dry Fruits</vt:lpstr>
      <vt:lpstr>Common Dry Fruits (Continued)</vt:lpstr>
      <vt:lpstr>Common Dry Fruits (Continued)</vt:lpstr>
      <vt:lpstr>Common Dry Fruits (Continued)</vt:lpstr>
      <vt:lpstr>Common Dry Fruits (Continued)</vt:lpstr>
      <vt:lpstr>Common Fleshy Fruits</vt:lpstr>
      <vt:lpstr>Common Fleshy Fruits (Continued)</vt:lpstr>
      <vt:lpstr>Common Fleshy Fruits (Continued)</vt:lpstr>
      <vt:lpstr>Common Fleshy Fruits (Continued)</vt:lpstr>
      <vt:lpstr>What functions do fruit serve?</vt:lpstr>
      <vt:lpstr>Seed Dispersal</vt:lpstr>
      <vt:lpstr>References</vt:lpstr>
    </vt:vector>
  </TitlesOfParts>
  <Manager>Dan Jansen</Manager>
  <Company>Curriculum for Agricultural Science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Fruit</dc:title>
  <dc:subject>ASP - Unit 7 - Lesson 7.2 Pollination and Dispersion</dc:subject>
  <dc:creator>Dan Jansen</dc:creator>
  <cp:lastModifiedBy>Melanie Bloom</cp:lastModifiedBy>
  <cp:revision>72</cp:revision>
  <dcterms:created xsi:type="dcterms:W3CDTF">2007-11-17T23:02:30Z</dcterms:created>
  <dcterms:modified xsi:type="dcterms:W3CDTF">2015-04-18T17:35:03Z</dcterms:modified>
</cp:coreProperties>
</file>