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 r:id="rId2"/>
    <p:sldId id="271" r:id="rId3"/>
    <p:sldId id="277" r:id="rId4"/>
    <p:sldId id="278" r:id="rId5"/>
    <p:sldId id="279" r:id="rId6"/>
    <p:sldId id="280" r:id="rId7"/>
    <p:sldId id="281" r:id="rId8"/>
    <p:sldId id="275" r:id="rId9"/>
    <p:sldId id="282" r:id="rId10"/>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0066FF"/>
    <a:srgbClr val="009900"/>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67864" autoAdjust="0"/>
  </p:normalViewPr>
  <p:slideViewPr>
    <p:cSldViewPr>
      <p:cViewPr varScale="1">
        <p:scale>
          <a:sx n="50" d="100"/>
          <a:sy n="50" d="100"/>
        </p:scale>
        <p:origin x="1944"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406"/>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Pollination and Fertilization</a:t>
            </a:r>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159AA6E-BFD3-439C-AA6F-C4B77ACA914B}" type="slidenum">
              <a:rPr lang="en-US"/>
              <a:pPr>
                <a:defRPr/>
              </a:pPr>
              <a:t>‹#›</a:t>
            </a:fld>
            <a:endParaRPr lang="en-US" dirty="0"/>
          </a:p>
        </p:txBody>
      </p:sp>
      <p:pic>
        <p:nvPicPr>
          <p:cNvPr id="37894"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3"/>
          <p:cNvSpPr>
            <a:spLocks noGrp="1" noChangeArrowheads="1"/>
          </p:cNvSpPr>
          <p:nvPr>
            <p:ph type="dt" sz="quarter" idx="1"/>
          </p:nvPr>
        </p:nvSpPr>
        <p:spPr>
          <a:xfrm>
            <a:off x="3276600" y="0"/>
            <a:ext cx="3579813"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hangingPunct="1"/>
            <a:r>
              <a:rPr lang="en-US" altLang="en-US" sz="1200" dirty="0" smtClean="0"/>
              <a:t>Principles of Agricultural Science – Plant</a:t>
            </a:r>
          </a:p>
          <a:p>
            <a:pPr algn="r" eaLnBrk="1" hangingPunct="1"/>
            <a:r>
              <a:rPr lang="en-US" altLang="en-US" sz="1200" dirty="0" smtClean="0"/>
              <a:t>Unit 7 – Lesson 7.2 Pollination and Dispersion</a:t>
            </a:r>
          </a:p>
        </p:txBody>
      </p:sp>
      <p:sp>
        <p:nvSpPr>
          <p:cNvPr id="9" name="Rectangle 6"/>
          <p:cNvSpPr>
            <a:spLocks noGrp="1" noChangeArrowheads="1"/>
          </p:cNvSpPr>
          <p:nvPr>
            <p:ph type="ftr" sz="quarter" idx="2"/>
          </p:nvPr>
        </p:nvSpPr>
        <p:spPr>
          <a:xfrm>
            <a:off x="0"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0539898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a:t>Pollination and Fertilization</a:t>
            </a:r>
          </a:p>
        </p:txBody>
      </p:sp>
      <p:sp>
        <p:nvSpPr>
          <p:cNvPr id="7171" name="Rectangle 3"/>
          <p:cNvSpPr>
            <a:spLocks noGrp="1" noChangeArrowheads="1"/>
          </p:cNvSpPr>
          <p:nvPr>
            <p:ph type="dt" idx="1"/>
          </p:nvPr>
        </p:nvSpPr>
        <p:spPr bwMode="auto">
          <a:xfrm>
            <a:off x="3276600" y="0"/>
            <a:ext cx="3579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7 – Lesson 7.2 – Pollination and Dispersion</a:t>
            </a:r>
            <a:endParaRPr lang="en-US" dirty="0"/>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29DC124-463C-4D59-9337-2371C8888B2B}" type="slidenum">
              <a:rPr lang="en-US"/>
              <a:pPr>
                <a:defRPr/>
              </a:pPr>
              <a:t>‹#›</a:t>
            </a:fld>
            <a:endParaRPr lang="en-US" dirty="0"/>
          </a:p>
        </p:txBody>
      </p:sp>
      <p:pic>
        <p:nvPicPr>
          <p:cNvPr id="20488"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1833281"/>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3997542-A0B0-40E2-A573-E4210E532F1C}" type="slidenum">
              <a:rPr lang="en-US" altLang="en-US" sz="1200" smtClean="0"/>
              <a:pPr eaLnBrk="1" hangingPunct="1"/>
              <a:t>1</a:t>
            </a:fld>
            <a:endParaRPr lang="en-US" altLang="en-US" sz="1200" dirty="0" smtClean="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3294711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B227FC6-3AB1-4E32-A992-60B943B0BB1B}" type="slidenum">
              <a:rPr lang="en-US" altLang="en-US" sz="1200" smtClean="0"/>
              <a:pPr eaLnBrk="1" hangingPunct="1"/>
              <a:t>2</a:t>
            </a:fld>
            <a:endParaRPr lang="en-US" altLang="en-US" sz="1200" dirty="0" smtClean="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a:t>
            </a:r>
            <a:r>
              <a:rPr lang="en-US" altLang="en-US" i="1" dirty="0" smtClean="0"/>
              <a:t>Pollination and Fertilization </a:t>
            </a:r>
            <a:r>
              <a:rPr lang="en-US" altLang="en-US" dirty="0" smtClean="0"/>
              <a:t>PowerPoint</a:t>
            </a:r>
            <a:r>
              <a:rPr lang="en-US" altLang="en-US" baseline="30000" dirty="0" smtClean="0">
                <a:cs typeface="Arial" charset="0"/>
              </a:rPr>
              <a:t>®</a:t>
            </a:r>
            <a:r>
              <a:rPr lang="en-US" altLang="en-US" dirty="0" smtClean="0"/>
              <a:t> presentation will address concepts and key terminology related to pollination and fertilization. The presentation will start with an overview of the broader concepts related to pollination methods and the various agents plants use to facilitate pollination. Steps involved in the fertilization process will follow.</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08799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4A7E1BFA-673B-4EEF-9B5F-CE6862C29859}" type="slidenum">
              <a:rPr lang="en-US" altLang="en-US" sz="1200" smtClean="0"/>
              <a:pPr eaLnBrk="1" hangingPunct="1"/>
              <a:t>3</a:t>
            </a:fld>
            <a:endParaRPr lang="en-US" altLang="en-US" sz="1200" dirty="0" smtClean="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Pollination defined. </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629636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D6E3731-A120-43A1-829E-DFB2C4E81362}" type="slidenum">
              <a:rPr lang="en-US" altLang="en-US" sz="1200" smtClean="0"/>
              <a:pPr eaLnBrk="1" hangingPunct="1"/>
              <a:t>4</a:t>
            </a:fld>
            <a:endParaRPr lang="en-US" altLang="en-US" sz="1200" dirty="0" smtClean="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Cross pollination ensures more genetic variation among plant offspring. Some plant species have systems to prevent self-pollination. This could include varied time intervals for pollen and stigma to ripen on the same flower, or the reproductive parts are on different parts of the plant in the case of corn (</a:t>
            </a:r>
            <a:r>
              <a:rPr lang="en-US" altLang="en-US" b="1" dirty="0" smtClean="0"/>
              <a:t>monoecious</a:t>
            </a:r>
            <a:r>
              <a:rPr lang="en-US" altLang="en-US" dirty="0" smtClean="0"/>
              <a:t> plants). Other plants, such as </a:t>
            </a:r>
            <a:r>
              <a:rPr lang="en-US" altLang="en-US" b="1" dirty="0" smtClean="0"/>
              <a:t>dioecious</a:t>
            </a:r>
            <a:r>
              <a:rPr lang="en-US" altLang="en-US" dirty="0" smtClean="0"/>
              <a:t> species, have male and female flowers located on different plants.</a:t>
            </a:r>
          </a:p>
          <a:p>
            <a:pPr eaLnBrk="1" hangingPunct="1"/>
            <a:endParaRPr lang="en-US" altLang="en-US" dirty="0" smtClean="0"/>
          </a:p>
          <a:p>
            <a:pPr eaLnBrk="1" hangingPunct="1">
              <a:spcBef>
                <a:spcPct val="0"/>
              </a:spcBef>
            </a:pPr>
            <a:r>
              <a:rPr lang="en-US" altLang="en-US" b="1" dirty="0" smtClean="0"/>
              <a:t>Monoecious </a:t>
            </a:r>
            <a:r>
              <a:rPr lang="en-US" altLang="en-US" dirty="0" smtClean="0"/>
              <a:t>and </a:t>
            </a:r>
            <a:r>
              <a:rPr lang="en-US" altLang="en-US" b="1" dirty="0" smtClean="0"/>
              <a:t>dioecious </a:t>
            </a:r>
            <a:r>
              <a:rPr lang="en-US" altLang="en-US" dirty="0" smtClean="0"/>
              <a:t>are two terms that will need to be reviewed with students.</a:t>
            </a:r>
          </a:p>
          <a:p>
            <a:pPr eaLnBrk="1" hangingPunct="1"/>
            <a:endParaRPr lang="en-US" altLang="en-US" dirty="0" smtClean="0"/>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147513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C21750E9-684D-4DFD-B7C4-73032040C634}" type="slidenum">
              <a:rPr lang="en-US" altLang="en-US" sz="1200" smtClean="0"/>
              <a:pPr eaLnBrk="1" hangingPunct="1"/>
              <a:t>5</a:t>
            </a:fld>
            <a:endParaRPr lang="en-US" altLang="en-US" sz="1200" dirty="0" smtClean="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smtClean="0"/>
              <a:t>Vertebrates</a:t>
            </a:r>
            <a:r>
              <a:rPr lang="en-US" altLang="en-US" dirty="0" smtClean="0"/>
              <a:t> can feed on flowers or brush up against them when passing by. Pollen is transferred to fur, feathers, lips, or beaks and then to another flower if the vertebrate comes in contact with it.</a:t>
            </a:r>
          </a:p>
          <a:p>
            <a:pPr eaLnBrk="1" hangingPunct="1"/>
            <a:endParaRPr lang="en-US" altLang="en-US" dirty="0" smtClean="0"/>
          </a:p>
          <a:p>
            <a:pPr eaLnBrk="1" hangingPunct="1"/>
            <a:r>
              <a:rPr lang="en-US" altLang="en-US" b="1" dirty="0" smtClean="0"/>
              <a:t>Insects</a:t>
            </a:r>
            <a:r>
              <a:rPr lang="en-US" altLang="en-US" dirty="0" smtClean="0"/>
              <a:t> are the most common way pollen is transferred among flowers. Insects feed on nectar produced by the flower and when visiting multiple flowers to feed, the insect transfers pollen from their bodies.</a:t>
            </a:r>
          </a:p>
          <a:p>
            <a:pPr eaLnBrk="1" hangingPunct="1"/>
            <a:endParaRPr lang="en-US" altLang="en-US" dirty="0" smtClean="0"/>
          </a:p>
          <a:p>
            <a:pPr eaLnBrk="1" hangingPunct="1"/>
            <a:r>
              <a:rPr lang="en-US" altLang="en-US" b="1" dirty="0" smtClean="0"/>
              <a:t>Water</a:t>
            </a:r>
            <a:r>
              <a:rPr lang="en-US" altLang="en-US" dirty="0" smtClean="0"/>
              <a:t> can move pollen from anther to stigma or plant to plant in cases of rain or irrigation.</a:t>
            </a:r>
          </a:p>
          <a:p>
            <a:pPr eaLnBrk="1" hangingPunct="1"/>
            <a:endParaRPr lang="en-US" altLang="en-US" dirty="0" smtClean="0"/>
          </a:p>
          <a:p>
            <a:pPr eaLnBrk="1" hangingPunct="1"/>
            <a:r>
              <a:rPr lang="en-US" altLang="en-US" dirty="0" smtClean="0"/>
              <a:t>Many plants depend on </a:t>
            </a:r>
            <a:r>
              <a:rPr lang="en-US" altLang="en-US" b="1" dirty="0" smtClean="0"/>
              <a:t>wind</a:t>
            </a:r>
            <a:r>
              <a:rPr lang="en-US" altLang="en-US" dirty="0" smtClean="0"/>
              <a:t> to transfer their pollen, especially if they do not have the mechanisms to attract animals or insects to their flowers.</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595014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4E156E1-A96B-4CC9-811E-990F39C4DBBB}" type="slidenum">
              <a:rPr lang="en-US" altLang="en-US" sz="1200" smtClean="0"/>
              <a:pPr eaLnBrk="1" hangingPunct="1"/>
              <a:t>6</a:t>
            </a:fld>
            <a:endParaRPr lang="en-US" altLang="en-US" sz="1200" dirty="0" smtClean="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This point reinforces the earlier lesson on flower function.</a:t>
            </a:r>
          </a:p>
          <a:p>
            <a:pPr eaLnBrk="1" hangingPunct="1"/>
            <a:endParaRPr lang="en-US" altLang="en-US" dirty="0" smtClean="0"/>
          </a:p>
          <a:p>
            <a:pPr eaLnBrk="1" hangingPunct="1"/>
            <a:r>
              <a:rPr lang="en-US" altLang="en-US" dirty="0" smtClean="0"/>
              <a:t>These mechanisms the flower uses to attract pollinators are the same reasons for their commercial value for floriculture and nursery marketing.</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1784469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02AD77C-D54E-45F9-A402-1AC595169ED4}" type="slidenum">
              <a:rPr lang="en-US" altLang="en-US" sz="1200" smtClean="0"/>
              <a:pPr eaLnBrk="1" hangingPunct="1"/>
              <a:t>7</a:t>
            </a:fld>
            <a:endParaRPr lang="en-US" altLang="en-US" sz="1200" dirty="0" smtClean="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It may be helpful for students to reference their notes from the earlier lesson on flowers to reference the parts involved with the fertilization process. Fertilization stops at the formation of fruit, which will be covered in the next lesson.</a:t>
            </a:r>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638065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Pollination and Fertilization</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19D03C4-96A0-4570-9176-3ED3E4CA6C05}" type="slidenum">
              <a:rPr lang="en-US" altLang="en-US" sz="1200" smtClean="0"/>
              <a:pPr eaLnBrk="1" hangingPunct="1"/>
              <a:t>8</a:t>
            </a:fld>
            <a:endParaRPr lang="en-US" altLang="en-US" sz="1200" dirty="0" smtClean="0"/>
          </a:p>
        </p:txBody>
      </p:sp>
      <p:sp>
        <p:nvSpPr>
          <p:cNvPr id="34822" name="Rectangle 2"/>
          <p:cNvSpPr>
            <a:spLocks noGrp="1" noRot="1" noChangeAspect="1" noChangeArrowheads="1" noTextEdit="1"/>
          </p:cNvSpPr>
          <p:nvPr>
            <p:ph type="sldImg"/>
          </p:nvPr>
        </p:nvSpPr>
        <p:spPr>
          <a:ln/>
        </p:spPr>
      </p:sp>
      <p:sp>
        <p:nvSpPr>
          <p:cNvPr id="348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The zygote essentially brings us back to the beginning of the cell development process. </a:t>
            </a:r>
            <a:endParaRPr lang="en-US" altLang="en-US" b="1" dirty="0" smtClean="0"/>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41159253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smtClean="0"/>
              <a:t>Pollination and Fertilization</a:t>
            </a:r>
            <a:endParaRPr lang="en-US" dirty="0"/>
          </a:p>
        </p:txBody>
      </p:sp>
      <p:sp>
        <p:nvSpPr>
          <p:cNvPr id="7" name="Slide Number Placeholder 6"/>
          <p:cNvSpPr>
            <a:spLocks noGrp="1"/>
          </p:cNvSpPr>
          <p:nvPr>
            <p:ph type="sldNum" sz="quarter" idx="13"/>
          </p:nvPr>
        </p:nvSpPr>
        <p:spPr/>
        <p:txBody>
          <a:bodyPr/>
          <a:lstStyle/>
          <a:p>
            <a:pPr>
              <a:defRPr/>
            </a:pPr>
            <a:fld id="{B29DC124-463C-4D59-9337-2371C8888B2B}" type="slidenum">
              <a:rPr lang="en-US" smtClean="0"/>
              <a:pPr>
                <a:defRPr/>
              </a:pPr>
              <a:t>9</a:t>
            </a:fld>
            <a:endParaRPr lang="en-US" dirty="0"/>
          </a:p>
        </p:txBody>
      </p:sp>
      <p:sp>
        <p:nvSpPr>
          <p:cNvPr id="8" name="Rectangle 3"/>
          <p:cNvSpPr>
            <a:spLocks noGrp="1" noChangeArrowheads="1"/>
          </p:cNvSpPr>
          <p:nvPr>
            <p:ph type="dt" sz="quarter" idx="1"/>
          </p:nvPr>
        </p:nvSpPr>
        <p:spPr>
          <a:xfrm>
            <a:off x="3276600" y="0"/>
            <a:ext cx="35798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7 – Lesson 7.2 Pollination and Dispersion</a:t>
            </a:r>
          </a:p>
        </p:txBody>
      </p:sp>
      <p:sp>
        <p:nvSpPr>
          <p:cNvPr id="9" name="Rectangle 6"/>
          <p:cNvSpPr>
            <a:spLocks noGrp="1" noChangeArrowheads="1"/>
          </p:cNvSpPr>
          <p:nvPr>
            <p:ph type="ftr" sz="quarter" idx="4"/>
          </p:nvPr>
        </p:nvSpPr>
        <p:spPr>
          <a:xfrm>
            <a:off x="0" y="8685213"/>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Tree>
    <p:extLst>
      <p:ext uri="{BB962C8B-B14F-4D97-AF65-F5344CB8AC3E}">
        <p14:creationId xmlns:p14="http://schemas.microsoft.com/office/powerpoint/2010/main" val="21941345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p:txBody>
          <a:bodyPr/>
          <a:lstStyle>
            <a:lvl1pPr>
              <a:defRPr/>
            </a:lvl1pPr>
          </a:lstStyle>
          <a:p>
            <a:pPr>
              <a:defRPr/>
            </a:pPr>
            <a:fld id="{B33A64A4-5A40-4710-A5AC-80279021EBFB}" type="slidenum">
              <a:rPr lang="en-US"/>
              <a:pPr>
                <a:defRPr/>
              </a:pPr>
              <a:t>‹#›</a:t>
            </a:fld>
            <a:endParaRPr lang="en-US" dirty="0"/>
          </a:p>
        </p:txBody>
      </p:sp>
    </p:spTree>
    <p:extLst>
      <p:ext uri="{BB962C8B-B14F-4D97-AF65-F5344CB8AC3E}">
        <p14:creationId xmlns:p14="http://schemas.microsoft.com/office/powerpoint/2010/main" val="1314576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F14D6A2-BE54-4049-807C-F5B13B8BFCC8}" type="slidenum">
              <a:rPr lang="en-US"/>
              <a:pPr>
                <a:defRPr/>
              </a:pPr>
              <a:t>‹#›</a:t>
            </a:fld>
            <a:endParaRPr lang="en-US" dirty="0"/>
          </a:p>
        </p:txBody>
      </p:sp>
    </p:spTree>
    <p:extLst>
      <p:ext uri="{BB962C8B-B14F-4D97-AF65-F5344CB8AC3E}">
        <p14:creationId xmlns:p14="http://schemas.microsoft.com/office/powerpoint/2010/main" val="1311103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C874DB5-DDE6-4314-8742-2A5B28B6EF6E}" type="slidenum">
              <a:rPr lang="en-US"/>
              <a:pPr>
                <a:defRPr/>
              </a:pPr>
              <a:t>‹#›</a:t>
            </a:fld>
            <a:endParaRPr lang="en-US" dirty="0"/>
          </a:p>
        </p:txBody>
      </p:sp>
    </p:spTree>
    <p:extLst>
      <p:ext uri="{BB962C8B-B14F-4D97-AF65-F5344CB8AC3E}">
        <p14:creationId xmlns:p14="http://schemas.microsoft.com/office/powerpoint/2010/main" val="342541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D809249-7CFB-4513-B82F-33CC33BE0C22}" type="slidenum">
              <a:rPr lang="en-US"/>
              <a:pPr>
                <a:defRPr/>
              </a:pPr>
              <a:t>‹#›</a:t>
            </a:fld>
            <a:endParaRPr lang="en-US" dirty="0"/>
          </a:p>
        </p:txBody>
      </p:sp>
    </p:spTree>
    <p:extLst>
      <p:ext uri="{BB962C8B-B14F-4D97-AF65-F5344CB8AC3E}">
        <p14:creationId xmlns:p14="http://schemas.microsoft.com/office/powerpoint/2010/main" val="377245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AADE5F9-9A7F-40D2-A2CF-BA7C70CA5489}" type="slidenum">
              <a:rPr lang="en-US"/>
              <a:pPr>
                <a:defRPr/>
              </a:pPr>
              <a:t>‹#›</a:t>
            </a:fld>
            <a:endParaRPr lang="en-US" dirty="0"/>
          </a:p>
        </p:txBody>
      </p:sp>
    </p:spTree>
    <p:extLst>
      <p:ext uri="{BB962C8B-B14F-4D97-AF65-F5344CB8AC3E}">
        <p14:creationId xmlns:p14="http://schemas.microsoft.com/office/powerpoint/2010/main" val="408022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CA0E04C-D65F-4FA4-AF28-F2F2153573C6}" type="slidenum">
              <a:rPr lang="en-US"/>
              <a:pPr>
                <a:defRPr/>
              </a:pPr>
              <a:t>‹#›</a:t>
            </a:fld>
            <a:endParaRPr lang="en-US" dirty="0"/>
          </a:p>
        </p:txBody>
      </p:sp>
    </p:spTree>
    <p:extLst>
      <p:ext uri="{BB962C8B-B14F-4D97-AF65-F5344CB8AC3E}">
        <p14:creationId xmlns:p14="http://schemas.microsoft.com/office/powerpoint/2010/main" val="2701931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A3213BC-3021-49B8-827F-95E8FF30F327}" type="slidenum">
              <a:rPr lang="en-US"/>
              <a:pPr>
                <a:defRPr/>
              </a:pPr>
              <a:t>‹#›</a:t>
            </a:fld>
            <a:endParaRPr lang="en-US" dirty="0"/>
          </a:p>
        </p:txBody>
      </p:sp>
    </p:spTree>
    <p:extLst>
      <p:ext uri="{BB962C8B-B14F-4D97-AF65-F5344CB8AC3E}">
        <p14:creationId xmlns:p14="http://schemas.microsoft.com/office/powerpoint/2010/main" val="3809764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5BAF358F-BEA1-4BDD-9CBF-F3A7A8647C61}" type="slidenum">
              <a:rPr lang="en-US"/>
              <a:pPr>
                <a:defRPr/>
              </a:pPr>
              <a:t>‹#›</a:t>
            </a:fld>
            <a:endParaRPr lang="en-US" dirty="0"/>
          </a:p>
        </p:txBody>
      </p:sp>
    </p:spTree>
    <p:extLst>
      <p:ext uri="{BB962C8B-B14F-4D97-AF65-F5344CB8AC3E}">
        <p14:creationId xmlns:p14="http://schemas.microsoft.com/office/powerpoint/2010/main" val="1269191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DCBCA40-7FC9-4618-A67B-A112969C5962}" type="slidenum">
              <a:rPr lang="en-US"/>
              <a:pPr>
                <a:defRPr/>
              </a:pPr>
              <a:t>‹#›</a:t>
            </a:fld>
            <a:endParaRPr lang="en-US" dirty="0"/>
          </a:p>
        </p:txBody>
      </p:sp>
    </p:spTree>
    <p:extLst>
      <p:ext uri="{BB962C8B-B14F-4D97-AF65-F5344CB8AC3E}">
        <p14:creationId xmlns:p14="http://schemas.microsoft.com/office/powerpoint/2010/main" val="418926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4B3C8EC-7F7F-477E-AFE5-08BDACEC260D}" type="slidenum">
              <a:rPr lang="en-US"/>
              <a:pPr>
                <a:defRPr/>
              </a:pPr>
              <a:t>‹#›</a:t>
            </a:fld>
            <a:endParaRPr lang="en-US" dirty="0"/>
          </a:p>
        </p:txBody>
      </p:sp>
    </p:spTree>
    <p:extLst>
      <p:ext uri="{BB962C8B-B14F-4D97-AF65-F5344CB8AC3E}">
        <p14:creationId xmlns:p14="http://schemas.microsoft.com/office/powerpoint/2010/main" val="3012306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E6CD65E-E10B-4816-AFA3-3A554875626D}" type="slidenum">
              <a:rPr lang="en-US"/>
              <a:pPr>
                <a:defRPr/>
              </a:pPr>
              <a:t>‹#›</a:t>
            </a:fld>
            <a:endParaRPr lang="en-US" dirty="0"/>
          </a:p>
        </p:txBody>
      </p:sp>
    </p:spTree>
    <p:extLst>
      <p:ext uri="{BB962C8B-B14F-4D97-AF65-F5344CB8AC3E}">
        <p14:creationId xmlns:p14="http://schemas.microsoft.com/office/powerpoint/2010/main" val="158420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8E74713-E15B-441F-9AB6-379C94004E87}"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1032"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1DC9CA1-9790-4733-92B3-D75659010490}" type="slidenum">
              <a:rPr lang="en-US" altLang="en-US" sz="1400" smtClean="0"/>
              <a:pPr eaLnBrk="1" hangingPunct="1"/>
              <a:t>1</a:t>
            </a:fld>
            <a:endParaRPr lang="en-US" altLang="en-US" sz="1400" dirty="0" smtClean="0"/>
          </a:p>
        </p:txBody>
      </p:sp>
      <p:sp>
        <p:nvSpPr>
          <p:cNvPr id="3075"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dirty="0">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23E4BF9-930B-4B81-A44E-A0E185F3A414}" type="slidenum">
              <a:rPr lang="en-US" altLang="en-US" sz="1400" smtClean="0"/>
              <a:pPr eaLnBrk="1" hangingPunct="1"/>
              <a:t>2</a:t>
            </a:fld>
            <a:endParaRPr lang="en-US" altLang="en-US" sz="1400" dirty="0" smtClean="0"/>
          </a:p>
        </p:txBody>
      </p:sp>
      <p:sp>
        <p:nvSpPr>
          <p:cNvPr id="4099" name="Rectangle 4"/>
          <p:cNvSpPr>
            <a:spLocks noGrp="1" noChangeArrowheads="1"/>
          </p:cNvSpPr>
          <p:nvPr>
            <p:ph type="title"/>
          </p:nvPr>
        </p:nvSpPr>
        <p:spPr>
          <a:xfrm>
            <a:off x="533400" y="2819400"/>
            <a:ext cx="8229600" cy="1447800"/>
          </a:xfrm>
        </p:spPr>
        <p:txBody>
          <a:bodyPr/>
          <a:lstStyle/>
          <a:p>
            <a:pPr eaLnBrk="1" hangingPunct="1"/>
            <a:r>
              <a:rPr lang="en-US" altLang="en-US" dirty="0" smtClean="0"/>
              <a:t>Pollination and Fertilization</a:t>
            </a:r>
            <a:br>
              <a:rPr lang="en-US" altLang="en-US" dirty="0" smtClean="0"/>
            </a:br>
            <a:r>
              <a:rPr lang="en-US" altLang="en-US" dirty="0" smtClean="0"/>
              <a:t/>
            </a:r>
            <a:br>
              <a:rPr lang="en-US" altLang="en-US" dirty="0" smtClean="0"/>
            </a:br>
            <a:r>
              <a:rPr lang="en-US" altLang="en-US" sz="2800" dirty="0" smtClean="0"/>
              <a:t>Unit 7 – Plant Reproduction</a:t>
            </a:r>
            <a:br>
              <a:rPr lang="en-US" altLang="en-US" sz="2800" dirty="0" smtClean="0"/>
            </a:br>
            <a:r>
              <a:rPr lang="en-US" altLang="en-US" sz="2800" dirty="0" smtClean="0"/>
              <a:t>Lesson 7.2 Pollination and Dispersion</a:t>
            </a:r>
          </a:p>
        </p:txBody>
      </p:sp>
      <p:sp>
        <p:nvSpPr>
          <p:cNvPr id="4100"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dirty="0"/>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39EE4279-0C2D-4EFF-A656-DB33E789FCC6}" type="slidenum">
              <a:rPr lang="en-US" altLang="en-US" sz="1400" smtClean="0"/>
              <a:pPr eaLnBrk="1" hangingPunct="1"/>
              <a:t>3</a:t>
            </a:fld>
            <a:endParaRPr lang="en-US" altLang="en-US" sz="1400" dirty="0" smtClean="0"/>
          </a:p>
        </p:txBody>
      </p:sp>
      <p:sp>
        <p:nvSpPr>
          <p:cNvPr id="5123" name="Rectangle 2"/>
          <p:cNvSpPr>
            <a:spLocks noGrp="1" noChangeArrowheads="1"/>
          </p:cNvSpPr>
          <p:nvPr>
            <p:ph type="title"/>
          </p:nvPr>
        </p:nvSpPr>
        <p:spPr/>
        <p:txBody>
          <a:bodyPr/>
          <a:lstStyle/>
          <a:p>
            <a:pPr eaLnBrk="1" hangingPunct="1"/>
            <a:r>
              <a:rPr lang="en-US" altLang="en-US" dirty="0" smtClean="0"/>
              <a:t>If We Have Pollen…</a:t>
            </a:r>
          </a:p>
        </p:txBody>
      </p:sp>
      <p:sp>
        <p:nvSpPr>
          <p:cNvPr id="5124" name="Rectangle 3"/>
          <p:cNvSpPr>
            <a:spLocks noGrp="1" noChangeArrowheads="1"/>
          </p:cNvSpPr>
          <p:nvPr>
            <p:ph type="body" idx="1"/>
          </p:nvPr>
        </p:nvSpPr>
        <p:spPr/>
        <p:txBody>
          <a:bodyPr/>
          <a:lstStyle/>
          <a:p>
            <a:pPr algn="ctr" eaLnBrk="1" hangingPunct="1">
              <a:buFontTx/>
              <a:buNone/>
            </a:pPr>
            <a:r>
              <a:rPr lang="en-US" altLang="en-US" dirty="0" smtClean="0"/>
              <a:t>pollination can occur.</a:t>
            </a:r>
          </a:p>
          <a:p>
            <a:pPr algn="ctr" eaLnBrk="1" hangingPunct="1">
              <a:buFontTx/>
              <a:buNone/>
            </a:pPr>
            <a:endParaRPr lang="en-US" altLang="en-US" dirty="0" smtClean="0"/>
          </a:p>
          <a:p>
            <a:pPr eaLnBrk="1" hangingPunct="1">
              <a:buFontTx/>
              <a:buNone/>
            </a:pPr>
            <a:r>
              <a:rPr lang="en-US" altLang="en-US" b="1" dirty="0" smtClean="0"/>
              <a:t>Pollination</a:t>
            </a:r>
            <a:r>
              <a:rPr lang="en-US" altLang="en-US" dirty="0" smtClean="0"/>
              <a:t> is the transfer of pollen from the anther to the stigma of a flower.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A676C78-FAA5-40C9-A4C0-F3FE7C0CCAA6}" type="slidenum">
              <a:rPr lang="en-US" altLang="en-US" sz="1400" smtClean="0"/>
              <a:pPr eaLnBrk="1" hangingPunct="1"/>
              <a:t>4</a:t>
            </a:fld>
            <a:endParaRPr lang="en-US" altLang="en-US" sz="1400" dirty="0" smtClean="0"/>
          </a:p>
        </p:txBody>
      </p:sp>
      <p:sp>
        <p:nvSpPr>
          <p:cNvPr id="6147" name="Rectangle 2"/>
          <p:cNvSpPr>
            <a:spLocks noGrp="1" noChangeArrowheads="1"/>
          </p:cNvSpPr>
          <p:nvPr>
            <p:ph type="title"/>
          </p:nvPr>
        </p:nvSpPr>
        <p:spPr/>
        <p:txBody>
          <a:bodyPr/>
          <a:lstStyle/>
          <a:p>
            <a:pPr eaLnBrk="1" hangingPunct="1"/>
            <a:r>
              <a:rPr lang="en-US" altLang="en-US" dirty="0" smtClean="0"/>
              <a:t>Types of Pollination</a:t>
            </a:r>
          </a:p>
        </p:txBody>
      </p:sp>
      <p:sp>
        <p:nvSpPr>
          <p:cNvPr id="58371" name="Rectangle 3"/>
          <p:cNvSpPr>
            <a:spLocks noGrp="1" noChangeArrowheads="1"/>
          </p:cNvSpPr>
          <p:nvPr>
            <p:ph type="body" idx="1"/>
          </p:nvPr>
        </p:nvSpPr>
        <p:spPr/>
        <p:txBody>
          <a:bodyPr/>
          <a:lstStyle/>
          <a:p>
            <a:pPr eaLnBrk="1" hangingPunct="1">
              <a:buFontTx/>
              <a:buNone/>
            </a:pPr>
            <a:r>
              <a:rPr lang="en-US" altLang="en-US" dirty="0" smtClean="0"/>
              <a:t>Some plants use different methods to achieve pollination:</a:t>
            </a:r>
          </a:p>
          <a:p>
            <a:pPr eaLnBrk="1" hangingPunct="1">
              <a:buClr>
                <a:srgbClr val="00CC00"/>
              </a:buClr>
              <a:buFont typeface="Wingdings" pitchFamily="2" charset="2"/>
              <a:buChar char="§"/>
            </a:pPr>
            <a:r>
              <a:rPr lang="en-US" altLang="en-US" b="1" dirty="0" smtClean="0"/>
              <a:t>Self-pollination</a:t>
            </a:r>
            <a:r>
              <a:rPr lang="en-US" altLang="en-US" dirty="0" smtClean="0"/>
              <a:t>: Transfer of pollen from the anther to the stigmas of the same flower or to flowers on the same plant.</a:t>
            </a:r>
          </a:p>
          <a:p>
            <a:pPr eaLnBrk="1" hangingPunct="1">
              <a:buClr>
                <a:srgbClr val="00CC00"/>
              </a:buClr>
              <a:buFont typeface="Wingdings" pitchFamily="2" charset="2"/>
              <a:buChar char="§"/>
            </a:pPr>
            <a:r>
              <a:rPr lang="en-US" altLang="en-US" b="1" dirty="0" smtClean="0"/>
              <a:t>Cross Pollination</a:t>
            </a:r>
            <a:r>
              <a:rPr lang="en-US" altLang="en-US" dirty="0" smtClean="0"/>
              <a:t>: Transfer of pollen between two plants that are not of identical genetic material.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8371">
                                            <p:txEl>
                                              <p:pRg st="2" end="2"/>
                                            </p:txEl>
                                          </p:spTgt>
                                        </p:tgtEl>
                                        <p:attrNameLst>
                                          <p:attrName>style.visibility</p:attrName>
                                        </p:attrNameLst>
                                      </p:cBhvr>
                                      <p:to>
                                        <p:strVal val="visible"/>
                                      </p:to>
                                    </p:set>
                                    <p:anim calcmode="lin" valueType="num">
                                      <p:cBhvr additive="base">
                                        <p:cTn id="7" dur="5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FB4DD703-FD7B-4AB9-A681-A5ECB8AA8DC5}" type="slidenum">
              <a:rPr lang="en-US" altLang="en-US" sz="1400" smtClean="0"/>
              <a:pPr eaLnBrk="1" hangingPunct="1"/>
              <a:t>5</a:t>
            </a:fld>
            <a:endParaRPr lang="en-US" altLang="en-US" sz="1400" dirty="0" smtClean="0"/>
          </a:p>
        </p:txBody>
      </p:sp>
      <p:sp>
        <p:nvSpPr>
          <p:cNvPr id="7171" name="Rectangle 2"/>
          <p:cNvSpPr>
            <a:spLocks noGrp="1" noChangeArrowheads="1"/>
          </p:cNvSpPr>
          <p:nvPr>
            <p:ph type="title"/>
          </p:nvPr>
        </p:nvSpPr>
        <p:spPr/>
        <p:txBody>
          <a:bodyPr/>
          <a:lstStyle/>
          <a:p>
            <a:pPr eaLnBrk="1" hangingPunct="1"/>
            <a:r>
              <a:rPr lang="en-US" altLang="en-US" sz="4000" dirty="0" smtClean="0"/>
              <a:t>Mechanisms Used for Pollen Transfer</a:t>
            </a:r>
          </a:p>
        </p:txBody>
      </p:sp>
      <p:sp>
        <p:nvSpPr>
          <p:cNvPr id="59395" name="Rectangle 3"/>
          <p:cNvSpPr>
            <a:spLocks noGrp="1" noChangeArrowheads="1"/>
          </p:cNvSpPr>
          <p:nvPr>
            <p:ph type="body" idx="1"/>
          </p:nvPr>
        </p:nvSpPr>
        <p:spPr>
          <a:xfrm>
            <a:off x="457200" y="2667000"/>
            <a:ext cx="8229600" cy="3459163"/>
          </a:xfrm>
        </p:spPr>
        <p:txBody>
          <a:bodyPr/>
          <a:lstStyle/>
          <a:p>
            <a:pPr eaLnBrk="1" hangingPunct="1">
              <a:buClr>
                <a:srgbClr val="00CC00"/>
              </a:buClr>
              <a:buFont typeface="Wingdings" pitchFamily="2" charset="2"/>
              <a:buChar char="§"/>
            </a:pPr>
            <a:r>
              <a:rPr lang="en-US" altLang="en-US" dirty="0" smtClean="0"/>
              <a:t>Vertebrates</a:t>
            </a:r>
          </a:p>
          <a:p>
            <a:pPr eaLnBrk="1" hangingPunct="1">
              <a:buClr>
                <a:srgbClr val="00CC00"/>
              </a:buClr>
              <a:buFont typeface="Wingdings" pitchFamily="2" charset="2"/>
              <a:buChar char="§"/>
            </a:pPr>
            <a:r>
              <a:rPr lang="en-US" altLang="en-US" dirty="0" smtClean="0"/>
              <a:t>Insects</a:t>
            </a:r>
          </a:p>
          <a:p>
            <a:pPr eaLnBrk="1" hangingPunct="1">
              <a:buClr>
                <a:srgbClr val="00CC00"/>
              </a:buClr>
              <a:buFont typeface="Wingdings" pitchFamily="2" charset="2"/>
              <a:buChar char="§"/>
            </a:pPr>
            <a:r>
              <a:rPr lang="en-US" altLang="en-US" dirty="0" smtClean="0"/>
              <a:t>Water</a:t>
            </a:r>
          </a:p>
          <a:p>
            <a:pPr eaLnBrk="1" hangingPunct="1">
              <a:buClr>
                <a:srgbClr val="00CC00"/>
              </a:buClr>
              <a:buFont typeface="Wingdings" pitchFamily="2" charset="2"/>
              <a:buChar char="§"/>
            </a:pPr>
            <a:r>
              <a:rPr lang="en-US" altLang="en-US" dirty="0" smtClean="0"/>
              <a:t>Wind</a:t>
            </a:r>
          </a:p>
          <a:p>
            <a:pPr eaLnBrk="1" hangingPunct="1"/>
            <a:endParaRPr lang="en-US" altLang="en-US" dirty="0" smtClean="0"/>
          </a:p>
        </p:txBody>
      </p:sp>
      <p:pic>
        <p:nvPicPr>
          <p:cNvPr id="717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190750"/>
            <a:ext cx="52578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9395">
                                            <p:txEl>
                                              <p:pRg st="3" end="3"/>
                                            </p:txEl>
                                          </p:spTgt>
                                        </p:tgtEl>
                                        <p:attrNameLst>
                                          <p:attrName>style.visibility</p:attrName>
                                        </p:attrNameLst>
                                      </p:cBhvr>
                                      <p:to>
                                        <p:strVal val="visible"/>
                                      </p:to>
                                    </p:set>
                                    <p:anim calcmode="lin" valueType="num">
                                      <p:cBhvr additive="base">
                                        <p:cTn id="25" dur="5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93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5E5F09C9-93A2-462F-AB8F-359EA95137D5}" type="slidenum">
              <a:rPr lang="en-US" altLang="en-US" sz="1400" smtClean="0"/>
              <a:pPr eaLnBrk="1" hangingPunct="1"/>
              <a:t>6</a:t>
            </a:fld>
            <a:endParaRPr lang="en-US" altLang="en-US" sz="1400" dirty="0" smtClean="0"/>
          </a:p>
        </p:txBody>
      </p:sp>
      <p:sp>
        <p:nvSpPr>
          <p:cNvPr id="8195" name="Rectangle 2"/>
          <p:cNvSpPr>
            <a:spLocks noGrp="1" noChangeArrowheads="1"/>
          </p:cNvSpPr>
          <p:nvPr>
            <p:ph type="title"/>
          </p:nvPr>
        </p:nvSpPr>
        <p:spPr/>
        <p:txBody>
          <a:bodyPr/>
          <a:lstStyle/>
          <a:p>
            <a:pPr eaLnBrk="1" hangingPunct="1"/>
            <a:r>
              <a:rPr lang="en-US" altLang="en-US" dirty="0" smtClean="0"/>
              <a:t>Attracting Pollinators</a:t>
            </a:r>
          </a:p>
        </p:txBody>
      </p:sp>
      <p:sp>
        <p:nvSpPr>
          <p:cNvPr id="60419" name="Rectangle 3"/>
          <p:cNvSpPr>
            <a:spLocks noGrp="1" noChangeArrowheads="1"/>
          </p:cNvSpPr>
          <p:nvPr>
            <p:ph type="body" idx="1"/>
          </p:nvPr>
        </p:nvSpPr>
        <p:spPr/>
        <p:txBody>
          <a:bodyPr/>
          <a:lstStyle/>
          <a:p>
            <a:pPr eaLnBrk="1" hangingPunct="1">
              <a:buFontTx/>
              <a:buNone/>
            </a:pPr>
            <a:r>
              <a:rPr lang="en-US" altLang="en-US" dirty="0" smtClean="0"/>
              <a:t>The flower uses important features to attract animals and especially insects to help the pollination process:</a:t>
            </a:r>
          </a:p>
          <a:p>
            <a:pPr eaLnBrk="1" hangingPunct="1">
              <a:buFontTx/>
              <a:buNone/>
            </a:pPr>
            <a:endParaRPr lang="en-US" altLang="en-US" dirty="0" smtClean="0"/>
          </a:p>
          <a:p>
            <a:pPr eaLnBrk="1" hangingPunct="1">
              <a:buClr>
                <a:srgbClr val="00CC00"/>
              </a:buClr>
              <a:buFont typeface="Wingdings" pitchFamily="2" charset="2"/>
              <a:buChar char="§"/>
            </a:pPr>
            <a:r>
              <a:rPr lang="en-US" altLang="en-US" dirty="0" smtClean="0"/>
              <a:t>Bright petal colors</a:t>
            </a:r>
          </a:p>
          <a:p>
            <a:pPr eaLnBrk="1" hangingPunct="1">
              <a:buClr>
                <a:srgbClr val="00CC00"/>
              </a:buClr>
              <a:buFont typeface="Wingdings" pitchFamily="2" charset="2"/>
              <a:buChar char="§"/>
            </a:pPr>
            <a:r>
              <a:rPr lang="en-US" altLang="en-US" dirty="0" smtClean="0"/>
              <a:t>Fragrance</a:t>
            </a:r>
          </a:p>
          <a:p>
            <a:pPr eaLnBrk="1" hangingPunct="1">
              <a:buClr>
                <a:srgbClr val="00CC00"/>
              </a:buClr>
              <a:buFont typeface="Wingdings" pitchFamily="2" charset="2"/>
              <a:buChar char="§"/>
            </a:pPr>
            <a:r>
              <a:rPr lang="en-US" altLang="en-US" b="1" dirty="0" smtClean="0"/>
              <a:t>Nectar</a:t>
            </a:r>
          </a:p>
        </p:txBody>
      </p:sp>
      <p:pic>
        <p:nvPicPr>
          <p:cNvPr id="819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3386138"/>
            <a:ext cx="37338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0419">
                                            <p:txEl>
                                              <p:pRg st="2" end="2"/>
                                            </p:txEl>
                                          </p:spTgt>
                                        </p:tgtEl>
                                        <p:attrNameLst>
                                          <p:attrName>style.visibility</p:attrName>
                                        </p:attrNameLst>
                                      </p:cBhvr>
                                      <p:to>
                                        <p:strVal val="visible"/>
                                      </p:to>
                                    </p:set>
                                    <p:anim calcmode="lin" valueType="num">
                                      <p:cBhvr additive="base">
                                        <p:cTn id="7"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0419">
                                            <p:txEl>
                                              <p:pRg st="3" end="3"/>
                                            </p:txEl>
                                          </p:spTgt>
                                        </p:tgtEl>
                                        <p:attrNameLst>
                                          <p:attrName>style.visibility</p:attrName>
                                        </p:attrNameLst>
                                      </p:cBhvr>
                                      <p:to>
                                        <p:strVal val="visible"/>
                                      </p:to>
                                    </p:set>
                                    <p:anim calcmode="lin" valueType="num">
                                      <p:cBhvr additive="base">
                                        <p:cTn id="13" dur="500" fill="hold"/>
                                        <p:tgtEl>
                                          <p:spTgt spid="60419">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0419">
                                            <p:txEl>
                                              <p:pRg st="4" end="4"/>
                                            </p:txEl>
                                          </p:spTgt>
                                        </p:tgtEl>
                                        <p:attrNameLst>
                                          <p:attrName>style.visibility</p:attrName>
                                        </p:attrNameLst>
                                      </p:cBhvr>
                                      <p:to>
                                        <p:strVal val="visible"/>
                                      </p:to>
                                    </p:set>
                                    <p:anim calcmode="lin" valueType="num">
                                      <p:cBhvr additive="base">
                                        <p:cTn id="19" dur="500" fill="hold"/>
                                        <p:tgtEl>
                                          <p:spTgt spid="604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4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57C3BAD-595D-4DB6-97D7-395774C80FA9}" type="slidenum">
              <a:rPr lang="en-US" altLang="en-US" sz="1400" smtClean="0"/>
              <a:pPr eaLnBrk="1" hangingPunct="1"/>
              <a:t>7</a:t>
            </a:fld>
            <a:endParaRPr lang="en-US" altLang="en-US" sz="1400" dirty="0" smtClean="0"/>
          </a:p>
        </p:txBody>
      </p:sp>
      <p:sp>
        <p:nvSpPr>
          <p:cNvPr id="9219" name="Rectangle 2"/>
          <p:cNvSpPr>
            <a:spLocks noGrp="1" noChangeArrowheads="1"/>
          </p:cNvSpPr>
          <p:nvPr>
            <p:ph type="title"/>
          </p:nvPr>
        </p:nvSpPr>
        <p:spPr/>
        <p:txBody>
          <a:bodyPr/>
          <a:lstStyle/>
          <a:p>
            <a:pPr eaLnBrk="1" hangingPunct="1"/>
            <a:r>
              <a:rPr lang="en-US" altLang="en-US" dirty="0" smtClean="0"/>
              <a:t>Fertilization</a:t>
            </a:r>
          </a:p>
        </p:txBody>
      </p:sp>
      <p:sp>
        <p:nvSpPr>
          <p:cNvPr id="61443" name="Rectangle 3"/>
          <p:cNvSpPr>
            <a:spLocks noGrp="1" noChangeArrowheads="1"/>
          </p:cNvSpPr>
          <p:nvPr>
            <p:ph type="body" idx="1"/>
          </p:nvPr>
        </p:nvSpPr>
        <p:spPr/>
        <p:txBody>
          <a:bodyPr/>
          <a:lstStyle/>
          <a:p>
            <a:pPr marL="609600" indent="-609600" eaLnBrk="1" hangingPunct="1">
              <a:buFontTx/>
              <a:buNone/>
            </a:pPr>
            <a:r>
              <a:rPr lang="en-US" altLang="en-US" sz="2800" b="1" dirty="0" smtClean="0"/>
              <a:t>Fertilization</a:t>
            </a:r>
            <a:r>
              <a:rPr lang="en-US" altLang="en-US" sz="2800" dirty="0" smtClean="0"/>
              <a:t> is the union of pollen with the ovule to produce seeds.</a:t>
            </a:r>
          </a:p>
          <a:p>
            <a:pPr marL="609600" indent="-609600" eaLnBrk="1" hangingPunct="1">
              <a:buFontTx/>
              <a:buNone/>
            </a:pPr>
            <a:r>
              <a:rPr lang="en-US" altLang="en-US" sz="2800" dirty="0" smtClean="0">
                <a:solidFill>
                  <a:srgbClr val="00CC00"/>
                </a:solidFill>
              </a:rPr>
              <a:t>Once pollen grains are transferred to the stigma:</a:t>
            </a:r>
          </a:p>
          <a:p>
            <a:pPr marL="609600" indent="-609600" eaLnBrk="1" hangingPunct="1">
              <a:buClr>
                <a:srgbClr val="00CC00"/>
              </a:buClr>
              <a:buFontTx/>
              <a:buAutoNum type="arabicPeriod"/>
            </a:pPr>
            <a:r>
              <a:rPr lang="en-US" altLang="en-US" sz="2800" dirty="0" smtClean="0"/>
              <a:t>Pollen grains move through the pollen tube to the ovule.</a:t>
            </a:r>
          </a:p>
          <a:p>
            <a:pPr marL="609600" indent="-609600" eaLnBrk="1" hangingPunct="1">
              <a:buClr>
                <a:srgbClr val="00CC00"/>
              </a:buClr>
              <a:buFontTx/>
              <a:buAutoNum type="arabicPeriod"/>
            </a:pPr>
            <a:r>
              <a:rPr lang="en-US" altLang="en-US" sz="2800" dirty="0" smtClean="0"/>
              <a:t>A pollen </a:t>
            </a:r>
            <a:r>
              <a:rPr lang="en-US" altLang="en-US" sz="2800" b="1" dirty="0" smtClean="0"/>
              <a:t>gamete</a:t>
            </a:r>
            <a:r>
              <a:rPr lang="en-US" altLang="en-US" sz="2800" dirty="0" smtClean="0"/>
              <a:t> unites with the egg cell </a:t>
            </a:r>
            <a:r>
              <a:rPr lang="en-US" altLang="en-US" sz="2800" b="1" dirty="0" smtClean="0"/>
              <a:t>gamete</a:t>
            </a:r>
            <a:r>
              <a:rPr lang="en-US" altLang="en-US" sz="2800" dirty="0" smtClean="0"/>
              <a:t> in the ovule.</a:t>
            </a:r>
          </a:p>
          <a:p>
            <a:pPr marL="609600" indent="-609600" eaLnBrk="1" hangingPunct="1">
              <a:buClr>
                <a:srgbClr val="00CC00"/>
              </a:buClr>
              <a:buFontTx/>
              <a:buAutoNum type="arabicPeriod"/>
            </a:pPr>
            <a:r>
              <a:rPr lang="en-US" altLang="en-US" sz="2800" dirty="0" smtClean="0"/>
              <a:t>Ovary swells and forms the fruit.</a:t>
            </a:r>
          </a:p>
          <a:p>
            <a:pPr marL="609600" indent="-609600" eaLnBrk="1" hangingPunct="1">
              <a:buFontTx/>
              <a:buNone/>
            </a:pPr>
            <a:endParaRPr lang="en-US" alt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443">
                                            <p:txEl>
                                              <p:pRg st="2" end="2"/>
                                            </p:txEl>
                                          </p:spTgt>
                                        </p:tgtEl>
                                        <p:attrNameLst>
                                          <p:attrName>style.visibility</p:attrName>
                                        </p:attrNameLst>
                                      </p:cBhvr>
                                      <p:to>
                                        <p:strVal val="visible"/>
                                      </p:to>
                                    </p:set>
                                    <p:anim calcmode="lin" valueType="num">
                                      <p:cBhvr additive="base">
                                        <p:cTn id="7" dur="500" fill="hold"/>
                                        <p:tgtEl>
                                          <p:spTgt spid="6144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1443">
                                            <p:txEl>
                                              <p:pRg st="3" end="3"/>
                                            </p:txEl>
                                          </p:spTgt>
                                        </p:tgtEl>
                                        <p:attrNameLst>
                                          <p:attrName>style.visibility</p:attrName>
                                        </p:attrNameLst>
                                      </p:cBhvr>
                                      <p:to>
                                        <p:strVal val="visible"/>
                                      </p:to>
                                    </p:set>
                                    <p:anim calcmode="lin" valueType="num">
                                      <p:cBhvr additive="base">
                                        <p:cTn id="13"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1443">
                                            <p:txEl>
                                              <p:pRg st="4" end="4"/>
                                            </p:txEl>
                                          </p:spTgt>
                                        </p:tgtEl>
                                        <p:attrNameLst>
                                          <p:attrName>style.visibility</p:attrName>
                                        </p:attrNameLst>
                                      </p:cBhvr>
                                      <p:to>
                                        <p:strVal val="visible"/>
                                      </p:to>
                                    </p:set>
                                    <p:anim calcmode="lin" valueType="num">
                                      <p:cBhvr additive="base">
                                        <p:cTn id="19"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4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7B5CCC1-053A-45B4-AE91-4B4F970D3B9F}" type="slidenum">
              <a:rPr lang="en-US" altLang="en-US" sz="1400" smtClean="0"/>
              <a:pPr eaLnBrk="1" hangingPunct="1"/>
              <a:t>8</a:t>
            </a:fld>
            <a:endParaRPr lang="en-US" altLang="en-US" sz="1400" dirty="0" smtClean="0"/>
          </a:p>
        </p:txBody>
      </p:sp>
      <p:sp>
        <p:nvSpPr>
          <p:cNvPr id="16387" name="Rectangle 2"/>
          <p:cNvSpPr>
            <a:spLocks noGrp="1" noChangeArrowheads="1"/>
          </p:cNvSpPr>
          <p:nvPr>
            <p:ph type="title"/>
          </p:nvPr>
        </p:nvSpPr>
        <p:spPr/>
        <p:txBody>
          <a:bodyPr/>
          <a:lstStyle/>
          <a:p>
            <a:pPr eaLnBrk="1" hangingPunct="1"/>
            <a:r>
              <a:rPr lang="en-US" altLang="en-US" dirty="0" smtClean="0"/>
              <a:t>The Next Step</a:t>
            </a:r>
          </a:p>
        </p:txBody>
      </p:sp>
      <p:sp>
        <p:nvSpPr>
          <p:cNvPr id="52227" name="Rectangle 3"/>
          <p:cNvSpPr>
            <a:spLocks noGrp="1" noChangeArrowheads="1"/>
          </p:cNvSpPr>
          <p:nvPr>
            <p:ph type="body" idx="1"/>
          </p:nvPr>
        </p:nvSpPr>
        <p:spPr/>
        <p:txBody>
          <a:bodyPr/>
          <a:lstStyle/>
          <a:p>
            <a:pPr eaLnBrk="1" hangingPunct="1">
              <a:buFontTx/>
              <a:buNone/>
            </a:pPr>
            <a:r>
              <a:rPr lang="en-US" altLang="en-US" dirty="0" smtClean="0"/>
              <a:t>Following fertilization, division of the zygote will continue the cell replication process.</a:t>
            </a:r>
          </a:p>
        </p:txBody>
      </p:sp>
      <p:pic>
        <p:nvPicPr>
          <p:cNvPr id="1026" name="Picture 2" descr="http://upload.wikimedia.org/wikipedia/commons/a/ac/Rose_hip_02_i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962275"/>
            <a:ext cx="4191000" cy="3667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ED5BC28E-815C-4DEB-A087-E5B2EC8E20BF}" type="slidenum">
              <a:rPr lang="en-US" altLang="en-US" sz="1400" smtClean="0"/>
              <a:pPr eaLnBrk="1" hangingPunct="1"/>
              <a:t>9</a:t>
            </a:fld>
            <a:endParaRPr lang="en-US" altLang="en-US" sz="1400" dirty="0" smtClean="0"/>
          </a:p>
        </p:txBody>
      </p:sp>
      <p:sp>
        <p:nvSpPr>
          <p:cNvPr id="19459" name="Rectangle 2"/>
          <p:cNvSpPr>
            <a:spLocks noGrp="1" noChangeArrowheads="1"/>
          </p:cNvSpPr>
          <p:nvPr>
            <p:ph type="title"/>
          </p:nvPr>
        </p:nvSpPr>
        <p:spPr/>
        <p:txBody>
          <a:bodyPr/>
          <a:lstStyle/>
          <a:p>
            <a:pPr eaLnBrk="1" hangingPunct="1"/>
            <a:r>
              <a:rPr lang="en-US" altLang="en-US" dirty="0" smtClean="0"/>
              <a:t>References</a:t>
            </a:r>
          </a:p>
        </p:txBody>
      </p:sp>
      <p:sp>
        <p:nvSpPr>
          <p:cNvPr id="19460" name="Rectangle 3"/>
          <p:cNvSpPr>
            <a:spLocks noGrp="1" noChangeArrowheads="1"/>
          </p:cNvSpPr>
          <p:nvPr>
            <p:ph type="body" idx="1"/>
          </p:nvPr>
        </p:nvSpPr>
        <p:spPr>
          <a:xfrm>
            <a:off x="457200" y="1828800"/>
            <a:ext cx="8229600" cy="4724400"/>
          </a:xfrm>
        </p:spPr>
        <p:txBody>
          <a:bodyPr/>
          <a:lstStyle/>
          <a:p>
            <a:pPr eaLnBrk="1" hangingPunct="1">
              <a:lnSpc>
                <a:spcPct val="80000"/>
              </a:lnSpc>
              <a:buFontTx/>
              <a:buNone/>
            </a:pPr>
            <a:r>
              <a:rPr lang="en-US" altLang="en-US" sz="2400" dirty="0" smtClean="0">
                <a:solidFill>
                  <a:srgbClr val="000000"/>
                </a:solidFill>
                <a:cs typeface="Times New Roman" pitchFamily="18" charset="0"/>
              </a:rPr>
              <a:t>Herren, R. V., &amp; Donahue, R. L. (2000). </a:t>
            </a:r>
            <a:r>
              <a:rPr lang="en-US" altLang="en-US" sz="2400" i="1" dirty="0" smtClean="0">
                <a:solidFill>
                  <a:srgbClr val="000000"/>
                </a:solidFill>
                <a:cs typeface="Times New Roman" pitchFamily="18" charset="0"/>
              </a:rPr>
              <a:t>Delmar’s agriscience dictionary with searchable CD-ROM</a:t>
            </a:r>
            <a:r>
              <a:rPr lang="en-US" altLang="en-US" sz="2400" dirty="0" smtClean="0">
                <a:solidFill>
                  <a:srgbClr val="000000"/>
                </a:solidFill>
                <a:cs typeface="Times New Roman" pitchFamily="18" charset="0"/>
              </a:rPr>
              <a:t>. Albany, NY: Delmar.</a:t>
            </a:r>
          </a:p>
          <a:p>
            <a:pPr eaLnBrk="1" hangingPunct="1">
              <a:lnSpc>
                <a:spcPct val="80000"/>
              </a:lnSpc>
              <a:buFontTx/>
              <a:buNone/>
            </a:pPr>
            <a:endParaRPr lang="en-US" altLang="en-US" sz="2400" dirty="0" smtClean="0">
              <a:solidFill>
                <a:srgbClr val="000000"/>
              </a:solidFill>
              <a:cs typeface="Times New Roman" pitchFamily="18" charset="0"/>
            </a:endParaRPr>
          </a:p>
          <a:p>
            <a:pPr eaLnBrk="1" hangingPunct="1">
              <a:lnSpc>
                <a:spcPct val="80000"/>
              </a:lnSpc>
              <a:buFontTx/>
              <a:buNone/>
            </a:pPr>
            <a:r>
              <a:rPr lang="en-US" altLang="en-US" sz="2400" dirty="0" smtClean="0">
                <a:solidFill>
                  <a:srgbClr val="000000"/>
                </a:solidFill>
                <a:cs typeface="Times New Roman" pitchFamily="18" charset="0"/>
              </a:rPr>
              <a:t>Parker, R. (2004). </a:t>
            </a:r>
            <a:r>
              <a:rPr lang="en-US" altLang="en-US" sz="2400" i="1" dirty="0" smtClean="0">
                <a:solidFill>
                  <a:srgbClr val="000000"/>
                </a:solidFill>
                <a:cs typeface="Times New Roman" pitchFamily="18" charset="0"/>
              </a:rPr>
              <a:t>Introduction to plant science</a:t>
            </a:r>
            <a:r>
              <a:rPr lang="en-US" altLang="en-US" sz="2400" dirty="0" smtClean="0">
                <a:solidFill>
                  <a:srgbClr val="000000"/>
                </a:solidFill>
                <a:cs typeface="Times New Roman" pitchFamily="18" charset="0"/>
              </a:rPr>
              <a:t> (Rev. ed.). Clifton Park, NY: Delmar.</a:t>
            </a:r>
          </a:p>
          <a:p>
            <a:pPr eaLnBrk="1" hangingPunct="1">
              <a:lnSpc>
                <a:spcPct val="80000"/>
              </a:lnSpc>
              <a:buFontTx/>
              <a:buNone/>
            </a:pPr>
            <a:endParaRPr lang="en-US" altLang="en-US" sz="2400" dirty="0" smtClean="0">
              <a:solidFill>
                <a:srgbClr val="000000"/>
              </a:solidFill>
              <a:cs typeface="Times New Roman" pitchFamily="18" charset="0"/>
            </a:endParaRPr>
          </a:p>
          <a:p>
            <a:pPr eaLnBrk="1" hangingPunct="1">
              <a:lnSpc>
                <a:spcPct val="80000"/>
              </a:lnSpc>
              <a:buFontTx/>
              <a:buNone/>
            </a:pPr>
            <a:r>
              <a:rPr lang="en-US" altLang="en-US" sz="2400" dirty="0" smtClean="0">
                <a:solidFill>
                  <a:srgbClr val="000000"/>
                </a:solidFill>
                <a:cs typeface="Times New Roman" pitchFamily="18" charset="0"/>
              </a:rPr>
              <a:t>Schooley, J. (1997). </a:t>
            </a:r>
            <a:r>
              <a:rPr lang="en-US" altLang="en-US" sz="2400" i="1" dirty="0" smtClean="0">
                <a:solidFill>
                  <a:srgbClr val="000000"/>
                </a:solidFill>
                <a:cs typeface="Times New Roman" pitchFamily="18" charset="0"/>
              </a:rPr>
              <a:t>Introduction to botany</a:t>
            </a:r>
            <a:r>
              <a:rPr lang="en-US" altLang="en-US" sz="2400" dirty="0" smtClean="0">
                <a:solidFill>
                  <a:srgbClr val="000000"/>
                </a:solidFill>
                <a:cs typeface="Times New Roman" pitchFamily="18" charset="0"/>
              </a:rPr>
              <a:t>. Albany, NY: Delmar Publishers.</a:t>
            </a:r>
          </a:p>
          <a:p>
            <a:pPr eaLnBrk="1" hangingPunct="1">
              <a:lnSpc>
                <a:spcPct val="80000"/>
              </a:lnSpc>
              <a:buFontTx/>
              <a:buNone/>
            </a:pPr>
            <a:endParaRPr lang="en-US" altLang="en-US" sz="2400" dirty="0" smtClean="0">
              <a:solidFill>
                <a:srgbClr val="000000"/>
              </a:solidFill>
              <a:cs typeface="Times New Roman" pitchFamily="18" charset="0"/>
            </a:endParaRPr>
          </a:p>
          <a:p>
            <a:pPr eaLnBrk="1" hangingPunct="1">
              <a:lnSpc>
                <a:spcPct val="80000"/>
              </a:lnSpc>
              <a:buFontTx/>
              <a:buNone/>
            </a:pPr>
            <a:r>
              <a:rPr lang="en-US" altLang="en-US" sz="2400" dirty="0" smtClean="0">
                <a:solidFill>
                  <a:srgbClr val="000000"/>
                </a:solidFill>
                <a:cs typeface="Times New Roman" pitchFamily="18" charset="0"/>
              </a:rPr>
              <a:t>Toogood, A. R. (Ed.). (1999). </a:t>
            </a:r>
            <a:r>
              <a:rPr lang="en-US" altLang="en-US" sz="2400" i="1" dirty="0" smtClean="0">
                <a:solidFill>
                  <a:srgbClr val="000000"/>
                </a:solidFill>
                <a:cs typeface="Times New Roman" pitchFamily="18" charset="0"/>
              </a:rPr>
              <a:t>American Horticultural Society plant propagation: The fully illustrated plant-by-plant manual of practical techniques</a:t>
            </a:r>
            <a:r>
              <a:rPr lang="en-US" altLang="en-US" sz="2400" dirty="0" smtClean="0">
                <a:solidFill>
                  <a:srgbClr val="000000"/>
                </a:solidFill>
                <a:cs typeface="Times New Roman" pitchFamily="18" charset="0"/>
              </a:rPr>
              <a:t>. New York, NY: Dorling Kindersley.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lant_Systems_Ppt_Template_V2">
  <a:themeElements>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Systems_Ppt_Template_V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Systems_Ppt_Template_V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Systems_Ppt_Template_V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Systems_Ppt_Template_V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Systems_Ppt_Template_V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Systems_Ppt_Template_V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Systems_Ppt_Template_V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Systems_Ppt_Template_V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Systems_Ppt_Template_V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Systems_Ppt_Template_V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Systems_Ppt_Template_V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Systems_Ppt_Template_V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Systems_Ppt_Template_V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781</TotalTime>
  <Words>887</Words>
  <Application>Microsoft Office PowerPoint</Application>
  <PresentationFormat>On-screen Show (4:3)</PresentationFormat>
  <Paragraphs>108</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Times New Roman</vt:lpstr>
      <vt:lpstr>Verdana</vt:lpstr>
      <vt:lpstr>Wingdings</vt:lpstr>
      <vt:lpstr>Plant_Systems_Ppt_Template_V2</vt:lpstr>
      <vt:lpstr>PowerPoint Presentation</vt:lpstr>
      <vt:lpstr>Pollination and Fertilization  Unit 7 – Plant Reproduction Lesson 7.2 Pollination and Dispersion</vt:lpstr>
      <vt:lpstr>If We Have Pollen…</vt:lpstr>
      <vt:lpstr>Types of Pollination</vt:lpstr>
      <vt:lpstr>Mechanisms Used for Pollen Transfer</vt:lpstr>
      <vt:lpstr>Attracting Pollinators</vt:lpstr>
      <vt:lpstr>Fertilization</vt:lpstr>
      <vt:lpstr>The Next Step</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Pollination and Fertilization</dc:title>
  <dc:subject>ASP - Unit 7 - Lesson 7.2 Pollination and Dispersion Plant Genetics</dc:subject>
  <dc:creator>Dan Jansen</dc:creator>
  <dc:description>edited by Pam B. Newberry 11-26-08_x000d_
Draft 2 edits 5-26-09 djj</dc:description>
  <cp:lastModifiedBy>Melanie Bloom</cp:lastModifiedBy>
  <cp:revision>58</cp:revision>
  <dcterms:created xsi:type="dcterms:W3CDTF">2007-11-17T23:02:30Z</dcterms:created>
  <dcterms:modified xsi:type="dcterms:W3CDTF">2015-04-18T17:32:38Z</dcterms:modified>
</cp:coreProperties>
</file>