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271" r:id="rId3"/>
    <p:sldId id="259" r:id="rId4"/>
    <p:sldId id="273" r:id="rId5"/>
    <p:sldId id="275" r:id="rId6"/>
    <p:sldId id="276" r:id="rId7"/>
    <p:sldId id="280" r:id="rId8"/>
    <p:sldId id="281" r:id="rId9"/>
    <p:sldId id="278" r:id="rId10"/>
    <p:sldId id="279"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043" autoAdjust="0"/>
  </p:normalViewPr>
  <p:slideViewPr>
    <p:cSldViewPr>
      <p:cViewPr varScale="1">
        <p:scale>
          <a:sx n="50" d="100"/>
          <a:sy n="50" d="100"/>
        </p:scale>
        <p:origin x="1956" y="60"/>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Fun-de-Mendels of Genetics</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DA3C3A5-CA6C-403A-B3B0-945BF5EE1960}" type="slidenum">
              <a:rPr lang="en-US"/>
              <a:pPr>
                <a:defRPr/>
              </a:pPr>
              <a:t>‹#›</a:t>
            </a:fld>
            <a:endParaRPr lang="en-US" dirty="0"/>
          </a:p>
        </p:txBody>
      </p:sp>
      <p:pic>
        <p:nvPicPr>
          <p:cNvPr id="4096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Grp="1" noChangeArrowheads="1"/>
          </p:cNvSpPr>
          <p:nvPr/>
        </p:nvSpPr>
        <p:spPr bwMode="auto">
          <a:xfrm>
            <a:off x="3278187" y="0"/>
            <a:ext cx="3579813" cy="4572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pPr eaLnBrk="1" hangingPunct="1"/>
            <a:r>
              <a:rPr lang="en-US" altLang="en-US" sz="1200" dirty="0" smtClean="0"/>
              <a:t>Principles of Agricultural Science – Plant</a:t>
            </a:r>
          </a:p>
          <a:p>
            <a:pPr eaLnBrk="1" hangingPunct="1"/>
            <a:r>
              <a:rPr lang="en-US" altLang="en-US" sz="1200" dirty="0" smtClean="0"/>
              <a:t>Unit 7 – Lesson 7.1 Plant Genetics</a:t>
            </a:r>
          </a:p>
        </p:txBody>
      </p:sp>
    </p:spTree>
    <p:extLst>
      <p:ext uri="{BB962C8B-B14F-4D97-AF65-F5344CB8AC3E}">
        <p14:creationId xmlns:p14="http://schemas.microsoft.com/office/powerpoint/2010/main" val="14026589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Fun-de-Mendels of Genetics</a:t>
            </a:r>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3A13FE4-7E0F-4639-A8FF-07107A078552}" type="slidenum">
              <a:rPr lang="en-US"/>
              <a:pPr>
                <a:defRPr/>
              </a:pPr>
              <a:t>‹#›</a:t>
            </a:fld>
            <a:endParaRPr lang="en-US" dirty="0"/>
          </a:p>
        </p:txBody>
      </p:sp>
      <p:pic>
        <p:nvPicPr>
          <p:cNvPr id="21512"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Grp="1" noChangeArrowheads="1"/>
          </p:cNvSpPr>
          <p:nvPr/>
        </p:nvSpPr>
        <p:spPr bwMode="auto">
          <a:xfrm>
            <a:off x="3278187" y="0"/>
            <a:ext cx="3579813" cy="4572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pPr eaLnBrk="1" hangingPunct="1"/>
            <a:r>
              <a:rPr lang="en-US" altLang="en-US" sz="1200" dirty="0" smtClean="0"/>
              <a:t>Principles of Agricultural Science – Plant</a:t>
            </a:r>
          </a:p>
          <a:p>
            <a:pPr eaLnBrk="1" hangingPunct="1"/>
            <a:r>
              <a:rPr lang="en-US" altLang="en-US" sz="1200" dirty="0" smtClean="0"/>
              <a:t>Unit 7 – Lesson 7.1 Plant Genetics</a:t>
            </a:r>
          </a:p>
        </p:txBody>
      </p:sp>
    </p:spTree>
    <p:extLst>
      <p:ext uri="{BB962C8B-B14F-4D97-AF65-F5344CB8AC3E}">
        <p14:creationId xmlns:p14="http://schemas.microsoft.com/office/powerpoint/2010/main" val="2558715357"/>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Fun-de-</a:t>
            </a:r>
            <a:r>
              <a:rPr lang="en-US" altLang="en-US" sz="1200" dirty="0" err="1" smtClean="0"/>
              <a:t>Mendels</a:t>
            </a:r>
            <a:r>
              <a:rPr lang="en-US" altLang="en-US" sz="1200" dirty="0" smtClean="0"/>
              <a:t> of Genetics</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51E564B-AD15-4F34-AC57-81F75D12730E}" type="slidenum">
              <a:rPr lang="en-US" altLang="en-US" sz="1200" smtClean="0"/>
              <a:pPr eaLnBrk="1" hangingPunct="1"/>
              <a:t>1</a:t>
            </a:fld>
            <a:endParaRPr lang="en-US" altLang="en-US" sz="120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151688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E9DC6A8-AA34-4BF7-B894-45C476E31126}" type="slidenum">
              <a:rPr lang="en-US" altLang="en-US" sz="1200" smtClean="0"/>
              <a:pPr eaLnBrk="1" hangingPunct="1"/>
              <a:t>10</a:t>
            </a:fld>
            <a:endParaRPr lang="en-US" altLang="en-US" sz="1200" smtClean="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explanation for recessive genes – the other gene in the pair of a heterozygous plant.</a:t>
            </a:r>
          </a:p>
        </p:txBody>
      </p:sp>
    </p:spTree>
    <p:extLst>
      <p:ext uri="{BB962C8B-B14F-4D97-AF65-F5344CB8AC3E}">
        <p14:creationId xmlns:p14="http://schemas.microsoft.com/office/powerpoint/2010/main" val="1583481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379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37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31B9214-A16B-4B03-BBB4-ED1B199CEC51}" type="slidenum">
              <a:rPr lang="en-US" altLang="en-US" sz="1200" smtClean="0"/>
              <a:pPr eaLnBrk="1" hangingPunct="1"/>
              <a:t>11</a:t>
            </a:fld>
            <a:endParaRPr lang="en-US" altLang="en-US" sz="1200" smtClean="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As mentioned in a previous slide, knowledge of dominant and recessive traits can help predict offspring. Here are some rules for students to remember as the Punnett Square is introduced. The Punnett Square will be the tool used to help students predict offspring from breeding pairs of genes.</a:t>
            </a:r>
          </a:p>
        </p:txBody>
      </p:sp>
    </p:spTree>
    <p:extLst>
      <p:ext uri="{BB962C8B-B14F-4D97-AF65-F5344CB8AC3E}">
        <p14:creationId xmlns:p14="http://schemas.microsoft.com/office/powerpoint/2010/main" val="1436968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1191067-F867-4315-9D16-6EB221F2F9ED}" type="slidenum">
              <a:rPr lang="en-US" altLang="en-US" sz="1200" smtClean="0"/>
              <a:pPr eaLnBrk="1" hangingPunct="1"/>
              <a:t>12</a:t>
            </a:fld>
            <a:endParaRPr lang="en-US" altLang="en-US" sz="1200" smtClean="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slide provides the student a specific example for the rules for using a Punnett Square. </a:t>
            </a:r>
          </a:p>
          <a:p>
            <a:pPr eaLnBrk="1" hangingPunct="1"/>
            <a:endParaRPr lang="en-US" altLang="en-US" dirty="0" smtClean="0"/>
          </a:p>
          <a:p>
            <a:pPr eaLnBrk="1" hangingPunct="1"/>
            <a:r>
              <a:rPr lang="en-US" altLang="en-US" dirty="0" smtClean="0"/>
              <a:t>Have students predict the corresponding</a:t>
            </a:r>
            <a:r>
              <a:rPr lang="en-US" altLang="en-US" baseline="0" dirty="0" smtClean="0"/>
              <a:t> genotypes. The correct genotypes will appear when you advance the slide.</a:t>
            </a:r>
            <a:endParaRPr lang="en-US" altLang="en-US" dirty="0" smtClean="0"/>
          </a:p>
        </p:txBody>
      </p:sp>
    </p:spTree>
    <p:extLst>
      <p:ext uri="{BB962C8B-B14F-4D97-AF65-F5344CB8AC3E}">
        <p14:creationId xmlns:p14="http://schemas.microsoft.com/office/powerpoint/2010/main" val="2425110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584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58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2E8C798-F52F-486F-A525-BAE9B85CA002}" type="slidenum">
              <a:rPr lang="en-US" altLang="en-US" sz="1200" smtClean="0"/>
              <a:pPr eaLnBrk="1" hangingPunct="1"/>
              <a:t>13</a:t>
            </a:fld>
            <a:endParaRPr lang="en-US" altLang="en-US" sz="1200" smtClean="0"/>
          </a:p>
        </p:txBody>
      </p:sp>
      <p:sp>
        <p:nvSpPr>
          <p:cNvPr id="35846" name="Rectangle 2"/>
          <p:cNvSpPr>
            <a:spLocks noGrp="1" noRot="1" noChangeAspect="1" noChangeArrowheads="1" noTextEdit="1"/>
          </p:cNvSpPr>
          <p:nvPr>
            <p:ph type="sldImg"/>
          </p:nvPr>
        </p:nvSpPr>
        <p:spPr>
          <a:ln/>
        </p:spPr>
      </p:sp>
      <p:sp>
        <p:nvSpPr>
          <p:cNvPr id="358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Have students try a practice Punnett Square.</a:t>
            </a:r>
          </a:p>
          <a:p>
            <a:pPr eaLnBrk="1" hangingPunct="1"/>
            <a:endParaRPr lang="en-US" altLang="en-US" smtClean="0"/>
          </a:p>
          <a:p>
            <a:pPr eaLnBrk="1" hangingPunct="1"/>
            <a:r>
              <a:rPr lang="en-US" altLang="en-US" smtClean="0"/>
              <a:t>This will build foundation knowledge related to dominance. </a:t>
            </a:r>
          </a:p>
          <a:p>
            <a:pPr eaLnBrk="1" hangingPunct="1"/>
            <a:endParaRPr lang="en-US" altLang="en-US" smtClean="0"/>
          </a:p>
          <a:p>
            <a:pPr eaLnBrk="1" hangingPunct="1"/>
            <a:r>
              <a:rPr lang="en-US" altLang="en-US" smtClean="0"/>
              <a:t>Modeling of how to use the square may be needed.</a:t>
            </a:r>
          </a:p>
          <a:p>
            <a:pPr eaLnBrk="1" hangingPunct="1"/>
            <a:endParaRPr lang="en-US" altLang="en-US" smtClean="0"/>
          </a:p>
        </p:txBody>
      </p:sp>
    </p:spTree>
    <p:extLst>
      <p:ext uri="{BB962C8B-B14F-4D97-AF65-F5344CB8AC3E}">
        <p14:creationId xmlns:p14="http://schemas.microsoft.com/office/powerpoint/2010/main" val="1953529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686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68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BA3BB06-CF56-4FE4-8AC4-CC30D2DBC172}" type="slidenum">
              <a:rPr lang="en-US" altLang="en-US" sz="1200" smtClean="0"/>
              <a:pPr eaLnBrk="1" hangingPunct="1"/>
              <a:t>14</a:t>
            </a:fld>
            <a:endParaRPr lang="en-US" altLang="en-US" sz="1200" smtClean="0"/>
          </a:p>
        </p:txBody>
      </p:sp>
      <p:sp>
        <p:nvSpPr>
          <p:cNvPr id="36870" name="Rectangle 2"/>
          <p:cNvSpPr>
            <a:spLocks noGrp="1" noRot="1" noChangeAspect="1" noChangeArrowheads="1" noTextEdit="1"/>
          </p:cNvSpPr>
          <p:nvPr>
            <p:ph type="sldImg"/>
          </p:nvPr>
        </p:nvSpPr>
        <p:spPr>
          <a:ln/>
        </p:spPr>
      </p:sp>
      <p:sp>
        <p:nvSpPr>
          <p:cNvPr id="368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Of course the predicted percentage of purple flowers is 100%. If the parent plants produced 100 new offspring all would have the genetic traits of purple flowers.</a:t>
            </a:r>
          </a:p>
        </p:txBody>
      </p:sp>
    </p:spTree>
    <p:extLst>
      <p:ext uri="{BB962C8B-B14F-4D97-AF65-F5344CB8AC3E}">
        <p14:creationId xmlns:p14="http://schemas.microsoft.com/office/powerpoint/2010/main" val="601842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789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78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5ECA670-5152-42FB-8571-0D64DFD9617C}" type="slidenum">
              <a:rPr lang="en-US" altLang="en-US" sz="1200" smtClean="0"/>
              <a:pPr eaLnBrk="1" hangingPunct="1"/>
              <a:t>15</a:t>
            </a:fld>
            <a:endParaRPr lang="en-US" altLang="en-US" sz="1200" smtClean="0"/>
          </a:p>
        </p:txBody>
      </p:sp>
      <p:sp>
        <p:nvSpPr>
          <p:cNvPr id="37894" name="Rectangle 2"/>
          <p:cNvSpPr>
            <a:spLocks noGrp="1" noRot="1" noChangeAspect="1" noChangeArrowheads="1" noTextEdit="1"/>
          </p:cNvSpPr>
          <p:nvPr>
            <p:ph type="sldImg"/>
          </p:nvPr>
        </p:nvSpPr>
        <p:spPr>
          <a:ln/>
        </p:spPr>
      </p:sp>
      <p:sp>
        <p:nvSpPr>
          <p:cNvPr id="378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simple example will illustrate how recessive genes are still part of the genetic make up even though the parent plants do not show phenotypic characteristics. In this example, the small “p” may represent a light blue flower color.</a:t>
            </a:r>
          </a:p>
        </p:txBody>
      </p:sp>
    </p:spTree>
    <p:extLst>
      <p:ext uri="{BB962C8B-B14F-4D97-AF65-F5344CB8AC3E}">
        <p14:creationId xmlns:p14="http://schemas.microsoft.com/office/powerpoint/2010/main" val="644029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891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89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A69CB43-E043-4DEE-8908-6FE266D8C80D}" type="slidenum">
              <a:rPr lang="en-US" altLang="en-US" sz="1200" smtClean="0"/>
              <a:pPr eaLnBrk="1" hangingPunct="1"/>
              <a:t>16</a:t>
            </a:fld>
            <a:endParaRPr lang="en-US" altLang="en-US" sz="1200" smtClean="0"/>
          </a:p>
        </p:txBody>
      </p:sp>
      <p:sp>
        <p:nvSpPr>
          <p:cNvPr id="38918" name="Rectangle 2"/>
          <p:cNvSpPr>
            <a:spLocks noGrp="1" noRot="1" noChangeAspect="1" noChangeArrowheads="1" noTextEdit="1"/>
          </p:cNvSpPr>
          <p:nvPr>
            <p:ph type="sldImg"/>
          </p:nvPr>
        </p:nvSpPr>
        <p:spPr>
          <a:ln/>
        </p:spPr>
      </p:sp>
      <p:sp>
        <p:nvSpPr>
          <p:cNvPr id="389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Once the Punnett Square is completed, students should be able to determine that the recessive gene emerges in 75% of the crosses, however when paired with a dominant gene it will only be expressed in the phenotype 25% of the time. Therefore, the students can predict that 75% of the offspring will have purple flowers and only a 25% chance will exist for light blue.</a:t>
            </a:r>
          </a:p>
        </p:txBody>
      </p:sp>
    </p:spTree>
    <p:extLst>
      <p:ext uri="{BB962C8B-B14F-4D97-AF65-F5344CB8AC3E}">
        <p14:creationId xmlns:p14="http://schemas.microsoft.com/office/powerpoint/2010/main" val="2880413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994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994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solidFill>
                <a:srgbClr val="000000"/>
              </a:solidFill>
            </a:endParaRPr>
          </a:p>
        </p:txBody>
      </p:sp>
      <p:sp>
        <p:nvSpPr>
          <p:cNvPr id="3994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1CAEE98-2178-42B5-ABDA-68E7A12AE163}" type="slidenum">
              <a:rPr lang="en-US" altLang="en-US" sz="1200" smtClean="0"/>
              <a:pPr eaLnBrk="1" hangingPunct="1"/>
              <a:t>17</a:t>
            </a:fld>
            <a:endParaRPr lang="en-US" altLang="en-US" sz="1200" smtClean="0"/>
          </a:p>
        </p:txBody>
      </p:sp>
    </p:spTree>
    <p:extLst>
      <p:ext uri="{BB962C8B-B14F-4D97-AF65-F5344CB8AC3E}">
        <p14:creationId xmlns:p14="http://schemas.microsoft.com/office/powerpoint/2010/main" val="2054772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01B9AE3-5AC5-4000-A4D4-E1F5B9779B9D}" type="slidenum">
              <a:rPr lang="en-US" altLang="en-US" sz="1200" smtClean="0"/>
              <a:pPr eaLnBrk="1" hangingPunct="1"/>
              <a:t>2</a:t>
            </a:fld>
            <a:endParaRPr lang="en-US" altLang="en-US" sz="120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following presentation will address terminology related to genetics and tools to predict heredity in offspring from sexual reproduction. </a:t>
            </a:r>
          </a:p>
        </p:txBody>
      </p:sp>
    </p:spTree>
    <p:extLst>
      <p:ext uri="{BB962C8B-B14F-4D97-AF65-F5344CB8AC3E}">
        <p14:creationId xmlns:p14="http://schemas.microsoft.com/office/powerpoint/2010/main" val="1031703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B76899C-ECB5-4543-85F3-9BC17EF9331D}" type="slidenum">
              <a:rPr lang="en-US" altLang="en-US" sz="1200" smtClean="0"/>
              <a:pPr eaLnBrk="1" hangingPunct="1"/>
              <a:t>3</a:t>
            </a:fld>
            <a:endParaRPr lang="en-US" altLang="en-US" sz="120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Mendel’s work with breeding peas was the first record of genetic discovery. It should be noted that Mendel was not a scientist, but his writings related to the research he conducted have become the foundation for the study of genetics.</a:t>
            </a:r>
          </a:p>
          <a:p>
            <a:pPr eaLnBrk="1" hangingPunct="1"/>
            <a:endParaRPr lang="en-US" altLang="en-US" smtClean="0"/>
          </a:p>
          <a:p>
            <a:pPr eaLnBrk="1" hangingPunct="1"/>
            <a:r>
              <a:rPr lang="en-US" altLang="en-US" smtClean="0"/>
              <a:t>Mendel proposed theories for the basis of four laws. These laws can be elaborated upon from information presented in </a:t>
            </a:r>
            <a:r>
              <a:rPr lang="en-US" altLang="en-US" i="1" smtClean="0"/>
              <a:t>Introduction to Botany</a:t>
            </a:r>
            <a:r>
              <a:rPr lang="en-US" altLang="en-US" smtClean="0"/>
              <a:t> (Schooley, 1997) page 51.</a:t>
            </a:r>
          </a:p>
        </p:txBody>
      </p:sp>
    </p:spTree>
    <p:extLst>
      <p:ext uri="{BB962C8B-B14F-4D97-AF65-F5344CB8AC3E}">
        <p14:creationId xmlns:p14="http://schemas.microsoft.com/office/powerpoint/2010/main" val="275074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332E2B6-D046-43FD-B132-8196B5FEC601}" type="slidenum">
              <a:rPr lang="en-US" altLang="en-US" sz="1200" smtClean="0"/>
              <a:pPr eaLnBrk="1" hangingPunct="1"/>
              <a:t>4</a:t>
            </a:fld>
            <a:endParaRPr lang="en-US" altLang="en-US" sz="120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Definition of terminology. These statements tie into the previous PowerPoint</a:t>
            </a:r>
            <a:r>
              <a:rPr lang="en-US" altLang="en-US" baseline="30000" dirty="0" smtClean="0">
                <a:cs typeface="Arial" charset="0"/>
              </a:rPr>
              <a:t>®</a:t>
            </a:r>
            <a:r>
              <a:rPr lang="en-US" altLang="en-US" dirty="0" smtClean="0"/>
              <a:t> presentation </a:t>
            </a:r>
            <a:r>
              <a:rPr lang="en-US" altLang="en-US" i="1" dirty="0" smtClean="0"/>
              <a:t>Birth of Pollen and Egg Cells</a:t>
            </a:r>
            <a:r>
              <a:rPr lang="en-US" altLang="en-US" dirty="0" smtClean="0"/>
              <a:t>. You may want students to refer to their </a:t>
            </a:r>
            <a:r>
              <a:rPr lang="en-US" altLang="en-US" b="1" i="1" dirty="0" smtClean="0"/>
              <a:t>Presentation Notes</a:t>
            </a:r>
            <a:r>
              <a:rPr lang="en-US" altLang="en-US" i="1" dirty="0" smtClean="0"/>
              <a:t> </a:t>
            </a:r>
            <a:r>
              <a:rPr lang="en-US" altLang="en-US" dirty="0" smtClean="0"/>
              <a:t>from that discussion. New terms are presented including heredity and inheritance.</a:t>
            </a:r>
          </a:p>
          <a:p>
            <a:pPr eaLnBrk="1" hangingPunct="1"/>
            <a:endParaRPr lang="en-US" altLang="en-US" dirty="0" smtClean="0"/>
          </a:p>
        </p:txBody>
      </p:sp>
    </p:spTree>
    <p:extLst>
      <p:ext uri="{BB962C8B-B14F-4D97-AF65-F5344CB8AC3E}">
        <p14:creationId xmlns:p14="http://schemas.microsoft.com/office/powerpoint/2010/main" val="4096408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1CE3BDE-1061-44EE-A9E9-E5FBA8F71E1F}" type="slidenum">
              <a:rPr lang="en-US" altLang="en-US" sz="1200" smtClean="0"/>
              <a:pPr eaLnBrk="1" hangingPunct="1"/>
              <a:t>5</a:t>
            </a:fld>
            <a:endParaRPr lang="en-US" altLang="en-US" sz="120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It will be important in </a:t>
            </a:r>
            <a:r>
              <a:rPr lang="en-US" altLang="en-US" i="1" dirty="0" smtClean="0"/>
              <a:t>Activity 7.1.3 Mendel’s Peas Simulation</a:t>
            </a:r>
            <a:r>
              <a:rPr lang="en-US" altLang="en-US" b="1" dirty="0" smtClean="0"/>
              <a:t> </a:t>
            </a:r>
            <a:r>
              <a:rPr lang="en-US" altLang="en-US" dirty="0" smtClean="0"/>
              <a:t>for students to be able to distinguish between genotype and phenotype.</a:t>
            </a:r>
          </a:p>
        </p:txBody>
      </p:sp>
    </p:spTree>
    <p:extLst>
      <p:ext uri="{BB962C8B-B14F-4D97-AF65-F5344CB8AC3E}">
        <p14:creationId xmlns:p14="http://schemas.microsoft.com/office/powerpoint/2010/main" val="360649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7A53152-8F53-4EF8-8628-A08FE0CB6C2A}" type="slidenum">
              <a:rPr lang="en-US" altLang="en-US" sz="1200" smtClean="0"/>
              <a:pPr eaLnBrk="1" hangingPunct="1"/>
              <a:t>6</a:t>
            </a:fld>
            <a:endParaRPr lang="en-US" altLang="en-US" sz="120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Visual appearance, such as plant height, colors, shapes, and appendices.</a:t>
            </a:r>
          </a:p>
        </p:txBody>
      </p:sp>
    </p:spTree>
    <p:extLst>
      <p:ext uri="{BB962C8B-B14F-4D97-AF65-F5344CB8AC3E}">
        <p14:creationId xmlns:p14="http://schemas.microsoft.com/office/powerpoint/2010/main" val="3442510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7302071-F8B5-49D6-BF5D-7405D8C84307}" type="slidenum">
              <a:rPr lang="en-US" altLang="en-US" sz="1200" smtClean="0"/>
              <a:pPr eaLnBrk="1" hangingPunct="1"/>
              <a:t>7</a:t>
            </a:fld>
            <a:endParaRPr lang="en-US" altLang="en-US" sz="120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introduction of terms homozygous and heterozygous. These terms will be illustrated in following examples.</a:t>
            </a:r>
          </a:p>
        </p:txBody>
      </p:sp>
    </p:spTree>
    <p:extLst>
      <p:ext uri="{BB962C8B-B14F-4D97-AF65-F5344CB8AC3E}">
        <p14:creationId xmlns:p14="http://schemas.microsoft.com/office/powerpoint/2010/main" val="4182337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9ABC25F-4CBC-4308-8E52-33AC3A35EE0E}" type="slidenum">
              <a:rPr lang="en-US" altLang="en-US" sz="1200" smtClean="0"/>
              <a:pPr eaLnBrk="1" hangingPunct="1"/>
              <a:t>8</a:t>
            </a:fld>
            <a:endParaRPr lang="en-US" altLang="en-US" sz="120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If there are two different traits trying to be expressed, what are the mechanisms for the decision? Chance may be a logical assumption by students, but Mendel provides evidence of genetic dominance among gene pairs. Therefore, prediction of traits can be better than left to chance.</a:t>
            </a:r>
          </a:p>
        </p:txBody>
      </p:sp>
    </p:spTree>
    <p:extLst>
      <p:ext uri="{BB962C8B-B14F-4D97-AF65-F5344CB8AC3E}">
        <p14:creationId xmlns:p14="http://schemas.microsoft.com/office/powerpoint/2010/main" val="458601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Fun-de-Mendels of Genetics</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C289ADA-C879-404C-951C-3A44BD128C4F}" type="slidenum">
              <a:rPr lang="en-US" altLang="en-US" sz="1200" smtClean="0"/>
              <a:pPr eaLnBrk="1" hangingPunct="1"/>
              <a:t>9</a:t>
            </a:fld>
            <a:endParaRPr lang="en-US" altLang="en-US" sz="1200"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Definition of dominance.</a:t>
            </a:r>
          </a:p>
        </p:txBody>
      </p:sp>
    </p:spTree>
    <p:extLst>
      <p:ext uri="{BB962C8B-B14F-4D97-AF65-F5344CB8AC3E}">
        <p14:creationId xmlns:p14="http://schemas.microsoft.com/office/powerpoint/2010/main" val="24054741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D637992-9857-46F0-9435-2777679455F4}" type="slidenum">
              <a:rPr lang="en-US"/>
              <a:pPr>
                <a:defRPr/>
              </a:pPr>
              <a:t>‹#›</a:t>
            </a:fld>
            <a:endParaRPr lang="en-US" dirty="0"/>
          </a:p>
        </p:txBody>
      </p:sp>
    </p:spTree>
    <p:extLst>
      <p:ext uri="{BB962C8B-B14F-4D97-AF65-F5344CB8AC3E}">
        <p14:creationId xmlns:p14="http://schemas.microsoft.com/office/powerpoint/2010/main" val="368106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698DF9-D166-44DB-A725-2AE2A91D9C0F}" type="slidenum">
              <a:rPr lang="en-US"/>
              <a:pPr>
                <a:defRPr/>
              </a:pPr>
              <a:t>‹#›</a:t>
            </a:fld>
            <a:endParaRPr lang="en-US" dirty="0"/>
          </a:p>
        </p:txBody>
      </p:sp>
    </p:spTree>
    <p:extLst>
      <p:ext uri="{BB962C8B-B14F-4D97-AF65-F5344CB8AC3E}">
        <p14:creationId xmlns:p14="http://schemas.microsoft.com/office/powerpoint/2010/main" val="2578769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B51982-B44F-49B2-BE2D-CF9FC90A56C8}" type="slidenum">
              <a:rPr lang="en-US"/>
              <a:pPr>
                <a:defRPr/>
              </a:pPr>
              <a:t>‹#›</a:t>
            </a:fld>
            <a:endParaRPr lang="en-US" dirty="0"/>
          </a:p>
        </p:txBody>
      </p:sp>
    </p:spTree>
    <p:extLst>
      <p:ext uri="{BB962C8B-B14F-4D97-AF65-F5344CB8AC3E}">
        <p14:creationId xmlns:p14="http://schemas.microsoft.com/office/powerpoint/2010/main" val="4188052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7EF7A9-B01D-4C71-80E9-95EF316F3668}" type="slidenum">
              <a:rPr lang="en-US"/>
              <a:pPr>
                <a:defRPr/>
              </a:pPr>
              <a:t>‹#›</a:t>
            </a:fld>
            <a:endParaRPr lang="en-US" dirty="0"/>
          </a:p>
        </p:txBody>
      </p:sp>
    </p:spTree>
    <p:extLst>
      <p:ext uri="{BB962C8B-B14F-4D97-AF65-F5344CB8AC3E}">
        <p14:creationId xmlns:p14="http://schemas.microsoft.com/office/powerpoint/2010/main" val="99802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C1DA65-468C-4E50-BAE1-C1FCF896BA2E}" type="slidenum">
              <a:rPr lang="en-US"/>
              <a:pPr>
                <a:defRPr/>
              </a:pPr>
              <a:t>‹#›</a:t>
            </a:fld>
            <a:endParaRPr lang="en-US" dirty="0"/>
          </a:p>
        </p:txBody>
      </p:sp>
    </p:spTree>
    <p:extLst>
      <p:ext uri="{BB962C8B-B14F-4D97-AF65-F5344CB8AC3E}">
        <p14:creationId xmlns:p14="http://schemas.microsoft.com/office/powerpoint/2010/main" val="376248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31245B-3B31-4436-B7B8-CB82F836A29D}" type="slidenum">
              <a:rPr lang="en-US"/>
              <a:pPr>
                <a:defRPr/>
              </a:pPr>
              <a:t>‹#›</a:t>
            </a:fld>
            <a:endParaRPr lang="en-US" dirty="0"/>
          </a:p>
        </p:txBody>
      </p:sp>
    </p:spTree>
    <p:extLst>
      <p:ext uri="{BB962C8B-B14F-4D97-AF65-F5344CB8AC3E}">
        <p14:creationId xmlns:p14="http://schemas.microsoft.com/office/powerpoint/2010/main" val="388652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E9428A6-50D0-4896-B221-F7DA875B89BF}" type="slidenum">
              <a:rPr lang="en-US"/>
              <a:pPr>
                <a:defRPr/>
              </a:pPr>
              <a:t>‹#›</a:t>
            </a:fld>
            <a:endParaRPr lang="en-US" dirty="0"/>
          </a:p>
        </p:txBody>
      </p:sp>
    </p:spTree>
    <p:extLst>
      <p:ext uri="{BB962C8B-B14F-4D97-AF65-F5344CB8AC3E}">
        <p14:creationId xmlns:p14="http://schemas.microsoft.com/office/powerpoint/2010/main" val="3859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E865DB0-70B4-4FE4-B931-5520C041C8AF}" type="slidenum">
              <a:rPr lang="en-US"/>
              <a:pPr>
                <a:defRPr/>
              </a:pPr>
              <a:t>‹#›</a:t>
            </a:fld>
            <a:endParaRPr lang="en-US" dirty="0"/>
          </a:p>
        </p:txBody>
      </p:sp>
    </p:spTree>
    <p:extLst>
      <p:ext uri="{BB962C8B-B14F-4D97-AF65-F5344CB8AC3E}">
        <p14:creationId xmlns:p14="http://schemas.microsoft.com/office/powerpoint/2010/main" val="171256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741CF9F-04A1-4A5C-A64D-5A08281A783C}" type="slidenum">
              <a:rPr lang="en-US"/>
              <a:pPr>
                <a:defRPr/>
              </a:pPr>
              <a:t>‹#›</a:t>
            </a:fld>
            <a:endParaRPr lang="en-US" dirty="0"/>
          </a:p>
        </p:txBody>
      </p:sp>
    </p:spTree>
    <p:extLst>
      <p:ext uri="{BB962C8B-B14F-4D97-AF65-F5344CB8AC3E}">
        <p14:creationId xmlns:p14="http://schemas.microsoft.com/office/powerpoint/2010/main" val="340569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1FEF4C-0233-44CD-B8D0-DAFB1F326B18}" type="slidenum">
              <a:rPr lang="en-US"/>
              <a:pPr>
                <a:defRPr/>
              </a:pPr>
              <a:t>‹#›</a:t>
            </a:fld>
            <a:endParaRPr lang="en-US" dirty="0"/>
          </a:p>
        </p:txBody>
      </p:sp>
    </p:spTree>
    <p:extLst>
      <p:ext uri="{BB962C8B-B14F-4D97-AF65-F5344CB8AC3E}">
        <p14:creationId xmlns:p14="http://schemas.microsoft.com/office/powerpoint/2010/main" val="2329824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778125-2171-4F8A-9B82-739336B6EABC}" type="slidenum">
              <a:rPr lang="en-US"/>
              <a:pPr>
                <a:defRPr/>
              </a:pPr>
              <a:t>‹#›</a:t>
            </a:fld>
            <a:endParaRPr lang="en-US" dirty="0"/>
          </a:p>
        </p:txBody>
      </p:sp>
    </p:spTree>
    <p:extLst>
      <p:ext uri="{BB962C8B-B14F-4D97-AF65-F5344CB8AC3E}">
        <p14:creationId xmlns:p14="http://schemas.microsoft.com/office/powerpoint/2010/main" val="4013005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420C250-0B6A-468D-B5C8-126D5BD0174D}"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B3EACF9-E70A-42A0-823F-0557C42319CE}" type="slidenum">
              <a:rPr lang="en-US" altLang="en-US" sz="1400" smtClean="0"/>
              <a:pPr eaLnBrk="1" hangingPunct="1"/>
              <a:t>1</a:t>
            </a:fld>
            <a:endParaRPr lang="en-US" altLang="en-US" sz="140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1B3A2A1-DB49-4912-A7B2-604B07727B58}" type="slidenum">
              <a:rPr lang="en-US" altLang="en-US" sz="1400" smtClean="0"/>
              <a:pPr eaLnBrk="1" hangingPunct="1"/>
              <a:t>10</a:t>
            </a:fld>
            <a:endParaRPr lang="en-US" altLang="en-US" sz="1400" smtClean="0"/>
          </a:p>
        </p:txBody>
      </p:sp>
      <p:sp>
        <p:nvSpPr>
          <p:cNvPr id="13315" name="Rectangle 2"/>
          <p:cNvSpPr>
            <a:spLocks noGrp="1" noChangeArrowheads="1"/>
          </p:cNvSpPr>
          <p:nvPr>
            <p:ph type="title"/>
          </p:nvPr>
        </p:nvSpPr>
        <p:spPr/>
        <p:txBody>
          <a:bodyPr/>
          <a:lstStyle/>
          <a:p>
            <a:pPr eaLnBrk="1" hangingPunct="1"/>
            <a:r>
              <a:rPr lang="en-US" altLang="en-US" smtClean="0"/>
              <a:t>Recessive</a:t>
            </a:r>
          </a:p>
        </p:txBody>
      </p:sp>
      <p:sp>
        <p:nvSpPr>
          <p:cNvPr id="53251" name="Rectangle 3"/>
          <p:cNvSpPr>
            <a:spLocks noGrp="1" noChangeArrowheads="1"/>
          </p:cNvSpPr>
          <p:nvPr>
            <p:ph type="body" idx="1"/>
          </p:nvPr>
        </p:nvSpPr>
        <p:spPr/>
        <p:txBody>
          <a:bodyPr/>
          <a:lstStyle/>
          <a:p>
            <a:pPr eaLnBrk="1" hangingPunct="1">
              <a:buFontTx/>
              <a:buBlip>
                <a:blip r:embed="rId3"/>
              </a:buBlip>
            </a:pPr>
            <a:r>
              <a:rPr lang="en-US" altLang="en-US" dirty="0" smtClean="0"/>
              <a:t>The other gene partner of heterozygous traits will not be visible in the phenotype.</a:t>
            </a:r>
          </a:p>
          <a:p>
            <a:pPr marL="342900" lvl="1" indent="-342900" eaLnBrk="1" hangingPunct="1">
              <a:buBlip>
                <a:blip r:embed="rId3"/>
              </a:buBlip>
            </a:pPr>
            <a:r>
              <a:rPr lang="en-US" altLang="en-US" sz="3200" dirty="0" smtClean="0"/>
              <a:t>The recessive gene remains in the genotype.</a:t>
            </a:r>
          </a:p>
          <a:p>
            <a:pPr eaLnBrk="1" hangingPunct="1">
              <a:buFontTx/>
              <a:buBlip>
                <a:blip r:embed="rId3"/>
              </a:buBlip>
            </a:pPr>
            <a:r>
              <a:rPr lang="en-US" altLang="en-US" dirty="0" smtClean="0"/>
              <a:t>When crossed with another plant containing the same recessive trait, some offspring may exhibit the recessive characteristic.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9AB96B5-58EA-4B57-9299-A24C40144E87}" type="slidenum">
              <a:rPr lang="en-US" altLang="en-US" sz="1400" smtClean="0"/>
              <a:pPr eaLnBrk="1" hangingPunct="1"/>
              <a:t>11</a:t>
            </a:fld>
            <a:endParaRPr lang="en-US" altLang="en-US" sz="1400" smtClean="0"/>
          </a:p>
        </p:txBody>
      </p:sp>
      <p:sp>
        <p:nvSpPr>
          <p:cNvPr id="14339" name="Rectangle 2"/>
          <p:cNvSpPr>
            <a:spLocks noGrp="1" noChangeArrowheads="1"/>
          </p:cNvSpPr>
          <p:nvPr>
            <p:ph type="title"/>
          </p:nvPr>
        </p:nvSpPr>
        <p:spPr/>
        <p:txBody>
          <a:bodyPr/>
          <a:lstStyle/>
          <a:p>
            <a:pPr eaLnBrk="1" hangingPunct="1"/>
            <a:r>
              <a:rPr lang="en-US" altLang="en-US" smtClean="0"/>
              <a:t>Predicting Offspring</a:t>
            </a:r>
          </a:p>
        </p:txBody>
      </p:sp>
      <p:sp>
        <p:nvSpPr>
          <p:cNvPr id="56323" name="Rectangle 3"/>
          <p:cNvSpPr>
            <a:spLocks noGrp="1" noChangeArrowheads="1"/>
          </p:cNvSpPr>
          <p:nvPr>
            <p:ph type="body" idx="1"/>
          </p:nvPr>
        </p:nvSpPr>
        <p:spPr/>
        <p:txBody>
          <a:bodyPr/>
          <a:lstStyle/>
          <a:p>
            <a:pPr eaLnBrk="1" hangingPunct="1">
              <a:buFontTx/>
              <a:buBlip>
                <a:blip r:embed="rId3"/>
              </a:buBlip>
            </a:pPr>
            <a:r>
              <a:rPr lang="en-US" altLang="en-US" dirty="0" smtClean="0"/>
              <a:t>Each gene is signified by a letter (ex: D)</a:t>
            </a:r>
          </a:p>
          <a:p>
            <a:pPr eaLnBrk="1" hangingPunct="1">
              <a:buFontTx/>
              <a:buBlip>
                <a:blip r:embed="rId3"/>
              </a:buBlip>
            </a:pPr>
            <a:r>
              <a:rPr lang="en-US" altLang="en-US" dirty="0" smtClean="0"/>
              <a:t>Each gene is paired with another – one from each parent plant (</a:t>
            </a:r>
            <a:r>
              <a:rPr lang="en-US" altLang="en-US" sz="3200" dirty="0" smtClean="0"/>
              <a:t>ex: DD, </a:t>
            </a:r>
            <a:r>
              <a:rPr lang="en-US" altLang="en-US" sz="3200" dirty="0" err="1" smtClean="0"/>
              <a:t>Dd</a:t>
            </a:r>
            <a:r>
              <a:rPr lang="en-US" altLang="en-US" sz="3200" dirty="0" smtClean="0"/>
              <a:t> or </a:t>
            </a:r>
            <a:r>
              <a:rPr lang="en-US" altLang="en-US" sz="3200" dirty="0" err="1" smtClean="0"/>
              <a:t>dd</a:t>
            </a:r>
            <a:r>
              <a:rPr lang="en-US" altLang="en-US" sz="3200" dirty="0" smtClean="0"/>
              <a:t>)</a:t>
            </a:r>
          </a:p>
          <a:p>
            <a:pPr eaLnBrk="1" hangingPunct="1">
              <a:buFontTx/>
              <a:buBlip>
                <a:blip r:embed="rId3"/>
              </a:buBlip>
            </a:pPr>
            <a:r>
              <a:rPr lang="en-US" altLang="en-US" dirty="0" smtClean="0"/>
              <a:t>If the letter is capitalized it is a dominant gene (ex: D)</a:t>
            </a:r>
          </a:p>
          <a:p>
            <a:pPr eaLnBrk="1" hangingPunct="1">
              <a:buFontTx/>
              <a:buBlip>
                <a:blip r:embed="rId3"/>
              </a:buBlip>
            </a:pPr>
            <a:r>
              <a:rPr lang="en-US" altLang="en-US" dirty="0" smtClean="0"/>
              <a:t>If the letter is not capitalized it is a recessive gene (ex: 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323">
                                            <p:txEl>
                                              <p:pRg st="3" end="3"/>
                                            </p:txEl>
                                          </p:spTgt>
                                        </p:tgtEl>
                                        <p:attrNameLst>
                                          <p:attrName>style.visibility</p:attrName>
                                        </p:attrNameLst>
                                      </p:cBhvr>
                                      <p:to>
                                        <p:strVal val="visible"/>
                                      </p:to>
                                    </p:set>
                                    <p:anim calcmode="lin" valueType="num">
                                      <p:cBhvr additive="base">
                                        <p:cTn id="25" dur="5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3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04F3CFD-9801-459B-AE1C-05A13373691D}" type="slidenum">
              <a:rPr lang="en-US" altLang="en-US" sz="1400" smtClean="0"/>
              <a:pPr eaLnBrk="1" hangingPunct="1"/>
              <a:t>12</a:t>
            </a:fld>
            <a:endParaRPr lang="en-US" altLang="en-US" sz="1400" smtClean="0"/>
          </a:p>
        </p:txBody>
      </p:sp>
      <p:sp>
        <p:nvSpPr>
          <p:cNvPr id="15363" name="Rectangle 2"/>
          <p:cNvSpPr>
            <a:spLocks noGrp="1" noChangeArrowheads="1"/>
          </p:cNvSpPr>
          <p:nvPr>
            <p:ph type="title"/>
          </p:nvPr>
        </p:nvSpPr>
        <p:spPr/>
        <p:txBody>
          <a:bodyPr/>
          <a:lstStyle/>
          <a:p>
            <a:pPr eaLnBrk="1" hangingPunct="1"/>
            <a:r>
              <a:rPr lang="en-US" altLang="en-US" smtClean="0"/>
              <a:t>Flower Color</a:t>
            </a:r>
          </a:p>
        </p:txBody>
      </p:sp>
      <p:sp>
        <p:nvSpPr>
          <p:cNvPr id="57347" name="Rectangle 3"/>
          <p:cNvSpPr>
            <a:spLocks noGrp="1" noChangeArrowheads="1"/>
          </p:cNvSpPr>
          <p:nvPr>
            <p:ph type="body" idx="1"/>
          </p:nvPr>
        </p:nvSpPr>
        <p:spPr>
          <a:xfrm>
            <a:off x="457200" y="1828800"/>
            <a:ext cx="8229600" cy="4297363"/>
          </a:xfrm>
        </p:spPr>
        <p:txBody>
          <a:bodyPr/>
          <a:lstStyle/>
          <a:p>
            <a:pPr eaLnBrk="1" hangingPunct="1">
              <a:buFontTx/>
              <a:buBlip>
                <a:blip r:embed="rId3"/>
              </a:buBlip>
            </a:pPr>
            <a:r>
              <a:rPr lang="en-US" altLang="en-US" sz="2800" dirty="0" smtClean="0"/>
              <a:t>If purple is the dominant trait, it could be represented by “P.” </a:t>
            </a:r>
          </a:p>
          <a:p>
            <a:pPr eaLnBrk="1" hangingPunct="1">
              <a:buFontTx/>
              <a:buBlip>
                <a:blip r:embed="rId3"/>
              </a:buBlip>
            </a:pPr>
            <a:r>
              <a:rPr lang="en-US" altLang="en-US" sz="2800" dirty="0" smtClean="0"/>
              <a:t>The recessive trait, white, represented by “p.”</a:t>
            </a:r>
          </a:p>
        </p:txBody>
      </p:sp>
      <p:graphicFrame>
        <p:nvGraphicFramePr>
          <p:cNvPr id="2" name="Table 1"/>
          <p:cNvGraphicFramePr>
            <a:graphicFrameLocks noGrp="1"/>
          </p:cNvGraphicFramePr>
          <p:nvPr>
            <p:extLst>
              <p:ext uri="{D42A27DB-BD31-4B8C-83A1-F6EECF244321}">
                <p14:modId xmlns:p14="http://schemas.microsoft.com/office/powerpoint/2010/main" val="1310578444"/>
              </p:ext>
            </p:extLst>
          </p:nvPr>
        </p:nvGraphicFramePr>
        <p:xfrm>
          <a:off x="457200" y="3429001"/>
          <a:ext cx="8382000" cy="2880359"/>
        </p:xfrm>
        <a:graphic>
          <a:graphicData uri="http://schemas.openxmlformats.org/drawingml/2006/table">
            <a:tbl>
              <a:tblPr firstRow="1" bandRow="1">
                <a:tableStyleId>{5C22544A-7EE6-4342-B048-85BDC9FD1C3A}</a:tableStyleId>
              </a:tblPr>
              <a:tblGrid>
                <a:gridCol w="5410200"/>
                <a:gridCol w="2971800"/>
              </a:tblGrid>
              <a:tr h="845323">
                <a:tc>
                  <a:txBody>
                    <a:bodyPr/>
                    <a:lstStyle/>
                    <a:p>
                      <a:pPr algn="ctr"/>
                      <a:r>
                        <a:rPr lang="en-US" sz="2400" dirty="0" smtClean="0">
                          <a:solidFill>
                            <a:schemeClr val="tx1"/>
                          </a:solidFill>
                        </a:rPr>
                        <a:t>Plant Phenotype</a:t>
                      </a:r>
                      <a:endParaRPr lang="en-US" sz="2400" dirty="0">
                        <a:solidFill>
                          <a:schemeClr val="tx1"/>
                        </a:solidFill>
                      </a:endParaRPr>
                    </a:p>
                  </a:txBody>
                  <a:tcPr/>
                </a:tc>
                <a:tc>
                  <a:txBody>
                    <a:bodyPr/>
                    <a:lstStyle/>
                    <a:p>
                      <a:pPr algn="ctr"/>
                      <a:r>
                        <a:rPr lang="en-US" sz="2400" dirty="0" smtClean="0">
                          <a:solidFill>
                            <a:schemeClr val="tx1"/>
                          </a:solidFill>
                        </a:rPr>
                        <a:t>Corresponding</a:t>
                      </a:r>
                      <a:r>
                        <a:rPr lang="en-US" sz="2400" baseline="0" dirty="0" smtClean="0">
                          <a:solidFill>
                            <a:schemeClr val="tx1"/>
                          </a:solidFill>
                        </a:rPr>
                        <a:t> G</a:t>
                      </a:r>
                      <a:r>
                        <a:rPr lang="en-US" sz="2400" dirty="0" smtClean="0">
                          <a:solidFill>
                            <a:schemeClr val="tx1"/>
                          </a:solidFill>
                        </a:rPr>
                        <a:t>enotype</a:t>
                      </a:r>
                      <a:endParaRPr lang="en-US" sz="2400" dirty="0">
                        <a:solidFill>
                          <a:schemeClr val="tx1"/>
                        </a:solidFill>
                      </a:endParaRPr>
                    </a:p>
                  </a:txBody>
                  <a:tcPr/>
                </a:tc>
              </a:tr>
              <a:tr h="970556">
                <a:tc>
                  <a:txBody>
                    <a:bodyPr/>
                    <a:lstStyle/>
                    <a:p>
                      <a:r>
                        <a:rPr lang="en-US" altLang="en-US" sz="2800" dirty="0" smtClean="0"/>
                        <a:t>Homozygous dominant for purple traits</a:t>
                      </a:r>
                      <a:endParaRPr lang="en-US" sz="2800" dirty="0"/>
                    </a:p>
                  </a:txBody>
                  <a:tcPr/>
                </a:tc>
                <a:tc>
                  <a:txBody>
                    <a:bodyPr/>
                    <a:lstStyle/>
                    <a:p>
                      <a:pPr algn="ctr"/>
                      <a:endParaRPr lang="en-US" sz="2800" dirty="0"/>
                    </a:p>
                  </a:txBody>
                  <a:tcPr/>
                </a:tc>
              </a:tr>
              <a:tr h="532240">
                <a:tc>
                  <a:txBody>
                    <a:bodyPr/>
                    <a:lstStyle/>
                    <a:p>
                      <a:r>
                        <a:rPr lang="en-US" altLang="en-US" sz="2800" dirty="0" smtClean="0"/>
                        <a:t>Heterozygous for purple trait</a:t>
                      </a:r>
                      <a:endParaRPr lang="en-US" sz="2800" dirty="0"/>
                    </a:p>
                  </a:txBody>
                  <a:tcPr/>
                </a:tc>
                <a:tc>
                  <a:txBody>
                    <a:bodyPr/>
                    <a:lstStyle/>
                    <a:p>
                      <a:pPr algn="ctr"/>
                      <a:endParaRPr lang="en-US" sz="2800" dirty="0"/>
                    </a:p>
                  </a:txBody>
                  <a:tcPr/>
                </a:tc>
              </a:tr>
              <a:tr h="532240">
                <a:tc>
                  <a:txBody>
                    <a:bodyPr/>
                    <a:lstStyle/>
                    <a:p>
                      <a:r>
                        <a:rPr lang="en-US" altLang="en-US" sz="2800" dirty="0" smtClean="0"/>
                        <a:t>Recessive for white traits</a:t>
                      </a:r>
                      <a:endParaRPr lang="en-US" sz="2800" dirty="0"/>
                    </a:p>
                  </a:txBody>
                  <a:tcPr/>
                </a:tc>
                <a:tc>
                  <a:txBody>
                    <a:bodyPr/>
                    <a:lstStyle/>
                    <a:p>
                      <a:pPr algn="ctr"/>
                      <a:endParaRPr lang="en-US" sz="28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495095805"/>
              </p:ext>
            </p:extLst>
          </p:nvPr>
        </p:nvGraphicFramePr>
        <p:xfrm>
          <a:off x="457200" y="3429000"/>
          <a:ext cx="8382000" cy="2880359"/>
        </p:xfrm>
        <a:graphic>
          <a:graphicData uri="http://schemas.openxmlformats.org/drawingml/2006/table">
            <a:tbl>
              <a:tblPr firstRow="1" bandRow="1">
                <a:tableStyleId>{5C22544A-7EE6-4342-B048-85BDC9FD1C3A}</a:tableStyleId>
              </a:tblPr>
              <a:tblGrid>
                <a:gridCol w="5410200"/>
                <a:gridCol w="2971800"/>
              </a:tblGrid>
              <a:tr h="845323">
                <a:tc>
                  <a:txBody>
                    <a:bodyPr/>
                    <a:lstStyle/>
                    <a:p>
                      <a:pPr algn="ctr"/>
                      <a:r>
                        <a:rPr lang="en-US" sz="2400" dirty="0" smtClean="0">
                          <a:solidFill>
                            <a:schemeClr val="tx1"/>
                          </a:solidFill>
                        </a:rPr>
                        <a:t>Plant Phenotype</a:t>
                      </a:r>
                      <a:endParaRPr lang="en-US" sz="2400" dirty="0">
                        <a:solidFill>
                          <a:schemeClr val="tx1"/>
                        </a:solidFill>
                      </a:endParaRPr>
                    </a:p>
                  </a:txBody>
                  <a:tcPr/>
                </a:tc>
                <a:tc>
                  <a:txBody>
                    <a:bodyPr/>
                    <a:lstStyle/>
                    <a:p>
                      <a:pPr algn="ctr"/>
                      <a:r>
                        <a:rPr lang="en-US" sz="2400" dirty="0" smtClean="0">
                          <a:solidFill>
                            <a:schemeClr val="tx1"/>
                          </a:solidFill>
                        </a:rPr>
                        <a:t>Corresponding</a:t>
                      </a:r>
                      <a:r>
                        <a:rPr lang="en-US" sz="2400" baseline="0" dirty="0" smtClean="0">
                          <a:solidFill>
                            <a:schemeClr val="tx1"/>
                          </a:solidFill>
                        </a:rPr>
                        <a:t> G</a:t>
                      </a:r>
                      <a:r>
                        <a:rPr lang="en-US" sz="2400" dirty="0" smtClean="0">
                          <a:solidFill>
                            <a:schemeClr val="tx1"/>
                          </a:solidFill>
                        </a:rPr>
                        <a:t>enotype</a:t>
                      </a:r>
                      <a:endParaRPr lang="en-US" sz="2400" dirty="0">
                        <a:solidFill>
                          <a:schemeClr val="tx1"/>
                        </a:solidFill>
                      </a:endParaRPr>
                    </a:p>
                  </a:txBody>
                  <a:tcPr/>
                </a:tc>
              </a:tr>
              <a:tr h="970556">
                <a:tc>
                  <a:txBody>
                    <a:bodyPr/>
                    <a:lstStyle/>
                    <a:p>
                      <a:r>
                        <a:rPr lang="en-US" altLang="en-US" sz="2800" dirty="0" smtClean="0"/>
                        <a:t>Homozygous dominant for purple traits</a:t>
                      </a:r>
                      <a:endParaRPr lang="en-US" sz="2800" dirty="0"/>
                    </a:p>
                  </a:txBody>
                  <a:tcPr/>
                </a:tc>
                <a:tc>
                  <a:txBody>
                    <a:bodyPr/>
                    <a:lstStyle/>
                    <a:p>
                      <a:pPr algn="ctr"/>
                      <a:r>
                        <a:rPr lang="en-US" sz="2800" dirty="0" smtClean="0"/>
                        <a:t>PP</a:t>
                      </a:r>
                      <a:endParaRPr lang="en-US" sz="2800" dirty="0"/>
                    </a:p>
                  </a:txBody>
                  <a:tcPr/>
                </a:tc>
              </a:tr>
              <a:tr h="532240">
                <a:tc>
                  <a:txBody>
                    <a:bodyPr/>
                    <a:lstStyle/>
                    <a:p>
                      <a:r>
                        <a:rPr lang="en-US" altLang="en-US" sz="2800" dirty="0" smtClean="0"/>
                        <a:t>Heterozygous for purple trait</a:t>
                      </a:r>
                      <a:endParaRPr lang="en-US" sz="2800" dirty="0"/>
                    </a:p>
                  </a:txBody>
                  <a:tcPr/>
                </a:tc>
                <a:tc>
                  <a:txBody>
                    <a:bodyPr/>
                    <a:lstStyle/>
                    <a:p>
                      <a:pPr algn="ctr"/>
                      <a:r>
                        <a:rPr lang="en-US" sz="2800" dirty="0" smtClean="0"/>
                        <a:t>Pp</a:t>
                      </a:r>
                      <a:endParaRPr lang="en-US" sz="2800" dirty="0"/>
                    </a:p>
                  </a:txBody>
                  <a:tcPr/>
                </a:tc>
              </a:tr>
              <a:tr h="532240">
                <a:tc>
                  <a:txBody>
                    <a:bodyPr/>
                    <a:lstStyle/>
                    <a:p>
                      <a:r>
                        <a:rPr lang="en-US" altLang="en-US" sz="2800" dirty="0" smtClean="0"/>
                        <a:t>Recessive for white traits</a:t>
                      </a:r>
                      <a:endParaRPr lang="en-US" sz="2800" dirty="0"/>
                    </a:p>
                  </a:txBody>
                  <a:tcPr/>
                </a:tc>
                <a:tc>
                  <a:txBody>
                    <a:bodyPr/>
                    <a:lstStyle/>
                    <a:p>
                      <a:pPr algn="ctr"/>
                      <a:r>
                        <a:rPr lang="en-US" sz="2800" dirty="0" smtClean="0"/>
                        <a:t>pp</a:t>
                      </a:r>
                      <a:endParaRPr lang="en-US" sz="28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C1B8A8E-3E93-4EF5-ABD7-7C75ECB00C28}" type="slidenum">
              <a:rPr lang="en-US" altLang="en-US" sz="1400" smtClean="0"/>
              <a:pPr eaLnBrk="1" hangingPunct="1"/>
              <a:t>13</a:t>
            </a:fld>
            <a:endParaRPr lang="en-US" altLang="en-US" sz="1400" smtClean="0"/>
          </a:p>
        </p:txBody>
      </p:sp>
      <p:sp>
        <p:nvSpPr>
          <p:cNvPr id="16387" name="Rectangle 2"/>
          <p:cNvSpPr>
            <a:spLocks noGrp="1" noChangeArrowheads="1"/>
          </p:cNvSpPr>
          <p:nvPr>
            <p:ph type="title"/>
          </p:nvPr>
        </p:nvSpPr>
        <p:spPr/>
        <p:txBody>
          <a:bodyPr/>
          <a:lstStyle/>
          <a:p>
            <a:pPr eaLnBrk="1" hangingPunct="1"/>
            <a:r>
              <a:rPr lang="en-US" altLang="en-US" smtClean="0"/>
              <a:t>Punnett Square</a:t>
            </a:r>
          </a:p>
        </p:txBody>
      </p:sp>
      <p:sp>
        <p:nvSpPr>
          <p:cNvPr id="16388" name="Rectangle 3"/>
          <p:cNvSpPr>
            <a:spLocks noGrp="1" noChangeArrowheads="1"/>
          </p:cNvSpPr>
          <p:nvPr>
            <p:ph type="body" idx="1"/>
          </p:nvPr>
        </p:nvSpPr>
        <p:spPr/>
        <p:txBody>
          <a:bodyPr/>
          <a:lstStyle/>
          <a:p>
            <a:pPr eaLnBrk="1" hangingPunct="1">
              <a:buClr>
                <a:srgbClr val="00CC00"/>
              </a:buClr>
            </a:pPr>
            <a:r>
              <a:rPr lang="en-US" altLang="en-US" smtClean="0"/>
              <a:t>Use a Punnett Square to determine the offspring for two homozygous parents:</a:t>
            </a:r>
          </a:p>
        </p:txBody>
      </p:sp>
      <p:pic>
        <p:nvPicPr>
          <p:cNvPr id="16389" name="Picture 1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048000"/>
            <a:ext cx="51054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999534F-46BA-4EA9-8692-6EAE86301B31}" type="slidenum">
              <a:rPr lang="en-US" altLang="en-US" sz="1400" smtClean="0"/>
              <a:pPr eaLnBrk="1" hangingPunct="1"/>
              <a:t>14</a:t>
            </a:fld>
            <a:endParaRPr lang="en-US" altLang="en-US" sz="1400" smtClean="0"/>
          </a:p>
        </p:txBody>
      </p:sp>
      <p:sp>
        <p:nvSpPr>
          <p:cNvPr id="17411" name="Rectangle 2"/>
          <p:cNvSpPr>
            <a:spLocks noGrp="1" noChangeArrowheads="1"/>
          </p:cNvSpPr>
          <p:nvPr>
            <p:ph type="title"/>
          </p:nvPr>
        </p:nvSpPr>
        <p:spPr/>
        <p:txBody>
          <a:bodyPr/>
          <a:lstStyle/>
          <a:p>
            <a:pPr eaLnBrk="1" hangingPunct="1"/>
            <a:r>
              <a:rPr lang="en-US" altLang="en-US" smtClean="0"/>
              <a:t>Results of Homozygous Pairing</a:t>
            </a:r>
          </a:p>
        </p:txBody>
      </p:sp>
      <p:sp>
        <p:nvSpPr>
          <p:cNvPr id="60423" name="Text Box 7"/>
          <p:cNvSpPr txBox="1">
            <a:spLocks noChangeArrowheads="1"/>
          </p:cNvSpPr>
          <p:nvPr/>
        </p:nvSpPr>
        <p:spPr bwMode="auto">
          <a:xfrm>
            <a:off x="1066800" y="5334000"/>
            <a:ext cx="6705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800"/>
              <a:t>What is the percent chance of offspring with purple flowers?</a:t>
            </a:r>
          </a:p>
        </p:txBody>
      </p:sp>
      <p:pic>
        <p:nvPicPr>
          <p:cNvPr id="17413" name="Picture 9"/>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20869" t="30556" r="39478" b="38889"/>
          <a:stretch>
            <a:fillRect/>
          </a:stretch>
        </p:blipFill>
        <p:spPr>
          <a:xfrm>
            <a:off x="2057400" y="1752600"/>
            <a:ext cx="4770438" cy="357822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23">
                                            <p:txEl>
                                              <p:pRg st="0" end="0"/>
                                            </p:txEl>
                                          </p:spTgt>
                                        </p:tgtEl>
                                        <p:attrNameLst>
                                          <p:attrName>style.visibility</p:attrName>
                                        </p:attrNameLst>
                                      </p:cBhvr>
                                      <p:to>
                                        <p:strVal val="visible"/>
                                      </p:to>
                                    </p:set>
                                    <p:anim calcmode="lin" valueType="num">
                                      <p:cBhvr additive="base">
                                        <p:cTn id="7" dur="500" fill="hold"/>
                                        <p:tgtEl>
                                          <p:spTgt spid="604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B5C7127-F5E0-427D-A176-1663DED5E4D0}" type="slidenum">
              <a:rPr lang="en-US" altLang="en-US" sz="1400" smtClean="0"/>
              <a:pPr eaLnBrk="1" hangingPunct="1"/>
              <a:t>15</a:t>
            </a:fld>
            <a:endParaRPr lang="en-US" altLang="en-US" sz="1400" smtClean="0"/>
          </a:p>
        </p:txBody>
      </p:sp>
      <p:sp>
        <p:nvSpPr>
          <p:cNvPr id="18435" name="Rectangle 2"/>
          <p:cNvSpPr>
            <a:spLocks noGrp="1" noChangeArrowheads="1"/>
          </p:cNvSpPr>
          <p:nvPr>
            <p:ph type="title"/>
          </p:nvPr>
        </p:nvSpPr>
        <p:spPr/>
        <p:txBody>
          <a:bodyPr/>
          <a:lstStyle/>
          <a:p>
            <a:pPr eaLnBrk="1" hangingPunct="1"/>
            <a:r>
              <a:rPr lang="en-US" altLang="en-US" sz="4000" smtClean="0"/>
              <a:t>Let’s see how recessive genes reappear…</a:t>
            </a:r>
          </a:p>
        </p:txBody>
      </p:sp>
      <p:sp>
        <p:nvSpPr>
          <p:cNvPr id="18436" name="Rectangle 3"/>
          <p:cNvSpPr>
            <a:spLocks noGrp="1" noChangeArrowheads="1"/>
          </p:cNvSpPr>
          <p:nvPr>
            <p:ph type="body" idx="1"/>
          </p:nvPr>
        </p:nvSpPr>
        <p:spPr/>
        <p:txBody>
          <a:bodyPr/>
          <a:lstStyle/>
          <a:p>
            <a:pPr eaLnBrk="1" hangingPunct="1">
              <a:buClr>
                <a:srgbClr val="00CC00"/>
              </a:buClr>
            </a:pPr>
            <a:r>
              <a:rPr lang="en-US" altLang="en-US" smtClean="0"/>
              <a:t>Use a Punnett Square to determine the offspring for two heterozygous parents:</a:t>
            </a:r>
          </a:p>
        </p:txBody>
      </p:sp>
      <p:pic>
        <p:nvPicPr>
          <p:cNvPr id="1843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95600"/>
            <a:ext cx="54102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461131D-2C94-4801-A448-A19E0CFFA45D}" type="slidenum">
              <a:rPr lang="en-US" altLang="en-US" sz="1400" smtClean="0"/>
              <a:pPr eaLnBrk="1" hangingPunct="1"/>
              <a:t>16</a:t>
            </a:fld>
            <a:endParaRPr lang="en-US" altLang="en-US" sz="1400" smtClean="0"/>
          </a:p>
        </p:txBody>
      </p:sp>
      <p:sp>
        <p:nvSpPr>
          <p:cNvPr id="19459" name="Rectangle 2"/>
          <p:cNvSpPr>
            <a:spLocks noGrp="1" noChangeArrowheads="1"/>
          </p:cNvSpPr>
          <p:nvPr>
            <p:ph type="title"/>
          </p:nvPr>
        </p:nvSpPr>
        <p:spPr/>
        <p:txBody>
          <a:bodyPr/>
          <a:lstStyle/>
          <a:p>
            <a:pPr eaLnBrk="1" hangingPunct="1"/>
            <a:r>
              <a:rPr lang="en-US" altLang="en-US" smtClean="0"/>
              <a:t>The Results…</a:t>
            </a:r>
          </a:p>
        </p:txBody>
      </p:sp>
      <p:pic>
        <p:nvPicPr>
          <p:cNvPr id="19460" name="Picture 6"/>
          <p:cNvPicPr>
            <a:picLocks noGrp="1" noChangeAspect="1" noChangeArrowheads="1"/>
          </p:cNvPicPr>
          <p:nvPr>
            <p:ph type="body" idx="1"/>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a:xfrm>
            <a:off x="1828800" y="1676400"/>
            <a:ext cx="5334000" cy="3995738"/>
          </a:xfrm>
          <a:noFill/>
        </p:spPr>
      </p:pic>
      <p:sp>
        <p:nvSpPr>
          <p:cNvPr id="62472" name="Rectangle 8"/>
          <p:cNvSpPr>
            <a:spLocks noChangeArrowheads="1"/>
          </p:cNvSpPr>
          <p:nvPr/>
        </p:nvSpPr>
        <p:spPr bwMode="auto">
          <a:xfrm>
            <a:off x="1447800" y="5643563"/>
            <a:ext cx="6629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800"/>
              <a:t>What is the percent chance of offspring with purple flowers?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72">
                                            <p:txEl>
                                              <p:pRg st="0" end="0"/>
                                            </p:txEl>
                                          </p:spTgt>
                                        </p:tgtEl>
                                        <p:attrNameLst>
                                          <p:attrName>style.visibility</p:attrName>
                                        </p:attrNameLst>
                                      </p:cBhvr>
                                      <p:to>
                                        <p:strVal val="visible"/>
                                      </p:to>
                                    </p:set>
                                    <p:anim calcmode="lin" valueType="num">
                                      <p:cBhvr additive="base">
                                        <p:cTn id="7" dur="500" fill="hold"/>
                                        <p:tgtEl>
                                          <p:spTgt spid="6247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7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474686B-929D-4565-8EDD-BE1CCF3A8773}" type="slidenum">
              <a:rPr lang="en-US" altLang="en-US" sz="1400" smtClean="0"/>
              <a:pPr eaLnBrk="1" hangingPunct="1"/>
              <a:t>17</a:t>
            </a:fld>
            <a:endParaRPr lang="en-US" altLang="en-US" sz="1400" smtClean="0"/>
          </a:p>
        </p:txBody>
      </p:sp>
      <p:sp>
        <p:nvSpPr>
          <p:cNvPr id="20483" name="Rectangle 2"/>
          <p:cNvSpPr>
            <a:spLocks noGrp="1" noChangeArrowheads="1"/>
          </p:cNvSpPr>
          <p:nvPr>
            <p:ph type="title"/>
          </p:nvPr>
        </p:nvSpPr>
        <p:spPr/>
        <p:txBody>
          <a:bodyPr/>
          <a:lstStyle/>
          <a:p>
            <a:pPr eaLnBrk="1" hangingPunct="1"/>
            <a:r>
              <a:rPr lang="en-US" altLang="en-US" smtClean="0"/>
              <a:t>References</a:t>
            </a:r>
          </a:p>
        </p:txBody>
      </p:sp>
      <p:sp>
        <p:nvSpPr>
          <p:cNvPr id="20484" name="Rectangle 3"/>
          <p:cNvSpPr>
            <a:spLocks noGrp="1" noChangeArrowheads="1"/>
          </p:cNvSpPr>
          <p:nvPr>
            <p:ph type="body" idx="1"/>
          </p:nvPr>
        </p:nvSpPr>
        <p:spPr/>
        <p:txBody>
          <a:bodyPr/>
          <a:lstStyle/>
          <a:p>
            <a:pPr eaLnBrk="1" hangingPunct="1">
              <a:lnSpc>
                <a:spcPct val="80000"/>
              </a:lnSpc>
              <a:buFontTx/>
              <a:buNone/>
            </a:pPr>
            <a:r>
              <a:rPr lang="en-US" altLang="en-US" sz="2800" dirty="0" err="1" smtClean="0"/>
              <a:t>Herren</a:t>
            </a:r>
            <a:r>
              <a:rPr lang="en-US" altLang="en-US" sz="2800" dirty="0" smtClean="0"/>
              <a:t>, R. V., &amp; Donahue, R. L. (2000). </a:t>
            </a:r>
            <a:r>
              <a:rPr lang="en-US" altLang="en-US" sz="2800" i="1" dirty="0" smtClean="0"/>
              <a:t>Delmar’s agriscience dictionary with searchable CD-ROM</a:t>
            </a:r>
            <a:r>
              <a:rPr lang="en-US" altLang="en-US" sz="2800" dirty="0" smtClean="0"/>
              <a:t>. Albany, NY: Delmar.</a:t>
            </a:r>
          </a:p>
          <a:p>
            <a:pPr eaLnBrk="1" hangingPunct="1">
              <a:lnSpc>
                <a:spcPct val="80000"/>
              </a:lnSpc>
              <a:buFontTx/>
              <a:buNone/>
            </a:pPr>
            <a:endParaRPr lang="en-US" altLang="en-US" sz="2800" dirty="0" smtClean="0"/>
          </a:p>
          <a:p>
            <a:pPr eaLnBrk="1" hangingPunct="1">
              <a:lnSpc>
                <a:spcPct val="80000"/>
              </a:lnSpc>
              <a:buFontTx/>
              <a:buNone/>
            </a:pPr>
            <a:r>
              <a:rPr lang="en-US" altLang="en-US" sz="2800" dirty="0" smtClean="0"/>
              <a:t>Parker, R. (2010). </a:t>
            </a:r>
            <a:r>
              <a:rPr lang="en-US" altLang="en-US" sz="2800" i="1" dirty="0" smtClean="0"/>
              <a:t>Plant and soil science: Fundamentals and applications</a:t>
            </a:r>
            <a:r>
              <a:rPr lang="en-US" altLang="en-US" sz="2800" dirty="0" smtClean="0"/>
              <a:t>. Clifton Park, NY: Delmar.</a:t>
            </a:r>
          </a:p>
          <a:p>
            <a:pPr eaLnBrk="1" hangingPunct="1">
              <a:lnSpc>
                <a:spcPct val="80000"/>
              </a:lnSpc>
              <a:buFontTx/>
              <a:buNone/>
            </a:pPr>
            <a:endParaRPr lang="en-US" altLang="en-US" sz="2800" dirty="0" smtClean="0"/>
          </a:p>
          <a:p>
            <a:pPr eaLnBrk="1" hangingPunct="1">
              <a:lnSpc>
                <a:spcPct val="80000"/>
              </a:lnSpc>
              <a:buFontTx/>
              <a:buNone/>
            </a:pPr>
            <a:r>
              <a:rPr lang="en-US" altLang="en-US" sz="2800" dirty="0" err="1" smtClean="0"/>
              <a:t>Schooley</a:t>
            </a:r>
            <a:r>
              <a:rPr lang="en-US" altLang="en-US" sz="2800" dirty="0" smtClean="0"/>
              <a:t>, J. (1997). </a:t>
            </a:r>
            <a:r>
              <a:rPr lang="en-US" altLang="en-US" sz="2800" i="1" dirty="0" smtClean="0"/>
              <a:t>Introduction to botany</a:t>
            </a:r>
            <a:r>
              <a:rPr lang="en-US" altLang="en-US" sz="2800" dirty="0" smtClean="0"/>
              <a:t>. Albany, NY: Delmar Publishers.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7F50646-C387-4ECB-8625-0B7BFD87026B}" type="slidenum">
              <a:rPr lang="en-US" altLang="en-US" sz="1400" smtClean="0"/>
              <a:pPr eaLnBrk="1" hangingPunct="1"/>
              <a:t>2</a:t>
            </a:fld>
            <a:endParaRPr lang="en-US" altLang="en-US" sz="1400" smtClean="0"/>
          </a:p>
        </p:txBody>
      </p:sp>
      <p:sp>
        <p:nvSpPr>
          <p:cNvPr id="4099" name="Rectangle 4"/>
          <p:cNvSpPr>
            <a:spLocks noGrp="1" noChangeArrowheads="1"/>
          </p:cNvSpPr>
          <p:nvPr>
            <p:ph type="title"/>
          </p:nvPr>
        </p:nvSpPr>
        <p:spPr>
          <a:xfrm>
            <a:off x="533400" y="2819400"/>
            <a:ext cx="8229600" cy="1676400"/>
          </a:xfrm>
        </p:spPr>
        <p:txBody>
          <a:bodyPr/>
          <a:lstStyle/>
          <a:p>
            <a:pPr eaLnBrk="1" hangingPunct="1"/>
            <a:r>
              <a:rPr lang="en-US" altLang="en-US" b="1" dirty="0" smtClean="0"/>
              <a:t>Fun-de-</a:t>
            </a:r>
            <a:r>
              <a:rPr lang="en-US" altLang="en-US" b="1" dirty="0" err="1" smtClean="0"/>
              <a:t>Mendels</a:t>
            </a:r>
            <a:r>
              <a:rPr lang="en-US" altLang="en-US" b="1" dirty="0" smtClean="0"/>
              <a:t> of Genetics</a:t>
            </a:r>
            <a:br>
              <a:rPr lang="en-US" altLang="en-US" b="1" dirty="0" smtClean="0"/>
            </a:br>
            <a:r>
              <a:rPr lang="en-US" altLang="en-US" b="1" dirty="0" smtClean="0"/>
              <a:t/>
            </a:r>
            <a:br>
              <a:rPr lang="en-US" altLang="en-US" b="1" dirty="0" smtClean="0"/>
            </a:br>
            <a:r>
              <a:rPr lang="en-US" altLang="en-US" sz="2800" b="1" dirty="0" smtClean="0"/>
              <a:t>Unit 7 – Plant Reproduction</a:t>
            </a:r>
            <a:br>
              <a:rPr lang="en-US" altLang="en-US" sz="2800" b="1" dirty="0" smtClean="0"/>
            </a:br>
            <a:r>
              <a:rPr lang="en-US" altLang="en-US" sz="2800" b="1" dirty="0" smtClean="0"/>
              <a:t>Lesson 7.1 Plant Genetics</a:t>
            </a:r>
            <a:endParaRPr lang="en-US" altLang="en-US" sz="2800" dirty="0" smtClean="0"/>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FBC63EE-78E3-4F67-B545-E649CC4C1D19}" type="slidenum">
              <a:rPr lang="en-US" altLang="en-US" sz="1400" smtClean="0"/>
              <a:pPr eaLnBrk="1" hangingPunct="1"/>
              <a:t>3</a:t>
            </a:fld>
            <a:endParaRPr lang="en-US" altLang="en-US" sz="1400" smtClean="0"/>
          </a:p>
        </p:txBody>
      </p:sp>
      <p:sp>
        <p:nvSpPr>
          <p:cNvPr id="5123" name="Rectangle 2"/>
          <p:cNvSpPr>
            <a:spLocks noGrp="1" noChangeArrowheads="1"/>
          </p:cNvSpPr>
          <p:nvPr>
            <p:ph type="title"/>
          </p:nvPr>
        </p:nvSpPr>
        <p:spPr>
          <a:xfrm>
            <a:off x="457200" y="274638"/>
            <a:ext cx="8229600" cy="911225"/>
          </a:xfrm>
        </p:spPr>
        <p:txBody>
          <a:bodyPr/>
          <a:lstStyle/>
          <a:p>
            <a:pPr eaLnBrk="1" hangingPunct="1"/>
            <a:r>
              <a:rPr lang="en-US" altLang="en-US" sz="4000" smtClean="0"/>
              <a:t>Gregor Mendel: The Man, the Monk, the Master of Genetics</a:t>
            </a:r>
          </a:p>
        </p:txBody>
      </p:sp>
      <p:sp>
        <p:nvSpPr>
          <p:cNvPr id="6147" name="Rectangle 3"/>
          <p:cNvSpPr>
            <a:spLocks noGrp="1" noChangeArrowheads="1"/>
          </p:cNvSpPr>
          <p:nvPr>
            <p:ph type="body" idx="1"/>
          </p:nvPr>
        </p:nvSpPr>
        <p:spPr>
          <a:xfrm>
            <a:off x="457200" y="1752600"/>
            <a:ext cx="8229600" cy="4373563"/>
          </a:xfrm>
        </p:spPr>
        <p:txBody>
          <a:bodyPr/>
          <a:lstStyle/>
          <a:p>
            <a:pPr eaLnBrk="1" hangingPunct="1">
              <a:lnSpc>
                <a:spcPct val="90000"/>
              </a:lnSpc>
              <a:buClr>
                <a:srgbClr val="00CC00"/>
              </a:buClr>
            </a:pPr>
            <a:r>
              <a:rPr lang="en-US" altLang="en-US" dirty="0" smtClean="0"/>
              <a:t>Austrian monk in the mid-1800s </a:t>
            </a:r>
          </a:p>
          <a:p>
            <a:pPr eaLnBrk="1" hangingPunct="1">
              <a:lnSpc>
                <a:spcPct val="90000"/>
              </a:lnSpc>
              <a:buClr>
                <a:srgbClr val="00CC00"/>
              </a:buClr>
            </a:pPr>
            <a:r>
              <a:rPr lang="en-US" altLang="en-US" dirty="0" smtClean="0"/>
              <a:t>Through experiments with pea plants, discovered the principles of heredity</a:t>
            </a:r>
          </a:p>
          <a:p>
            <a:pPr eaLnBrk="1" hangingPunct="1">
              <a:lnSpc>
                <a:spcPct val="90000"/>
              </a:lnSpc>
              <a:buClr>
                <a:srgbClr val="00CC00"/>
              </a:buClr>
            </a:pPr>
            <a:r>
              <a:rPr lang="en-US" altLang="en-US" dirty="0" smtClean="0"/>
              <a:t>Provided the basis for laws of inheritance:</a:t>
            </a:r>
          </a:p>
          <a:p>
            <a:pPr marL="1371600" lvl="2" indent="-514350" eaLnBrk="1" hangingPunct="1">
              <a:lnSpc>
                <a:spcPct val="90000"/>
              </a:lnSpc>
              <a:buFont typeface="+mj-lt"/>
              <a:buAutoNum type="arabicPeriod"/>
            </a:pPr>
            <a:r>
              <a:rPr lang="en-US" altLang="en-US" sz="2800" dirty="0" smtClean="0"/>
              <a:t>The law of dominance</a:t>
            </a:r>
          </a:p>
          <a:p>
            <a:pPr marL="1371600" lvl="2" indent="-514350" eaLnBrk="1" hangingPunct="1">
              <a:lnSpc>
                <a:spcPct val="90000"/>
              </a:lnSpc>
              <a:buFont typeface="+mj-lt"/>
              <a:buAutoNum type="arabicPeriod"/>
            </a:pPr>
            <a:r>
              <a:rPr lang="en-US" altLang="en-US" sz="2800" dirty="0" smtClean="0"/>
              <a:t>The law of segregation</a:t>
            </a:r>
          </a:p>
          <a:p>
            <a:pPr marL="1371600" lvl="2" indent="-514350" eaLnBrk="1" hangingPunct="1">
              <a:lnSpc>
                <a:spcPct val="90000"/>
              </a:lnSpc>
              <a:buFont typeface="+mj-lt"/>
              <a:buAutoNum type="arabicPeriod"/>
            </a:pPr>
            <a:r>
              <a:rPr lang="en-US" altLang="en-US" sz="2800" dirty="0" smtClean="0"/>
              <a:t>The of independent assortment</a:t>
            </a:r>
          </a:p>
          <a:p>
            <a:pPr marL="1371600" lvl="2" indent="-514350" eaLnBrk="1" hangingPunct="1">
              <a:lnSpc>
                <a:spcPct val="90000"/>
              </a:lnSpc>
              <a:buFont typeface="+mj-lt"/>
              <a:buAutoNum type="arabicPeriod"/>
            </a:pPr>
            <a:r>
              <a:rPr lang="en-US" altLang="en-US" sz="2800" dirty="0" smtClean="0"/>
              <a:t>The law of unit characters</a:t>
            </a:r>
          </a:p>
          <a:p>
            <a:pPr eaLnBrk="1" hangingPunct="1">
              <a:lnSpc>
                <a:spcPct val="90000"/>
              </a:lnSpc>
              <a:buFontTx/>
              <a:buNone/>
            </a:pPr>
            <a:endParaRPr lang="en-US" altLang="en-US" dirty="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anim calcmode="lin" valueType="num">
                                      <p:cBhvr additive="base">
                                        <p:cTn id="7"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147">
                                            <p:txEl>
                                              <p:pRg st="3" end="3"/>
                                            </p:txEl>
                                          </p:spTgt>
                                        </p:tgtEl>
                                        <p:attrNameLst>
                                          <p:attrName>style.visibility</p:attrName>
                                        </p:attrNameLst>
                                      </p:cBhvr>
                                      <p:to>
                                        <p:strVal val="visible"/>
                                      </p:to>
                                    </p:set>
                                    <p:anim calcmode="lin" valueType="num">
                                      <p:cBhvr additive="base">
                                        <p:cTn id="11"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7">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anim calcmode="lin" valueType="num">
                                      <p:cBhvr additive="base">
                                        <p:cTn id="15"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47">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147">
                                            <p:txEl>
                                              <p:pRg st="5" end="5"/>
                                            </p:txEl>
                                          </p:spTgt>
                                        </p:tgtEl>
                                        <p:attrNameLst>
                                          <p:attrName>style.visibility</p:attrName>
                                        </p:attrNameLst>
                                      </p:cBhvr>
                                      <p:to>
                                        <p:strVal val="visible"/>
                                      </p:to>
                                    </p:set>
                                    <p:anim calcmode="lin" valueType="num">
                                      <p:cBhvr additive="base">
                                        <p:cTn id="19" dur="500" fill="hold"/>
                                        <p:tgtEl>
                                          <p:spTgt spid="614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147">
                                            <p:txEl>
                                              <p:pRg st="6" end="6"/>
                                            </p:txEl>
                                          </p:spTgt>
                                        </p:tgtEl>
                                        <p:attrNameLst>
                                          <p:attrName>style.visibility</p:attrName>
                                        </p:attrNameLst>
                                      </p:cBhvr>
                                      <p:to>
                                        <p:strVal val="visible"/>
                                      </p:to>
                                    </p:set>
                                    <p:anim calcmode="lin" valueType="num">
                                      <p:cBhvr additive="base">
                                        <p:cTn id="23" dur="500" fill="hold"/>
                                        <p:tgtEl>
                                          <p:spTgt spid="6147">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4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4C17AE2-0E40-4595-AF3B-BFF2694E2482}" type="slidenum">
              <a:rPr lang="en-US" altLang="en-US" sz="1400" smtClean="0"/>
              <a:pPr eaLnBrk="1" hangingPunct="1"/>
              <a:t>4</a:t>
            </a:fld>
            <a:endParaRPr lang="en-US" altLang="en-US" sz="1400" smtClean="0"/>
          </a:p>
        </p:txBody>
      </p:sp>
      <p:sp>
        <p:nvSpPr>
          <p:cNvPr id="6147" name="Rectangle 2"/>
          <p:cNvSpPr>
            <a:spLocks noGrp="1" noChangeArrowheads="1"/>
          </p:cNvSpPr>
          <p:nvPr>
            <p:ph type="title"/>
          </p:nvPr>
        </p:nvSpPr>
        <p:spPr/>
        <p:txBody>
          <a:bodyPr/>
          <a:lstStyle/>
          <a:p>
            <a:pPr eaLnBrk="1" hangingPunct="1"/>
            <a:r>
              <a:rPr lang="en-US" altLang="en-US" dirty="0" smtClean="0"/>
              <a:t>What are genes?</a:t>
            </a:r>
          </a:p>
        </p:txBody>
      </p:sp>
      <p:sp>
        <p:nvSpPr>
          <p:cNvPr id="47107" name="Rectangle 3"/>
          <p:cNvSpPr>
            <a:spLocks noGrp="1" noChangeArrowheads="1"/>
          </p:cNvSpPr>
          <p:nvPr>
            <p:ph type="body" idx="1"/>
          </p:nvPr>
        </p:nvSpPr>
        <p:spPr/>
        <p:txBody>
          <a:bodyPr/>
          <a:lstStyle/>
          <a:p>
            <a:pPr eaLnBrk="1" hangingPunct="1">
              <a:buClr>
                <a:srgbClr val="00CC00"/>
              </a:buClr>
              <a:buFontTx/>
              <a:buBlip>
                <a:blip r:embed="rId3"/>
              </a:buBlip>
            </a:pPr>
            <a:r>
              <a:rPr lang="en-US" altLang="en-US" dirty="0" smtClean="0"/>
              <a:t>The simplest units of inheritance</a:t>
            </a:r>
          </a:p>
          <a:p>
            <a:pPr eaLnBrk="1" hangingPunct="1">
              <a:buClr>
                <a:srgbClr val="00CC00"/>
              </a:buClr>
              <a:buFontTx/>
              <a:buBlip>
                <a:blip r:embed="rId3"/>
              </a:buBlip>
            </a:pPr>
            <a:r>
              <a:rPr lang="en-US" altLang="en-US" dirty="0" smtClean="0"/>
              <a:t>Influence specific genetic traits </a:t>
            </a:r>
          </a:p>
          <a:p>
            <a:pPr eaLnBrk="1" hangingPunct="1">
              <a:buFontTx/>
              <a:buBlip>
                <a:blip r:embed="rId3"/>
              </a:buBlip>
            </a:pPr>
            <a:r>
              <a:rPr lang="en-US" altLang="en-US" dirty="0" smtClean="0"/>
              <a:t>Carried in the </a:t>
            </a:r>
            <a:r>
              <a:rPr lang="en-US" altLang="en-US" b="1" dirty="0" smtClean="0"/>
              <a:t>chromosomes</a:t>
            </a:r>
            <a:r>
              <a:rPr lang="en-US" altLang="en-US" dirty="0" smtClean="0"/>
              <a:t> of </a:t>
            </a:r>
            <a:r>
              <a:rPr lang="en-US" altLang="en-US" b="1" dirty="0" smtClean="0"/>
              <a:t>gametes</a:t>
            </a:r>
            <a:endParaRPr lang="en-US" altLang="en-US" dirty="0" smtClean="0"/>
          </a:p>
          <a:p>
            <a:pPr eaLnBrk="1" hangingPunct="1">
              <a:buFontTx/>
              <a:buBlip>
                <a:blip r:embed="rId3"/>
              </a:buBlip>
            </a:pPr>
            <a:r>
              <a:rPr lang="en-US" altLang="en-US" dirty="0" smtClean="0"/>
              <a:t>Passed from parent to offspring during sexual reproduction</a:t>
            </a:r>
          </a:p>
        </p:txBody>
      </p:sp>
      <p:pic>
        <p:nvPicPr>
          <p:cNvPr id="6149" name="Picture 4" descr="MCj028074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4621213"/>
            <a:ext cx="2057400" cy="193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7107">
                                            <p:txEl>
                                              <p:pRg st="1" end="1"/>
                                            </p:txEl>
                                          </p:spTgt>
                                        </p:tgtEl>
                                        <p:attrNameLst>
                                          <p:attrName>style.visibility</p:attrName>
                                        </p:attrNameLst>
                                      </p:cBhvr>
                                      <p:to>
                                        <p:strVal val="visible"/>
                                      </p:to>
                                    </p:set>
                                    <p:anim calcmode="lin" valueType="num">
                                      <p:cBhvr additive="base">
                                        <p:cTn id="7"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 calcmode="lin" valueType="num">
                                      <p:cBhvr additive="base">
                                        <p:cTn id="13"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7107">
                                            <p:txEl>
                                              <p:pRg st="3" end="3"/>
                                            </p:txEl>
                                          </p:spTgt>
                                        </p:tgtEl>
                                        <p:attrNameLst>
                                          <p:attrName>style.visibility</p:attrName>
                                        </p:attrNameLst>
                                      </p:cBhvr>
                                      <p:to>
                                        <p:strVal val="visible"/>
                                      </p:to>
                                    </p:set>
                                    <p:anim calcmode="lin" valueType="num">
                                      <p:cBhvr additive="base">
                                        <p:cTn id="19"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CDBCF5C-6EA7-40E3-9322-044105F9AAA0}" type="slidenum">
              <a:rPr lang="en-US" altLang="en-US" sz="1400" smtClean="0"/>
              <a:pPr eaLnBrk="1" hangingPunct="1"/>
              <a:t>5</a:t>
            </a:fld>
            <a:endParaRPr lang="en-US" altLang="en-US" sz="1400" smtClean="0"/>
          </a:p>
        </p:txBody>
      </p:sp>
      <p:sp>
        <p:nvSpPr>
          <p:cNvPr id="8195" name="Rectangle 2"/>
          <p:cNvSpPr>
            <a:spLocks noGrp="1" noChangeArrowheads="1"/>
          </p:cNvSpPr>
          <p:nvPr>
            <p:ph type="title"/>
          </p:nvPr>
        </p:nvSpPr>
        <p:spPr/>
        <p:txBody>
          <a:bodyPr/>
          <a:lstStyle/>
          <a:p>
            <a:pPr eaLnBrk="1" hangingPunct="1"/>
            <a:r>
              <a:rPr lang="en-US" altLang="en-US" dirty="0" smtClean="0"/>
              <a:t>Genotype</a:t>
            </a:r>
          </a:p>
        </p:txBody>
      </p:sp>
      <p:sp>
        <p:nvSpPr>
          <p:cNvPr id="49155" name="Rectangle 3"/>
          <p:cNvSpPr>
            <a:spLocks noGrp="1" noChangeArrowheads="1"/>
          </p:cNvSpPr>
          <p:nvPr>
            <p:ph type="body" idx="1"/>
          </p:nvPr>
        </p:nvSpPr>
        <p:spPr/>
        <p:txBody>
          <a:bodyPr/>
          <a:lstStyle/>
          <a:p>
            <a:pPr eaLnBrk="1" hangingPunct="1">
              <a:buFontTx/>
              <a:buBlip>
                <a:blip r:embed="rId3"/>
              </a:buBlip>
            </a:pPr>
            <a:r>
              <a:rPr lang="en-US" altLang="en-US" dirty="0" smtClean="0"/>
              <a:t>The genetic make-up of living things.</a:t>
            </a:r>
          </a:p>
          <a:p>
            <a:pPr eaLnBrk="1" hangingPunct="1">
              <a:buFontTx/>
              <a:buBlip>
                <a:blip r:embed="rId3"/>
              </a:buBlip>
            </a:pPr>
            <a:r>
              <a:rPr lang="en-US" altLang="en-US" dirty="0" smtClean="0"/>
              <a:t>Individual organisms of the same genotype breed alike.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870E395-4EDD-4D86-B12E-B0BAC2D6CB77}" type="slidenum">
              <a:rPr lang="en-US" altLang="en-US" sz="1400" smtClean="0"/>
              <a:pPr eaLnBrk="1" hangingPunct="1"/>
              <a:t>6</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dirty="0" smtClean="0"/>
              <a:t>Phenotype</a:t>
            </a:r>
          </a:p>
        </p:txBody>
      </p:sp>
      <p:sp>
        <p:nvSpPr>
          <p:cNvPr id="50179" name="Rectangle 3"/>
          <p:cNvSpPr>
            <a:spLocks noGrp="1" noChangeArrowheads="1"/>
          </p:cNvSpPr>
          <p:nvPr>
            <p:ph type="body" idx="1"/>
          </p:nvPr>
        </p:nvSpPr>
        <p:spPr/>
        <p:txBody>
          <a:bodyPr/>
          <a:lstStyle/>
          <a:p>
            <a:pPr eaLnBrk="1" hangingPunct="1">
              <a:buFontTx/>
              <a:buBlip>
                <a:blip r:embed="rId3"/>
              </a:buBlip>
            </a:pPr>
            <a:r>
              <a:rPr lang="en-US" altLang="en-US" dirty="0" smtClean="0"/>
              <a:t>The observed characteristics of an </a:t>
            </a:r>
            <a:r>
              <a:rPr lang="en-US" altLang="en-US" smtClean="0"/>
              <a:t>individual organism.</a:t>
            </a:r>
            <a:endParaRPr lang="en-US" altLang="en-US" dirty="0" smtClean="0"/>
          </a:p>
          <a:p>
            <a:pPr eaLnBrk="1" hangingPunct="1">
              <a:buFontTx/>
              <a:buBlip>
                <a:blip r:embed="rId3"/>
              </a:buBlip>
            </a:pPr>
            <a:r>
              <a:rPr lang="en-US" altLang="en-US" dirty="0" smtClean="0"/>
              <a:t>Influenced by both environment factors and genotype.</a:t>
            </a:r>
          </a:p>
          <a:p>
            <a:pPr eaLnBrk="1" hangingPunct="1">
              <a:buFontTx/>
              <a:buBlip>
                <a:blip r:embed="rId3"/>
              </a:buBlip>
            </a:pPr>
            <a:r>
              <a:rPr lang="en-US" altLang="en-US" dirty="0" smtClean="0"/>
              <a:t>Individuals of the same phenotype may look similar but may not breed alike.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1" end="1"/>
                                            </p:txEl>
                                          </p:spTgt>
                                        </p:tgtEl>
                                        <p:attrNameLst>
                                          <p:attrName>style.visibility</p:attrName>
                                        </p:attrNameLst>
                                      </p:cBhvr>
                                      <p:to>
                                        <p:strVal val="visible"/>
                                      </p:to>
                                    </p:set>
                                    <p:anim calcmode="lin" valueType="num">
                                      <p:cBhvr additive="base">
                                        <p:cTn id="13"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179">
                                            <p:txEl>
                                              <p:pRg st="2" end="2"/>
                                            </p:txEl>
                                          </p:spTgt>
                                        </p:tgtEl>
                                        <p:attrNameLst>
                                          <p:attrName>style.visibility</p:attrName>
                                        </p:attrNameLst>
                                      </p:cBhvr>
                                      <p:to>
                                        <p:strVal val="visible"/>
                                      </p:to>
                                    </p:set>
                                    <p:anim calcmode="lin" valueType="num">
                                      <p:cBhvr additive="base">
                                        <p:cTn id="19"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BEE7FE0-62FB-4FB7-AA8C-7EDEB8217DC7}" type="slidenum">
              <a:rPr lang="en-US" altLang="en-US" sz="1400" smtClean="0"/>
              <a:pPr eaLnBrk="1" hangingPunct="1"/>
              <a:t>7</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z="4000" dirty="0" smtClean="0"/>
              <a:t>How Heredity is Affected by Genes</a:t>
            </a:r>
          </a:p>
        </p:txBody>
      </p:sp>
      <p:sp>
        <p:nvSpPr>
          <p:cNvPr id="54275" name="Rectangle 3"/>
          <p:cNvSpPr>
            <a:spLocks noGrp="1" noChangeArrowheads="1"/>
          </p:cNvSpPr>
          <p:nvPr>
            <p:ph type="body" idx="1"/>
          </p:nvPr>
        </p:nvSpPr>
        <p:spPr/>
        <p:txBody>
          <a:bodyPr/>
          <a:lstStyle/>
          <a:p>
            <a:pPr eaLnBrk="1" hangingPunct="1">
              <a:buBlip>
                <a:blip r:embed="rId3"/>
              </a:buBlip>
            </a:pPr>
            <a:r>
              <a:rPr lang="en-US" altLang="en-US" sz="2800" dirty="0" smtClean="0"/>
              <a:t>The genetic transfer of traits from parent to offspring is called </a:t>
            </a:r>
            <a:r>
              <a:rPr lang="en-US" altLang="en-US" sz="2800" b="1" dirty="0" smtClean="0"/>
              <a:t>heredity</a:t>
            </a:r>
            <a:r>
              <a:rPr lang="en-US" altLang="en-US" sz="2800" dirty="0" smtClean="0"/>
              <a:t> or </a:t>
            </a:r>
            <a:r>
              <a:rPr lang="en-US" altLang="en-US" sz="2800" b="1" dirty="0" smtClean="0"/>
              <a:t>inheritance</a:t>
            </a:r>
            <a:r>
              <a:rPr lang="en-US" altLang="en-US" sz="2800" dirty="0" smtClean="0"/>
              <a:t>.</a:t>
            </a:r>
          </a:p>
          <a:p>
            <a:pPr eaLnBrk="1" hangingPunct="1">
              <a:buFontTx/>
              <a:buBlip>
                <a:blip r:embed="rId3"/>
              </a:buBlip>
            </a:pPr>
            <a:r>
              <a:rPr lang="en-US" altLang="en-US" sz="2800" dirty="0" smtClean="0"/>
              <a:t>Each characteristic or trait has two genes – one derived from each of the parents.</a:t>
            </a:r>
          </a:p>
          <a:p>
            <a:pPr eaLnBrk="1" hangingPunct="1">
              <a:buFontTx/>
              <a:buBlip>
                <a:blip r:embed="rId3"/>
              </a:buBlip>
            </a:pPr>
            <a:r>
              <a:rPr lang="en-US" altLang="en-US" sz="2800" dirty="0" smtClean="0"/>
              <a:t>If both genes for a characteristic are the same, the plant is </a:t>
            </a:r>
            <a:r>
              <a:rPr lang="en-US" altLang="en-US" sz="2800" b="1" dirty="0" smtClean="0"/>
              <a:t>homozygous</a:t>
            </a:r>
            <a:r>
              <a:rPr lang="en-US" altLang="en-US" sz="2800" dirty="0" smtClean="0"/>
              <a:t> for that characteristic.</a:t>
            </a:r>
          </a:p>
          <a:p>
            <a:pPr eaLnBrk="1" hangingPunct="1">
              <a:buFontTx/>
              <a:buBlip>
                <a:blip r:embed="rId3"/>
              </a:buBlip>
            </a:pPr>
            <a:r>
              <a:rPr lang="en-US" altLang="en-US" sz="2800" dirty="0" smtClean="0"/>
              <a:t>If the two genes differ, the plant is </a:t>
            </a:r>
            <a:r>
              <a:rPr lang="en-US" altLang="en-US" sz="2800" b="1" dirty="0" smtClean="0"/>
              <a:t>heterozygous</a:t>
            </a:r>
            <a:r>
              <a:rPr lang="en-US" alt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275">
                                            <p:txEl>
                                              <p:pRg st="1" end="1"/>
                                            </p:txEl>
                                          </p:spTgt>
                                        </p:tgtEl>
                                        <p:attrNameLst>
                                          <p:attrName>style.visibility</p:attrName>
                                        </p:attrNameLst>
                                      </p:cBhvr>
                                      <p:to>
                                        <p:strVal val="visible"/>
                                      </p:to>
                                    </p:set>
                                    <p:anim calcmode="lin" valueType="num">
                                      <p:cBhvr additive="base">
                                        <p:cTn id="7"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4275">
                                            <p:txEl>
                                              <p:pRg st="0" end="0"/>
                                            </p:txEl>
                                          </p:spTgt>
                                        </p:tgtEl>
                                        <p:attrNameLst>
                                          <p:attrName>style.visibility</p:attrName>
                                        </p:attrNameLst>
                                      </p:cBhvr>
                                      <p:to>
                                        <p:strVal val="visible"/>
                                      </p:to>
                                    </p:set>
                                    <p:anim calcmode="lin" valueType="num">
                                      <p:cBhvr additive="base">
                                        <p:cTn id="13"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275">
                                            <p:txEl>
                                              <p:pRg st="3" end="3"/>
                                            </p:txEl>
                                          </p:spTgt>
                                        </p:tgtEl>
                                        <p:attrNameLst>
                                          <p:attrName>style.visibility</p:attrName>
                                        </p:attrNameLst>
                                      </p:cBhvr>
                                      <p:to>
                                        <p:strVal val="visible"/>
                                      </p:to>
                                    </p:set>
                                    <p:anim calcmode="lin" valueType="num">
                                      <p:cBhvr additive="base">
                                        <p:cTn id="25" dur="500" fill="hold"/>
                                        <p:tgtEl>
                                          <p:spTgt spid="542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FDC8B71-2867-4A3F-9B8A-3E87F151ABBD}" type="slidenum">
              <a:rPr lang="en-US" altLang="en-US" sz="1400" smtClean="0"/>
              <a:pPr eaLnBrk="1" hangingPunct="1"/>
              <a:t>8</a:t>
            </a:fld>
            <a:endParaRPr lang="en-US" altLang="en-US" sz="1400" smtClean="0"/>
          </a:p>
        </p:txBody>
      </p:sp>
      <p:sp>
        <p:nvSpPr>
          <p:cNvPr id="11267" name="Rectangle 2"/>
          <p:cNvSpPr>
            <a:spLocks noGrp="1" noChangeArrowheads="1"/>
          </p:cNvSpPr>
          <p:nvPr>
            <p:ph type="title"/>
          </p:nvPr>
        </p:nvSpPr>
        <p:spPr/>
        <p:txBody>
          <a:bodyPr/>
          <a:lstStyle/>
          <a:p>
            <a:pPr eaLnBrk="1" hangingPunct="1"/>
            <a:r>
              <a:rPr lang="en-US" altLang="en-US" sz="4000" smtClean="0"/>
              <a:t>Which Trait Wins in Heterozygous Pairings?</a:t>
            </a:r>
          </a:p>
        </p:txBody>
      </p:sp>
      <p:sp>
        <p:nvSpPr>
          <p:cNvPr id="11268" name="Rectangle 3"/>
          <p:cNvSpPr>
            <a:spLocks noGrp="1" noChangeArrowheads="1"/>
          </p:cNvSpPr>
          <p:nvPr>
            <p:ph type="body" idx="1"/>
          </p:nvPr>
        </p:nvSpPr>
        <p:spPr>
          <a:xfrm>
            <a:off x="457200" y="1905000"/>
            <a:ext cx="8229600" cy="4221163"/>
          </a:xfrm>
        </p:spPr>
        <p:txBody>
          <a:bodyPr/>
          <a:lstStyle/>
          <a:p>
            <a:pPr eaLnBrk="1" hangingPunct="1">
              <a:buFontTx/>
              <a:buNone/>
            </a:pPr>
            <a:r>
              <a:rPr lang="en-US" altLang="en-US" dirty="0" smtClean="0"/>
              <a:t>The law of dominance offered by Mendel states that one gene of the pair may exert influence over the other.</a:t>
            </a:r>
          </a:p>
        </p:txBody>
      </p:sp>
      <p:pic>
        <p:nvPicPr>
          <p:cNvPr id="11269" name="Picture 6" descr="MCAN00751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494088"/>
            <a:ext cx="4354513" cy="319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7" descr="MCAN01306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5078413"/>
            <a:ext cx="228600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 Box 8"/>
          <p:cNvSpPr txBox="1">
            <a:spLocks noChangeArrowheads="1"/>
          </p:cNvSpPr>
          <p:nvPr/>
        </p:nvSpPr>
        <p:spPr bwMode="auto">
          <a:xfrm>
            <a:off x="4419600" y="5105400"/>
            <a:ext cx="533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6000" b="1" dirty="0"/>
              <a:t>D</a:t>
            </a:r>
          </a:p>
        </p:txBody>
      </p:sp>
      <p:sp>
        <p:nvSpPr>
          <p:cNvPr id="11272" name="Text Box 9"/>
          <p:cNvSpPr txBox="1">
            <a:spLocks noChangeArrowheads="1"/>
          </p:cNvSpPr>
          <p:nvPr/>
        </p:nvSpPr>
        <p:spPr bwMode="auto">
          <a:xfrm>
            <a:off x="769434" y="5913606"/>
            <a:ext cx="457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6000" b="1" dirty="0"/>
              <a:t>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AC31153-6FD2-4AEE-9926-ECD4107394AE}" type="slidenum">
              <a:rPr lang="en-US" altLang="en-US" sz="1400" smtClean="0"/>
              <a:pPr eaLnBrk="1" hangingPunct="1"/>
              <a:t>9</a:t>
            </a:fld>
            <a:endParaRPr lang="en-US" altLang="en-US" sz="1400" smtClean="0"/>
          </a:p>
        </p:txBody>
      </p:sp>
      <p:sp>
        <p:nvSpPr>
          <p:cNvPr id="12291" name="Rectangle 2"/>
          <p:cNvSpPr>
            <a:spLocks noGrp="1" noChangeArrowheads="1"/>
          </p:cNvSpPr>
          <p:nvPr>
            <p:ph type="title"/>
          </p:nvPr>
        </p:nvSpPr>
        <p:spPr/>
        <p:txBody>
          <a:bodyPr/>
          <a:lstStyle/>
          <a:p>
            <a:pPr eaLnBrk="1" hangingPunct="1"/>
            <a:r>
              <a:rPr lang="en-US" altLang="en-US" smtClean="0"/>
              <a:t>Dominance</a:t>
            </a:r>
          </a:p>
        </p:txBody>
      </p:sp>
      <p:sp>
        <p:nvSpPr>
          <p:cNvPr id="52227" name="Rectangle 3"/>
          <p:cNvSpPr>
            <a:spLocks noGrp="1" noChangeArrowheads="1"/>
          </p:cNvSpPr>
          <p:nvPr>
            <p:ph type="body" idx="1"/>
          </p:nvPr>
        </p:nvSpPr>
        <p:spPr/>
        <p:txBody>
          <a:bodyPr/>
          <a:lstStyle/>
          <a:p>
            <a:pPr eaLnBrk="1" hangingPunct="1">
              <a:buFontTx/>
              <a:buBlip>
                <a:blip r:embed="rId3"/>
              </a:buBlip>
            </a:pPr>
            <a:r>
              <a:rPr lang="en-US" altLang="en-US" dirty="0" smtClean="0"/>
              <a:t>One gene overrides the other gene and is visible in the organism’s phenotype.</a:t>
            </a:r>
          </a:p>
          <a:p>
            <a:pPr eaLnBrk="1" hangingPunct="1">
              <a:buFontTx/>
              <a:buBlip>
                <a:blip r:embed="rId3"/>
              </a:buBlip>
            </a:pPr>
            <a:r>
              <a:rPr lang="en-US" altLang="en-US" dirty="0" smtClean="0"/>
              <a:t>This is also referred to as a </a:t>
            </a:r>
            <a:r>
              <a:rPr lang="en-US" altLang="en-US" b="1" dirty="0" smtClean="0"/>
              <a:t>dominant trait</a:t>
            </a:r>
            <a:r>
              <a:rPr lang="en-US" alt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_Systems_Ppt_Template_V2">
  <a:themeElements>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Systems_Ppt_Template_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Systems_Ppt_Template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Systems_Ppt_Template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Systems_Ppt_Template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Systems_Ppt_Template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Systems_Ppt_Template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Systems_Ppt_Template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Systems_Ppt_Template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Systems_Ppt_Template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Systems_Ppt_Template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Systems_Ppt_Template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Systems_Ppt_Template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701</TotalTime>
  <Words>1298</Words>
  <Application>Microsoft Office PowerPoint</Application>
  <PresentationFormat>On-screen Show (4:3)</PresentationFormat>
  <Paragraphs>164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 New Roman</vt:lpstr>
      <vt:lpstr>Verdana</vt:lpstr>
      <vt:lpstr>Plant_Systems_Ppt_Template_V2</vt:lpstr>
      <vt:lpstr>PowerPoint Presentation</vt:lpstr>
      <vt:lpstr>Fun-de-Mendels of Genetics  Unit 7 – Plant Reproduction Lesson 7.1 Plant Genetics</vt:lpstr>
      <vt:lpstr>Gregor Mendel: The Man, the Monk, the Master of Genetics</vt:lpstr>
      <vt:lpstr>What are genes?</vt:lpstr>
      <vt:lpstr>Genotype</vt:lpstr>
      <vt:lpstr>Phenotype</vt:lpstr>
      <vt:lpstr>How Heredity is Affected by Genes</vt:lpstr>
      <vt:lpstr>Which Trait Wins in Heterozygous Pairings?</vt:lpstr>
      <vt:lpstr>Dominance</vt:lpstr>
      <vt:lpstr>Recessive</vt:lpstr>
      <vt:lpstr>Predicting Offspring</vt:lpstr>
      <vt:lpstr>Flower Color</vt:lpstr>
      <vt:lpstr>Punnett Square</vt:lpstr>
      <vt:lpstr>Results of Homozygous Pairing</vt:lpstr>
      <vt:lpstr>Let’s see how recessive genes reappear…</vt:lpstr>
      <vt:lpstr>The Results…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Fun-de-Mendels of Genetics</dc:title>
  <dc:subject>ASP - Unit 7 - Lesson 7.1 Plant Genetics</dc:subject>
  <dc:creator>Dan Jansen</dc:creator>
  <cp:lastModifiedBy>Melanie Bloom</cp:lastModifiedBy>
  <cp:revision>51</cp:revision>
  <dcterms:created xsi:type="dcterms:W3CDTF">2007-11-17T23:02:30Z</dcterms:created>
  <dcterms:modified xsi:type="dcterms:W3CDTF">2015-04-18T17:07:16Z</dcterms:modified>
</cp:coreProperties>
</file>