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71" r:id="rId3"/>
    <p:sldId id="281" r:id="rId4"/>
    <p:sldId id="282" r:id="rId5"/>
    <p:sldId id="274" r:id="rId6"/>
    <p:sldId id="279" r:id="rId7"/>
    <p:sldId id="272" r:id="rId8"/>
    <p:sldId id="273" r:id="rId9"/>
    <p:sldId id="276" r:id="rId10"/>
    <p:sldId id="277" r:id="rId11"/>
    <p:sldId id="275" r:id="rId12"/>
    <p:sldId id="278" r:id="rId13"/>
    <p:sldId id="259" r:id="rId14"/>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anie Bloom" initials="MB" lastIdx="1" clrIdx="0"/>
  <p:cmAuthor id="1" name="Dan Jansen" initials="D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6966" autoAdjust="0"/>
  </p:normalViewPr>
  <p:slideViewPr>
    <p:cSldViewPr>
      <p:cViewPr varScale="1">
        <p:scale>
          <a:sx n="50" d="100"/>
          <a:sy n="50" d="100"/>
        </p:scale>
        <p:origin x="19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87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dirty="0"/>
              <a:t>Degrees of Growth</a:t>
            </a:r>
          </a:p>
        </p:txBody>
      </p:sp>
      <p:sp>
        <p:nvSpPr>
          <p:cNvPr id="348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smtClean="0">
                <a:solidFill>
                  <a:srgbClr val="000000"/>
                </a:solidFill>
                <a:cs typeface="Times New Roman" pitchFamily="18" charset="0"/>
              </a:defRPr>
            </a:lvl1pPr>
          </a:lstStyle>
          <a:p>
            <a:pPr>
              <a:defRPr/>
            </a:pPr>
            <a:r>
              <a:rPr lang="en-US" dirty="0"/>
              <a:t>Curriculum for Agricultural Science Education – Copyright </a:t>
            </a:r>
            <a:r>
              <a:rPr lang="en-US" dirty="0" smtClean="0"/>
              <a:t>2015</a:t>
            </a:r>
            <a:endParaRPr lang="en-US" sz="1200" dirty="0"/>
          </a:p>
        </p:txBody>
      </p:sp>
      <p:sp>
        <p:nvSpPr>
          <p:cNvPr id="348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37A01B9-22C1-4BC1-A88A-4561CC02230F}" type="slidenum">
              <a:rPr lang="en-US"/>
              <a:pPr>
                <a:defRPr/>
              </a:pPr>
              <a:t>‹#›</a:t>
            </a:fld>
            <a:endParaRPr lang="en-US" dirty="0"/>
          </a:p>
        </p:txBody>
      </p:sp>
      <p:pic>
        <p:nvPicPr>
          <p:cNvPr id="32774"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667" b="16667"/>
          <a:stretch>
            <a:fillRect/>
          </a:stretch>
        </p:blipFill>
        <p:spPr bwMode="auto">
          <a:xfrm>
            <a:off x="5562600" y="8534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6 – Lesson 6.4 Chilly Lilies</a:t>
            </a:r>
            <a:endParaRPr lang="en-US" dirty="0"/>
          </a:p>
        </p:txBody>
      </p:sp>
    </p:spTree>
    <p:extLst>
      <p:ext uri="{BB962C8B-B14F-4D97-AF65-F5344CB8AC3E}">
        <p14:creationId xmlns:p14="http://schemas.microsoft.com/office/powerpoint/2010/main" val="3513450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dirty="0"/>
              <a:t>Degrees of Growth</a:t>
            </a:r>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6 – Lesson 6.4 Chilly Lilies</a:t>
            </a: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smtClean="0">
                <a:solidFill>
                  <a:srgbClr val="000000"/>
                </a:solidFill>
                <a:cs typeface="Times New Roman" pitchFamily="18" charset="0"/>
              </a:defRPr>
            </a:lvl1pPr>
          </a:lstStyle>
          <a:p>
            <a:pPr>
              <a:defRPr/>
            </a:pPr>
            <a:r>
              <a:rPr lang="en-US" dirty="0" smtClean="0"/>
              <a:t>Curriculum for Agricultural Science Education – Copyright 2015</a:t>
            </a:r>
            <a:endParaRPr lang="en-US" sz="1200"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870213B-39E2-48A9-9992-F25D8A132E94}" type="slidenum">
              <a:rPr lang="en-US"/>
              <a:pPr>
                <a:defRPr/>
              </a:pPr>
              <a:t>‹#›</a:t>
            </a:fld>
            <a:endParaRPr lang="en-US" dirty="0"/>
          </a:p>
        </p:txBody>
      </p:sp>
      <p:pic>
        <p:nvPicPr>
          <p:cNvPr id="17415" name="Picture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667" b="16667"/>
          <a:stretch>
            <a:fillRect/>
          </a:stretch>
        </p:blipFill>
        <p:spPr bwMode="auto">
          <a:xfrm>
            <a:off x="5562600" y="8534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222127"/>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Degrees of Growth</a:t>
            </a:r>
          </a:p>
        </p:txBody>
      </p:sp>
      <p:sp>
        <p:nvSpPr>
          <p:cNvPr id="184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a:solidFill>
                  <a:srgbClr val="000000"/>
                </a:solidFill>
              </a:rPr>
              <a:t>Curriculum for Agricultural Science Education – Copyright </a:t>
            </a:r>
            <a:r>
              <a:rPr lang="en-US" altLang="en-US" sz="1000" dirty="0" smtClean="0">
                <a:solidFill>
                  <a:srgbClr val="000000"/>
                </a:solidFill>
              </a:rPr>
              <a:t>2015</a:t>
            </a:r>
            <a:endParaRPr lang="en-US" altLang="en-US" sz="1200" dirty="0"/>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D26C12CF-1362-4E9E-B0EB-2A461A8088CC}" type="slidenum">
              <a:rPr lang="en-US" altLang="en-US" sz="1200" smtClean="0"/>
              <a:pPr eaLnBrk="1" hangingPunct="1"/>
              <a:t>1</a:t>
            </a:fld>
            <a:endParaRPr lang="en-US" altLang="en-US" sz="1200" dirty="0" smtClean="0"/>
          </a:p>
        </p:txBody>
      </p:sp>
      <p:sp>
        <p:nvSpPr>
          <p:cNvPr id="18438" name="Rectangle 2"/>
          <p:cNvSpPr>
            <a:spLocks noGrp="1" noRot="1" noChangeAspect="1" noChangeArrowheads="1" noTextEdit="1"/>
          </p:cNvSpPr>
          <p:nvPr>
            <p:ph type="sldImg"/>
          </p:nvPr>
        </p:nvSpPr>
        <p:spPr>
          <a:ln/>
        </p:spPr>
      </p:sp>
      <p:sp>
        <p:nvSpPr>
          <p:cNvPr id="1843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8"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6 – Lesson 6.4 Chilly Lilies</a:t>
            </a:r>
            <a:endParaRPr lang="en-US" dirty="0"/>
          </a:p>
        </p:txBody>
      </p:sp>
    </p:spTree>
    <p:extLst>
      <p:ext uri="{BB962C8B-B14F-4D97-AF65-F5344CB8AC3E}">
        <p14:creationId xmlns:p14="http://schemas.microsoft.com/office/powerpoint/2010/main" val="375802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Degrees of Growth</a:t>
            </a:r>
          </a:p>
        </p:txBody>
      </p:sp>
      <p:sp>
        <p:nvSpPr>
          <p:cNvPr id="286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a:solidFill>
                  <a:srgbClr val="000000"/>
                </a:solidFill>
              </a:rPr>
              <a:t>Curriculum for Agricultural Science Education – Copyright </a:t>
            </a:r>
            <a:r>
              <a:rPr lang="en-US" altLang="en-US" sz="1000" dirty="0" smtClean="0">
                <a:solidFill>
                  <a:srgbClr val="000000"/>
                </a:solidFill>
              </a:rPr>
              <a:t>2015</a:t>
            </a:r>
            <a:endParaRPr lang="en-US" altLang="en-US" sz="1200" dirty="0"/>
          </a:p>
        </p:txBody>
      </p:sp>
      <p:sp>
        <p:nvSpPr>
          <p:cNvPr id="286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A0674CFC-7869-487B-9060-26DDDBEFFF3C}" type="slidenum">
              <a:rPr lang="en-US" altLang="en-US" sz="1200" smtClean="0"/>
              <a:pPr eaLnBrk="1" hangingPunct="1"/>
              <a:t>10</a:t>
            </a:fld>
            <a:endParaRPr lang="en-US" altLang="en-US" sz="1200" dirty="0" smtClean="0"/>
          </a:p>
        </p:txBody>
      </p:sp>
      <p:sp>
        <p:nvSpPr>
          <p:cNvPr id="28678" name="Rectangle 2"/>
          <p:cNvSpPr>
            <a:spLocks noGrp="1" noRot="1" noChangeAspect="1" noChangeArrowheads="1" noTextEdit="1"/>
          </p:cNvSpPr>
          <p:nvPr>
            <p:ph type="sldImg"/>
          </p:nvPr>
        </p:nvSpPr>
        <p:spPr>
          <a:ln/>
        </p:spPr>
      </p:sp>
      <p:sp>
        <p:nvSpPr>
          <p:cNvPr id="2867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Be sure to have students copy this formula in their notes because they will use this formula for </a:t>
            </a:r>
            <a:r>
              <a:rPr lang="en-US" altLang="en-US" i="1" dirty="0" smtClean="0"/>
              <a:t>Activity 6.4.1 Comparing Growing Locations</a:t>
            </a:r>
            <a:r>
              <a:rPr lang="en-US" altLang="en-US" dirty="0" smtClean="0"/>
              <a:t> and </a:t>
            </a:r>
            <a:r>
              <a:rPr lang="en-US" altLang="en-US" i="1" dirty="0" smtClean="0"/>
              <a:t>Problem 6.4.2 Forecasting Harvest</a:t>
            </a:r>
            <a:r>
              <a:rPr lang="en-US" altLang="en-US" dirty="0" smtClean="0"/>
              <a:t>.</a:t>
            </a:r>
          </a:p>
        </p:txBody>
      </p:sp>
      <p:sp>
        <p:nvSpPr>
          <p:cNvPr id="8"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6 – Lesson 6.4 Chilly Lilies</a:t>
            </a:r>
            <a:endParaRPr lang="en-US" dirty="0"/>
          </a:p>
        </p:txBody>
      </p:sp>
    </p:spTree>
    <p:extLst>
      <p:ext uri="{BB962C8B-B14F-4D97-AF65-F5344CB8AC3E}">
        <p14:creationId xmlns:p14="http://schemas.microsoft.com/office/powerpoint/2010/main" val="174761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Degrees of Growth</a:t>
            </a:r>
          </a:p>
        </p:txBody>
      </p:sp>
      <p:sp>
        <p:nvSpPr>
          <p:cNvPr id="2970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a:solidFill>
                  <a:srgbClr val="000000"/>
                </a:solidFill>
              </a:rPr>
              <a:t>Curriculum for Agricultural Science Education – Copyright </a:t>
            </a:r>
            <a:r>
              <a:rPr lang="en-US" altLang="en-US" sz="1000" dirty="0" smtClean="0">
                <a:solidFill>
                  <a:srgbClr val="000000"/>
                </a:solidFill>
              </a:rPr>
              <a:t>2015</a:t>
            </a:r>
            <a:endParaRPr lang="en-US" altLang="en-US" sz="1200" dirty="0"/>
          </a:p>
        </p:txBody>
      </p:sp>
      <p:sp>
        <p:nvSpPr>
          <p:cNvPr id="297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D49A47EF-4F56-403C-A927-F370A33563C2}" type="slidenum">
              <a:rPr lang="en-US" altLang="en-US" sz="1200" smtClean="0"/>
              <a:pPr eaLnBrk="1" hangingPunct="1"/>
              <a:t>11</a:t>
            </a:fld>
            <a:endParaRPr lang="en-US" altLang="en-US" sz="1200" dirty="0"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To break dormancy, you alter the growing environment to imitate natural cycles of seasonal temperatures.</a:t>
            </a:r>
          </a:p>
        </p:txBody>
      </p:sp>
      <p:sp>
        <p:nvSpPr>
          <p:cNvPr id="8"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6 – Lesson 6.4 Chilly Lilies</a:t>
            </a:r>
            <a:endParaRPr lang="en-US" dirty="0"/>
          </a:p>
        </p:txBody>
      </p:sp>
    </p:spTree>
    <p:extLst>
      <p:ext uri="{BB962C8B-B14F-4D97-AF65-F5344CB8AC3E}">
        <p14:creationId xmlns:p14="http://schemas.microsoft.com/office/powerpoint/2010/main" val="3704976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Degrees of Growth</a:t>
            </a:r>
          </a:p>
        </p:txBody>
      </p:sp>
      <p:sp>
        <p:nvSpPr>
          <p:cNvPr id="307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a:solidFill>
                  <a:srgbClr val="000000"/>
                </a:solidFill>
              </a:rPr>
              <a:t>Curriculum for Agricultural Science Education – Copyright </a:t>
            </a:r>
            <a:r>
              <a:rPr lang="en-US" altLang="en-US" sz="1000" dirty="0" smtClean="0">
                <a:solidFill>
                  <a:srgbClr val="000000"/>
                </a:solidFill>
              </a:rPr>
              <a:t>2015</a:t>
            </a:r>
            <a:endParaRPr lang="en-US" altLang="en-US" sz="1200" dirty="0"/>
          </a:p>
        </p:txBody>
      </p:sp>
      <p:sp>
        <p:nvSpPr>
          <p:cNvPr id="307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015AA3A4-9EAD-4804-A98E-9F3C400EA486}" type="slidenum">
              <a:rPr lang="en-US" altLang="en-US" sz="1200" smtClean="0"/>
              <a:pPr eaLnBrk="1" hangingPunct="1"/>
              <a:t>12</a:t>
            </a:fld>
            <a:endParaRPr lang="en-US" altLang="en-US" sz="1200" dirty="0" smtClean="0"/>
          </a:p>
        </p:txBody>
      </p:sp>
      <p:sp>
        <p:nvSpPr>
          <p:cNvPr id="30726" name="Rectangle 2"/>
          <p:cNvSpPr>
            <a:spLocks noGrp="1" noRot="1" noChangeAspect="1" noChangeArrowheads="1" noTextEdit="1"/>
          </p:cNvSpPr>
          <p:nvPr>
            <p:ph type="sldImg"/>
          </p:nvPr>
        </p:nvSpPr>
        <p:spPr>
          <a:ln/>
        </p:spPr>
      </p:sp>
      <p:sp>
        <p:nvSpPr>
          <p:cNvPr id="3072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Forcing and vernalization will be discussed further in </a:t>
            </a:r>
            <a:r>
              <a:rPr lang="en-US" altLang="en-US" i="1" dirty="0" smtClean="0"/>
              <a:t>Project 6.4.3 Forcing Bulbs to Grow</a:t>
            </a:r>
            <a:r>
              <a:rPr lang="en-US" altLang="en-US" dirty="0" smtClean="0"/>
              <a:t>.</a:t>
            </a:r>
          </a:p>
        </p:txBody>
      </p:sp>
      <p:sp>
        <p:nvSpPr>
          <p:cNvPr id="8"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6 – Lesson 6.4 Chilly Lilies</a:t>
            </a:r>
            <a:endParaRPr lang="en-US" dirty="0"/>
          </a:p>
        </p:txBody>
      </p:sp>
    </p:spTree>
    <p:extLst>
      <p:ext uri="{BB962C8B-B14F-4D97-AF65-F5344CB8AC3E}">
        <p14:creationId xmlns:p14="http://schemas.microsoft.com/office/powerpoint/2010/main" val="247108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Degrees of Growth</a:t>
            </a:r>
          </a:p>
        </p:txBody>
      </p:sp>
      <p:sp>
        <p:nvSpPr>
          <p:cNvPr id="317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a:solidFill>
                  <a:srgbClr val="000000"/>
                </a:solidFill>
              </a:rPr>
              <a:t>Curriculum for Agricultural Science Education – Copyright </a:t>
            </a:r>
            <a:r>
              <a:rPr lang="en-US" altLang="en-US" sz="1000" dirty="0" smtClean="0">
                <a:solidFill>
                  <a:srgbClr val="000000"/>
                </a:solidFill>
              </a:rPr>
              <a:t>2015</a:t>
            </a:r>
            <a:endParaRPr lang="en-US" altLang="en-US" sz="1200" dirty="0"/>
          </a:p>
        </p:txBody>
      </p:sp>
      <p:sp>
        <p:nvSpPr>
          <p:cNvPr id="317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77D717F6-EDA7-4892-BF0C-490D17CD68BC}" type="slidenum">
              <a:rPr lang="en-US" altLang="en-US" sz="1200" smtClean="0"/>
              <a:pPr eaLnBrk="1" hangingPunct="1"/>
              <a:t>13</a:t>
            </a:fld>
            <a:endParaRPr lang="en-US" altLang="en-US" sz="1200" dirty="0" smtClean="0"/>
          </a:p>
        </p:txBody>
      </p:sp>
      <p:sp>
        <p:nvSpPr>
          <p:cNvPr id="31750" name="Rectangle 2"/>
          <p:cNvSpPr>
            <a:spLocks noGrp="1" noRot="1" noChangeAspect="1" noChangeArrowheads="1" noTextEdit="1"/>
          </p:cNvSpPr>
          <p:nvPr>
            <p:ph type="sldImg"/>
          </p:nvPr>
        </p:nvSpPr>
        <p:spPr>
          <a:ln/>
        </p:spPr>
      </p:sp>
      <p:sp>
        <p:nvSpPr>
          <p:cNvPr id="3175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8"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6 – Lesson 6.4 Chilly Lilies</a:t>
            </a:r>
            <a:endParaRPr lang="en-US" dirty="0"/>
          </a:p>
        </p:txBody>
      </p:sp>
    </p:spTree>
    <p:extLst>
      <p:ext uri="{BB962C8B-B14F-4D97-AF65-F5344CB8AC3E}">
        <p14:creationId xmlns:p14="http://schemas.microsoft.com/office/powerpoint/2010/main" val="399408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Degrees of Growth</a:t>
            </a:r>
          </a:p>
        </p:txBody>
      </p:sp>
      <p:sp>
        <p:nvSpPr>
          <p:cNvPr id="194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a:solidFill>
                  <a:srgbClr val="000000"/>
                </a:solidFill>
              </a:rPr>
              <a:t>Curriculum for Agricultural Science Education – Copyright </a:t>
            </a:r>
            <a:r>
              <a:rPr lang="en-US" altLang="en-US" sz="1000" dirty="0" smtClean="0">
                <a:solidFill>
                  <a:srgbClr val="000000"/>
                </a:solidFill>
              </a:rPr>
              <a:t>2015</a:t>
            </a:r>
            <a:endParaRPr lang="en-US" altLang="en-US" sz="1200" dirty="0"/>
          </a:p>
        </p:txBody>
      </p:sp>
      <p:sp>
        <p:nvSpPr>
          <p:cNvPr id="194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7A656CF7-391B-46A1-AF94-798D04BA776D}" type="slidenum">
              <a:rPr lang="en-US" altLang="en-US" sz="1200" smtClean="0"/>
              <a:pPr eaLnBrk="1" hangingPunct="1"/>
              <a:t>2</a:t>
            </a:fld>
            <a:endParaRPr lang="en-US" altLang="en-US" sz="1200" dirty="0" smtClean="0"/>
          </a:p>
        </p:txBody>
      </p:sp>
      <p:sp>
        <p:nvSpPr>
          <p:cNvPr id="19462" name="Rectangle 2"/>
          <p:cNvSpPr>
            <a:spLocks noGrp="1" noRot="1" noChangeAspect="1" noChangeArrowheads="1" noTextEdit="1"/>
          </p:cNvSpPr>
          <p:nvPr>
            <p:ph type="sldImg"/>
          </p:nvPr>
        </p:nvSpPr>
        <p:spPr>
          <a:ln/>
        </p:spPr>
      </p:sp>
      <p:sp>
        <p:nvSpPr>
          <p:cNvPr id="1946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presentation is an overview of how temperature effects plant health and growth. It is important to take careful notes to be used later.</a:t>
            </a:r>
          </a:p>
        </p:txBody>
      </p:sp>
      <p:sp>
        <p:nvSpPr>
          <p:cNvPr id="8"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6 – Lesson 6.4 Chilly Lilies</a:t>
            </a:r>
            <a:endParaRPr lang="en-US" dirty="0"/>
          </a:p>
        </p:txBody>
      </p:sp>
    </p:spTree>
    <p:extLst>
      <p:ext uri="{BB962C8B-B14F-4D97-AF65-F5344CB8AC3E}">
        <p14:creationId xmlns:p14="http://schemas.microsoft.com/office/powerpoint/2010/main" val="147832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Degrees of Growth</a:t>
            </a:r>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a:solidFill>
                  <a:srgbClr val="000000"/>
                </a:solidFill>
              </a:rPr>
              <a:t>Curriculum for Agricultural Science Education – Copyright </a:t>
            </a:r>
            <a:r>
              <a:rPr lang="en-US" altLang="en-US" sz="1000" dirty="0" smtClean="0">
                <a:solidFill>
                  <a:srgbClr val="000000"/>
                </a:solidFill>
              </a:rPr>
              <a:t>2015</a:t>
            </a:r>
            <a:endParaRPr lang="en-US" altLang="en-US" sz="1200" dirty="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27953F0-2101-44F1-88FF-F9968C137061}" type="slidenum">
              <a:rPr lang="en-US" altLang="en-US" sz="1200" smtClean="0"/>
              <a:pPr eaLnBrk="1" hangingPunct="1"/>
              <a:t>3</a:t>
            </a:fld>
            <a:endParaRPr lang="en-US" altLang="en-US" sz="1200" dirty="0" smtClean="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All three of these factors are used to determine a plant hardiness zone and are discussed in the following slide.</a:t>
            </a:r>
          </a:p>
        </p:txBody>
      </p:sp>
      <p:sp>
        <p:nvSpPr>
          <p:cNvPr id="8"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6 – Lesson 6.4 Chilly Lilies</a:t>
            </a:r>
            <a:endParaRPr lang="en-US" dirty="0"/>
          </a:p>
        </p:txBody>
      </p:sp>
    </p:spTree>
    <p:extLst>
      <p:ext uri="{BB962C8B-B14F-4D97-AF65-F5344CB8AC3E}">
        <p14:creationId xmlns:p14="http://schemas.microsoft.com/office/powerpoint/2010/main" val="360175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Degrees of Growth</a:t>
            </a:r>
          </a:p>
        </p:txBody>
      </p:sp>
      <p:sp>
        <p:nvSpPr>
          <p:cNvPr id="215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a:solidFill>
                  <a:srgbClr val="000000"/>
                </a:solidFill>
              </a:rPr>
              <a:t>Curriculum for Agricultural Science Education – Copyright </a:t>
            </a:r>
            <a:r>
              <a:rPr lang="en-US" altLang="en-US" sz="1000" dirty="0" smtClean="0">
                <a:solidFill>
                  <a:srgbClr val="000000"/>
                </a:solidFill>
              </a:rPr>
              <a:t>2015</a:t>
            </a:r>
            <a:endParaRPr lang="en-US" altLang="en-US" sz="1200" dirty="0"/>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ABA495E3-2F39-4490-A57F-EDAF9CF3444A}" type="slidenum">
              <a:rPr lang="en-US" altLang="en-US" sz="1200" smtClean="0"/>
              <a:pPr eaLnBrk="1" hangingPunct="1"/>
              <a:t>4</a:t>
            </a:fld>
            <a:endParaRPr lang="en-US" altLang="en-US" sz="1200" dirty="0" smtClean="0"/>
          </a:p>
        </p:txBody>
      </p:sp>
      <p:sp>
        <p:nvSpPr>
          <p:cNvPr id="21510" name="Rectangle 2"/>
          <p:cNvSpPr>
            <a:spLocks noGrp="1" noRot="1" noChangeAspect="1" noChangeArrowheads="1" noTextEdit="1"/>
          </p:cNvSpPr>
          <p:nvPr>
            <p:ph type="sldImg"/>
          </p:nvPr>
        </p:nvSpPr>
        <p:spPr>
          <a:ln/>
        </p:spPr>
      </p:sp>
      <p:sp>
        <p:nvSpPr>
          <p:cNvPr id="2151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For a clearer image of a hardiness zone map for the U.S. see page 249 of </a:t>
            </a:r>
            <a:r>
              <a:rPr lang="en-US" altLang="en-US" i="1" dirty="0" smtClean="0"/>
              <a:t>Plant and Soil Science: Fundamentals and Applications</a:t>
            </a:r>
            <a:r>
              <a:rPr lang="en-US" altLang="en-US" dirty="0" smtClean="0"/>
              <a:t> (Parker, 2010) or the USDA website at URL: http://www.usna.usda.gov/Hardzone/ushzmap.html?.</a:t>
            </a:r>
          </a:p>
        </p:txBody>
      </p:sp>
      <p:sp>
        <p:nvSpPr>
          <p:cNvPr id="8"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6 – Lesson 6.4 Chilly Lilies</a:t>
            </a:r>
            <a:endParaRPr lang="en-US" dirty="0"/>
          </a:p>
        </p:txBody>
      </p:sp>
    </p:spTree>
    <p:extLst>
      <p:ext uri="{BB962C8B-B14F-4D97-AF65-F5344CB8AC3E}">
        <p14:creationId xmlns:p14="http://schemas.microsoft.com/office/powerpoint/2010/main" val="4041031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Degrees of Growth</a:t>
            </a:r>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a:solidFill>
                  <a:srgbClr val="000000"/>
                </a:solidFill>
              </a:rPr>
              <a:t>Curriculum for Agricultural Science Education – Copyright </a:t>
            </a:r>
            <a:r>
              <a:rPr lang="en-US" altLang="en-US" sz="1000" dirty="0" smtClean="0">
                <a:solidFill>
                  <a:srgbClr val="000000"/>
                </a:solidFill>
              </a:rPr>
              <a:t>2015</a:t>
            </a:r>
            <a:endParaRPr lang="en-US" altLang="en-US" sz="1200" dirty="0"/>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15016188-251E-4416-9E0E-61F6E5AADB91}" type="slidenum">
              <a:rPr lang="en-US" altLang="en-US" sz="1200" smtClean="0"/>
              <a:pPr eaLnBrk="1" hangingPunct="1"/>
              <a:t>5</a:t>
            </a:fld>
            <a:endParaRPr lang="en-US" altLang="en-US" sz="1200" dirty="0" smtClean="0"/>
          </a:p>
        </p:txBody>
      </p:sp>
      <p:sp>
        <p:nvSpPr>
          <p:cNvPr id="23558" name="Rectangle 2"/>
          <p:cNvSpPr>
            <a:spLocks noGrp="1" noRot="1" noChangeAspect="1" noChangeArrowheads="1" noTextEdit="1"/>
          </p:cNvSpPr>
          <p:nvPr>
            <p:ph type="sldImg"/>
          </p:nvPr>
        </p:nvSpPr>
        <p:spPr>
          <a:ln/>
        </p:spPr>
      </p:sp>
      <p:sp>
        <p:nvSpPr>
          <p:cNvPr id="2355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It is important to know the temperature requirements for plants that you are growing. If a plant is not suited for the growing environment, it will not grow well and possibly die before maturity.</a:t>
            </a:r>
          </a:p>
        </p:txBody>
      </p:sp>
      <p:sp>
        <p:nvSpPr>
          <p:cNvPr id="8"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6 – Lesson 6.4 Chilly Lilies</a:t>
            </a:r>
            <a:endParaRPr lang="en-US" dirty="0"/>
          </a:p>
        </p:txBody>
      </p:sp>
    </p:spTree>
    <p:extLst>
      <p:ext uri="{BB962C8B-B14F-4D97-AF65-F5344CB8AC3E}">
        <p14:creationId xmlns:p14="http://schemas.microsoft.com/office/powerpoint/2010/main" val="275598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Degrees of Growth</a:t>
            </a:r>
          </a:p>
        </p:txBody>
      </p:sp>
      <p:sp>
        <p:nvSpPr>
          <p:cNvPr id="225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a:solidFill>
                  <a:srgbClr val="000000"/>
                </a:solidFill>
              </a:rPr>
              <a:t>Curriculum for Agricultural Science Education – Copyright </a:t>
            </a:r>
            <a:r>
              <a:rPr lang="en-US" altLang="en-US" sz="1000" dirty="0" smtClean="0">
                <a:solidFill>
                  <a:srgbClr val="000000"/>
                </a:solidFill>
              </a:rPr>
              <a:t>2015</a:t>
            </a:r>
            <a:endParaRPr lang="en-US" altLang="en-US" sz="1200" dirty="0"/>
          </a:p>
        </p:txBody>
      </p:sp>
      <p:sp>
        <p:nvSpPr>
          <p:cNvPr id="225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317A77C4-944E-4FC6-B65E-F012E6B8635B}" type="slidenum">
              <a:rPr lang="en-US" altLang="en-US" sz="1200" smtClean="0"/>
              <a:pPr eaLnBrk="1" hangingPunct="1"/>
              <a:t>6</a:t>
            </a:fld>
            <a:endParaRPr lang="en-US" altLang="en-US" sz="1200" dirty="0" smtClean="0"/>
          </a:p>
        </p:txBody>
      </p:sp>
      <p:sp>
        <p:nvSpPr>
          <p:cNvPr id="22534" name="Rectangle 2"/>
          <p:cNvSpPr>
            <a:spLocks noGrp="1" noRot="1" noChangeAspect="1" noChangeArrowheads="1" noTextEdit="1"/>
          </p:cNvSpPr>
          <p:nvPr>
            <p:ph type="sldImg"/>
          </p:nvPr>
        </p:nvSpPr>
        <p:spPr>
          <a:ln/>
        </p:spPr>
      </p:sp>
      <p:sp>
        <p:nvSpPr>
          <p:cNvPr id="2253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presentation will highlight several of the plant requirements for temperature.</a:t>
            </a:r>
          </a:p>
          <a:p>
            <a:pPr eaLnBrk="1" hangingPunct="1"/>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These three points are discussed further in the next slides.</a:t>
            </a:r>
          </a:p>
        </p:txBody>
      </p:sp>
      <p:sp>
        <p:nvSpPr>
          <p:cNvPr id="8"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6 – Lesson 6.4 Chilly Lilies</a:t>
            </a:r>
            <a:endParaRPr lang="en-US" dirty="0"/>
          </a:p>
        </p:txBody>
      </p:sp>
    </p:spTree>
    <p:extLst>
      <p:ext uri="{BB962C8B-B14F-4D97-AF65-F5344CB8AC3E}">
        <p14:creationId xmlns:p14="http://schemas.microsoft.com/office/powerpoint/2010/main" val="2004456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Degrees of Growth</a:t>
            </a:r>
          </a:p>
        </p:txBody>
      </p:sp>
      <p:sp>
        <p:nvSpPr>
          <p:cNvPr id="256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a:solidFill>
                  <a:srgbClr val="000000"/>
                </a:solidFill>
              </a:rPr>
              <a:t>Curriculum for Agricultural Science Education – Copyright </a:t>
            </a:r>
            <a:r>
              <a:rPr lang="en-US" altLang="en-US" sz="1000" dirty="0" smtClean="0">
                <a:solidFill>
                  <a:srgbClr val="000000"/>
                </a:solidFill>
              </a:rPr>
              <a:t>2015</a:t>
            </a:r>
            <a:endParaRPr lang="en-US" altLang="en-US" sz="1200" dirty="0"/>
          </a:p>
        </p:txBody>
      </p:sp>
      <p:sp>
        <p:nvSpPr>
          <p:cNvPr id="256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0E031E90-9B75-42F5-A32C-945F94F03955}" type="slidenum">
              <a:rPr lang="en-US" altLang="en-US" sz="1200" smtClean="0"/>
              <a:pPr eaLnBrk="1" hangingPunct="1"/>
              <a:t>7</a:t>
            </a:fld>
            <a:endParaRPr lang="en-US" altLang="en-US" sz="1200" dirty="0" smtClean="0"/>
          </a:p>
        </p:txBody>
      </p:sp>
      <p:sp>
        <p:nvSpPr>
          <p:cNvPr id="25606" name="Rectangle 2"/>
          <p:cNvSpPr>
            <a:spLocks noGrp="1" noRot="1" noChangeAspect="1" noChangeArrowheads="1" noTextEdit="1"/>
          </p:cNvSpPr>
          <p:nvPr>
            <p:ph type="sldImg"/>
          </p:nvPr>
        </p:nvSpPr>
        <p:spPr>
          <a:ln/>
        </p:spPr>
      </p:sp>
      <p:sp>
        <p:nvSpPr>
          <p:cNvPr id="2560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Temperature is directly related to the rate of metabolism as presented in the next slide.</a:t>
            </a:r>
          </a:p>
        </p:txBody>
      </p:sp>
      <p:sp>
        <p:nvSpPr>
          <p:cNvPr id="8"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6 – Lesson 6.4 Chilly Lilies</a:t>
            </a:r>
            <a:endParaRPr lang="en-US" dirty="0"/>
          </a:p>
        </p:txBody>
      </p:sp>
    </p:spTree>
    <p:extLst>
      <p:ext uri="{BB962C8B-B14F-4D97-AF65-F5344CB8AC3E}">
        <p14:creationId xmlns:p14="http://schemas.microsoft.com/office/powerpoint/2010/main" val="2321561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Degrees of Growth</a:t>
            </a:r>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a:solidFill>
                  <a:srgbClr val="000000"/>
                </a:solidFill>
              </a:rPr>
              <a:t>Curriculum for Agricultural Science Education – Copyright </a:t>
            </a:r>
            <a:r>
              <a:rPr lang="en-US" altLang="en-US" sz="1000" dirty="0" smtClean="0">
                <a:solidFill>
                  <a:srgbClr val="000000"/>
                </a:solidFill>
              </a:rPr>
              <a:t>2015</a:t>
            </a:r>
            <a:endParaRPr lang="en-US" altLang="en-US" sz="1200" dirty="0"/>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1B1695E2-9165-418D-9269-999417E94852}" type="slidenum">
              <a:rPr lang="en-US" altLang="en-US" sz="1200" smtClean="0"/>
              <a:pPr eaLnBrk="1" hangingPunct="1"/>
              <a:t>8</a:t>
            </a:fld>
            <a:endParaRPr lang="en-US" altLang="en-US" sz="1200" dirty="0" smtClean="0"/>
          </a:p>
        </p:txBody>
      </p:sp>
      <p:sp>
        <p:nvSpPr>
          <p:cNvPr id="26630" name="Rectangle 2"/>
          <p:cNvSpPr>
            <a:spLocks noGrp="1" noRot="1" noChangeAspect="1" noChangeArrowheads="1" noTextEdit="1"/>
          </p:cNvSpPr>
          <p:nvPr>
            <p:ph type="sldImg"/>
          </p:nvPr>
        </p:nvSpPr>
        <p:spPr>
          <a:ln/>
        </p:spPr>
      </p:sp>
      <p:sp>
        <p:nvSpPr>
          <p:cNvPr id="2663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Warmer temperatures increase transpiration and therefore affects water translocation and loss. Photosynthesis rates are increased during periods of higher temperatures if light requirements are met. As plant growth increases, cell division will increase and respiration will increase.</a:t>
            </a:r>
          </a:p>
        </p:txBody>
      </p:sp>
      <p:sp>
        <p:nvSpPr>
          <p:cNvPr id="8"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6 – Lesson 6.4 Chilly Lilies</a:t>
            </a:r>
            <a:endParaRPr lang="en-US" dirty="0"/>
          </a:p>
        </p:txBody>
      </p:sp>
    </p:spTree>
    <p:extLst>
      <p:ext uri="{BB962C8B-B14F-4D97-AF65-F5344CB8AC3E}">
        <p14:creationId xmlns:p14="http://schemas.microsoft.com/office/powerpoint/2010/main" val="3319373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200" dirty="0" smtClean="0"/>
              <a:t>Degrees of Growth</a:t>
            </a:r>
          </a:p>
        </p:txBody>
      </p:sp>
      <p:sp>
        <p:nvSpPr>
          <p:cNvPr id="276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ltLang="en-US" sz="1000" dirty="0">
                <a:solidFill>
                  <a:srgbClr val="000000"/>
                </a:solidFill>
              </a:rPr>
              <a:t>Curriculum for Agricultural Science Education – Copyright </a:t>
            </a:r>
            <a:r>
              <a:rPr lang="en-US" altLang="en-US" sz="1000" dirty="0" smtClean="0">
                <a:solidFill>
                  <a:srgbClr val="000000"/>
                </a:solidFill>
              </a:rPr>
              <a:t>2015</a:t>
            </a:r>
            <a:endParaRPr lang="en-US" altLang="en-US" sz="1200" dirty="0"/>
          </a:p>
        </p:txBody>
      </p:sp>
      <p:sp>
        <p:nvSpPr>
          <p:cNvPr id="276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B690BDED-0C3B-48D4-AA34-470EBC2F9555}" type="slidenum">
              <a:rPr lang="en-US" altLang="en-US" sz="1200" smtClean="0"/>
              <a:pPr eaLnBrk="1" hangingPunct="1"/>
              <a:t>9</a:t>
            </a:fld>
            <a:endParaRPr lang="en-US" altLang="en-US" sz="1200" dirty="0" smtClean="0"/>
          </a:p>
        </p:txBody>
      </p:sp>
      <p:sp>
        <p:nvSpPr>
          <p:cNvPr id="27654" name="Rectangle 2"/>
          <p:cNvSpPr>
            <a:spLocks noGrp="1" noRot="1" noChangeAspect="1" noChangeArrowheads="1" noTextEdit="1"/>
          </p:cNvSpPr>
          <p:nvPr>
            <p:ph type="sldImg"/>
          </p:nvPr>
        </p:nvSpPr>
        <p:spPr>
          <a:ln/>
        </p:spPr>
      </p:sp>
      <p:sp>
        <p:nvSpPr>
          <p:cNvPr id="2765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See the formula for GDU on the next slide.</a:t>
            </a:r>
          </a:p>
        </p:txBody>
      </p:sp>
      <p:sp>
        <p:nvSpPr>
          <p:cNvPr id="8"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Principles of Agricultural Science – Plant</a:t>
            </a:r>
          </a:p>
          <a:p>
            <a:pPr>
              <a:defRPr/>
            </a:pPr>
            <a:r>
              <a:rPr lang="en-US" dirty="0" smtClean="0"/>
              <a:t>Unit 6 – Lesson 6.4 Chilly Lilies</a:t>
            </a:r>
            <a:endParaRPr lang="en-US" dirty="0"/>
          </a:p>
        </p:txBody>
      </p:sp>
    </p:spTree>
    <p:extLst>
      <p:ext uri="{BB962C8B-B14F-4D97-AF65-F5344CB8AC3E}">
        <p14:creationId xmlns:p14="http://schemas.microsoft.com/office/powerpoint/2010/main" val="1763153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
          <p:cNvGrpSpPr>
            <a:grpSpLocks/>
          </p:cNvGrpSpPr>
          <p:nvPr/>
        </p:nvGrpSpPr>
        <p:grpSpPr bwMode="auto">
          <a:xfrm>
            <a:off x="838200" y="228600"/>
            <a:ext cx="8305800" cy="5480050"/>
            <a:chOff x="528" y="144"/>
            <a:chExt cx="5232" cy="3452"/>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 y="144"/>
              <a:ext cx="3452" cy="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528" y="3072"/>
              <a:ext cx="5232" cy="327"/>
            </a:xfrm>
            <a:prstGeom prst="rect">
              <a:avLst/>
            </a:prstGeom>
            <a:solidFill>
              <a:srgbClr val="00CC00"/>
            </a:solidFill>
            <a:ln w="9525">
              <a:noFill/>
              <a:miter lim="800000"/>
              <a:headEnd/>
              <a:tailEnd/>
            </a:ln>
            <a:effectLst/>
          </p:spPr>
          <p:txBody>
            <a:bodyPr>
              <a:spAutoFit/>
            </a:bodyPr>
            <a:lstStyle/>
            <a:p>
              <a:pPr algn="ctr" eaLnBrk="0" hangingPunct="0">
                <a:spcBef>
                  <a:spcPct val="50000"/>
                </a:spcBef>
                <a:defRPr/>
              </a:pPr>
              <a:r>
                <a:rPr lang="en-US" sz="2800" b="1" dirty="0"/>
                <a:t>Principles of Agricultural Science – Plant</a:t>
              </a:r>
            </a:p>
          </p:txBody>
        </p:sp>
      </p:gr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CC1CD30C-3F73-44D9-A127-E4503E93E636}" type="slidenum">
              <a:rPr lang="en-US"/>
              <a:pPr>
                <a:defRPr/>
              </a:pPr>
              <a:t>‹#›</a:t>
            </a:fld>
            <a:endParaRPr lang="en-US" dirty="0"/>
          </a:p>
        </p:txBody>
      </p:sp>
    </p:spTree>
    <p:extLst>
      <p:ext uri="{BB962C8B-B14F-4D97-AF65-F5344CB8AC3E}">
        <p14:creationId xmlns:p14="http://schemas.microsoft.com/office/powerpoint/2010/main" val="155212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DBFE15-C432-4D6E-B950-38DB92AB6F29}" type="slidenum">
              <a:rPr lang="en-US"/>
              <a:pPr>
                <a:defRPr/>
              </a:pPr>
              <a:t>‹#›</a:t>
            </a:fld>
            <a:endParaRPr lang="en-US" dirty="0"/>
          </a:p>
        </p:txBody>
      </p:sp>
    </p:spTree>
    <p:extLst>
      <p:ext uri="{BB962C8B-B14F-4D97-AF65-F5344CB8AC3E}">
        <p14:creationId xmlns:p14="http://schemas.microsoft.com/office/powerpoint/2010/main" val="281403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D4ABE05-A214-4313-A27D-63E43FE199A7}" type="slidenum">
              <a:rPr lang="en-US"/>
              <a:pPr>
                <a:defRPr/>
              </a:pPr>
              <a:t>‹#›</a:t>
            </a:fld>
            <a:endParaRPr lang="en-US" dirty="0"/>
          </a:p>
        </p:txBody>
      </p:sp>
    </p:spTree>
    <p:extLst>
      <p:ext uri="{BB962C8B-B14F-4D97-AF65-F5344CB8AC3E}">
        <p14:creationId xmlns:p14="http://schemas.microsoft.com/office/powerpoint/2010/main" val="1711930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9C5533-7F86-409D-83CC-1ADB254C0D46}" type="slidenum">
              <a:rPr lang="en-US"/>
              <a:pPr>
                <a:defRPr/>
              </a:pPr>
              <a:t>‹#›</a:t>
            </a:fld>
            <a:endParaRPr lang="en-US" dirty="0"/>
          </a:p>
        </p:txBody>
      </p:sp>
    </p:spTree>
    <p:extLst>
      <p:ext uri="{BB962C8B-B14F-4D97-AF65-F5344CB8AC3E}">
        <p14:creationId xmlns:p14="http://schemas.microsoft.com/office/powerpoint/2010/main" val="273482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980BA4B-9A95-4AB1-98A0-FD11A3004C8F}" type="slidenum">
              <a:rPr lang="en-US"/>
              <a:pPr>
                <a:defRPr/>
              </a:pPr>
              <a:t>‹#›</a:t>
            </a:fld>
            <a:endParaRPr lang="en-US" dirty="0"/>
          </a:p>
        </p:txBody>
      </p:sp>
    </p:spTree>
    <p:extLst>
      <p:ext uri="{BB962C8B-B14F-4D97-AF65-F5344CB8AC3E}">
        <p14:creationId xmlns:p14="http://schemas.microsoft.com/office/powerpoint/2010/main" val="174410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16B9B65-0B4A-44C0-911D-6BFD9D0D9ECD}" type="slidenum">
              <a:rPr lang="en-US"/>
              <a:pPr>
                <a:defRPr/>
              </a:pPr>
              <a:t>‹#›</a:t>
            </a:fld>
            <a:endParaRPr lang="en-US" dirty="0"/>
          </a:p>
        </p:txBody>
      </p:sp>
    </p:spTree>
    <p:extLst>
      <p:ext uri="{BB962C8B-B14F-4D97-AF65-F5344CB8AC3E}">
        <p14:creationId xmlns:p14="http://schemas.microsoft.com/office/powerpoint/2010/main" val="777469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343F41C-5FF3-4B85-B028-341E65A9A7E7}" type="slidenum">
              <a:rPr lang="en-US"/>
              <a:pPr>
                <a:defRPr/>
              </a:pPr>
              <a:t>‹#›</a:t>
            </a:fld>
            <a:endParaRPr lang="en-US" dirty="0"/>
          </a:p>
        </p:txBody>
      </p:sp>
    </p:spTree>
    <p:extLst>
      <p:ext uri="{BB962C8B-B14F-4D97-AF65-F5344CB8AC3E}">
        <p14:creationId xmlns:p14="http://schemas.microsoft.com/office/powerpoint/2010/main" val="429148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72D7571-2D6D-4307-BAAA-24D9AA0C626E}" type="slidenum">
              <a:rPr lang="en-US"/>
              <a:pPr>
                <a:defRPr/>
              </a:pPr>
              <a:t>‹#›</a:t>
            </a:fld>
            <a:endParaRPr lang="en-US" dirty="0"/>
          </a:p>
        </p:txBody>
      </p:sp>
    </p:spTree>
    <p:extLst>
      <p:ext uri="{BB962C8B-B14F-4D97-AF65-F5344CB8AC3E}">
        <p14:creationId xmlns:p14="http://schemas.microsoft.com/office/powerpoint/2010/main" val="30360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0BFE85D-0D63-4411-B1C8-5C8AF25527CC}" type="slidenum">
              <a:rPr lang="en-US"/>
              <a:pPr>
                <a:defRPr/>
              </a:pPr>
              <a:t>‹#›</a:t>
            </a:fld>
            <a:endParaRPr lang="en-US" dirty="0"/>
          </a:p>
        </p:txBody>
      </p:sp>
    </p:spTree>
    <p:extLst>
      <p:ext uri="{BB962C8B-B14F-4D97-AF65-F5344CB8AC3E}">
        <p14:creationId xmlns:p14="http://schemas.microsoft.com/office/powerpoint/2010/main" val="404361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EA52B80-6F26-4E56-ABE6-0C3B8C72E7C4}" type="slidenum">
              <a:rPr lang="en-US"/>
              <a:pPr>
                <a:defRPr/>
              </a:pPr>
              <a:t>‹#›</a:t>
            </a:fld>
            <a:endParaRPr lang="en-US" dirty="0"/>
          </a:p>
        </p:txBody>
      </p:sp>
    </p:spTree>
    <p:extLst>
      <p:ext uri="{BB962C8B-B14F-4D97-AF65-F5344CB8AC3E}">
        <p14:creationId xmlns:p14="http://schemas.microsoft.com/office/powerpoint/2010/main" val="71073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CE6880F-7EC0-4243-9843-D8B3E1C8EB87}" type="slidenum">
              <a:rPr lang="en-US"/>
              <a:pPr>
                <a:defRPr/>
              </a:pPr>
              <a:t>‹#›</a:t>
            </a:fld>
            <a:endParaRPr lang="en-US" dirty="0"/>
          </a:p>
        </p:txBody>
      </p:sp>
    </p:spTree>
    <p:extLst>
      <p:ext uri="{BB962C8B-B14F-4D97-AF65-F5344CB8AC3E}">
        <p14:creationId xmlns:p14="http://schemas.microsoft.com/office/powerpoint/2010/main" val="333759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8288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B3D0817-3071-47EE-AF35-770BCDC6CE96}" type="slidenum">
              <a:rPr lang="en-US"/>
              <a:pPr>
                <a:defRPr/>
              </a:pPr>
              <a:t>‹#›</a:t>
            </a:fld>
            <a:endParaRPr lang="en-US" dirty="0"/>
          </a:p>
        </p:txBody>
      </p:sp>
      <p:sp>
        <p:nvSpPr>
          <p:cNvPr id="1031" name="Text Box 7"/>
          <p:cNvSpPr txBox="1">
            <a:spLocks noChangeArrowheads="1"/>
          </p:cNvSpPr>
          <p:nvPr/>
        </p:nvSpPr>
        <p:spPr bwMode="auto">
          <a:xfrm>
            <a:off x="825500" y="1358900"/>
            <a:ext cx="8305800" cy="366713"/>
          </a:xfrm>
          <a:prstGeom prst="rect">
            <a:avLst/>
          </a:prstGeom>
          <a:solidFill>
            <a:srgbClr val="00CC00"/>
          </a:solidFill>
          <a:ln w="9525">
            <a:noFill/>
            <a:miter lim="800000"/>
            <a:headEnd/>
            <a:tailEnd/>
          </a:ln>
          <a:effectLst/>
        </p:spPr>
        <p:txBody>
          <a:bodyPr>
            <a:spAutoFit/>
          </a:bodyPr>
          <a:lstStyle/>
          <a:p>
            <a:pPr>
              <a:spcBef>
                <a:spcPct val="50000"/>
              </a:spcBef>
              <a:defRPr/>
            </a:pPr>
            <a:endParaRPr lang="en-US" sz="1800" dirty="0"/>
          </a:p>
        </p:txBody>
      </p:sp>
      <p:pic>
        <p:nvPicPr>
          <p:cNvPr id="1032" name="Picture 8"/>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16667" b="16667"/>
          <a:stretch>
            <a:fillRect/>
          </a:stretch>
        </p:blipFill>
        <p:spPr bwMode="auto">
          <a:xfrm>
            <a:off x="7391400" y="624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sna.usda.gov/Hardzone/ushzmap.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A1B4DEF7-E48E-486A-A805-193E592237DB}" type="slidenum">
              <a:rPr lang="en-US" altLang="en-US" sz="1400" smtClean="0"/>
              <a:pPr eaLnBrk="1" hangingPunct="1"/>
              <a:t>1</a:t>
            </a:fld>
            <a:endParaRPr lang="en-US" altLang="en-US" sz="1400" dirty="0" smtClean="0"/>
          </a:p>
        </p:txBody>
      </p:sp>
      <p:sp>
        <p:nvSpPr>
          <p:cNvPr id="3075" name="Text Box 2"/>
          <p:cNvSpPr txBox="1">
            <a:spLocks noChangeArrowheads="1"/>
          </p:cNvSpPr>
          <p:nvPr/>
        </p:nvSpPr>
        <p:spPr bwMode="auto">
          <a:xfrm>
            <a:off x="3108325" y="4503738"/>
            <a:ext cx="1841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sz="3800" b="1" dirty="0">
              <a:solidFill>
                <a:srgbClr val="003399"/>
              </a:solidFill>
              <a:latin typeface="Verdana" pitchFamily="34"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D7E3EC22-B1A9-4848-9F52-993C81E8F566}" type="slidenum">
              <a:rPr lang="en-US" altLang="en-US" sz="1400" smtClean="0"/>
              <a:pPr eaLnBrk="1" hangingPunct="1"/>
              <a:t>10</a:t>
            </a:fld>
            <a:endParaRPr lang="en-US" altLang="en-US" sz="1400" dirty="0" smtClean="0"/>
          </a:p>
        </p:txBody>
      </p:sp>
      <p:sp>
        <p:nvSpPr>
          <p:cNvPr id="13315" name="Rectangle 2"/>
          <p:cNvSpPr>
            <a:spLocks noGrp="1" noChangeArrowheads="1"/>
          </p:cNvSpPr>
          <p:nvPr>
            <p:ph type="title"/>
          </p:nvPr>
        </p:nvSpPr>
        <p:spPr/>
        <p:txBody>
          <a:bodyPr/>
          <a:lstStyle/>
          <a:p>
            <a:pPr eaLnBrk="1" hangingPunct="1"/>
            <a:r>
              <a:rPr lang="en-US" altLang="en-US" dirty="0" smtClean="0"/>
              <a:t>More on Growing Degree Units</a:t>
            </a:r>
          </a:p>
        </p:txBody>
      </p:sp>
      <p:sp>
        <p:nvSpPr>
          <p:cNvPr id="13316" name="Rectangle 3"/>
          <p:cNvSpPr>
            <a:spLocks noGrp="1" noChangeArrowheads="1"/>
          </p:cNvSpPr>
          <p:nvPr>
            <p:ph type="body" idx="1"/>
          </p:nvPr>
        </p:nvSpPr>
        <p:spPr/>
        <p:txBody>
          <a:bodyPr/>
          <a:lstStyle/>
          <a:p>
            <a:pPr eaLnBrk="1" hangingPunct="1">
              <a:buFontTx/>
              <a:buNone/>
            </a:pPr>
            <a:r>
              <a:rPr lang="en-US" altLang="en-US" dirty="0" smtClean="0"/>
              <a:t>Growing Degree Units (GDU) are units of exposure to adequate temperatures required for plant growth.</a:t>
            </a:r>
          </a:p>
          <a:p>
            <a:pPr eaLnBrk="1" hangingPunct="1">
              <a:buFontTx/>
              <a:buNone/>
            </a:pPr>
            <a:endParaRPr lang="en-US" altLang="en-US" dirty="0" smtClean="0"/>
          </a:p>
          <a:p>
            <a:pPr eaLnBrk="1" hangingPunct="1">
              <a:buFontTx/>
              <a:buNone/>
            </a:pPr>
            <a:r>
              <a:rPr lang="en-US" altLang="en-US" dirty="0" smtClean="0"/>
              <a:t>To calculate GDU use the following formula:</a:t>
            </a:r>
          </a:p>
        </p:txBody>
      </p:sp>
      <p:graphicFrame>
        <p:nvGraphicFramePr>
          <p:cNvPr id="53293" name="Group 45"/>
          <p:cNvGraphicFramePr>
            <a:graphicFrameLocks noGrp="1"/>
          </p:cNvGraphicFramePr>
          <p:nvPr>
            <p:extLst>
              <p:ext uri="{D42A27DB-BD31-4B8C-83A1-F6EECF244321}">
                <p14:modId xmlns:p14="http://schemas.microsoft.com/office/powerpoint/2010/main" val="2614819782"/>
              </p:ext>
            </p:extLst>
          </p:nvPr>
        </p:nvGraphicFramePr>
        <p:xfrm>
          <a:off x="304800" y="4724400"/>
          <a:ext cx="8534400" cy="1219200"/>
        </p:xfrm>
        <a:graphic>
          <a:graphicData uri="http://schemas.openxmlformats.org/drawingml/2006/table">
            <a:tbl>
              <a:tblPr/>
              <a:tblGrid>
                <a:gridCol w="4675188"/>
                <a:gridCol w="452437"/>
                <a:gridCol w="1958975"/>
                <a:gridCol w="301625"/>
                <a:gridCol w="1146175"/>
              </a:tblGrid>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rPr>
                        <a:t>Daily High Temperature + Daily Low Temperature</a:t>
                      </a:r>
                    </a:p>
                  </a:txBody>
                  <a:tcPr anchor="ct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rPr>
                        <a:t>-</a:t>
                      </a:r>
                    </a:p>
                  </a:txBody>
                  <a:tcPr anchor="ctr" horzOverflow="overflow">
                    <a:lnL>
                      <a:noFill/>
                    </a:lnL>
                    <a:lnR>
                      <a:noFill/>
                    </a:lnR>
                    <a:lnT cap="flat">
                      <a:noFill/>
                    </a:lnT>
                    <a:lnB cap="flat">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rPr>
                        <a:t>Base Temperature Requirement</a:t>
                      </a:r>
                    </a:p>
                  </a:txBody>
                  <a:tcPr anchor="ctr" horzOverflow="overflow">
                    <a:lnL>
                      <a:noFill/>
                    </a:lnL>
                    <a:lnR>
                      <a:noFill/>
                    </a:lnR>
                    <a:lnT cap="flat">
                      <a:noFill/>
                    </a:lnT>
                    <a:lnB cap="flat">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rPr>
                        <a:t>=</a:t>
                      </a:r>
                    </a:p>
                  </a:txBody>
                  <a:tcPr anchor="ctr" horzOverflow="overflow">
                    <a:lnL>
                      <a:noFill/>
                    </a:lnL>
                    <a:lnR>
                      <a:noFill/>
                    </a:lnR>
                    <a:lnT cap="flat">
                      <a:noFill/>
                    </a:lnT>
                    <a:lnB cap="flat">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rPr>
                        <a:t>GDU</a:t>
                      </a:r>
                    </a:p>
                  </a:txBody>
                  <a:tcPr anchor="ctr" horzOverflow="overflow">
                    <a:lnL>
                      <a:noFill/>
                    </a:lnL>
                    <a:lnR cap="flat">
                      <a:noFill/>
                    </a:lnR>
                    <a:lnT cap="flat">
                      <a:noFill/>
                    </a:lnT>
                    <a:lnB cap="flat">
                      <a:noFill/>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ea typeface="Times New Roman" pitchFamily="18" charset="0"/>
                          <a:cs typeface="Arial" charset="0"/>
                        </a:rPr>
                        <a:t>2</a:t>
                      </a:r>
                    </a:p>
                  </a:txBody>
                  <a:tcPr anchor="ct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BF815574-0481-4CD8-8260-37C23DE03C25}" type="slidenum">
              <a:rPr lang="en-US" altLang="en-US" sz="1400" smtClean="0"/>
              <a:pPr eaLnBrk="1" hangingPunct="1"/>
              <a:t>11</a:t>
            </a:fld>
            <a:endParaRPr lang="en-US" altLang="en-US" sz="1400" dirty="0" smtClean="0"/>
          </a:p>
        </p:txBody>
      </p:sp>
      <p:sp>
        <p:nvSpPr>
          <p:cNvPr id="14339" name="Rectangle 2"/>
          <p:cNvSpPr>
            <a:spLocks noGrp="1" noChangeArrowheads="1"/>
          </p:cNvSpPr>
          <p:nvPr>
            <p:ph type="title"/>
          </p:nvPr>
        </p:nvSpPr>
        <p:spPr/>
        <p:txBody>
          <a:bodyPr/>
          <a:lstStyle/>
          <a:p>
            <a:pPr eaLnBrk="1" hangingPunct="1"/>
            <a:r>
              <a:rPr lang="en-US" altLang="en-US" dirty="0" smtClean="0"/>
              <a:t>Dormancy Requirements</a:t>
            </a:r>
          </a:p>
        </p:txBody>
      </p:sp>
      <p:sp>
        <p:nvSpPr>
          <p:cNvPr id="14340" name="Rectangle 3"/>
          <p:cNvSpPr>
            <a:spLocks noGrp="1" noChangeArrowheads="1"/>
          </p:cNvSpPr>
          <p:nvPr>
            <p:ph type="body" idx="1"/>
          </p:nvPr>
        </p:nvSpPr>
        <p:spPr/>
        <p:txBody>
          <a:bodyPr/>
          <a:lstStyle/>
          <a:p>
            <a:pPr eaLnBrk="1" hangingPunct="1">
              <a:buFontTx/>
              <a:buNone/>
            </a:pPr>
            <a:r>
              <a:rPr lang="en-US" altLang="en-US" dirty="0" smtClean="0"/>
              <a:t>Temperature is also used to initiate and break dormancy of seeds and vegetative growth for perennial and biennial plants.</a:t>
            </a:r>
          </a:p>
          <a:p>
            <a:pPr eaLnBrk="1" hangingPunct="1">
              <a:buFontTx/>
              <a:buNone/>
            </a:pPr>
            <a:endParaRPr lang="en-US" altLang="en-US" dirty="0" smtClean="0"/>
          </a:p>
          <a:p>
            <a:pPr eaLnBrk="1" hangingPunct="1">
              <a:buFontTx/>
              <a:buNone/>
            </a:pPr>
            <a:r>
              <a:rPr lang="en-US" altLang="en-US" dirty="0" smtClean="0"/>
              <a:t>Plants sense natural seasonal changes in temperature to initiate growth responses.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D13C06A-6EDD-452C-8D5A-D34E9FA04313}" type="slidenum">
              <a:rPr lang="en-US" altLang="en-US" sz="1400" smtClean="0"/>
              <a:pPr eaLnBrk="1" hangingPunct="1"/>
              <a:t>12</a:t>
            </a:fld>
            <a:endParaRPr lang="en-US" altLang="en-US" sz="1400" dirty="0" smtClean="0"/>
          </a:p>
        </p:txBody>
      </p:sp>
      <p:sp>
        <p:nvSpPr>
          <p:cNvPr id="15363" name="Rectangle 2"/>
          <p:cNvSpPr>
            <a:spLocks noGrp="1" noChangeArrowheads="1"/>
          </p:cNvSpPr>
          <p:nvPr>
            <p:ph type="title"/>
          </p:nvPr>
        </p:nvSpPr>
        <p:spPr/>
        <p:txBody>
          <a:bodyPr/>
          <a:lstStyle/>
          <a:p>
            <a:pPr eaLnBrk="1" hangingPunct="1"/>
            <a:r>
              <a:rPr lang="en-US" altLang="en-US" sz="4000" dirty="0" smtClean="0"/>
              <a:t>Terms Related to Dormancy Associated with Temperature</a:t>
            </a:r>
          </a:p>
        </p:txBody>
      </p:sp>
      <p:sp>
        <p:nvSpPr>
          <p:cNvPr id="54275" name="Rectangle 3"/>
          <p:cNvSpPr>
            <a:spLocks noGrp="1" noChangeArrowheads="1"/>
          </p:cNvSpPr>
          <p:nvPr>
            <p:ph type="body" idx="1"/>
          </p:nvPr>
        </p:nvSpPr>
        <p:spPr>
          <a:xfrm>
            <a:off x="457200" y="1828800"/>
            <a:ext cx="8229600" cy="4724400"/>
          </a:xfrm>
        </p:spPr>
        <p:txBody>
          <a:bodyPr/>
          <a:lstStyle/>
          <a:p>
            <a:pPr eaLnBrk="1" hangingPunct="1">
              <a:buClr>
                <a:srgbClr val="00CC00"/>
              </a:buClr>
            </a:pPr>
            <a:r>
              <a:rPr lang="en-US" altLang="en-US" sz="2800" b="1" dirty="0" smtClean="0"/>
              <a:t>Forcing:</a:t>
            </a:r>
            <a:r>
              <a:rPr lang="en-US" altLang="en-US" sz="2800" dirty="0" smtClean="0"/>
              <a:t> controlling temperature to promote vegetative growth and flowering outside of natural seasonal patterns in plants</a:t>
            </a:r>
          </a:p>
          <a:p>
            <a:pPr eaLnBrk="1" hangingPunct="1">
              <a:buClr>
                <a:srgbClr val="00CC00"/>
              </a:buClr>
            </a:pPr>
            <a:endParaRPr lang="en-US" altLang="en-US" sz="1400" dirty="0" smtClean="0"/>
          </a:p>
          <a:p>
            <a:pPr eaLnBrk="1" hangingPunct="1">
              <a:buClr>
                <a:srgbClr val="00CC00"/>
              </a:buClr>
            </a:pPr>
            <a:r>
              <a:rPr lang="en-US" altLang="en-US" sz="2800" b="1" dirty="0" smtClean="0"/>
              <a:t>Stratification</a:t>
            </a:r>
            <a:r>
              <a:rPr lang="en-US" altLang="en-US" sz="2800" dirty="0" smtClean="0"/>
              <a:t>: the duration of exposure to cold temperatures to promote germination of some seed types</a:t>
            </a:r>
          </a:p>
          <a:p>
            <a:pPr eaLnBrk="1" hangingPunct="1">
              <a:buClr>
                <a:srgbClr val="00CC00"/>
              </a:buClr>
            </a:pPr>
            <a:endParaRPr lang="en-US" altLang="en-US" sz="1400" dirty="0" smtClean="0"/>
          </a:p>
          <a:p>
            <a:pPr eaLnBrk="1" hangingPunct="1">
              <a:buClr>
                <a:srgbClr val="00CC00"/>
              </a:buClr>
            </a:pPr>
            <a:r>
              <a:rPr lang="en-US" altLang="en-US" sz="2800" b="1" dirty="0" smtClean="0"/>
              <a:t>Vernalization</a:t>
            </a:r>
            <a:r>
              <a:rPr lang="en-US" altLang="en-US" sz="2800" dirty="0" smtClean="0"/>
              <a:t>: the cold treatment applied to plants to initiate flowering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 calcmode="lin" valueType="num">
                                      <p:cBhvr additive="base">
                                        <p:cTn id="13"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4" end="4"/>
                                            </p:txEl>
                                          </p:spTgt>
                                        </p:tgtEl>
                                        <p:attrNameLst>
                                          <p:attrName>style.visibility</p:attrName>
                                        </p:attrNameLst>
                                      </p:cBhvr>
                                      <p:to>
                                        <p:strVal val="visible"/>
                                      </p:to>
                                    </p:set>
                                    <p:anim calcmode="lin" valueType="num">
                                      <p:cBhvr additive="base">
                                        <p:cTn id="19"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EB07A6B2-C948-48D4-98C1-04EA9E9098D7}" type="slidenum">
              <a:rPr lang="en-US" altLang="en-US" sz="1400" smtClean="0"/>
              <a:pPr eaLnBrk="1" hangingPunct="1"/>
              <a:t>13</a:t>
            </a:fld>
            <a:endParaRPr lang="en-US" altLang="en-US" sz="1400" dirty="0" smtClean="0"/>
          </a:p>
        </p:txBody>
      </p:sp>
      <p:sp>
        <p:nvSpPr>
          <p:cNvPr id="16387" name="Rectangle 2"/>
          <p:cNvSpPr>
            <a:spLocks noGrp="1" noChangeArrowheads="1"/>
          </p:cNvSpPr>
          <p:nvPr>
            <p:ph type="title"/>
          </p:nvPr>
        </p:nvSpPr>
        <p:spPr>
          <a:xfrm>
            <a:off x="457200" y="274638"/>
            <a:ext cx="8229600" cy="911225"/>
          </a:xfrm>
        </p:spPr>
        <p:txBody>
          <a:bodyPr/>
          <a:lstStyle/>
          <a:p>
            <a:pPr eaLnBrk="1" hangingPunct="1"/>
            <a:r>
              <a:rPr lang="en-US" altLang="en-US" dirty="0" smtClean="0"/>
              <a:t>References</a:t>
            </a:r>
          </a:p>
        </p:txBody>
      </p:sp>
      <p:sp>
        <p:nvSpPr>
          <p:cNvPr id="16388" name="Rectangle 3"/>
          <p:cNvSpPr>
            <a:spLocks noGrp="1" noChangeArrowheads="1"/>
          </p:cNvSpPr>
          <p:nvPr>
            <p:ph type="body" idx="1"/>
          </p:nvPr>
        </p:nvSpPr>
        <p:spPr>
          <a:xfrm>
            <a:off x="457200" y="2046288"/>
            <a:ext cx="8229600" cy="4079875"/>
          </a:xfrm>
        </p:spPr>
        <p:txBody>
          <a:bodyPr/>
          <a:lstStyle/>
          <a:p>
            <a:pPr eaLnBrk="1" hangingPunct="1">
              <a:lnSpc>
                <a:spcPct val="90000"/>
              </a:lnSpc>
              <a:buFontTx/>
              <a:buNone/>
            </a:pPr>
            <a:r>
              <a:rPr lang="en-US" altLang="en-US" sz="2800" dirty="0" smtClean="0"/>
              <a:t>United States National Arboretum. (2003). </a:t>
            </a:r>
            <a:r>
              <a:rPr lang="en-US" altLang="en-US" sz="2800" i="1" dirty="0" smtClean="0"/>
              <a:t>"Web version" of the USDA plant hardiness zone map</a:t>
            </a:r>
            <a:r>
              <a:rPr lang="en-US" altLang="en-US" sz="2800" dirty="0" smtClean="0"/>
              <a:t>. Retrieved December 12, 2008 from </a:t>
            </a:r>
            <a:r>
              <a:rPr lang="en-US" altLang="en-US" sz="2800" dirty="0" smtClean="0">
                <a:hlinkClick r:id="rId3"/>
              </a:rPr>
              <a:t>http://www.usna.usda.gov/Hardzone/ushzmap.html</a:t>
            </a:r>
            <a:r>
              <a:rPr lang="en-US" altLang="en-US" sz="2800" dirty="0" smtClean="0"/>
              <a:t>? </a:t>
            </a:r>
          </a:p>
          <a:p>
            <a:pPr eaLnBrk="1" hangingPunct="1">
              <a:lnSpc>
                <a:spcPct val="90000"/>
              </a:lnSpc>
              <a:buFontTx/>
              <a:buNone/>
            </a:pPr>
            <a:endParaRPr lang="en-US" altLang="en-US" sz="2800" dirty="0" smtClean="0"/>
          </a:p>
          <a:p>
            <a:pPr eaLnBrk="1" hangingPunct="1">
              <a:lnSpc>
                <a:spcPct val="90000"/>
              </a:lnSpc>
              <a:buFontTx/>
              <a:buNone/>
            </a:pPr>
            <a:r>
              <a:rPr lang="en-US" altLang="en-US" sz="2800" dirty="0" smtClean="0">
                <a:solidFill>
                  <a:srgbClr val="000000"/>
                </a:solidFill>
                <a:cs typeface="Times New Roman" pitchFamily="18" charset="0"/>
              </a:rPr>
              <a:t>Parker, R. (2010). </a:t>
            </a:r>
            <a:r>
              <a:rPr lang="en-US" altLang="en-US" sz="2800" i="1" dirty="0" smtClean="0">
                <a:solidFill>
                  <a:srgbClr val="000000"/>
                </a:solidFill>
                <a:cs typeface="Times New Roman" pitchFamily="18" charset="0"/>
              </a:rPr>
              <a:t>Plant and soil science: Fundamentals and applications</a:t>
            </a:r>
            <a:r>
              <a:rPr lang="en-US" altLang="en-US" sz="2800" dirty="0" smtClean="0">
                <a:solidFill>
                  <a:srgbClr val="000000"/>
                </a:solidFill>
                <a:cs typeface="Times New Roman" pitchFamily="18" charset="0"/>
              </a:rPr>
              <a:t>. Clifton Park, NY: Delmar.</a:t>
            </a:r>
          </a:p>
        </p:txBody>
      </p:sp>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43BA940A-6340-4601-96BE-AD058A126AA7}" type="slidenum">
              <a:rPr lang="en-US" altLang="en-US" sz="1400" smtClean="0"/>
              <a:pPr eaLnBrk="1" hangingPunct="1"/>
              <a:t>2</a:t>
            </a:fld>
            <a:endParaRPr lang="en-US" altLang="en-US" sz="1400" dirty="0" smtClean="0"/>
          </a:p>
        </p:txBody>
      </p:sp>
      <p:sp>
        <p:nvSpPr>
          <p:cNvPr id="4099" name="Rectangle 4"/>
          <p:cNvSpPr>
            <a:spLocks noGrp="1" noChangeArrowheads="1"/>
          </p:cNvSpPr>
          <p:nvPr>
            <p:ph type="title"/>
          </p:nvPr>
        </p:nvSpPr>
        <p:spPr>
          <a:xfrm>
            <a:off x="533400" y="3352800"/>
            <a:ext cx="8229600" cy="487363"/>
          </a:xfrm>
        </p:spPr>
        <p:txBody>
          <a:bodyPr/>
          <a:lstStyle/>
          <a:p>
            <a:pPr eaLnBrk="1" hangingPunct="1"/>
            <a:r>
              <a:rPr lang="en-US" altLang="en-US" dirty="0" smtClean="0"/>
              <a:t>Degrees of Growth</a:t>
            </a:r>
            <a:br>
              <a:rPr lang="en-US" altLang="en-US" dirty="0" smtClean="0"/>
            </a:br>
            <a:r>
              <a:rPr lang="en-US" altLang="en-US" dirty="0" smtClean="0"/>
              <a:t/>
            </a:r>
            <a:br>
              <a:rPr lang="en-US" altLang="en-US" dirty="0" smtClean="0"/>
            </a:br>
            <a:r>
              <a:rPr lang="en-US" altLang="en-US" sz="2800" dirty="0" smtClean="0"/>
              <a:t>Unit 6 – The Growing Environment</a:t>
            </a:r>
            <a:br>
              <a:rPr lang="en-US" altLang="en-US" sz="2800" dirty="0" smtClean="0"/>
            </a:br>
            <a:r>
              <a:rPr lang="en-US" altLang="en-US" sz="2800" dirty="0" smtClean="0"/>
              <a:t>Lesson 6.4 Chilly Lilies</a:t>
            </a:r>
          </a:p>
        </p:txBody>
      </p:sp>
      <p:sp>
        <p:nvSpPr>
          <p:cNvPr id="4100" name="Text Box 5"/>
          <p:cNvSpPr txBox="1">
            <a:spLocks noChangeArrowheads="1"/>
          </p:cNvSpPr>
          <p:nvPr/>
        </p:nvSpPr>
        <p:spPr bwMode="auto">
          <a:xfrm>
            <a:off x="762000" y="1295400"/>
            <a:ext cx="8382000" cy="519113"/>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en-US" altLang="en-US" sz="2800" b="1" dirty="0"/>
              <a:t>Principles of Agricultural Science – Plant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77E399F9-61A7-4169-8403-F6F5C0D83E4B}" type="slidenum">
              <a:rPr lang="en-US" altLang="en-US" sz="1400" smtClean="0"/>
              <a:pPr eaLnBrk="1" hangingPunct="1"/>
              <a:t>3</a:t>
            </a:fld>
            <a:endParaRPr lang="en-US" altLang="en-US" sz="1400" dirty="0" smtClean="0"/>
          </a:p>
        </p:txBody>
      </p:sp>
      <p:sp>
        <p:nvSpPr>
          <p:cNvPr id="5123" name="Rectangle 2"/>
          <p:cNvSpPr>
            <a:spLocks noGrp="1" noChangeArrowheads="1"/>
          </p:cNvSpPr>
          <p:nvPr>
            <p:ph type="title"/>
          </p:nvPr>
        </p:nvSpPr>
        <p:spPr/>
        <p:txBody>
          <a:bodyPr/>
          <a:lstStyle/>
          <a:p>
            <a:pPr eaLnBrk="1" hangingPunct="1"/>
            <a:r>
              <a:rPr lang="en-US" altLang="en-US" sz="4000" dirty="0" smtClean="0"/>
              <a:t>Environmental Temperature Variations </a:t>
            </a:r>
          </a:p>
        </p:txBody>
      </p:sp>
      <p:sp>
        <p:nvSpPr>
          <p:cNvPr id="57347" name="Rectangle 3"/>
          <p:cNvSpPr>
            <a:spLocks noGrp="1" noChangeArrowheads="1"/>
          </p:cNvSpPr>
          <p:nvPr>
            <p:ph type="body" idx="1"/>
          </p:nvPr>
        </p:nvSpPr>
        <p:spPr/>
        <p:txBody>
          <a:bodyPr/>
          <a:lstStyle/>
          <a:p>
            <a:pPr eaLnBrk="1" hangingPunct="1">
              <a:buFontTx/>
              <a:buNone/>
            </a:pPr>
            <a:r>
              <a:rPr lang="en-US" altLang="en-US" dirty="0" smtClean="0"/>
              <a:t>The climate, specifically temperature, for a geographic location is influenced by:</a:t>
            </a:r>
          </a:p>
          <a:p>
            <a:pPr eaLnBrk="1" hangingPunct="1">
              <a:buClr>
                <a:srgbClr val="00CC00"/>
              </a:buClr>
            </a:pPr>
            <a:r>
              <a:rPr lang="en-US" altLang="en-US" dirty="0" smtClean="0"/>
              <a:t>Latitude</a:t>
            </a:r>
          </a:p>
          <a:p>
            <a:pPr eaLnBrk="1" hangingPunct="1">
              <a:buClr>
                <a:srgbClr val="00CC00"/>
              </a:buClr>
            </a:pPr>
            <a:r>
              <a:rPr lang="en-US" altLang="en-US" dirty="0" smtClean="0"/>
              <a:t>Elevation</a:t>
            </a:r>
          </a:p>
          <a:p>
            <a:pPr eaLnBrk="1" hangingPunct="1">
              <a:buClr>
                <a:srgbClr val="00CC00"/>
              </a:buClr>
            </a:pPr>
            <a:r>
              <a:rPr lang="en-US" altLang="en-US" dirty="0" smtClean="0"/>
              <a:t>Microclimate zones, such as coastal areas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 calcmode="lin" valueType="num">
                                      <p:cBhvr additive="base">
                                        <p:cTn id="7"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anim calcmode="lin" valueType="num">
                                      <p:cBhvr additive="base">
                                        <p:cTn id="19"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88A17284-2767-4DB3-9206-F5C2DDE0E37B}" type="slidenum">
              <a:rPr lang="en-US" altLang="en-US" sz="1400" smtClean="0"/>
              <a:pPr eaLnBrk="1" hangingPunct="1"/>
              <a:t>4</a:t>
            </a:fld>
            <a:endParaRPr lang="en-US" altLang="en-US" sz="1400" dirty="0" smtClean="0"/>
          </a:p>
        </p:txBody>
      </p:sp>
      <p:sp>
        <p:nvSpPr>
          <p:cNvPr id="6147" name="Rectangle 2"/>
          <p:cNvSpPr>
            <a:spLocks noGrp="1" noChangeArrowheads="1"/>
          </p:cNvSpPr>
          <p:nvPr>
            <p:ph type="title"/>
          </p:nvPr>
        </p:nvSpPr>
        <p:spPr/>
        <p:txBody>
          <a:bodyPr/>
          <a:lstStyle/>
          <a:p>
            <a:pPr eaLnBrk="1" hangingPunct="1"/>
            <a:r>
              <a:rPr lang="en-US" altLang="en-US" dirty="0" smtClean="0"/>
              <a:t>Hardiness Zones</a:t>
            </a:r>
          </a:p>
        </p:txBody>
      </p:sp>
      <p:sp>
        <p:nvSpPr>
          <p:cNvPr id="6148" name="AutoShape 3"/>
          <p:cNvSpPr>
            <a:spLocks noGrp="1" noChangeAspect="1" noChangeArrowheads="1"/>
          </p:cNvSpPr>
          <p:nvPr>
            <p:ph type="body" idx="1"/>
          </p:nvPr>
        </p:nvSpPr>
        <p:spPr>
          <a:xfrm>
            <a:off x="4572000" y="1828800"/>
            <a:ext cx="4419600" cy="4740275"/>
          </a:xfrm>
        </p:spPr>
        <p:txBody>
          <a:bodyPr/>
          <a:lstStyle/>
          <a:p>
            <a:pPr eaLnBrk="1" hangingPunct="1">
              <a:lnSpc>
                <a:spcPct val="90000"/>
              </a:lnSpc>
              <a:buFontTx/>
              <a:buNone/>
            </a:pPr>
            <a:r>
              <a:rPr lang="en-US" altLang="en-US" dirty="0" smtClean="0"/>
              <a:t>A hardiness zone map </a:t>
            </a:r>
          </a:p>
          <a:p>
            <a:pPr eaLnBrk="1" hangingPunct="1">
              <a:lnSpc>
                <a:spcPct val="90000"/>
              </a:lnSpc>
            </a:pPr>
            <a:r>
              <a:rPr lang="en-US" altLang="en-US" dirty="0" smtClean="0"/>
              <a:t>Provides temperature characteristics of geographic regions</a:t>
            </a:r>
          </a:p>
          <a:p>
            <a:pPr eaLnBrk="1" hangingPunct="1">
              <a:lnSpc>
                <a:spcPct val="90000"/>
              </a:lnSpc>
            </a:pPr>
            <a:r>
              <a:rPr lang="en-US" altLang="en-US" dirty="0" smtClean="0"/>
              <a:t>Used to determine the species and varieties of plants best suited for an area</a:t>
            </a: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41910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6"/>
          <p:cNvSpPr txBox="1">
            <a:spLocks noChangeArrowheads="1"/>
          </p:cNvSpPr>
          <p:nvPr/>
        </p:nvSpPr>
        <p:spPr bwMode="auto">
          <a:xfrm>
            <a:off x="457200" y="61722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000" dirty="0"/>
              <a:t>USDA, 2003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4DE063E5-7332-4846-A96B-F6A6807B1CA0}" type="slidenum">
              <a:rPr lang="en-US" altLang="en-US" sz="1400" smtClean="0"/>
              <a:pPr eaLnBrk="1" hangingPunct="1"/>
              <a:t>5</a:t>
            </a:fld>
            <a:endParaRPr lang="en-US" altLang="en-US" sz="1400" dirty="0" smtClean="0"/>
          </a:p>
        </p:txBody>
      </p:sp>
      <p:sp>
        <p:nvSpPr>
          <p:cNvPr id="8195" name="Rectangle 2"/>
          <p:cNvSpPr>
            <a:spLocks noGrp="1" noChangeArrowheads="1"/>
          </p:cNvSpPr>
          <p:nvPr>
            <p:ph type="title"/>
          </p:nvPr>
        </p:nvSpPr>
        <p:spPr/>
        <p:txBody>
          <a:bodyPr/>
          <a:lstStyle/>
          <a:p>
            <a:pPr eaLnBrk="1" hangingPunct="1"/>
            <a:r>
              <a:rPr lang="en-US" altLang="en-US" dirty="0" smtClean="0"/>
              <a:t>Temperature Classifications</a:t>
            </a:r>
          </a:p>
        </p:txBody>
      </p:sp>
      <p:sp>
        <p:nvSpPr>
          <p:cNvPr id="50179" name="Rectangle 3"/>
          <p:cNvSpPr>
            <a:spLocks noGrp="1" noChangeArrowheads="1"/>
          </p:cNvSpPr>
          <p:nvPr>
            <p:ph type="body" idx="1"/>
          </p:nvPr>
        </p:nvSpPr>
        <p:spPr/>
        <p:txBody>
          <a:bodyPr/>
          <a:lstStyle/>
          <a:p>
            <a:pPr eaLnBrk="1" hangingPunct="1">
              <a:buFontTx/>
              <a:buNone/>
            </a:pPr>
            <a:r>
              <a:rPr lang="en-US" altLang="en-US" dirty="0" smtClean="0"/>
              <a:t>Two general categories based on temperature requirements:</a:t>
            </a:r>
          </a:p>
          <a:p>
            <a:pPr eaLnBrk="1" hangingPunct="1">
              <a:buClr>
                <a:srgbClr val="00CC00"/>
              </a:buClr>
            </a:pPr>
            <a:r>
              <a:rPr lang="en-US" altLang="en-US" b="1" dirty="0" smtClean="0">
                <a:solidFill>
                  <a:srgbClr val="0070C0"/>
                </a:solidFill>
              </a:rPr>
              <a:t>Cool-season plants</a:t>
            </a:r>
            <a:r>
              <a:rPr lang="en-US" altLang="en-US" dirty="0" smtClean="0">
                <a:solidFill>
                  <a:srgbClr val="0070C0"/>
                </a:solidFill>
              </a:rPr>
              <a:t> </a:t>
            </a:r>
          </a:p>
          <a:p>
            <a:pPr lvl="1" eaLnBrk="1" hangingPunct="1">
              <a:buClr>
                <a:srgbClr val="00CC00"/>
              </a:buClr>
            </a:pPr>
            <a:r>
              <a:rPr lang="en-US" altLang="en-US" dirty="0" smtClean="0"/>
              <a:t>survive mild frost </a:t>
            </a:r>
          </a:p>
          <a:p>
            <a:pPr lvl="1" eaLnBrk="1" hangingPunct="1">
              <a:buClr>
                <a:srgbClr val="00CC00"/>
              </a:buClr>
            </a:pPr>
            <a:r>
              <a:rPr lang="en-US" altLang="en-US" dirty="0" smtClean="0"/>
              <a:t>tolerate cool spring and fall temperatures</a:t>
            </a:r>
          </a:p>
          <a:p>
            <a:pPr eaLnBrk="1" hangingPunct="1">
              <a:buClr>
                <a:srgbClr val="00CC00"/>
              </a:buClr>
            </a:pPr>
            <a:r>
              <a:rPr lang="en-US" altLang="en-US" b="1" dirty="0" smtClean="0">
                <a:solidFill>
                  <a:srgbClr val="FF0000"/>
                </a:solidFill>
              </a:rPr>
              <a:t>Warm-season plants </a:t>
            </a:r>
          </a:p>
          <a:p>
            <a:pPr lvl="1" eaLnBrk="1" hangingPunct="1">
              <a:buClr>
                <a:srgbClr val="00CC00"/>
              </a:buClr>
            </a:pPr>
            <a:r>
              <a:rPr lang="en-US" altLang="en-US" dirty="0" smtClean="0"/>
              <a:t>typically killed by frost</a:t>
            </a:r>
          </a:p>
          <a:p>
            <a:pPr lvl="1" eaLnBrk="1" hangingPunct="1">
              <a:buClr>
                <a:srgbClr val="00CC00"/>
              </a:buClr>
            </a:pPr>
            <a:r>
              <a:rPr lang="en-US" altLang="en-US" dirty="0" smtClean="0"/>
              <a:t>require warm temperatures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 calcmode="lin" valueType="num">
                                      <p:cBhvr additive="base">
                                        <p:cTn id="7"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anim calcmode="lin" valueType="num">
                                      <p:cBhvr additive="base">
                                        <p:cTn id="13"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anim calcmode="lin" valueType="num">
                                      <p:cBhvr additive="base">
                                        <p:cTn id="19"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0179">
                                            <p:txEl>
                                              <p:pRg st="4" end="4"/>
                                            </p:txEl>
                                          </p:spTgt>
                                        </p:tgtEl>
                                        <p:attrNameLst>
                                          <p:attrName>style.visibility</p:attrName>
                                        </p:attrNameLst>
                                      </p:cBhvr>
                                      <p:to>
                                        <p:strVal val="visible"/>
                                      </p:to>
                                    </p:set>
                                    <p:anim calcmode="lin" valueType="num">
                                      <p:cBhvr additive="base">
                                        <p:cTn id="25"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0179">
                                            <p:txEl>
                                              <p:pRg st="5" end="5"/>
                                            </p:txEl>
                                          </p:spTgt>
                                        </p:tgtEl>
                                        <p:attrNameLst>
                                          <p:attrName>style.visibility</p:attrName>
                                        </p:attrNameLst>
                                      </p:cBhvr>
                                      <p:to>
                                        <p:strVal val="visible"/>
                                      </p:to>
                                    </p:set>
                                    <p:anim calcmode="lin" valueType="num">
                                      <p:cBhvr additive="base">
                                        <p:cTn id="31" dur="500" fill="hold"/>
                                        <p:tgtEl>
                                          <p:spTgt spid="5017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1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0179">
                                            <p:txEl>
                                              <p:pRg st="6" end="6"/>
                                            </p:txEl>
                                          </p:spTgt>
                                        </p:tgtEl>
                                        <p:attrNameLst>
                                          <p:attrName>style.visibility</p:attrName>
                                        </p:attrNameLst>
                                      </p:cBhvr>
                                      <p:to>
                                        <p:strVal val="visible"/>
                                      </p:to>
                                    </p:set>
                                    <p:anim calcmode="lin" valueType="num">
                                      <p:cBhvr additive="base">
                                        <p:cTn id="37" dur="500" fill="hold"/>
                                        <p:tgtEl>
                                          <p:spTgt spid="5017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1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A10D8166-8234-4B5E-A069-DB4888303C7F}" type="slidenum">
              <a:rPr lang="en-US" altLang="en-US" sz="1400" smtClean="0"/>
              <a:pPr eaLnBrk="1" hangingPunct="1"/>
              <a:t>6</a:t>
            </a:fld>
            <a:endParaRPr lang="en-US" altLang="en-US" sz="1400" dirty="0" smtClean="0"/>
          </a:p>
        </p:txBody>
      </p:sp>
      <p:sp>
        <p:nvSpPr>
          <p:cNvPr id="7171" name="Rectangle 2"/>
          <p:cNvSpPr>
            <a:spLocks noGrp="1" noChangeArrowheads="1"/>
          </p:cNvSpPr>
          <p:nvPr>
            <p:ph type="title"/>
          </p:nvPr>
        </p:nvSpPr>
        <p:spPr/>
        <p:txBody>
          <a:bodyPr/>
          <a:lstStyle/>
          <a:p>
            <a:pPr eaLnBrk="1" hangingPunct="1"/>
            <a:r>
              <a:rPr lang="en-US" altLang="en-US" dirty="0" smtClean="0"/>
              <a:t>Temperature Sensitive</a:t>
            </a:r>
          </a:p>
        </p:txBody>
      </p:sp>
      <p:sp>
        <p:nvSpPr>
          <p:cNvPr id="55299" name="Rectangle 3"/>
          <p:cNvSpPr>
            <a:spLocks noGrp="1" noChangeArrowheads="1"/>
          </p:cNvSpPr>
          <p:nvPr>
            <p:ph type="body" idx="1"/>
          </p:nvPr>
        </p:nvSpPr>
        <p:spPr>
          <a:xfrm>
            <a:off x="457200" y="1828801"/>
            <a:ext cx="8229600" cy="4038600"/>
          </a:xfrm>
        </p:spPr>
        <p:txBody>
          <a:bodyPr/>
          <a:lstStyle/>
          <a:p>
            <a:pPr eaLnBrk="1" hangingPunct="1">
              <a:buFontTx/>
              <a:buNone/>
            </a:pPr>
            <a:r>
              <a:rPr lang="en-US" altLang="en-US" dirty="0" smtClean="0"/>
              <a:t>Specific temperatures trigger:</a:t>
            </a:r>
          </a:p>
          <a:p>
            <a:pPr eaLnBrk="1" hangingPunct="1">
              <a:buClr>
                <a:srgbClr val="00CC00"/>
              </a:buClr>
            </a:pPr>
            <a:r>
              <a:rPr lang="en-US" altLang="en-US" dirty="0" smtClean="0"/>
              <a:t>Vegetative growth</a:t>
            </a:r>
          </a:p>
          <a:p>
            <a:pPr eaLnBrk="1" hangingPunct="1">
              <a:buClr>
                <a:srgbClr val="00CC00"/>
              </a:buClr>
            </a:pPr>
            <a:r>
              <a:rPr lang="en-US" altLang="en-US" dirty="0" smtClean="0"/>
              <a:t>Physiological development</a:t>
            </a:r>
          </a:p>
          <a:p>
            <a:pPr lvl="1" eaLnBrk="1" hangingPunct="1">
              <a:buClr>
                <a:srgbClr val="00CC00"/>
              </a:buClr>
            </a:pPr>
            <a:r>
              <a:rPr lang="en-US" altLang="en-US" dirty="0" smtClean="0"/>
              <a:t>Maturity based on the length of time exposed to temperatures</a:t>
            </a:r>
          </a:p>
          <a:p>
            <a:pPr lvl="1" eaLnBrk="1" hangingPunct="1">
              <a:buClr>
                <a:srgbClr val="00CC00"/>
              </a:buClr>
            </a:pPr>
            <a:r>
              <a:rPr lang="en-US" altLang="en-US" dirty="0" smtClean="0"/>
              <a:t>Reproductive stages</a:t>
            </a:r>
          </a:p>
          <a:p>
            <a:pPr eaLnBrk="1" hangingPunct="1">
              <a:buClr>
                <a:srgbClr val="00CC00"/>
              </a:buClr>
            </a:pPr>
            <a:r>
              <a:rPr lang="en-US" altLang="en-US" dirty="0" smtClean="0"/>
              <a:t>Dormancy </a:t>
            </a:r>
          </a:p>
          <a:p>
            <a:pPr lvl="1" eaLnBrk="1" hangingPunct="1">
              <a:buClr>
                <a:srgbClr val="00CC00"/>
              </a:buClr>
            </a:pPr>
            <a:r>
              <a:rPr lang="en-US" altLang="en-US" dirty="0" smtClean="0"/>
              <a:t>Cold-induced</a:t>
            </a:r>
          </a:p>
          <a:p>
            <a:pPr lvl="1" eaLnBrk="1" hangingPunct="1">
              <a:buClr>
                <a:srgbClr val="00CC00"/>
              </a:buClr>
            </a:pPr>
            <a:r>
              <a:rPr lang="en-US" altLang="en-US" dirty="0" smtClean="0"/>
              <a:t>Heat-induced</a:t>
            </a:r>
          </a:p>
          <a:p>
            <a:pPr eaLnBrk="1" hangingPunct="1">
              <a:buClr>
                <a:srgbClr val="00CC00"/>
              </a:buClr>
            </a:pPr>
            <a:endParaRPr lang="en-US"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5299">
                                            <p:txEl>
                                              <p:pRg st="4" end="4"/>
                                            </p:txEl>
                                          </p:spTgt>
                                        </p:tgtEl>
                                        <p:attrNameLst>
                                          <p:attrName>style.visibility</p:attrName>
                                        </p:attrNameLst>
                                      </p:cBhvr>
                                      <p:to>
                                        <p:strVal val="visible"/>
                                      </p:to>
                                    </p:set>
                                    <p:anim calcmode="lin" valueType="num">
                                      <p:cBhvr additive="base">
                                        <p:cTn id="31"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5299">
                                            <p:txEl>
                                              <p:pRg st="5" end="5"/>
                                            </p:txEl>
                                          </p:spTgt>
                                        </p:tgtEl>
                                        <p:attrNameLst>
                                          <p:attrName>style.visibility</p:attrName>
                                        </p:attrNameLst>
                                      </p:cBhvr>
                                      <p:to>
                                        <p:strVal val="visible"/>
                                      </p:to>
                                    </p:set>
                                    <p:anim calcmode="lin" valueType="num">
                                      <p:cBhvr additive="base">
                                        <p:cTn id="3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5299">
                                            <p:txEl>
                                              <p:pRg st="6" end="6"/>
                                            </p:txEl>
                                          </p:spTgt>
                                        </p:tgtEl>
                                        <p:attrNameLst>
                                          <p:attrName>style.visibility</p:attrName>
                                        </p:attrNameLst>
                                      </p:cBhvr>
                                      <p:to>
                                        <p:strVal val="visible"/>
                                      </p:to>
                                    </p:set>
                                    <p:anim calcmode="lin" valueType="num">
                                      <p:cBhvr additive="base">
                                        <p:cTn id="43"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5299">
                                            <p:txEl>
                                              <p:pRg st="7" end="7"/>
                                            </p:txEl>
                                          </p:spTgt>
                                        </p:tgtEl>
                                        <p:attrNameLst>
                                          <p:attrName>style.visibility</p:attrName>
                                        </p:attrNameLst>
                                      </p:cBhvr>
                                      <p:to>
                                        <p:strVal val="visible"/>
                                      </p:to>
                                    </p:set>
                                    <p:anim calcmode="lin" valueType="num">
                                      <p:cBhvr additive="base">
                                        <p:cTn id="49"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FBE611A2-B3B1-4D5C-AFC6-751EE7DFBF43}" type="slidenum">
              <a:rPr lang="en-US" altLang="en-US" sz="1400" smtClean="0"/>
              <a:pPr eaLnBrk="1" hangingPunct="1"/>
              <a:t>7</a:t>
            </a:fld>
            <a:endParaRPr lang="en-US" altLang="en-US" sz="1400" dirty="0" smtClean="0"/>
          </a:p>
        </p:txBody>
      </p:sp>
      <p:sp>
        <p:nvSpPr>
          <p:cNvPr id="10243" name="Rectangle 2"/>
          <p:cNvSpPr>
            <a:spLocks noGrp="1" noChangeArrowheads="1"/>
          </p:cNvSpPr>
          <p:nvPr>
            <p:ph type="title"/>
          </p:nvPr>
        </p:nvSpPr>
        <p:spPr/>
        <p:txBody>
          <a:bodyPr/>
          <a:lstStyle/>
          <a:p>
            <a:pPr eaLnBrk="1" hangingPunct="1"/>
            <a:r>
              <a:rPr lang="en-US" altLang="en-US" dirty="0" smtClean="0"/>
              <a:t>Temperature vs. Growth</a:t>
            </a:r>
          </a:p>
        </p:txBody>
      </p:sp>
      <p:sp>
        <p:nvSpPr>
          <p:cNvPr id="10244" name="Rectangle 3"/>
          <p:cNvSpPr>
            <a:spLocks noGrp="1" noChangeArrowheads="1"/>
          </p:cNvSpPr>
          <p:nvPr>
            <p:ph type="body" idx="1"/>
          </p:nvPr>
        </p:nvSpPr>
        <p:spPr/>
        <p:txBody>
          <a:bodyPr/>
          <a:lstStyle/>
          <a:p>
            <a:pPr eaLnBrk="1" hangingPunct="1">
              <a:buFontTx/>
              <a:buNone/>
            </a:pPr>
            <a:r>
              <a:rPr lang="en-US" altLang="en-US" dirty="0" smtClean="0"/>
              <a:t>Plant growth and temperature have a direct relationship:</a:t>
            </a:r>
          </a:p>
          <a:p>
            <a:pPr eaLnBrk="1" hangingPunct="1">
              <a:buFontTx/>
              <a:buNone/>
            </a:pPr>
            <a:endParaRPr lang="en-US" altLang="en-US" dirty="0" smtClean="0"/>
          </a:p>
          <a:p>
            <a:pPr eaLnBrk="1" hangingPunct="1">
              <a:buFontTx/>
              <a:buNone/>
            </a:pPr>
            <a:endParaRPr lang="en-US" altLang="en-US" dirty="0" smtClean="0"/>
          </a:p>
        </p:txBody>
      </p:sp>
      <p:pic>
        <p:nvPicPr>
          <p:cNvPr id="48160" name="Picture 3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2971800"/>
            <a:ext cx="6858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60"/>
                                        </p:tgtEl>
                                        <p:attrNameLst>
                                          <p:attrName>style.visibility</p:attrName>
                                        </p:attrNameLst>
                                      </p:cBhvr>
                                      <p:to>
                                        <p:strVal val="visible"/>
                                      </p:to>
                                    </p:set>
                                    <p:anim calcmode="lin" valueType="num">
                                      <p:cBhvr additive="base">
                                        <p:cTn id="7" dur="500" fill="hold"/>
                                        <p:tgtEl>
                                          <p:spTgt spid="48160"/>
                                        </p:tgtEl>
                                        <p:attrNameLst>
                                          <p:attrName>ppt_x</p:attrName>
                                        </p:attrNameLst>
                                      </p:cBhvr>
                                      <p:tavLst>
                                        <p:tav tm="0">
                                          <p:val>
                                            <p:strVal val="#ppt_x"/>
                                          </p:val>
                                        </p:tav>
                                        <p:tav tm="100000">
                                          <p:val>
                                            <p:strVal val="#ppt_x"/>
                                          </p:val>
                                        </p:tav>
                                      </p:tavLst>
                                    </p:anim>
                                    <p:anim calcmode="lin" valueType="num">
                                      <p:cBhvr additive="base">
                                        <p:cTn id="8" dur="500" fill="hold"/>
                                        <p:tgtEl>
                                          <p:spTgt spid="48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61EAAE2-7C4D-4720-997F-16BEBD13F363}" type="slidenum">
              <a:rPr lang="en-US" altLang="en-US" sz="1400" smtClean="0"/>
              <a:pPr eaLnBrk="1" hangingPunct="1"/>
              <a:t>8</a:t>
            </a:fld>
            <a:endParaRPr lang="en-US" altLang="en-US" sz="1400" dirty="0" smtClean="0"/>
          </a:p>
        </p:txBody>
      </p:sp>
      <p:sp>
        <p:nvSpPr>
          <p:cNvPr id="11267" name="Rectangle 2"/>
          <p:cNvSpPr>
            <a:spLocks noGrp="1" noChangeArrowheads="1"/>
          </p:cNvSpPr>
          <p:nvPr>
            <p:ph type="title"/>
          </p:nvPr>
        </p:nvSpPr>
        <p:spPr/>
        <p:txBody>
          <a:bodyPr/>
          <a:lstStyle/>
          <a:p>
            <a:pPr eaLnBrk="1" hangingPunct="1"/>
            <a:r>
              <a:rPr lang="en-US" altLang="en-US" sz="4000" dirty="0" smtClean="0"/>
              <a:t>Why is plant growth influenced by temperature?</a:t>
            </a:r>
          </a:p>
        </p:txBody>
      </p:sp>
      <p:sp>
        <p:nvSpPr>
          <p:cNvPr id="49155" name="Rectangle 3"/>
          <p:cNvSpPr>
            <a:spLocks noGrp="1" noChangeArrowheads="1"/>
          </p:cNvSpPr>
          <p:nvPr>
            <p:ph type="body" idx="1"/>
          </p:nvPr>
        </p:nvSpPr>
        <p:spPr/>
        <p:txBody>
          <a:bodyPr/>
          <a:lstStyle/>
          <a:p>
            <a:pPr eaLnBrk="1" hangingPunct="1">
              <a:buFontTx/>
              <a:buNone/>
            </a:pPr>
            <a:r>
              <a:rPr lang="en-US" altLang="en-US" dirty="0" smtClean="0"/>
              <a:t>Temperature influences three main metabolic functions of plants:</a:t>
            </a:r>
          </a:p>
          <a:p>
            <a:pPr eaLnBrk="1" hangingPunct="1">
              <a:buClr>
                <a:srgbClr val="00CC00"/>
              </a:buClr>
            </a:pPr>
            <a:r>
              <a:rPr lang="en-US" altLang="en-US" dirty="0" smtClean="0"/>
              <a:t>Transpiration</a:t>
            </a:r>
          </a:p>
          <a:p>
            <a:pPr eaLnBrk="1" hangingPunct="1">
              <a:buClr>
                <a:srgbClr val="00CC00"/>
              </a:buClr>
            </a:pPr>
            <a:r>
              <a:rPr lang="en-US" altLang="en-US" dirty="0" smtClean="0"/>
              <a:t>Photosynthesis</a:t>
            </a:r>
          </a:p>
          <a:p>
            <a:pPr eaLnBrk="1" hangingPunct="1">
              <a:buClr>
                <a:srgbClr val="00CC00"/>
              </a:buClr>
            </a:pPr>
            <a:r>
              <a:rPr lang="en-US" altLang="en-US" dirty="0" smtClean="0"/>
              <a:t>Respiration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 calcmode="lin" valueType="num">
                                      <p:cBhvr additive="base">
                                        <p:cTn id="7"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anim calcmode="lin" valueType="num">
                                      <p:cBhvr additive="base">
                                        <p:cTn id="13"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anim calcmode="lin" valueType="num">
                                      <p:cBhvr additive="base">
                                        <p:cTn id="19"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19CEB028-CB5F-4BF0-9AE3-C29B5D717F46}" type="slidenum">
              <a:rPr lang="en-US" altLang="en-US" sz="1400" smtClean="0"/>
              <a:pPr eaLnBrk="1" hangingPunct="1"/>
              <a:t>9</a:t>
            </a:fld>
            <a:endParaRPr lang="en-US" altLang="en-US" sz="1400" dirty="0" smtClean="0"/>
          </a:p>
        </p:txBody>
      </p:sp>
      <p:sp>
        <p:nvSpPr>
          <p:cNvPr id="12291" name="Rectangle 2"/>
          <p:cNvSpPr>
            <a:spLocks noGrp="1" noChangeArrowheads="1"/>
          </p:cNvSpPr>
          <p:nvPr>
            <p:ph type="title"/>
          </p:nvPr>
        </p:nvSpPr>
        <p:spPr/>
        <p:txBody>
          <a:bodyPr/>
          <a:lstStyle/>
          <a:p>
            <a:pPr eaLnBrk="1" hangingPunct="1"/>
            <a:r>
              <a:rPr lang="en-US" altLang="en-US" dirty="0" smtClean="0"/>
              <a:t>Maturity Requirements</a:t>
            </a:r>
          </a:p>
        </p:txBody>
      </p:sp>
      <p:sp>
        <p:nvSpPr>
          <p:cNvPr id="12292" name="Rectangle 3"/>
          <p:cNvSpPr>
            <a:spLocks noGrp="1" noChangeArrowheads="1"/>
          </p:cNvSpPr>
          <p:nvPr>
            <p:ph type="body" idx="1"/>
          </p:nvPr>
        </p:nvSpPr>
        <p:spPr/>
        <p:txBody>
          <a:bodyPr/>
          <a:lstStyle/>
          <a:p>
            <a:pPr eaLnBrk="1" hangingPunct="1">
              <a:buFontTx/>
              <a:buNone/>
            </a:pPr>
            <a:r>
              <a:rPr lang="en-US" altLang="en-US" dirty="0" smtClean="0"/>
              <a:t>Plants require a specific amount of time exposed to a specific threshold of temperature in order to initiate flowering.</a:t>
            </a:r>
          </a:p>
          <a:p>
            <a:pPr eaLnBrk="1" hangingPunct="1">
              <a:buFontTx/>
              <a:buNone/>
            </a:pPr>
            <a:endParaRPr lang="en-US" altLang="en-US" dirty="0" smtClean="0"/>
          </a:p>
          <a:p>
            <a:pPr eaLnBrk="1" hangingPunct="1">
              <a:buFontTx/>
              <a:buNone/>
            </a:pPr>
            <a:r>
              <a:rPr lang="en-US" altLang="en-US" dirty="0" smtClean="0"/>
              <a:t>The requirement is met by accumulating Growing Degree Units (GDU).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t_PowerPoint_Template">
  <a:themeElements>
    <a:clrScheme name="Plant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nt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_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_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_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_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_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_PowerPoin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_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_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_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_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_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Plant_PowerPoint_Template</Template>
  <TotalTime>597</TotalTime>
  <Words>984</Words>
  <Application>Microsoft Office PowerPoint</Application>
  <PresentationFormat>On-screen Show (4:3)</PresentationFormat>
  <Paragraphs>155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Times New Roman</vt:lpstr>
      <vt:lpstr>Verdana</vt:lpstr>
      <vt:lpstr>Plant_PowerPoint_Template</vt:lpstr>
      <vt:lpstr>PowerPoint Presentation</vt:lpstr>
      <vt:lpstr>Degrees of Growth  Unit 6 – The Growing Environment Lesson 6.4 Chilly Lilies</vt:lpstr>
      <vt:lpstr>Environmental Temperature Variations </vt:lpstr>
      <vt:lpstr>Hardiness Zones</vt:lpstr>
      <vt:lpstr>Temperature Classifications</vt:lpstr>
      <vt:lpstr>Temperature Sensitive</vt:lpstr>
      <vt:lpstr>Temperature vs. Growth</vt:lpstr>
      <vt:lpstr>Why is plant growth influenced by temperature?</vt:lpstr>
      <vt:lpstr>Maturity Requirements</vt:lpstr>
      <vt:lpstr>More on Growing Degree Units</vt:lpstr>
      <vt:lpstr>Dormancy Requirements</vt:lpstr>
      <vt:lpstr>Terms Related to Dormancy Associated with Temperature</vt:lpstr>
      <vt:lpstr>References</vt:lpstr>
    </vt:vector>
  </TitlesOfParts>
  <Manager>Dan Jansen</Manager>
  <Company>Curriculum for Agricultural Science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Degrees of Growth</dc:title>
  <dc:subject>ASP - Unit 6 - Lesson 6.4 Chilly Lilies</dc:subject>
  <dc:creator>Dan Jansen</dc:creator>
  <cp:lastModifiedBy>Melanie Bloom</cp:lastModifiedBy>
  <cp:revision>30</cp:revision>
  <dcterms:created xsi:type="dcterms:W3CDTF">2008-11-09T00:31:44Z</dcterms:created>
  <dcterms:modified xsi:type="dcterms:W3CDTF">2015-04-18T17:41:21Z</dcterms:modified>
</cp:coreProperties>
</file>