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handoutMasterIdLst>
    <p:handoutMasterId r:id="rId18"/>
  </p:handoutMasterIdLst>
  <p:sldIdLst>
    <p:sldId id="257" r:id="rId2"/>
    <p:sldId id="271" r:id="rId3"/>
    <p:sldId id="274" r:id="rId4"/>
    <p:sldId id="278" r:id="rId5"/>
    <p:sldId id="279" r:id="rId6"/>
    <p:sldId id="277" r:id="rId7"/>
    <p:sldId id="280" r:id="rId8"/>
    <p:sldId id="281" r:id="rId9"/>
    <p:sldId id="272" r:id="rId10"/>
    <p:sldId id="282" r:id="rId11"/>
    <p:sldId id="276" r:id="rId12"/>
    <p:sldId id="275" r:id="rId13"/>
    <p:sldId id="273" r:id="rId14"/>
    <p:sldId id="283" r:id="rId15"/>
    <p:sldId id="259" r:id="rId16"/>
  </p:sldIdLst>
  <p:sldSz cx="9144000" cy="6858000" type="screen4x3"/>
  <p:notesSz cx="6858000" cy="9144000"/>
  <p:defaultTextStyle>
    <a:defPPr>
      <a:defRPr lang="en-US"/>
    </a:defPPr>
    <a:lvl1pPr algn="l" rtl="0" fontAlgn="base">
      <a:spcBef>
        <a:spcPct val="0"/>
      </a:spcBef>
      <a:spcAft>
        <a:spcPct val="0"/>
      </a:spcAft>
      <a:defRPr sz="1600" kern="1200">
        <a:solidFill>
          <a:schemeClr val="tx1"/>
        </a:solidFill>
        <a:latin typeface="Arial" charset="0"/>
        <a:ea typeface="+mn-ea"/>
        <a:cs typeface="+mn-cs"/>
      </a:defRPr>
    </a:lvl1pPr>
    <a:lvl2pPr marL="457200" algn="l" rtl="0" fontAlgn="base">
      <a:spcBef>
        <a:spcPct val="0"/>
      </a:spcBef>
      <a:spcAft>
        <a:spcPct val="0"/>
      </a:spcAft>
      <a:defRPr sz="1600" kern="1200">
        <a:solidFill>
          <a:schemeClr val="tx1"/>
        </a:solidFill>
        <a:latin typeface="Arial" charset="0"/>
        <a:ea typeface="+mn-ea"/>
        <a:cs typeface="+mn-cs"/>
      </a:defRPr>
    </a:lvl2pPr>
    <a:lvl3pPr marL="914400" algn="l" rtl="0" fontAlgn="base">
      <a:spcBef>
        <a:spcPct val="0"/>
      </a:spcBef>
      <a:spcAft>
        <a:spcPct val="0"/>
      </a:spcAft>
      <a:defRPr sz="1600" kern="1200">
        <a:solidFill>
          <a:schemeClr val="tx1"/>
        </a:solidFill>
        <a:latin typeface="Arial" charset="0"/>
        <a:ea typeface="+mn-ea"/>
        <a:cs typeface="+mn-cs"/>
      </a:defRPr>
    </a:lvl3pPr>
    <a:lvl4pPr marL="1371600" algn="l" rtl="0" fontAlgn="base">
      <a:spcBef>
        <a:spcPct val="0"/>
      </a:spcBef>
      <a:spcAft>
        <a:spcPct val="0"/>
      </a:spcAft>
      <a:defRPr sz="1600" kern="1200">
        <a:solidFill>
          <a:schemeClr val="tx1"/>
        </a:solidFill>
        <a:latin typeface="Arial" charset="0"/>
        <a:ea typeface="+mn-ea"/>
        <a:cs typeface="+mn-cs"/>
      </a:defRPr>
    </a:lvl4pPr>
    <a:lvl5pPr marL="1828800" algn="l" rtl="0" fontAlgn="base">
      <a:spcBef>
        <a:spcPct val="0"/>
      </a:spcBef>
      <a:spcAft>
        <a:spcPct val="0"/>
      </a:spcAft>
      <a:defRPr sz="1600" kern="1200">
        <a:solidFill>
          <a:schemeClr val="tx1"/>
        </a:solidFill>
        <a:latin typeface="Arial" charset="0"/>
        <a:ea typeface="+mn-ea"/>
        <a:cs typeface="+mn-cs"/>
      </a:defRPr>
    </a:lvl5pPr>
    <a:lvl6pPr marL="2286000" algn="l" defTabSz="914400" rtl="0" eaLnBrk="1" latinLnBrk="0" hangingPunct="1">
      <a:defRPr sz="1600" kern="1200">
        <a:solidFill>
          <a:schemeClr val="tx1"/>
        </a:solidFill>
        <a:latin typeface="Arial" charset="0"/>
        <a:ea typeface="+mn-ea"/>
        <a:cs typeface="+mn-cs"/>
      </a:defRPr>
    </a:lvl6pPr>
    <a:lvl7pPr marL="2743200" algn="l" defTabSz="914400" rtl="0" eaLnBrk="1" latinLnBrk="0" hangingPunct="1">
      <a:defRPr sz="1600" kern="1200">
        <a:solidFill>
          <a:schemeClr val="tx1"/>
        </a:solidFill>
        <a:latin typeface="Arial" charset="0"/>
        <a:ea typeface="+mn-ea"/>
        <a:cs typeface="+mn-cs"/>
      </a:defRPr>
    </a:lvl7pPr>
    <a:lvl8pPr marL="3200400" algn="l" defTabSz="914400" rtl="0" eaLnBrk="1" latinLnBrk="0" hangingPunct="1">
      <a:defRPr sz="1600" kern="1200">
        <a:solidFill>
          <a:schemeClr val="tx1"/>
        </a:solidFill>
        <a:latin typeface="Arial" charset="0"/>
        <a:ea typeface="+mn-ea"/>
        <a:cs typeface="+mn-cs"/>
      </a:defRPr>
    </a:lvl8pPr>
    <a:lvl9pPr marL="3657600" algn="l" defTabSz="914400" rtl="0" eaLnBrk="1" latinLnBrk="0" hangingPunct="1">
      <a:defRPr sz="16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an Jansen" initials="DJ"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DED900"/>
    <a:srgbClr val="EBE600"/>
    <a:srgbClr val="FFFF00"/>
    <a:srgbClr val="FF0000"/>
    <a:srgbClr val="00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7684" autoAdjust="0"/>
  </p:normalViewPr>
  <p:slideViewPr>
    <p:cSldViewPr>
      <p:cViewPr varScale="1">
        <p:scale>
          <a:sx n="50" d="100"/>
          <a:sy n="50" d="100"/>
        </p:scale>
        <p:origin x="1956" y="54"/>
      </p:cViewPr>
      <p:guideLst>
        <p:guide orient="horz" pos="2160"/>
        <p:guide pos="2880"/>
      </p:guideLst>
    </p:cSldViewPr>
  </p:slideViewPr>
  <p:notesTextViewPr>
    <p:cViewPr>
      <p:scale>
        <a:sx n="100" d="100"/>
        <a:sy n="100" d="100"/>
      </p:scale>
      <p:origin x="0" y="0"/>
    </p:cViewPr>
  </p:notesTextViewPr>
  <p:notesViewPr>
    <p:cSldViewPr>
      <p:cViewPr>
        <p:scale>
          <a:sx n="70" d="100"/>
          <a:sy n="70" d="100"/>
        </p:scale>
        <p:origin x="3240"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48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r>
              <a:rPr lang="en-US" dirty="0"/>
              <a:t>Water Loss</a:t>
            </a:r>
          </a:p>
        </p:txBody>
      </p:sp>
      <p:sp>
        <p:nvSpPr>
          <p:cNvPr id="34819"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r>
              <a:rPr lang="en-US" dirty="0"/>
              <a:t>Principles of Agricultural Science </a:t>
            </a:r>
            <a:r>
              <a:rPr lang="en-US" dirty="0" smtClean="0"/>
              <a:t>– Plant </a:t>
            </a:r>
            <a:endParaRPr lang="en-US" dirty="0"/>
          </a:p>
          <a:p>
            <a:pPr>
              <a:defRPr/>
            </a:pPr>
            <a:r>
              <a:rPr lang="en-US" dirty="0"/>
              <a:t>Unit 6 </a:t>
            </a:r>
            <a:r>
              <a:rPr lang="en-US" dirty="0" smtClean="0"/>
              <a:t>– Lesson 6.2 </a:t>
            </a:r>
            <a:r>
              <a:rPr lang="en-US" dirty="0"/>
              <a:t>All Wet</a:t>
            </a:r>
          </a:p>
        </p:txBody>
      </p:sp>
      <p:sp>
        <p:nvSpPr>
          <p:cNvPr id="34820"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000" smtClean="0">
                <a:solidFill>
                  <a:srgbClr val="000000"/>
                </a:solidFill>
                <a:cs typeface="Times New Roman" pitchFamily="18" charset="0"/>
              </a:defRPr>
            </a:lvl1pPr>
          </a:lstStyle>
          <a:p>
            <a:pPr>
              <a:defRPr/>
            </a:pPr>
            <a:r>
              <a:rPr lang="en-US" dirty="0"/>
              <a:t>Curriculum for Agricultural Science </a:t>
            </a:r>
            <a:r>
              <a:rPr lang="en-US" dirty="0" smtClean="0"/>
              <a:t>Education </a:t>
            </a:r>
            <a:r>
              <a:rPr lang="en-US" dirty="0"/>
              <a:t>Copyright </a:t>
            </a:r>
            <a:r>
              <a:rPr lang="en-US" dirty="0" smtClean="0"/>
              <a:t>2015</a:t>
            </a:r>
            <a:endParaRPr lang="en-US" sz="1200" dirty="0"/>
          </a:p>
        </p:txBody>
      </p:sp>
      <p:sp>
        <p:nvSpPr>
          <p:cNvPr id="34821"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AA394BF-75EA-4F1D-A928-FDB9C8C6E982}" type="slidenum">
              <a:rPr lang="en-US"/>
              <a:pPr>
                <a:defRPr/>
              </a:pPr>
              <a:t>‹#›</a:t>
            </a:fld>
            <a:endParaRPr lang="en-US" dirty="0"/>
          </a:p>
        </p:txBody>
      </p:sp>
      <p:pic>
        <p:nvPicPr>
          <p:cNvPr id="33798" name="Picture 6"/>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t="16667" b="16667"/>
          <a:stretch>
            <a:fillRect/>
          </a:stretch>
        </p:blipFill>
        <p:spPr bwMode="auto">
          <a:xfrm>
            <a:off x="5562600" y="8534400"/>
            <a:ext cx="914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1103950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r>
              <a:rPr lang="en-US" dirty="0"/>
              <a:t>Water Loss</a:t>
            </a:r>
          </a:p>
        </p:txBody>
      </p:sp>
      <p:sp>
        <p:nvSpPr>
          <p:cNvPr id="1843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717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000" smtClean="0">
                <a:solidFill>
                  <a:srgbClr val="000000"/>
                </a:solidFill>
                <a:cs typeface="Times New Roman" pitchFamily="18" charset="0"/>
              </a:defRPr>
            </a:lvl1pPr>
          </a:lstStyle>
          <a:p>
            <a:pPr>
              <a:defRPr/>
            </a:pPr>
            <a:r>
              <a:rPr lang="en-US" dirty="0" smtClean="0"/>
              <a:t>Curriculum for Agricultural Science Education – Copyright 2015</a:t>
            </a:r>
            <a:endParaRPr lang="en-US" sz="1200" dirty="0"/>
          </a:p>
        </p:txBody>
      </p:sp>
      <p:sp>
        <p:nvSpPr>
          <p:cNvPr id="717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966A8C41-E15A-4BC4-A451-DE510BCD1396}" type="slidenum">
              <a:rPr lang="en-US"/>
              <a:pPr>
                <a:defRPr/>
              </a:pPr>
              <a:t>‹#›</a:t>
            </a:fld>
            <a:endParaRPr lang="en-US" dirty="0"/>
          </a:p>
        </p:txBody>
      </p:sp>
      <p:pic>
        <p:nvPicPr>
          <p:cNvPr id="18440" name="Picture 8"/>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t="16667" b="16667"/>
          <a:stretch>
            <a:fillRect/>
          </a:stretch>
        </p:blipFill>
        <p:spPr bwMode="auto">
          <a:xfrm>
            <a:off x="5562600" y="8534400"/>
            <a:ext cx="914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r>
              <a:rPr lang="en-US" dirty="0"/>
              <a:t>Principles of Agricultural Science </a:t>
            </a:r>
            <a:r>
              <a:rPr lang="en-US" dirty="0" smtClean="0"/>
              <a:t>– Plant </a:t>
            </a:r>
            <a:endParaRPr lang="en-US" dirty="0"/>
          </a:p>
          <a:p>
            <a:pPr>
              <a:defRPr/>
            </a:pPr>
            <a:r>
              <a:rPr lang="en-US" dirty="0"/>
              <a:t>Unit 6 </a:t>
            </a:r>
            <a:r>
              <a:rPr lang="en-US" dirty="0" smtClean="0"/>
              <a:t>– Lesson 6.2 </a:t>
            </a:r>
            <a:r>
              <a:rPr lang="en-US" dirty="0"/>
              <a:t>All Wet</a:t>
            </a:r>
          </a:p>
        </p:txBody>
      </p:sp>
    </p:spTree>
    <p:extLst>
      <p:ext uri="{BB962C8B-B14F-4D97-AF65-F5344CB8AC3E}">
        <p14:creationId xmlns:p14="http://schemas.microsoft.com/office/powerpoint/2010/main" val="2458030688"/>
      </p:ext>
    </p:extLst>
  </p:cSld>
  <p:clrMap bg1="lt1" tx1="dk1" bg2="lt2" tx2="dk2" accent1="accent1" accent2="accent2" accent3="accent3" accent4="accent4" accent5="accent5" accent6="accent6" hlink="hlink" folHlink="folHlink"/>
  <p:hf/>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Water Loss</a:t>
            </a:r>
          </a:p>
        </p:txBody>
      </p:sp>
      <p:sp>
        <p:nvSpPr>
          <p:cNvPr id="19460"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a:t>
            </a:r>
            <a:r>
              <a:rPr lang="en-US" altLang="en-US" sz="1000" dirty="0" smtClean="0">
                <a:solidFill>
                  <a:srgbClr val="000000"/>
                </a:solidFill>
              </a:rPr>
              <a:t>Education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
        <p:nvSpPr>
          <p:cNvPr id="1946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323F671A-A0F9-49C6-AA43-84AF16FA2D52}" type="slidenum">
              <a:rPr lang="en-US" altLang="en-US" sz="1200" smtClean="0"/>
              <a:pPr eaLnBrk="1" hangingPunct="1"/>
              <a:t>1</a:t>
            </a:fld>
            <a:endParaRPr lang="en-US" altLang="en-US" sz="1200" dirty="0" smtClean="0"/>
          </a:p>
        </p:txBody>
      </p:sp>
      <p:sp>
        <p:nvSpPr>
          <p:cNvPr id="19462" name="Rectangle 2"/>
          <p:cNvSpPr>
            <a:spLocks noGrp="1" noRot="1" noChangeAspect="1" noChangeArrowheads="1" noTextEdit="1"/>
          </p:cNvSpPr>
          <p:nvPr>
            <p:ph type="sldImg"/>
          </p:nvPr>
        </p:nvSpPr>
        <p:spPr>
          <a:ln/>
        </p:spPr>
      </p:sp>
      <p:sp>
        <p:nvSpPr>
          <p:cNvPr id="1946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p>
        </p:txBody>
      </p:sp>
      <p:sp>
        <p:nvSpPr>
          <p:cNvPr id="8"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r>
              <a:rPr lang="en-US" dirty="0"/>
              <a:t>Principles of Agricultural Science </a:t>
            </a:r>
            <a:r>
              <a:rPr lang="en-US" dirty="0" smtClean="0"/>
              <a:t>– Plant </a:t>
            </a:r>
            <a:endParaRPr lang="en-US" dirty="0"/>
          </a:p>
          <a:p>
            <a:pPr>
              <a:defRPr/>
            </a:pPr>
            <a:r>
              <a:rPr lang="en-US" dirty="0"/>
              <a:t>Unit 6 </a:t>
            </a:r>
            <a:r>
              <a:rPr lang="en-US" dirty="0" smtClean="0"/>
              <a:t>– Lesson 6.2 </a:t>
            </a:r>
            <a:r>
              <a:rPr lang="en-US" dirty="0"/>
              <a:t>All Wet</a:t>
            </a:r>
          </a:p>
        </p:txBody>
      </p:sp>
    </p:spTree>
    <p:extLst>
      <p:ext uri="{BB962C8B-B14F-4D97-AF65-F5344CB8AC3E}">
        <p14:creationId xmlns:p14="http://schemas.microsoft.com/office/powerpoint/2010/main" val="4399053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pPr>
              <a:defRPr/>
            </a:pPr>
            <a:r>
              <a:rPr lang="en-US" dirty="0" smtClean="0"/>
              <a:t>Water Loss</a:t>
            </a:r>
            <a:endParaRPr lang="en-US" dirty="0"/>
          </a:p>
        </p:txBody>
      </p:sp>
      <p:sp>
        <p:nvSpPr>
          <p:cNvPr id="6" name="Footer Placeholder 5"/>
          <p:cNvSpPr>
            <a:spLocks noGrp="1"/>
          </p:cNvSpPr>
          <p:nvPr>
            <p:ph type="ftr" sz="quarter" idx="12"/>
          </p:nvPr>
        </p:nvSpPr>
        <p:spPr/>
        <p:txBody>
          <a:bodyPr/>
          <a:lstStyle/>
          <a:p>
            <a:pPr>
              <a:defRPr/>
            </a:pPr>
            <a:r>
              <a:rPr lang="en-US" dirty="0" smtClean="0"/>
              <a:t>Curriculum for Agricultural Science Education  Copyright 2015</a:t>
            </a:r>
            <a:endParaRPr lang="en-US" sz="1200" dirty="0"/>
          </a:p>
        </p:txBody>
      </p:sp>
      <p:sp>
        <p:nvSpPr>
          <p:cNvPr id="7" name="Slide Number Placeholder 6"/>
          <p:cNvSpPr>
            <a:spLocks noGrp="1"/>
          </p:cNvSpPr>
          <p:nvPr>
            <p:ph type="sldNum" sz="quarter" idx="13"/>
          </p:nvPr>
        </p:nvSpPr>
        <p:spPr/>
        <p:txBody>
          <a:bodyPr/>
          <a:lstStyle/>
          <a:p>
            <a:pPr>
              <a:defRPr/>
            </a:pPr>
            <a:fld id="{966A8C41-E15A-4BC4-A451-DE510BCD1396}" type="slidenum">
              <a:rPr lang="en-US" smtClean="0"/>
              <a:pPr>
                <a:defRPr/>
              </a:pPr>
              <a:t>10</a:t>
            </a:fld>
            <a:endParaRPr lang="en-US" dirty="0"/>
          </a:p>
        </p:txBody>
      </p:sp>
      <p:sp>
        <p:nvSpPr>
          <p:cNvPr id="8"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r>
              <a:rPr lang="en-US" dirty="0"/>
              <a:t>Principles of Agricultural Science </a:t>
            </a:r>
            <a:r>
              <a:rPr lang="en-US" dirty="0" smtClean="0"/>
              <a:t>– Plant </a:t>
            </a:r>
            <a:endParaRPr lang="en-US" dirty="0"/>
          </a:p>
          <a:p>
            <a:pPr>
              <a:defRPr/>
            </a:pPr>
            <a:r>
              <a:rPr lang="en-US" dirty="0"/>
              <a:t>Unit 6 </a:t>
            </a:r>
            <a:r>
              <a:rPr lang="en-US" dirty="0" smtClean="0"/>
              <a:t>– Lesson 6.2 </a:t>
            </a:r>
            <a:r>
              <a:rPr lang="en-US" dirty="0"/>
              <a:t>All Wet</a:t>
            </a:r>
          </a:p>
        </p:txBody>
      </p:sp>
    </p:spTree>
    <p:extLst>
      <p:ext uri="{BB962C8B-B14F-4D97-AF65-F5344CB8AC3E}">
        <p14:creationId xmlns:p14="http://schemas.microsoft.com/office/powerpoint/2010/main" val="310356600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Water Loss</a:t>
            </a:r>
          </a:p>
        </p:txBody>
      </p:sp>
      <p:sp>
        <p:nvSpPr>
          <p:cNvPr id="28676"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a:t>
            </a:r>
            <a:r>
              <a:rPr lang="en-US" altLang="en-US" sz="1000" dirty="0" smtClean="0">
                <a:solidFill>
                  <a:srgbClr val="000000"/>
                </a:solidFill>
              </a:rPr>
              <a:t>Education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
        <p:nvSpPr>
          <p:cNvPr id="2867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D263EA03-29A9-463A-AA5A-F5A0964EE742}" type="slidenum">
              <a:rPr lang="en-US" altLang="en-US" sz="1200" smtClean="0"/>
              <a:pPr eaLnBrk="1" hangingPunct="1"/>
              <a:t>11</a:t>
            </a:fld>
            <a:endParaRPr lang="en-US" altLang="en-US" sz="1200" dirty="0" smtClean="0"/>
          </a:p>
        </p:txBody>
      </p:sp>
      <p:sp>
        <p:nvSpPr>
          <p:cNvPr id="28678" name="Rectangle 2"/>
          <p:cNvSpPr>
            <a:spLocks noGrp="1" noRot="1" noChangeAspect="1" noChangeArrowheads="1" noTextEdit="1"/>
          </p:cNvSpPr>
          <p:nvPr>
            <p:ph type="sldImg"/>
          </p:nvPr>
        </p:nvSpPr>
        <p:spPr>
          <a:ln/>
        </p:spPr>
      </p:sp>
      <p:sp>
        <p:nvSpPr>
          <p:cNvPr id="2867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Stages 2 and 3 can cause permanent damage to a plant.</a:t>
            </a:r>
          </a:p>
        </p:txBody>
      </p:sp>
      <p:sp>
        <p:nvSpPr>
          <p:cNvPr id="8"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r>
              <a:rPr lang="en-US" dirty="0"/>
              <a:t>Principles of Agricultural Science </a:t>
            </a:r>
            <a:r>
              <a:rPr lang="en-US" dirty="0" smtClean="0"/>
              <a:t>– Plant </a:t>
            </a:r>
            <a:endParaRPr lang="en-US" dirty="0"/>
          </a:p>
          <a:p>
            <a:pPr>
              <a:defRPr/>
            </a:pPr>
            <a:r>
              <a:rPr lang="en-US" dirty="0"/>
              <a:t>Unit 6 </a:t>
            </a:r>
            <a:r>
              <a:rPr lang="en-US" dirty="0" smtClean="0"/>
              <a:t>– Lesson 6.2 </a:t>
            </a:r>
            <a:r>
              <a:rPr lang="en-US" dirty="0"/>
              <a:t>All Wet</a:t>
            </a:r>
          </a:p>
        </p:txBody>
      </p:sp>
    </p:spTree>
    <p:extLst>
      <p:ext uri="{BB962C8B-B14F-4D97-AF65-F5344CB8AC3E}">
        <p14:creationId xmlns:p14="http://schemas.microsoft.com/office/powerpoint/2010/main" val="28517609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Water Loss</a:t>
            </a:r>
          </a:p>
        </p:txBody>
      </p:sp>
      <p:sp>
        <p:nvSpPr>
          <p:cNvPr id="29700"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a:t>
            </a:r>
            <a:r>
              <a:rPr lang="en-US" altLang="en-US" sz="1000" dirty="0" smtClean="0">
                <a:solidFill>
                  <a:srgbClr val="000000"/>
                </a:solidFill>
              </a:rPr>
              <a:t>Education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
        <p:nvSpPr>
          <p:cNvPr id="2970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DCD505E3-5778-46FC-ABE6-1B576BFBAD9E}" type="slidenum">
              <a:rPr lang="en-US" altLang="en-US" sz="1200" smtClean="0"/>
              <a:pPr eaLnBrk="1" hangingPunct="1"/>
              <a:t>12</a:t>
            </a:fld>
            <a:endParaRPr lang="en-US" altLang="en-US" sz="1200" dirty="0" smtClean="0"/>
          </a:p>
        </p:txBody>
      </p:sp>
      <p:sp>
        <p:nvSpPr>
          <p:cNvPr id="29702" name="Rectangle 2"/>
          <p:cNvSpPr>
            <a:spLocks noGrp="1" noRot="1" noChangeAspect="1" noChangeArrowheads="1" noTextEdit="1"/>
          </p:cNvSpPr>
          <p:nvPr>
            <p:ph type="sldImg"/>
          </p:nvPr>
        </p:nvSpPr>
        <p:spPr>
          <a:ln/>
        </p:spPr>
      </p:sp>
      <p:sp>
        <p:nvSpPr>
          <p:cNvPr id="2970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Some greenhouse producers touch the potting soil with their fingers or detect the weight difference in container to determine when to water. This takes practice of growing plants before you can rely on these methods. Crop producers will use field sensors or infrared satellite pictures to determine crop water needs. The most practical way for small producers and home gardeners is a simple moisture meter that can be purchased at any garden store. </a:t>
            </a:r>
          </a:p>
          <a:p>
            <a:pPr eaLnBrk="1" hangingPunct="1"/>
            <a:endParaRPr lang="en-US" altLang="en-US" dirty="0" smtClean="0"/>
          </a:p>
          <a:p>
            <a:pPr eaLnBrk="1" hangingPunct="1"/>
            <a:r>
              <a:rPr lang="en-US" altLang="en-US" dirty="0" smtClean="0"/>
              <a:t>It is important to water when needed in order to prevent waste of water or overwatering plants. If you wait too long to water, detrimental effects will result to plant growth.</a:t>
            </a:r>
          </a:p>
        </p:txBody>
      </p:sp>
      <p:sp>
        <p:nvSpPr>
          <p:cNvPr id="8"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r>
              <a:rPr lang="en-US" dirty="0"/>
              <a:t>Principles of Agricultural Science </a:t>
            </a:r>
            <a:r>
              <a:rPr lang="en-US" dirty="0" smtClean="0"/>
              <a:t>– Plant </a:t>
            </a:r>
            <a:endParaRPr lang="en-US" dirty="0"/>
          </a:p>
          <a:p>
            <a:pPr>
              <a:defRPr/>
            </a:pPr>
            <a:r>
              <a:rPr lang="en-US" dirty="0"/>
              <a:t>Unit 6 </a:t>
            </a:r>
            <a:r>
              <a:rPr lang="en-US" dirty="0" smtClean="0"/>
              <a:t>– Lesson 6.2 </a:t>
            </a:r>
            <a:r>
              <a:rPr lang="en-US" dirty="0"/>
              <a:t>All Wet</a:t>
            </a:r>
          </a:p>
        </p:txBody>
      </p:sp>
    </p:spTree>
    <p:extLst>
      <p:ext uri="{BB962C8B-B14F-4D97-AF65-F5344CB8AC3E}">
        <p14:creationId xmlns:p14="http://schemas.microsoft.com/office/powerpoint/2010/main" val="299028416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Water Loss</a:t>
            </a:r>
          </a:p>
        </p:txBody>
      </p:sp>
      <p:sp>
        <p:nvSpPr>
          <p:cNvPr id="30724"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a:t>
            </a:r>
            <a:r>
              <a:rPr lang="en-US" altLang="en-US" sz="1000" dirty="0" smtClean="0">
                <a:solidFill>
                  <a:srgbClr val="000000"/>
                </a:solidFill>
              </a:rPr>
              <a:t>Education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
        <p:nvSpPr>
          <p:cNvPr id="3072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5E865C2D-CC9B-4891-BB3B-163C6A44A2D3}" type="slidenum">
              <a:rPr lang="en-US" altLang="en-US" sz="1200" smtClean="0"/>
              <a:pPr eaLnBrk="1" hangingPunct="1"/>
              <a:t>13</a:t>
            </a:fld>
            <a:endParaRPr lang="en-US" altLang="en-US" sz="1200" dirty="0" smtClean="0"/>
          </a:p>
        </p:txBody>
      </p:sp>
      <p:sp>
        <p:nvSpPr>
          <p:cNvPr id="30726" name="Rectangle 2"/>
          <p:cNvSpPr>
            <a:spLocks noGrp="1" noRot="1" noChangeAspect="1" noChangeArrowheads="1" noTextEdit="1"/>
          </p:cNvSpPr>
          <p:nvPr>
            <p:ph type="sldImg"/>
          </p:nvPr>
        </p:nvSpPr>
        <p:spPr>
          <a:ln/>
        </p:spPr>
      </p:sp>
      <p:sp>
        <p:nvSpPr>
          <p:cNvPr id="3072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altLang="en-US" dirty="0" smtClean="0"/>
              <a:t>In </a:t>
            </a:r>
            <a:r>
              <a:rPr lang="en-US" altLang="en-US" i="1" dirty="0" smtClean="0"/>
              <a:t>Lesson 4.2 The Radicle Root,</a:t>
            </a:r>
            <a:r>
              <a:rPr lang="en-US" altLang="en-US" dirty="0" smtClean="0"/>
              <a:t> you learned about harmful effects of too much water.</a:t>
            </a:r>
          </a:p>
        </p:txBody>
      </p:sp>
      <p:sp>
        <p:nvSpPr>
          <p:cNvPr id="8"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r>
              <a:rPr lang="en-US" dirty="0"/>
              <a:t>Principles of Agricultural Science </a:t>
            </a:r>
            <a:r>
              <a:rPr lang="en-US" dirty="0" smtClean="0"/>
              <a:t>– Plant </a:t>
            </a:r>
            <a:endParaRPr lang="en-US" dirty="0"/>
          </a:p>
          <a:p>
            <a:pPr>
              <a:defRPr/>
            </a:pPr>
            <a:r>
              <a:rPr lang="en-US" dirty="0"/>
              <a:t>Unit 6 </a:t>
            </a:r>
            <a:r>
              <a:rPr lang="en-US" dirty="0" smtClean="0"/>
              <a:t>– Lesson 6.2 </a:t>
            </a:r>
            <a:r>
              <a:rPr lang="en-US" dirty="0"/>
              <a:t>All Wet</a:t>
            </a:r>
          </a:p>
        </p:txBody>
      </p:sp>
    </p:spTree>
    <p:extLst>
      <p:ext uri="{BB962C8B-B14F-4D97-AF65-F5344CB8AC3E}">
        <p14:creationId xmlns:p14="http://schemas.microsoft.com/office/powerpoint/2010/main" val="145076161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Water Loss</a:t>
            </a:r>
          </a:p>
        </p:txBody>
      </p:sp>
      <p:sp>
        <p:nvSpPr>
          <p:cNvPr id="31748"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a:t>
            </a:r>
            <a:r>
              <a:rPr lang="en-US" altLang="en-US" sz="1000" dirty="0" smtClean="0">
                <a:solidFill>
                  <a:srgbClr val="000000"/>
                </a:solidFill>
              </a:rPr>
              <a:t>Education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
        <p:nvSpPr>
          <p:cNvPr id="3174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3DD43A1B-9702-4666-AF8C-1E41E340E0AA}" type="slidenum">
              <a:rPr lang="en-US" altLang="en-US" sz="1200" smtClean="0"/>
              <a:pPr eaLnBrk="1" hangingPunct="1"/>
              <a:t>14</a:t>
            </a:fld>
            <a:endParaRPr lang="en-US" altLang="en-US" sz="1200" dirty="0" smtClean="0"/>
          </a:p>
        </p:txBody>
      </p:sp>
      <p:sp>
        <p:nvSpPr>
          <p:cNvPr id="31750" name="Rectangle 2"/>
          <p:cNvSpPr>
            <a:spLocks noGrp="1" noRot="1" noChangeAspect="1" noChangeArrowheads="1" noTextEdit="1"/>
          </p:cNvSpPr>
          <p:nvPr>
            <p:ph type="sldImg"/>
          </p:nvPr>
        </p:nvSpPr>
        <p:spPr>
          <a:ln/>
        </p:spPr>
      </p:sp>
      <p:sp>
        <p:nvSpPr>
          <p:cNvPr id="3175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Irrigation will be discussed further in </a:t>
            </a:r>
            <a:r>
              <a:rPr lang="en-US" altLang="en-US" i="1" dirty="0" smtClean="0"/>
              <a:t>Lesson 9.1 Tools of Plant Production</a:t>
            </a:r>
            <a:r>
              <a:rPr lang="en-US" altLang="en-US" dirty="0" smtClean="0"/>
              <a:t>.</a:t>
            </a:r>
          </a:p>
        </p:txBody>
      </p:sp>
      <p:sp>
        <p:nvSpPr>
          <p:cNvPr id="8"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r>
              <a:rPr lang="en-US" dirty="0"/>
              <a:t>Principles of Agricultural Science </a:t>
            </a:r>
            <a:r>
              <a:rPr lang="en-US" dirty="0" smtClean="0"/>
              <a:t>– Plant </a:t>
            </a:r>
            <a:endParaRPr lang="en-US" dirty="0"/>
          </a:p>
          <a:p>
            <a:pPr>
              <a:defRPr/>
            </a:pPr>
            <a:r>
              <a:rPr lang="en-US" dirty="0"/>
              <a:t>Unit 6 </a:t>
            </a:r>
            <a:r>
              <a:rPr lang="en-US" dirty="0" smtClean="0"/>
              <a:t>– Lesson 6.2 </a:t>
            </a:r>
            <a:r>
              <a:rPr lang="en-US" dirty="0"/>
              <a:t>All Wet</a:t>
            </a:r>
          </a:p>
        </p:txBody>
      </p:sp>
    </p:spTree>
    <p:extLst>
      <p:ext uri="{BB962C8B-B14F-4D97-AF65-F5344CB8AC3E}">
        <p14:creationId xmlns:p14="http://schemas.microsoft.com/office/powerpoint/2010/main" val="119419896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Water Loss</a:t>
            </a:r>
          </a:p>
        </p:txBody>
      </p:sp>
      <p:sp>
        <p:nvSpPr>
          <p:cNvPr id="32772"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a:t>
            </a:r>
            <a:r>
              <a:rPr lang="en-US" altLang="en-US" sz="1000" dirty="0" smtClean="0">
                <a:solidFill>
                  <a:srgbClr val="000000"/>
                </a:solidFill>
              </a:rPr>
              <a:t>Education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
        <p:nvSpPr>
          <p:cNvPr id="3277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D04693A7-C3BB-49A2-9EA8-56224A30958B}" type="slidenum">
              <a:rPr lang="en-US" altLang="en-US" sz="1200" smtClean="0"/>
              <a:pPr eaLnBrk="1" hangingPunct="1"/>
              <a:t>15</a:t>
            </a:fld>
            <a:endParaRPr lang="en-US" altLang="en-US" sz="1200" dirty="0" smtClean="0"/>
          </a:p>
        </p:txBody>
      </p:sp>
      <p:sp>
        <p:nvSpPr>
          <p:cNvPr id="32774" name="Rectangle 2"/>
          <p:cNvSpPr>
            <a:spLocks noGrp="1" noRot="1" noChangeAspect="1" noChangeArrowheads="1" noTextEdit="1"/>
          </p:cNvSpPr>
          <p:nvPr>
            <p:ph type="sldImg"/>
          </p:nvPr>
        </p:nvSpPr>
        <p:spPr>
          <a:ln/>
        </p:spPr>
      </p:sp>
      <p:sp>
        <p:nvSpPr>
          <p:cNvPr id="3277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p>
        </p:txBody>
      </p:sp>
      <p:sp>
        <p:nvSpPr>
          <p:cNvPr id="8"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r>
              <a:rPr lang="en-US" dirty="0"/>
              <a:t>Principles of Agricultural Science </a:t>
            </a:r>
            <a:r>
              <a:rPr lang="en-US" dirty="0" smtClean="0"/>
              <a:t>– Plant </a:t>
            </a:r>
            <a:endParaRPr lang="en-US" dirty="0"/>
          </a:p>
          <a:p>
            <a:pPr>
              <a:defRPr/>
            </a:pPr>
            <a:r>
              <a:rPr lang="en-US" dirty="0"/>
              <a:t>Unit 6 </a:t>
            </a:r>
            <a:r>
              <a:rPr lang="en-US" dirty="0" smtClean="0"/>
              <a:t>– Lesson 6.2 </a:t>
            </a:r>
            <a:r>
              <a:rPr lang="en-US" dirty="0"/>
              <a:t>All Wet</a:t>
            </a:r>
          </a:p>
        </p:txBody>
      </p:sp>
    </p:spTree>
    <p:extLst>
      <p:ext uri="{BB962C8B-B14F-4D97-AF65-F5344CB8AC3E}">
        <p14:creationId xmlns:p14="http://schemas.microsoft.com/office/powerpoint/2010/main" val="14974578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Water Loss</a:t>
            </a:r>
          </a:p>
        </p:txBody>
      </p:sp>
      <p:sp>
        <p:nvSpPr>
          <p:cNvPr id="20484"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Education </a:t>
            </a:r>
            <a:r>
              <a:rPr lang="en-US" altLang="en-US" sz="1000" dirty="0" smtClean="0">
                <a:solidFill>
                  <a:srgbClr val="000000"/>
                </a:solidFill>
              </a:rPr>
              <a:t>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
        <p:nvSpPr>
          <p:cNvPr id="2048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8F2F5C0D-479E-4E07-ABDA-4D7434437C6C}" type="slidenum">
              <a:rPr lang="en-US" altLang="en-US" sz="1200" smtClean="0"/>
              <a:pPr eaLnBrk="1" hangingPunct="1"/>
              <a:t>2</a:t>
            </a:fld>
            <a:endParaRPr lang="en-US" altLang="en-US" sz="1200" dirty="0" smtClean="0"/>
          </a:p>
        </p:txBody>
      </p:sp>
      <p:sp>
        <p:nvSpPr>
          <p:cNvPr id="20486" name="Rectangle 2"/>
          <p:cNvSpPr>
            <a:spLocks noGrp="1" noRot="1" noChangeAspect="1" noChangeArrowheads="1" noTextEdit="1"/>
          </p:cNvSpPr>
          <p:nvPr>
            <p:ph type="sldImg"/>
          </p:nvPr>
        </p:nvSpPr>
        <p:spPr>
          <a:ln/>
        </p:spPr>
      </p:sp>
      <p:sp>
        <p:nvSpPr>
          <p:cNvPr id="204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This presentation provides the background knowledge needed to complete the activities for </a:t>
            </a:r>
            <a:r>
              <a:rPr lang="en-US" altLang="en-US" i="1" dirty="0" smtClean="0"/>
              <a:t>Lesson 6.2 All Wet</a:t>
            </a:r>
            <a:r>
              <a:rPr lang="en-US" altLang="en-US" dirty="0" smtClean="0"/>
              <a:t> and introduces important concepts and terminology for water requirements in plant production.</a:t>
            </a:r>
          </a:p>
        </p:txBody>
      </p:sp>
      <p:sp>
        <p:nvSpPr>
          <p:cNvPr id="8"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r>
              <a:rPr lang="en-US" dirty="0"/>
              <a:t>Principles of Agricultural Science </a:t>
            </a:r>
            <a:r>
              <a:rPr lang="en-US" dirty="0" smtClean="0"/>
              <a:t>– Plant </a:t>
            </a:r>
            <a:endParaRPr lang="en-US" dirty="0"/>
          </a:p>
          <a:p>
            <a:pPr>
              <a:defRPr/>
            </a:pPr>
            <a:r>
              <a:rPr lang="en-US" dirty="0"/>
              <a:t>Unit 6 </a:t>
            </a:r>
            <a:r>
              <a:rPr lang="en-US" dirty="0" smtClean="0"/>
              <a:t>– Lesson 6.2 </a:t>
            </a:r>
            <a:r>
              <a:rPr lang="en-US" dirty="0"/>
              <a:t>All Wet</a:t>
            </a:r>
          </a:p>
        </p:txBody>
      </p:sp>
    </p:spTree>
    <p:extLst>
      <p:ext uri="{BB962C8B-B14F-4D97-AF65-F5344CB8AC3E}">
        <p14:creationId xmlns:p14="http://schemas.microsoft.com/office/powerpoint/2010/main" val="4611193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Water Loss</a:t>
            </a:r>
          </a:p>
        </p:txBody>
      </p:sp>
      <p:sp>
        <p:nvSpPr>
          <p:cNvPr id="21508"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a:t>
            </a:r>
            <a:r>
              <a:rPr lang="en-US" altLang="en-US" sz="1000" dirty="0" smtClean="0">
                <a:solidFill>
                  <a:srgbClr val="000000"/>
                </a:solidFill>
              </a:rPr>
              <a:t>Education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
        <p:nvSpPr>
          <p:cNvPr id="2150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2E5B0DE1-321B-4C3E-97CD-8C7834B86431}" type="slidenum">
              <a:rPr lang="en-US" altLang="en-US" sz="1200" smtClean="0"/>
              <a:pPr eaLnBrk="1" hangingPunct="1"/>
              <a:t>3</a:t>
            </a:fld>
            <a:endParaRPr lang="en-US" altLang="en-US" sz="1200" dirty="0" smtClean="0"/>
          </a:p>
        </p:txBody>
      </p:sp>
      <p:sp>
        <p:nvSpPr>
          <p:cNvPr id="21510" name="Rectangle 2"/>
          <p:cNvSpPr>
            <a:spLocks noGrp="1" noRot="1" noChangeAspect="1" noChangeArrowheads="1" noTextEdit="1"/>
          </p:cNvSpPr>
          <p:nvPr>
            <p:ph type="sldImg"/>
          </p:nvPr>
        </p:nvSpPr>
        <p:spPr>
          <a:ln/>
        </p:spPr>
      </p:sp>
      <p:sp>
        <p:nvSpPr>
          <p:cNvPr id="2151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These bulleted topics will be discussed in further slides.</a:t>
            </a:r>
          </a:p>
        </p:txBody>
      </p:sp>
      <p:sp>
        <p:nvSpPr>
          <p:cNvPr id="8"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r>
              <a:rPr lang="en-US" dirty="0"/>
              <a:t>Principles of Agricultural Science </a:t>
            </a:r>
            <a:r>
              <a:rPr lang="en-US" dirty="0" smtClean="0"/>
              <a:t>– Plant </a:t>
            </a:r>
            <a:endParaRPr lang="en-US" dirty="0"/>
          </a:p>
          <a:p>
            <a:pPr>
              <a:defRPr/>
            </a:pPr>
            <a:r>
              <a:rPr lang="en-US" dirty="0"/>
              <a:t>Unit 6 </a:t>
            </a:r>
            <a:r>
              <a:rPr lang="en-US" dirty="0" smtClean="0"/>
              <a:t>– Lesson 6.2 </a:t>
            </a:r>
            <a:r>
              <a:rPr lang="en-US" dirty="0"/>
              <a:t>All Wet</a:t>
            </a:r>
          </a:p>
        </p:txBody>
      </p:sp>
    </p:spTree>
    <p:extLst>
      <p:ext uri="{BB962C8B-B14F-4D97-AF65-F5344CB8AC3E}">
        <p14:creationId xmlns:p14="http://schemas.microsoft.com/office/powerpoint/2010/main" val="25956777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Water Loss</a:t>
            </a:r>
          </a:p>
        </p:txBody>
      </p:sp>
      <p:sp>
        <p:nvSpPr>
          <p:cNvPr id="22532"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a:t>
            </a:r>
            <a:r>
              <a:rPr lang="en-US" altLang="en-US" sz="1000" dirty="0" smtClean="0">
                <a:solidFill>
                  <a:srgbClr val="000000"/>
                </a:solidFill>
              </a:rPr>
              <a:t>Education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
        <p:nvSpPr>
          <p:cNvPr id="2253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71F6995E-6C5D-44DC-9C21-664FE48F3DF7}" type="slidenum">
              <a:rPr lang="en-US" altLang="en-US" sz="1200" smtClean="0"/>
              <a:pPr eaLnBrk="1" hangingPunct="1"/>
              <a:t>4</a:t>
            </a:fld>
            <a:endParaRPr lang="en-US" altLang="en-US" sz="1200" dirty="0" smtClean="0"/>
          </a:p>
        </p:txBody>
      </p:sp>
      <p:sp>
        <p:nvSpPr>
          <p:cNvPr id="22534" name="Rectangle 2"/>
          <p:cNvSpPr>
            <a:spLocks noGrp="1" noRot="1" noChangeAspect="1" noChangeArrowheads="1" noTextEdit="1"/>
          </p:cNvSpPr>
          <p:nvPr>
            <p:ph type="sldImg"/>
          </p:nvPr>
        </p:nvSpPr>
        <p:spPr>
          <a:ln/>
        </p:spPr>
      </p:sp>
      <p:sp>
        <p:nvSpPr>
          <p:cNvPr id="2253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p>
        </p:txBody>
      </p:sp>
      <p:sp>
        <p:nvSpPr>
          <p:cNvPr id="8"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r>
              <a:rPr lang="en-US" dirty="0"/>
              <a:t>Principles of Agricultural Science </a:t>
            </a:r>
            <a:r>
              <a:rPr lang="en-US" dirty="0" smtClean="0"/>
              <a:t>– Plant </a:t>
            </a:r>
            <a:endParaRPr lang="en-US" dirty="0"/>
          </a:p>
          <a:p>
            <a:pPr>
              <a:defRPr/>
            </a:pPr>
            <a:r>
              <a:rPr lang="en-US" dirty="0"/>
              <a:t>Unit 6 </a:t>
            </a:r>
            <a:r>
              <a:rPr lang="en-US" dirty="0" smtClean="0"/>
              <a:t>– Lesson 6.2 </a:t>
            </a:r>
            <a:r>
              <a:rPr lang="en-US" dirty="0"/>
              <a:t>All Wet</a:t>
            </a:r>
          </a:p>
        </p:txBody>
      </p:sp>
    </p:spTree>
    <p:extLst>
      <p:ext uri="{BB962C8B-B14F-4D97-AF65-F5344CB8AC3E}">
        <p14:creationId xmlns:p14="http://schemas.microsoft.com/office/powerpoint/2010/main" val="30076425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Water Loss</a:t>
            </a:r>
          </a:p>
        </p:txBody>
      </p:sp>
      <p:sp>
        <p:nvSpPr>
          <p:cNvPr id="23556"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a:t>
            </a:r>
            <a:r>
              <a:rPr lang="en-US" altLang="en-US" sz="1000" dirty="0" smtClean="0">
                <a:solidFill>
                  <a:srgbClr val="000000"/>
                </a:solidFill>
              </a:rPr>
              <a:t>Education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
        <p:nvSpPr>
          <p:cNvPr id="2355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C8E900D6-0071-4369-B1CB-9ECA71EC157D}" type="slidenum">
              <a:rPr lang="en-US" altLang="en-US" sz="1200" smtClean="0"/>
              <a:pPr eaLnBrk="1" hangingPunct="1"/>
              <a:t>5</a:t>
            </a:fld>
            <a:endParaRPr lang="en-US" altLang="en-US" sz="1200" dirty="0" smtClean="0"/>
          </a:p>
        </p:txBody>
      </p:sp>
      <p:sp>
        <p:nvSpPr>
          <p:cNvPr id="23558" name="Rectangle 2"/>
          <p:cNvSpPr>
            <a:spLocks noGrp="1" noRot="1" noChangeAspect="1" noChangeArrowheads="1" noTextEdit="1"/>
          </p:cNvSpPr>
          <p:nvPr>
            <p:ph type="sldImg"/>
          </p:nvPr>
        </p:nvSpPr>
        <p:spPr>
          <a:ln/>
        </p:spPr>
      </p:sp>
      <p:sp>
        <p:nvSpPr>
          <p:cNvPr id="2355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Recall in </a:t>
            </a:r>
            <a:r>
              <a:rPr lang="en-US" altLang="en-US" i="1" dirty="0" smtClean="0"/>
              <a:t>Lesson 4.4 Leave It to Leaves</a:t>
            </a:r>
            <a:r>
              <a:rPr lang="en-US" altLang="en-US" dirty="0" smtClean="0"/>
              <a:t> you learned about leaf parts and function.</a:t>
            </a:r>
          </a:p>
          <a:p>
            <a:pPr eaLnBrk="1" hangingPunct="1"/>
            <a:endParaRPr lang="en-US" altLang="en-US" dirty="0" smtClean="0"/>
          </a:p>
        </p:txBody>
      </p:sp>
      <p:sp>
        <p:nvSpPr>
          <p:cNvPr id="8"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r>
              <a:rPr lang="en-US" dirty="0"/>
              <a:t>Principles of Agricultural Science </a:t>
            </a:r>
            <a:r>
              <a:rPr lang="en-US" dirty="0" smtClean="0"/>
              <a:t>– Plant </a:t>
            </a:r>
            <a:endParaRPr lang="en-US" dirty="0"/>
          </a:p>
          <a:p>
            <a:pPr>
              <a:defRPr/>
            </a:pPr>
            <a:r>
              <a:rPr lang="en-US" dirty="0"/>
              <a:t>Unit 6 </a:t>
            </a:r>
            <a:r>
              <a:rPr lang="en-US" dirty="0" smtClean="0"/>
              <a:t>– Lesson 6.2 </a:t>
            </a:r>
            <a:r>
              <a:rPr lang="en-US" dirty="0"/>
              <a:t>All Wet</a:t>
            </a:r>
          </a:p>
        </p:txBody>
      </p:sp>
    </p:spTree>
    <p:extLst>
      <p:ext uri="{BB962C8B-B14F-4D97-AF65-F5344CB8AC3E}">
        <p14:creationId xmlns:p14="http://schemas.microsoft.com/office/powerpoint/2010/main" val="37526824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Water Loss</a:t>
            </a:r>
          </a:p>
        </p:txBody>
      </p:sp>
      <p:sp>
        <p:nvSpPr>
          <p:cNvPr id="24580"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a:t>
            </a:r>
            <a:r>
              <a:rPr lang="en-US" altLang="en-US" sz="1000" dirty="0" smtClean="0">
                <a:solidFill>
                  <a:srgbClr val="000000"/>
                </a:solidFill>
              </a:rPr>
              <a:t>Education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
        <p:nvSpPr>
          <p:cNvPr id="2458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F31AB896-596A-44C8-8DEA-CE916EE4D416}" type="slidenum">
              <a:rPr lang="en-US" altLang="en-US" sz="1200" smtClean="0"/>
              <a:pPr eaLnBrk="1" hangingPunct="1"/>
              <a:t>6</a:t>
            </a:fld>
            <a:endParaRPr lang="en-US" altLang="en-US" sz="1200" dirty="0" smtClean="0"/>
          </a:p>
        </p:txBody>
      </p:sp>
      <p:sp>
        <p:nvSpPr>
          <p:cNvPr id="24582" name="Rectangle 2"/>
          <p:cNvSpPr>
            <a:spLocks noGrp="1" noRot="1" noChangeAspect="1" noChangeArrowheads="1" noTextEdit="1"/>
          </p:cNvSpPr>
          <p:nvPr>
            <p:ph type="sldImg"/>
          </p:nvPr>
        </p:nvSpPr>
        <p:spPr>
          <a:ln/>
        </p:spPr>
      </p:sp>
      <p:sp>
        <p:nvSpPr>
          <p:cNvPr id="2458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i="1" dirty="0" smtClean="0"/>
              <a:t>Activity 6.2.2 Translocation and Transpiration</a:t>
            </a:r>
            <a:r>
              <a:rPr lang="en-US" altLang="en-US" dirty="0" smtClean="0"/>
              <a:t> will examine these environmental conditions in more detail.</a:t>
            </a:r>
          </a:p>
        </p:txBody>
      </p:sp>
      <p:sp>
        <p:nvSpPr>
          <p:cNvPr id="8"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r>
              <a:rPr lang="en-US" dirty="0"/>
              <a:t>Principles of Agricultural Science </a:t>
            </a:r>
            <a:r>
              <a:rPr lang="en-US" dirty="0" smtClean="0"/>
              <a:t>– Plant </a:t>
            </a:r>
            <a:endParaRPr lang="en-US" dirty="0"/>
          </a:p>
          <a:p>
            <a:pPr>
              <a:defRPr/>
            </a:pPr>
            <a:r>
              <a:rPr lang="en-US" dirty="0"/>
              <a:t>Unit 6 </a:t>
            </a:r>
            <a:r>
              <a:rPr lang="en-US" dirty="0" smtClean="0"/>
              <a:t>– Lesson 6.2 </a:t>
            </a:r>
            <a:r>
              <a:rPr lang="en-US" dirty="0"/>
              <a:t>All Wet</a:t>
            </a:r>
          </a:p>
        </p:txBody>
      </p:sp>
    </p:spTree>
    <p:extLst>
      <p:ext uri="{BB962C8B-B14F-4D97-AF65-F5344CB8AC3E}">
        <p14:creationId xmlns:p14="http://schemas.microsoft.com/office/powerpoint/2010/main" val="12077989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Water Loss</a:t>
            </a:r>
          </a:p>
        </p:txBody>
      </p:sp>
      <p:sp>
        <p:nvSpPr>
          <p:cNvPr id="25604"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a:t>
            </a:r>
            <a:r>
              <a:rPr lang="en-US" altLang="en-US" sz="1000" dirty="0" smtClean="0">
                <a:solidFill>
                  <a:srgbClr val="000000"/>
                </a:solidFill>
              </a:rPr>
              <a:t>Education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
        <p:nvSpPr>
          <p:cNvPr id="2560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38695760-2686-4632-A877-D47BEB5BA8A5}" type="slidenum">
              <a:rPr lang="en-US" altLang="en-US" sz="1200" smtClean="0"/>
              <a:pPr eaLnBrk="1" hangingPunct="1"/>
              <a:t>7</a:t>
            </a:fld>
            <a:endParaRPr lang="en-US" altLang="en-US" sz="1200" dirty="0" smtClean="0"/>
          </a:p>
        </p:txBody>
      </p:sp>
      <p:sp>
        <p:nvSpPr>
          <p:cNvPr id="25606" name="Rectangle 2"/>
          <p:cNvSpPr>
            <a:spLocks noGrp="1" noRot="1" noChangeAspect="1" noChangeArrowheads="1" noTextEdit="1"/>
          </p:cNvSpPr>
          <p:nvPr>
            <p:ph type="sldImg"/>
          </p:nvPr>
        </p:nvSpPr>
        <p:spPr>
          <a:ln/>
        </p:spPr>
      </p:sp>
      <p:sp>
        <p:nvSpPr>
          <p:cNvPr id="2560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More about photosynthesis will be discussed in </a:t>
            </a:r>
            <a:r>
              <a:rPr lang="en-US" altLang="en-US" i="1" dirty="0" smtClean="0"/>
              <a:t>Lesson 6.3 Lighting it Up</a:t>
            </a:r>
            <a:r>
              <a:rPr lang="en-US" altLang="en-US" dirty="0" smtClean="0"/>
              <a:t>.</a:t>
            </a:r>
          </a:p>
        </p:txBody>
      </p:sp>
      <p:sp>
        <p:nvSpPr>
          <p:cNvPr id="8"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r>
              <a:rPr lang="en-US" dirty="0"/>
              <a:t>Principles of Agricultural Science </a:t>
            </a:r>
            <a:r>
              <a:rPr lang="en-US" dirty="0" smtClean="0"/>
              <a:t>– Plant </a:t>
            </a:r>
            <a:endParaRPr lang="en-US" dirty="0"/>
          </a:p>
          <a:p>
            <a:pPr>
              <a:defRPr/>
            </a:pPr>
            <a:r>
              <a:rPr lang="en-US" dirty="0"/>
              <a:t>Unit 6 </a:t>
            </a:r>
            <a:r>
              <a:rPr lang="en-US" dirty="0" smtClean="0"/>
              <a:t>– Lesson 6.2 </a:t>
            </a:r>
            <a:r>
              <a:rPr lang="en-US" dirty="0"/>
              <a:t>All Wet</a:t>
            </a:r>
          </a:p>
        </p:txBody>
      </p:sp>
    </p:spTree>
    <p:extLst>
      <p:ext uri="{BB962C8B-B14F-4D97-AF65-F5344CB8AC3E}">
        <p14:creationId xmlns:p14="http://schemas.microsoft.com/office/powerpoint/2010/main" val="15510291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Water Loss</a:t>
            </a:r>
          </a:p>
        </p:txBody>
      </p:sp>
      <p:sp>
        <p:nvSpPr>
          <p:cNvPr id="26628"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a:t>
            </a:r>
            <a:r>
              <a:rPr lang="en-US" altLang="en-US" sz="1000" dirty="0" smtClean="0">
                <a:solidFill>
                  <a:srgbClr val="000000"/>
                </a:solidFill>
              </a:rPr>
              <a:t>Education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
        <p:nvSpPr>
          <p:cNvPr id="2662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79BC5BE1-C7AE-4282-B96B-931DB9A3A04B}" type="slidenum">
              <a:rPr lang="en-US" altLang="en-US" sz="1200" smtClean="0"/>
              <a:pPr eaLnBrk="1" hangingPunct="1"/>
              <a:t>8</a:t>
            </a:fld>
            <a:endParaRPr lang="en-US" altLang="en-US" sz="1200" dirty="0" smtClean="0"/>
          </a:p>
        </p:txBody>
      </p:sp>
      <p:sp>
        <p:nvSpPr>
          <p:cNvPr id="26630" name="Rectangle 2"/>
          <p:cNvSpPr>
            <a:spLocks noGrp="1" noRot="1" noChangeAspect="1" noChangeArrowheads="1" noTextEdit="1"/>
          </p:cNvSpPr>
          <p:nvPr>
            <p:ph type="sldImg"/>
          </p:nvPr>
        </p:nvSpPr>
        <p:spPr>
          <a:ln/>
        </p:spPr>
      </p:sp>
      <p:sp>
        <p:nvSpPr>
          <p:cNvPr id="2663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altLang="en-US" dirty="0" smtClean="0"/>
              <a:t>Encourage students to refer to notes from </a:t>
            </a:r>
            <a:r>
              <a:rPr lang="en-US" altLang="en-US" i="1" dirty="0" smtClean="0"/>
              <a:t>Lesson 4.2 The Radicle Root</a:t>
            </a:r>
            <a:r>
              <a:rPr lang="en-US" altLang="en-US" dirty="0" smtClean="0"/>
              <a:t> to refresh their memory regarding turgor in plants.</a:t>
            </a:r>
          </a:p>
        </p:txBody>
      </p:sp>
      <p:sp>
        <p:nvSpPr>
          <p:cNvPr id="8"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r>
              <a:rPr lang="en-US" dirty="0"/>
              <a:t>Principles of Agricultural Science </a:t>
            </a:r>
            <a:r>
              <a:rPr lang="en-US" dirty="0" smtClean="0"/>
              <a:t>– Plant </a:t>
            </a:r>
            <a:endParaRPr lang="en-US" dirty="0"/>
          </a:p>
          <a:p>
            <a:pPr>
              <a:defRPr/>
            </a:pPr>
            <a:r>
              <a:rPr lang="en-US" dirty="0"/>
              <a:t>Unit 6 </a:t>
            </a:r>
            <a:r>
              <a:rPr lang="en-US" dirty="0" smtClean="0"/>
              <a:t>– Lesson 6.2 </a:t>
            </a:r>
            <a:r>
              <a:rPr lang="en-US" dirty="0"/>
              <a:t>All Wet</a:t>
            </a:r>
          </a:p>
        </p:txBody>
      </p:sp>
    </p:spTree>
    <p:extLst>
      <p:ext uri="{BB962C8B-B14F-4D97-AF65-F5344CB8AC3E}">
        <p14:creationId xmlns:p14="http://schemas.microsoft.com/office/powerpoint/2010/main" val="37571207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Water Loss</a:t>
            </a:r>
          </a:p>
        </p:txBody>
      </p:sp>
      <p:sp>
        <p:nvSpPr>
          <p:cNvPr id="27652"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Education </a:t>
            </a:r>
            <a:r>
              <a:rPr lang="en-US" altLang="en-US" sz="1000" dirty="0" smtClean="0">
                <a:solidFill>
                  <a:srgbClr val="000000"/>
                </a:solidFill>
              </a:rPr>
              <a:t>Copyright 2015</a:t>
            </a:r>
            <a:endParaRPr lang="en-US" altLang="en-US" sz="1200" dirty="0"/>
          </a:p>
        </p:txBody>
      </p:sp>
      <p:sp>
        <p:nvSpPr>
          <p:cNvPr id="2765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34B27D32-FDA9-4B3A-88C8-82602220A9B7}" type="slidenum">
              <a:rPr lang="en-US" altLang="en-US" sz="1200" smtClean="0"/>
              <a:pPr eaLnBrk="1" hangingPunct="1"/>
              <a:t>9</a:t>
            </a:fld>
            <a:endParaRPr lang="en-US" altLang="en-US" sz="1200" dirty="0" smtClean="0"/>
          </a:p>
        </p:txBody>
      </p:sp>
      <p:sp>
        <p:nvSpPr>
          <p:cNvPr id="27654" name="Rectangle 2"/>
          <p:cNvSpPr>
            <a:spLocks noGrp="1" noRot="1" noChangeAspect="1" noChangeArrowheads="1" noTextEdit="1"/>
          </p:cNvSpPr>
          <p:nvPr>
            <p:ph type="sldImg"/>
          </p:nvPr>
        </p:nvSpPr>
        <p:spPr>
          <a:ln/>
        </p:spPr>
      </p:sp>
      <p:sp>
        <p:nvSpPr>
          <p:cNvPr id="2765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Runoff is a major problem for automated water systems. Water is not targeted to specific needs of the plants in the specific growing condition. Overwatering causes runoff and could lead to erosion problems.</a:t>
            </a:r>
          </a:p>
        </p:txBody>
      </p:sp>
      <p:sp>
        <p:nvSpPr>
          <p:cNvPr id="8"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r>
              <a:rPr lang="en-US" dirty="0"/>
              <a:t>Principles of Agricultural Science </a:t>
            </a:r>
            <a:r>
              <a:rPr lang="en-US" dirty="0" smtClean="0"/>
              <a:t>– Plant </a:t>
            </a:r>
            <a:endParaRPr lang="en-US" dirty="0"/>
          </a:p>
          <a:p>
            <a:pPr>
              <a:defRPr/>
            </a:pPr>
            <a:r>
              <a:rPr lang="en-US" dirty="0"/>
              <a:t>Unit 6 </a:t>
            </a:r>
            <a:r>
              <a:rPr lang="en-US" dirty="0" smtClean="0"/>
              <a:t>– Lesson 6.2 </a:t>
            </a:r>
            <a:r>
              <a:rPr lang="en-US" dirty="0"/>
              <a:t>All Wet</a:t>
            </a:r>
          </a:p>
        </p:txBody>
      </p:sp>
    </p:spTree>
    <p:extLst>
      <p:ext uri="{BB962C8B-B14F-4D97-AF65-F5344CB8AC3E}">
        <p14:creationId xmlns:p14="http://schemas.microsoft.com/office/powerpoint/2010/main" val="301438963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 name="Group 10"/>
          <p:cNvGrpSpPr>
            <a:grpSpLocks/>
          </p:cNvGrpSpPr>
          <p:nvPr/>
        </p:nvGrpSpPr>
        <p:grpSpPr bwMode="auto">
          <a:xfrm>
            <a:off x="838200" y="228600"/>
            <a:ext cx="8305800" cy="5480050"/>
            <a:chOff x="528" y="144"/>
            <a:chExt cx="5232" cy="3452"/>
          </a:xfrm>
        </p:grpSpPr>
        <p:pic>
          <p:nvPicPr>
            <p:cNvPr id="3"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00" y="144"/>
              <a:ext cx="3452" cy="34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 Box 8"/>
            <p:cNvSpPr txBox="1">
              <a:spLocks noChangeArrowheads="1"/>
            </p:cNvSpPr>
            <p:nvPr/>
          </p:nvSpPr>
          <p:spPr bwMode="auto">
            <a:xfrm>
              <a:off x="528" y="3072"/>
              <a:ext cx="5232" cy="327"/>
            </a:xfrm>
            <a:prstGeom prst="rect">
              <a:avLst/>
            </a:prstGeom>
            <a:solidFill>
              <a:srgbClr val="00CC00"/>
            </a:solidFill>
            <a:ln w="9525">
              <a:noFill/>
              <a:miter lim="800000"/>
              <a:headEnd/>
              <a:tailEnd/>
            </a:ln>
            <a:effectLst/>
          </p:spPr>
          <p:txBody>
            <a:bodyPr>
              <a:spAutoFit/>
            </a:bodyPr>
            <a:lstStyle/>
            <a:p>
              <a:pPr algn="ctr" eaLnBrk="0" hangingPunct="0">
                <a:spcBef>
                  <a:spcPct val="50000"/>
                </a:spcBef>
                <a:defRPr/>
              </a:pPr>
              <a:r>
                <a:rPr lang="en-US" sz="2800" b="1" dirty="0"/>
                <a:t>Principles of Agricultural Science – Plant</a:t>
              </a:r>
            </a:p>
          </p:txBody>
        </p:sp>
      </p:grpSp>
      <p:sp>
        <p:nvSpPr>
          <p:cNvPr id="5" name="Rectangle 4"/>
          <p:cNvSpPr>
            <a:spLocks noGrp="1" noChangeArrowheads="1"/>
          </p:cNvSpPr>
          <p:nvPr>
            <p:ph type="dt" sz="half" idx="10"/>
          </p:nvPr>
        </p:nvSpPr>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p:txBody>
          <a:bodyPr/>
          <a:lstStyle>
            <a:lvl1pPr>
              <a:defRPr/>
            </a:lvl1pPr>
          </a:lstStyle>
          <a:p>
            <a:pPr>
              <a:defRPr/>
            </a:pPr>
            <a:fld id="{E8871D90-CDB6-498F-97A2-2B2930C01412}" type="slidenum">
              <a:rPr lang="en-US"/>
              <a:pPr>
                <a:defRPr/>
              </a:pPr>
              <a:t>‹#›</a:t>
            </a:fld>
            <a:endParaRPr lang="en-US" dirty="0"/>
          </a:p>
        </p:txBody>
      </p:sp>
    </p:spTree>
    <p:extLst>
      <p:ext uri="{BB962C8B-B14F-4D97-AF65-F5344CB8AC3E}">
        <p14:creationId xmlns:p14="http://schemas.microsoft.com/office/powerpoint/2010/main" val="7467184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9BF66E83-2A38-4B59-A306-4D494145AEFA}" type="slidenum">
              <a:rPr lang="en-US"/>
              <a:pPr>
                <a:defRPr/>
              </a:pPr>
              <a:t>‹#›</a:t>
            </a:fld>
            <a:endParaRPr lang="en-US" dirty="0"/>
          </a:p>
        </p:txBody>
      </p:sp>
    </p:spTree>
    <p:extLst>
      <p:ext uri="{BB962C8B-B14F-4D97-AF65-F5344CB8AC3E}">
        <p14:creationId xmlns:p14="http://schemas.microsoft.com/office/powerpoint/2010/main" val="21675838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756BA54F-9BDC-46C5-9C50-6E4556D8318D}" type="slidenum">
              <a:rPr lang="en-US"/>
              <a:pPr>
                <a:defRPr/>
              </a:pPr>
              <a:t>‹#›</a:t>
            </a:fld>
            <a:endParaRPr lang="en-US" dirty="0"/>
          </a:p>
        </p:txBody>
      </p:sp>
    </p:spTree>
    <p:extLst>
      <p:ext uri="{BB962C8B-B14F-4D97-AF65-F5344CB8AC3E}">
        <p14:creationId xmlns:p14="http://schemas.microsoft.com/office/powerpoint/2010/main" val="2789885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0DD5FD64-434D-4E21-8191-AD0AE3041270}" type="slidenum">
              <a:rPr lang="en-US"/>
              <a:pPr>
                <a:defRPr/>
              </a:pPr>
              <a:t>‹#›</a:t>
            </a:fld>
            <a:endParaRPr lang="en-US" dirty="0"/>
          </a:p>
        </p:txBody>
      </p:sp>
    </p:spTree>
    <p:extLst>
      <p:ext uri="{BB962C8B-B14F-4D97-AF65-F5344CB8AC3E}">
        <p14:creationId xmlns:p14="http://schemas.microsoft.com/office/powerpoint/2010/main" val="24580664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E6D56365-35B7-4821-BC42-19EE65002D8B}" type="slidenum">
              <a:rPr lang="en-US"/>
              <a:pPr>
                <a:defRPr/>
              </a:pPr>
              <a:t>‹#›</a:t>
            </a:fld>
            <a:endParaRPr lang="en-US" dirty="0"/>
          </a:p>
        </p:txBody>
      </p:sp>
    </p:spTree>
    <p:extLst>
      <p:ext uri="{BB962C8B-B14F-4D97-AF65-F5344CB8AC3E}">
        <p14:creationId xmlns:p14="http://schemas.microsoft.com/office/powerpoint/2010/main" val="2624803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828800"/>
            <a:ext cx="4038600" cy="42973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8800"/>
            <a:ext cx="4038600" cy="42973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D6968291-5202-4550-89BE-2DA5F23D1476}" type="slidenum">
              <a:rPr lang="en-US"/>
              <a:pPr>
                <a:defRPr/>
              </a:pPr>
              <a:t>‹#›</a:t>
            </a:fld>
            <a:endParaRPr lang="en-US" dirty="0"/>
          </a:p>
        </p:txBody>
      </p:sp>
    </p:spTree>
    <p:extLst>
      <p:ext uri="{BB962C8B-B14F-4D97-AF65-F5344CB8AC3E}">
        <p14:creationId xmlns:p14="http://schemas.microsoft.com/office/powerpoint/2010/main" val="11318001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156AA395-87CA-44B5-B2BA-3D3E7042272F}" type="slidenum">
              <a:rPr lang="en-US"/>
              <a:pPr>
                <a:defRPr/>
              </a:pPr>
              <a:t>‹#›</a:t>
            </a:fld>
            <a:endParaRPr lang="en-US" dirty="0"/>
          </a:p>
        </p:txBody>
      </p:sp>
    </p:spTree>
    <p:extLst>
      <p:ext uri="{BB962C8B-B14F-4D97-AF65-F5344CB8AC3E}">
        <p14:creationId xmlns:p14="http://schemas.microsoft.com/office/powerpoint/2010/main" val="35003828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E38F4C21-2C28-437D-B4B6-DE9B8A27F31F}" type="slidenum">
              <a:rPr lang="en-US"/>
              <a:pPr>
                <a:defRPr/>
              </a:pPr>
              <a:t>‹#›</a:t>
            </a:fld>
            <a:endParaRPr lang="en-US" dirty="0"/>
          </a:p>
        </p:txBody>
      </p:sp>
    </p:spTree>
    <p:extLst>
      <p:ext uri="{BB962C8B-B14F-4D97-AF65-F5344CB8AC3E}">
        <p14:creationId xmlns:p14="http://schemas.microsoft.com/office/powerpoint/2010/main" val="18004227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D74B4EF3-309E-453E-B224-41DC34D7EF53}" type="slidenum">
              <a:rPr lang="en-US"/>
              <a:pPr>
                <a:defRPr/>
              </a:pPr>
              <a:t>‹#›</a:t>
            </a:fld>
            <a:endParaRPr lang="en-US" dirty="0"/>
          </a:p>
        </p:txBody>
      </p:sp>
    </p:spTree>
    <p:extLst>
      <p:ext uri="{BB962C8B-B14F-4D97-AF65-F5344CB8AC3E}">
        <p14:creationId xmlns:p14="http://schemas.microsoft.com/office/powerpoint/2010/main" val="41405966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B039BF2B-3B90-4ABF-B6CD-FB71977FE6B7}" type="slidenum">
              <a:rPr lang="en-US"/>
              <a:pPr>
                <a:defRPr/>
              </a:pPr>
              <a:t>‹#›</a:t>
            </a:fld>
            <a:endParaRPr lang="en-US" dirty="0"/>
          </a:p>
        </p:txBody>
      </p:sp>
    </p:spTree>
    <p:extLst>
      <p:ext uri="{BB962C8B-B14F-4D97-AF65-F5344CB8AC3E}">
        <p14:creationId xmlns:p14="http://schemas.microsoft.com/office/powerpoint/2010/main" val="38011984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4B8D9191-B78A-40F6-AE44-DCD599688C37}" type="slidenum">
              <a:rPr lang="en-US"/>
              <a:pPr>
                <a:defRPr/>
              </a:pPr>
              <a:t>‹#›</a:t>
            </a:fld>
            <a:endParaRPr lang="en-US" dirty="0"/>
          </a:p>
        </p:txBody>
      </p:sp>
    </p:spTree>
    <p:extLst>
      <p:ext uri="{BB962C8B-B14F-4D97-AF65-F5344CB8AC3E}">
        <p14:creationId xmlns:p14="http://schemas.microsoft.com/office/powerpoint/2010/main" val="33097012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020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828800"/>
            <a:ext cx="8229600" cy="4297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dirty="0"/>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dirty="0"/>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C164C6CA-EE2E-415F-94F8-5DA05AED1D9F}" type="slidenum">
              <a:rPr lang="en-US"/>
              <a:pPr>
                <a:defRPr/>
              </a:pPr>
              <a:t>‹#›</a:t>
            </a:fld>
            <a:endParaRPr lang="en-US" dirty="0"/>
          </a:p>
        </p:txBody>
      </p:sp>
      <p:sp>
        <p:nvSpPr>
          <p:cNvPr id="1031" name="Text Box 7"/>
          <p:cNvSpPr txBox="1">
            <a:spLocks noChangeArrowheads="1"/>
          </p:cNvSpPr>
          <p:nvPr/>
        </p:nvSpPr>
        <p:spPr bwMode="auto">
          <a:xfrm>
            <a:off x="825500" y="1358900"/>
            <a:ext cx="8305800" cy="366713"/>
          </a:xfrm>
          <a:prstGeom prst="rect">
            <a:avLst/>
          </a:prstGeom>
          <a:solidFill>
            <a:srgbClr val="00CC00"/>
          </a:solidFill>
          <a:ln w="9525">
            <a:noFill/>
            <a:miter lim="800000"/>
            <a:headEnd/>
            <a:tailEnd/>
          </a:ln>
          <a:effectLst/>
        </p:spPr>
        <p:txBody>
          <a:bodyPr>
            <a:spAutoFit/>
          </a:bodyPr>
          <a:lstStyle/>
          <a:p>
            <a:pPr>
              <a:spcBef>
                <a:spcPct val="50000"/>
              </a:spcBef>
              <a:defRPr/>
            </a:pPr>
            <a:endParaRPr lang="en-US" sz="1800" dirty="0"/>
          </a:p>
        </p:txBody>
      </p:sp>
      <p:pic>
        <p:nvPicPr>
          <p:cNvPr id="1032" name="Picture 8"/>
          <p:cNvPicPr>
            <a:picLocks noChangeAspect="1" noChangeArrowheads="1"/>
          </p:cNvPicPr>
          <p:nvPr/>
        </p:nvPicPr>
        <p:blipFill>
          <a:blip r:embed="rId13">
            <a:clrChange>
              <a:clrFrom>
                <a:srgbClr val="FFFFFF"/>
              </a:clrFrom>
              <a:clrTo>
                <a:srgbClr val="FFFFFF">
                  <a:alpha val="0"/>
                </a:srgbClr>
              </a:clrTo>
            </a:clrChange>
            <a:extLst>
              <a:ext uri="{28A0092B-C50C-407E-A947-70E740481C1C}">
                <a14:useLocalDpi xmlns:a14="http://schemas.microsoft.com/office/drawing/2010/main" val="0"/>
              </a:ext>
            </a:extLst>
          </a:blip>
          <a:srcRect t="16667" b="16667"/>
          <a:stretch>
            <a:fillRect/>
          </a:stretch>
        </p:blipFill>
        <p:spPr bwMode="auto">
          <a:xfrm>
            <a:off x="7391400" y="6248400"/>
            <a:ext cx="914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83"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timing>
    <p:tnLst>
      <p:par>
        <p:cTn id="1" dur="indefinite" restart="never" nodeType="tmRoot"/>
      </p:par>
    </p:tnLst>
  </p:timing>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6"/>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BB5CD7F0-F08B-4075-B834-5CAD80BC619A}" type="slidenum">
              <a:rPr lang="en-US" altLang="en-US" sz="1400" smtClean="0"/>
              <a:pPr eaLnBrk="1" hangingPunct="1"/>
              <a:t>1</a:t>
            </a:fld>
            <a:endParaRPr lang="en-US" altLang="en-US" sz="1400" dirty="0" smtClean="0"/>
          </a:p>
        </p:txBody>
      </p:sp>
      <p:sp>
        <p:nvSpPr>
          <p:cNvPr id="3075" name="Text Box 2"/>
          <p:cNvSpPr txBox="1">
            <a:spLocks noChangeArrowheads="1"/>
          </p:cNvSpPr>
          <p:nvPr/>
        </p:nvSpPr>
        <p:spPr bwMode="auto">
          <a:xfrm>
            <a:off x="3108325" y="4503738"/>
            <a:ext cx="184150" cy="671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endParaRPr lang="en-US" altLang="en-US" sz="3800" b="1" dirty="0">
              <a:solidFill>
                <a:srgbClr val="003399"/>
              </a:solidFill>
              <a:latin typeface="Verdana" pitchFamily="34" charset="0"/>
            </a:endParaRPr>
          </a:p>
        </p:txBody>
      </p:sp>
    </p:spTree>
  </p:cSld>
  <p:clrMapOvr>
    <a:masterClrMapping/>
  </p:clrMapOvr>
  <p:transition spd="med"/>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18E7535F-8F87-463B-9B98-8FDCA56AD3DE}" type="slidenum">
              <a:rPr lang="en-US" altLang="en-US" sz="1400" smtClean="0"/>
              <a:pPr eaLnBrk="1" hangingPunct="1"/>
              <a:t>10</a:t>
            </a:fld>
            <a:endParaRPr lang="en-US" altLang="en-US" sz="1400" dirty="0" smtClean="0"/>
          </a:p>
        </p:txBody>
      </p:sp>
      <p:sp>
        <p:nvSpPr>
          <p:cNvPr id="12291" name="Rectangle 2"/>
          <p:cNvSpPr>
            <a:spLocks noGrp="1" noChangeArrowheads="1"/>
          </p:cNvSpPr>
          <p:nvPr>
            <p:ph type="title"/>
          </p:nvPr>
        </p:nvSpPr>
        <p:spPr/>
        <p:txBody>
          <a:bodyPr/>
          <a:lstStyle/>
          <a:p>
            <a:pPr eaLnBrk="1" hangingPunct="1"/>
            <a:r>
              <a:rPr lang="en-US" altLang="en-US" dirty="0" smtClean="0"/>
              <a:t>Not Enough Water</a:t>
            </a:r>
          </a:p>
        </p:txBody>
      </p:sp>
      <p:sp>
        <p:nvSpPr>
          <p:cNvPr id="60419" name="Rectangle 3"/>
          <p:cNvSpPr>
            <a:spLocks noGrp="1" noChangeArrowheads="1"/>
          </p:cNvSpPr>
          <p:nvPr>
            <p:ph type="body" idx="1"/>
          </p:nvPr>
        </p:nvSpPr>
        <p:spPr/>
        <p:txBody>
          <a:bodyPr/>
          <a:lstStyle/>
          <a:p>
            <a:pPr eaLnBrk="1" hangingPunct="1">
              <a:buFontTx/>
              <a:buNone/>
            </a:pPr>
            <a:r>
              <a:rPr lang="en-US" altLang="en-US" dirty="0" smtClean="0"/>
              <a:t>If too little water is present, plants will experience stress</a:t>
            </a:r>
            <a:r>
              <a:rPr lang="en-US" altLang="en-US" dirty="0"/>
              <a:t>:</a:t>
            </a:r>
            <a:endParaRPr lang="en-US" altLang="en-US" dirty="0" smtClean="0"/>
          </a:p>
          <a:p>
            <a:pPr eaLnBrk="1" hangingPunct="1">
              <a:buClr>
                <a:srgbClr val="00CC00"/>
              </a:buClr>
            </a:pPr>
            <a:r>
              <a:rPr lang="en-US" altLang="en-US" dirty="0" smtClean="0"/>
              <a:t>Decreased or suspension of  photosynthetic and respiration processes</a:t>
            </a:r>
          </a:p>
          <a:p>
            <a:pPr eaLnBrk="1" hangingPunct="1">
              <a:buClr>
                <a:srgbClr val="00CC00"/>
              </a:buClr>
            </a:pPr>
            <a:r>
              <a:rPr lang="en-US" altLang="en-US" dirty="0" smtClean="0"/>
              <a:t>Tissue damage</a:t>
            </a:r>
          </a:p>
          <a:p>
            <a:pPr eaLnBrk="1" hangingPunct="1">
              <a:buClr>
                <a:srgbClr val="00CC00"/>
              </a:buClr>
            </a:pPr>
            <a:r>
              <a:rPr lang="en-US" altLang="en-US" dirty="0" smtClean="0"/>
              <a:t>Potential of stunted growth</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60419">
                                            <p:txEl>
                                              <p:pRg st="1" end="1"/>
                                            </p:txEl>
                                          </p:spTgt>
                                        </p:tgtEl>
                                        <p:attrNameLst>
                                          <p:attrName>style.visibility</p:attrName>
                                        </p:attrNameLst>
                                      </p:cBhvr>
                                      <p:to>
                                        <p:strVal val="visible"/>
                                      </p:to>
                                    </p:set>
                                    <p:anim calcmode="lin" valueType="num">
                                      <p:cBhvr additive="base">
                                        <p:cTn id="7" dur="500" fill="hold"/>
                                        <p:tgtEl>
                                          <p:spTgt spid="60419">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041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60419">
                                            <p:txEl>
                                              <p:pRg st="2" end="2"/>
                                            </p:txEl>
                                          </p:spTgt>
                                        </p:tgtEl>
                                        <p:attrNameLst>
                                          <p:attrName>style.visibility</p:attrName>
                                        </p:attrNameLst>
                                      </p:cBhvr>
                                      <p:to>
                                        <p:strVal val="visible"/>
                                      </p:to>
                                    </p:set>
                                    <p:anim calcmode="lin" valueType="num">
                                      <p:cBhvr additive="base">
                                        <p:cTn id="13" dur="500" fill="hold"/>
                                        <p:tgtEl>
                                          <p:spTgt spid="60419">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041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60419">
                                            <p:txEl>
                                              <p:pRg st="3" end="3"/>
                                            </p:txEl>
                                          </p:spTgt>
                                        </p:tgtEl>
                                        <p:attrNameLst>
                                          <p:attrName>style.visibility</p:attrName>
                                        </p:attrNameLst>
                                      </p:cBhvr>
                                      <p:to>
                                        <p:strVal val="visible"/>
                                      </p:to>
                                    </p:set>
                                    <p:anim calcmode="lin" valueType="num">
                                      <p:cBhvr additive="base">
                                        <p:cTn id="19" dur="500" fill="hold"/>
                                        <p:tgtEl>
                                          <p:spTgt spid="60419">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0419">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F5FA7118-698E-4A0D-A2F4-E7CB38987CAE}" type="slidenum">
              <a:rPr lang="en-US" altLang="en-US" sz="1400" smtClean="0"/>
              <a:pPr eaLnBrk="1" hangingPunct="1"/>
              <a:t>11</a:t>
            </a:fld>
            <a:endParaRPr lang="en-US" altLang="en-US" sz="1400" dirty="0" smtClean="0"/>
          </a:p>
        </p:txBody>
      </p:sp>
      <p:sp>
        <p:nvSpPr>
          <p:cNvPr id="13315" name="Rectangle 2"/>
          <p:cNvSpPr>
            <a:spLocks noGrp="1" noChangeArrowheads="1"/>
          </p:cNvSpPr>
          <p:nvPr>
            <p:ph type="title"/>
          </p:nvPr>
        </p:nvSpPr>
        <p:spPr/>
        <p:txBody>
          <a:bodyPr/>
          <a:lstStyle/>
          <a:p>
            <a:pPr eaLnBrk="1" hangingPunct="1"/>
            <a:r>
              <a:rPr lang="en-US" altLang="en-US" dirty="0" smtClean="0"/>
              <a:t>Signs of Water Stress</a:t>
            </a:r>
          </a:p>
        </p:txBody>
      </p:sp>
      <p:sp>
        <p:nvSpPr>
          <p:cNvPr id="52227" name="Rectangle 3"/>
          <p:cNvSpPr>
            <a:spLocks noGrp="1" noChangeArrowheads="1"/>
          </p:cNvSpPr>
          <p:nvPr>
            <p:ph type="body" idx="1"/>
          </p:nvPr>
        </p:nvSpPr>
        <p:spPr/>
        <p:txBody>
          <a:bodyPr/>
          <a:lstStyle/>
          <a:p>
            <a:pPr eaLnBrk="1" hangingPunct="1">
              <a:lnSpc>
                <a:spcPct val="90000"/>
              </a:lnSpc>
              <a:buFontTx/>
              <a:buNone/>
            </a:pPr>
            <a:r>
              <a:rPr lang="en-US" altLang="en-US" sz="2800" b="1" dirty="0" smtClean="0">
                <a:solidFill>
                  <a:srgbClr val="00CC00"/>
                </a:solidFill>
              </a:rPr>
              <a:t>Stage 1:</a:t>
            </a:r>
          </a:p>
          <a:p>
            <a:pPr eaLnBrk="1" hangingPunct="1">
              <a:lnSpc>
                <a:spcPct val="90000"/>
              </a:lnSpc>
              <a:buFontTx/>
              <a:buNone/>
            </a:pPr>
            <a:r>
              <a:rPr lang="en-US" altLang="en-US" sz="2800" dirty="0" smtClean="0">
                <a:solidFill>
                  <a:srgbClr val="00CC00"/>
                </a:solidFill>
              </a:rPr>
              <a:t>Plants will close their stomata to try to preserve internal water reserves</a:t>
            </a:r>
          </a:p>
          <a:p>
            <a:pPr eaLnBrk="1" hangingPunct="1">
              <a:lnSpc>
                <a:spcPct val="90000"/>
              </a:lnSpc>
              <a:buFontTx/>
              <a:buNone/>
            </a:pPr>
            <a:r>
              <a:rPr lang="en-US" altLang="en-US" sz="2800" b="1" dirty="0" smtClean="0">
                <a:solidFill>
                  <a:srgbClr val="DED900"/>
                </a:solidFill>
              </a:rPr>
              <a:t>Stage 2:</a:t>
            </a:r>
          </a:p>
          <a:p>
            <a:pPr eaLnBrk="1" hangingPunct="1">
              <a:lnSpc>
                <a:spcPct val="90000"/>
              </a:lnSpc>
              <a:buFontTx/>
              <a:buNone/>
            </a:pPr>
            <a:r>
              <a:rPr lang="en-US" altLang="en-US" sz="2800" dirty="0" smtClean="0">
                <a:solidFill>
                  <a:srgbClr val="DED900"/>
                </a:solidFill>
              </a:rPr>
              <a:t>Plant leaves may curl to create a microclimate to preserve water loss through their leaves</a:t>
            </a:r>
          </a:p>
          <a:p>
            <a:pPr eaLnBrk="1" hangingPunct="1">
              <a:lnSpc>
                <a:spcPct val="90000"/>
              </a:lnSpc>
              <a:buFontTx/>
              <a:buNone/>
            </a:pPr>
            <a:r>
              <a:rPr lang="en-US" altLang="en-US" sz="2800" b="1" dirty="0" smtClean="0">
                <a:solidFill>
                  <a:srgbClr val="FF0000"/>
                </a:solidFill>
              </a:rPr>
              <a:t>Stage 3:</a:t>
            </a:r>
          </a:p>
          <a:p>
            <a:pPr eaLnBrk="1" hangingPunct="1">
              <a:lnSpc>
                <a:spcPct val="90000"/>
              </a:lnSpc>
              <a:buFontTx/>
              <a:buNone/>
            </a:pPr>
            <a:r>
              <a:rPr lang="en-US" altLang="en-US" sz="2800" dirty="0" smtClean="0">
                <a:solidFill>
                  <a:srgbClr val="FF0000"/>
                </a:solidFill>
              </a:rPr>
              <a:t>Plants will eventually wilt due to loss of osmotic pressure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52227">
                                            <p:txEl>
                                              <p:pRg st="2" end="2"/>
                                            </p:txEl>
                                          </p:spTgt>
                                        </p:tgtEl>
                                        <p:attrNameLst>
                                          <p:attrName>style.visibility</p:attrName>
                                        </p:attrNameLst>
                                      </p:cBhvr>
                                      <p:to>
                                        <p:strVal val="visible"/>
                                      </p:to>
                                    </p:set>
                                    <p:anim calcmode="lin" valueType="num">
                                      <p:cBhvr additive="base">
                                        <p:cTn id="7" dur="500" fill="hold"/>
                                        <p:tgtEl>
                                          <p:spTgt spid="52227">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2227">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52227">
                                            <p:txEl>
                                              <p:pRg st="3" end="3"/>
                                            </p:txEl>
                                          </p:spTgt>
                                        </p:tgtEl>
                                        <p:attrNameLst>
                                          <p:attrName>style.visibility</p:attrName>
                                        </p:attrNameLst>
                                      </p:cBhvr>
                                      <p:to>
                                        <p:strVal val="visible"/>
                                      </p:to>
                                    </p:set>
                                    <p:anim calcmode="lin" valueType="num">
                                      <p:cBhvr additive="base">
                                        <p:cTn id="11" dur="500" fill="hold"/>
                                        <p:tgtEl>
                                          <p:spTgt spid="52227">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5222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4" fill="hold" nodeType="clickEffect">
                                  <p:stCondLst>
                                    <p:cond delay="0"/>
                                  </p:stCondLst>
                                  <p:childTnLst>
                                    <p:set>
                                      <p:cBhvr>
                                        <p:cTn id="16" dur="1" fill="hold">
                                          <p:stCondLst>
                                            <p:cond delay="0"/>
                                          </p:stCondLst>
                                        </p:cTn>
                                        <p:tgtEl>
                                          <p:spTgt spid="52227">
                                            <p:txEl>
                                              <p:pRg st="4" end="4"/>
                                            </p:txEl>
                                          </p:spTgt>
                                        </p:tgtEl>
                                        <p:attrNameLst>
                                          <p:attrName>style.visibility</p:attrName>
                                        </p:attrNameLst>
                                      </p:cBhvr>
                                      <p:to>
                                        <p:strVal val="visible"/>
                                      </p:to>
                                    </p:set>
                                    <p:anim calcmode="lin" valueType="num">
                                      <p:cBhvr additive="base">
                                        <p:cTn id="17" dur="500" fill="hold"/>
                                        <p:tgtEl>
                                          <p:spTgt spid="52227">
                                            <p:txEl>
                                              <p:pRg st="4" end="4"/>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52227">
                                            <p:txEl>
                                              <p:pRg st="4" end="4"/>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52227">
                                            <p:txEl>
                                              <p:pRg st="5" end="5"/>
                                            </p:txEl>
                                          </p:spTgt>
                                        </p:tgtEl>
                                        <p:attrNameLst>
                                          <p:attrName>style.visibility</p:attrName>
                                        </p:attrNameLst>
                                      </p:cBhvr>
                                      <p:to>
                                        <p:strVal val="visible"/>
                                      </p:to>
                                    </p:set>
                                    <p:anim calcmode="lin" valueType="num">
                                      <p:cBhvr additive="base">
                                        <p:cTn id="21" dur="500" fill="hold"/>
                                        <p:tgtEl>
                                          <p:spTgt spid="52227">
                                            <p:txEl>
                                              <p:pRg st="5" end="5"/>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52227">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567D57EF-B189-4001-A893-AC98E29F2C08}" type="slidenum">
              <a:rPr lang="en-US" altLang="en-US" sz="1400" smtClean="0"/>
              <a:pPr eaLnBrk="1" hangingPunct="1"/>
              <a:t>12</a:t>
            </a:fld>
            <a:endParaRPr lang="en-US" altLang="en-US" sz="1400" dirty="0" smtClean="0"/>
          </a:p>
        </p:txBody>
      </p:sp>
      <p:sp>
        <p:nvSpPr>
          <p:cNvPr id="14339" name="Rectangle 2"/>
          <p:cNvSpPr>
            <a:spLocks noGrp="1" noChangeArrowheads="1"/>
          </p:cNvSpPr>
          <p:nvPr>
            <p:ph type="title"/>
          </p:nvPr>
        </p:nvSpPr>
        <p:spPr/>
        <p:txBody>
          <a:bodyPr/>
          <a:lstStyle/>
          <a:p>
            <a:pPr eaLnBrk="1" hangingPunct="1"/>
            <a:r>
              <a:rPr lang="en-US" altLang="en-US" dirty="0" smtClean="0"/>
              <a:t>When to Water</a:t>
            </a:r>
          </a:p>
        </p:txBody>
      </p:sp>
      <p:sp>
        <p:nvSpPr>
          <p:cNvPr id="51203" name="Rectangle 3"/>
          <p:cNvSpPr>
            <a:spLocks noGrp="1" noChangeArrowheads="1"/>
          </p:cNvSpPr>
          <p:nvPr>
            <p:ph type="body" idx="1"/>
          </p:nvPr>
        </p:nvSpPr>
        <p:spPr/>
        <p:txBody>
          <a:bodyPr/>
          <a:lstStyle/>
          <a:p>
            <a:pPr eaLnBrk="1" hangingPunct="1">
              <a:buFontTx/>
              <a:buBlip>
                <a:blip r:embed="rId3"/>
              </a:buBlip>
            </a:pPr>
            <a:r>
              <a:rPr lang="en-US" altLang="en-US" sz="2800" dirty="0" smtClean="0"/>
              <a:t>Water should be applied before physical signs are noticed to prevent water stress.</a:t>
            </a:r>
          </a:p>
          <a:p>
            <a:pPr eaLnBrk="1" hangingPunct="1">
              <a:buFontTx/>
              <a:buBlip>
                <a:blip r:embed="rId3"/>
              </a:buBlip>
            </a:pPr>
            <a:endParaRPr lang="en-US" altLang="en-US" sz="2800" dirty="0" smtClean="0"/>
          </a:p>
          <a:p>
            <a:pPr eaLnBrk="1" hangingPunct="1">
              <a:buFontTx/>
              <a:buBlip>
                <a:blip r:embed="rId3"/>
              </a:buBlip>
            </a:pPr>
            <a:r>
              <a:rPr lang="en-US" altLang="en-US" sz="2800" dirty="0" smtClean="0"/>
              <a:t>Use of soil moisture meters are valuable to determining water needs.</a:t>
            </a:r>
          </a:p>
          <a:p>
            <a:pPr eaLnBrk="1" hangingPunct="1">
              <a:buFontTx/>
              <a:buBlip>
                <a:blip r:embed="rId3"/>
              </a:buBlip>
            </a:pPr>
            <a:endParaRPr lang="en-US" altLang="en-US" sz="2800" dirty="0" smtClean="0"/>
          </a:p>
          <a:p>
            <a:pPr eaLnBrk="1" hangingPunct="1">
              <a:buFontTx/>
              <a:buBlip>
                <a:blip r:embed="rId3"/>
              </a:buBlip>
            </a:pPr>
            <a:r>
              <a:rPr lang="en-US" altLang="en-US" sz="2800" dirty="0" smtClean="0"/>
              <a:t>Every plant species has different water tolerances. It is important to know the water requirement of the species you are growing.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51203">
                                            <p:txEl>
                                              <p:pRg st="0" end="0"/>
                                            </p:txEl>
                                          </p:spTgt>
                                        </p:tgtEl>
                                        <p:attrNameLst>
                                          <p:attrName>style.visibility</p:attrName>
                                        </p:attrNameLst>
                                      </p:cBhvr>
                                      <p:to>
                                        <p:strVal val="visible"/>
                                      </p:to>
                                    </p:set>
                                    <p:anim calcmode="lin" valueType="num">
                                      <p:cBhvr additive="base">
                                        <p:cTn id="7" dur="500" fill="hold"/>
                                        <p:tgtEl>
                                          <p:spTgt spid="5120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120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1203">
                                            <p:txEl>
                                              <p:pRg st="2" end="2"/>
                                            </p:txEl>
                                          </p:spTgt>
                                        </p:tgtEl>
                                        <p:attrNameLst>
                                          <p:attrName>style.visibility</p:attrName>
                                        </p:attrNameLst>
                                      </p:cBhvr>
                                      <p:to>
                                        <p:strVal val="visible"/>
                                      </p:to>
                                    </p:set>
                                    <p:anim calcmode="lin" valueType="num">
                                      <p:cBhvr additive="base">
                                        <p:cTn id="13" dur="500" fill="hold"/>
                                        <p:tgtEl>
                                          <p:spTgt spid="5120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120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51203">
                                            <p:txEl>
                                              <p:pRg st="4" end="4"/>
                                            </p:txEl>
                                          </p:spTgt>
                                        </p:tgtEl>
                                        <p:attrNameLst>
                                          <p:attrName>style.visibility</p:attrName>
                                        </p:attrNameLst>
                                      </p:cBhvr>
                                      <p:to>
                                        <p:strVal val="visible"/>
                                      </p:to>
                                    </p:set>
                                    <p:anim calcmode="lin" valueType="num">
                                      <p:cBhvr additive="base">
                                        <p:cTn id="19" dur="500" fill="hold"/>
                                        <p:tgtEl>
                                          <p:spTgt spid="5120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120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7C9ED941-0611-442A-B4FD-15F4CC3A8011}" type="slidenum">
              <a:rPr lang="en-US" altLang="en-US" sz="1400" smtClean="0"/>
              <a:pPr eaLnBrk="1" hangingPunct="1"/>
              <a:t>13</a:t>
            </a:fld>
            <a:endParaRPr lang="en-US" altLang="en-US" sz="1400" dirty="0" smtClean="0"/>
          </a:p>
        </p:txBody>
      </p:sp>
      <p:sp>
        <p:nvSpPr>
          <p:cNvPr id="15363" name="Rectangle 2"/>
          <p:cNvSpPr>
            <a:spLocks noGrp="1" noChangeArrowheads="1"/>
          </p:cNvSpPr>
          <p:nvPr>
            <p:ph type="title"/>
          </p:nvPr>
        </p:nvSpPr>
        <p:spPr/>
        <p:txBody>
          <a:bodyPr/>
          <a:lstStyle/>
          <a:p>
            <a:pPr eaLnBrk="1" hangingPunct="1"/>
            <a:r>
              <a:rPr lang="en-US" altLang="en-US" dirty="0" smtClean="0"/>
              <a:t>Too Much Water</a:t>
            </a:r>
          </a:p>
        </p:txBody>
      </p:sp>
      <p:sp>
        <p:nvSpPr>
          <p:cNvPr id="15364" name="Rectangle 3"/>
          <p:cNvSpPr>
            <a:spLocks noGrp="1" noChangeArrowheads="1"/>
          </p:cNvSpPr>
          <p:nvPr>
            <p:ph type="body" idx="1"/>
          </p:nvPr>
        </p:nvSpPr>
        <p:spPr>
          <a:xfrm>
            <a:off x="457200" y="1828800"/>
            <a:ext cx="8229600" cy="4495799"/>
          </a:xfrm>
        </p:spPr>
        <p:txBody>
          <a:bodyPr/>
          <a:lstStyle/>
          <a:p>
            <a:pPr eaLnBrk="1" hangingPunct="1">
              <a:buFontTx/>
              <a:buNone/>
            </a:pPr>
            <a:r>
              <a:rPr lang="en-US" altLang="en-US" dirty="0" smtClean="0"/>
              <a:t>If too much water is present:</a:t>
            </a:r>
          </a:p>
          <a:p>
            <a:pPr eaLnBrk="1" hangingPunct="1">
              <a:spcBef>
                <a:spcPct val="30000"/>
              </a:spcBef>
            </a:pPr>
            <a:r>
              <a:rPr lang="en-US" altLang="en-US" sz="2800" dirty="0">
                <a:solidFill>
                  <a:srgbClr val="000000"/>
                </a:solidFill>
              </a:rPr>
              <a:t>Nutrients can be washed away from root </a:t>
            </a:r>
            <a:r>
              <a:rPr lang="en-US" altLang="en-US" sz="2800" dirty="0" smtClean="0">
                <a:solidFill>
                  <a:srgbClr val="000000"/>
                </a:solidFill>
              </a:rPr>
              <a:t>zone.</a:t>
            </a:r>
            <a:endParaRPr lang="en-US" altLang="en-US" sz="2800" dirty="0">
              <a:solidFill>
                <a:srgbClr val="000000"/>
              </a:solidFill>
            </a:endParaRPr>
          </a:p>
          <a:p>
            <a:pPr eaLnBrk="1" hangingPunct="1">
              <a:spcBef>
                <a:spcPct val="30000"/>
              </a:spcBef>
            </a:pPr>
            <a:r>
              <a:rPr lang="en-US" altLang="en-US" sz="2800" dirty="0">
                <a:solidFill>
                  <a:srgbClr val="000000"/>
                </a:solidFill>
              </a:rPr>
              <a:t>Plant root hairs can die because of the lack of oxygen in the </a:t>
            </a:r>
            <a:r>
              <a:rPr lang="en-US" altLang="en-US" sz="2800" dirty="0" smtClean="0">
                <a:solidFill>
                  <a:srgbClr val="000000"/>
                </a:solidFill>
              </a:rPr>
              <a:t>soil.</a:t>
            </a:r>
            <a:endParaRPr lang="en-US" altLang="en-US" sz="2800" dirty="0">
              <a:solidFill>
                <a:srgbClr val="000000"/>
              </a:solidFill>
            </a:endParaRPr>
          </a:p>
          <a:p>
            <a:pPr eaLnBrk="1" hangingPunct="1">
              <a:spcBef>
                <a:spcPct val="30000"/>
              </a:spcBef>
            </a:pPr>
            <a:r>
              <a:rPr lang="en-US" altLang="en-US" sz="2800" dirty="0">
                <a:solidFill>
                  <a:srgbClr val="000000"/>
                </a:solidFill>
              </a:rPr>
              <a:t>Runoff can </a:t>
            </a:r>
            <a:r>
              <a:rPr lang="en-US" altLang="en-US" sz="2800" dirty="0" smtClean="0">
                <a:solidFill>
                  <a:srgbClr val="000000"/>
                </a:solidFill>
              </a:rPr>
              <a:t>cause </a:t>
            </a:r>
            <a:r>
              <a:rPr lang="en-US" altLang="en-US" sz="2800" dirty="0">
                <a:solidFill>
                  <a:srgbClr val="000000"/>
                </a:solidFill>
              </a:rPr>
              <a:t>erosion and waste </a:t>
            </a:r>
            <a:r>
              <a:rPr lang="en-US" altLang="en-US" sz="2800" dirty="0" smtClean="0">
                <a:solidFill>
                  <a:srgbClr val="000000"/>
                </a:solidFill>
              </a:rPr>
              <a:t>resources.</a:t>
            </a:r>
            <a:endParaRPr lang="en-US" altLang="en-US" sz="2800" dirty="0">
              <a:solidFill>
                <a:srgbClr val="000000"/>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DBAD53B5-C256-4D88-B426-74E46F3A669D}" type="slidenum">
              <a:rPr lang="en-US" altLang="en-US" sz="1400" smtClean="0"/>
              <a:pPr eaLnBrk="1" hangingPunct="1"/>
              <a:t>14</a:t>
            </a:fld>
            <a:endParaRPr lang="en-US" altLang="en-US" sz="1400" dirty="0" smtClean="0"/>
          </a:p>
        </p:txBody>
      </p:sp>
      <p:sp>
        <p:nvSpPr>
          <p:cNvPr id="16387" name="Rectangle 2"/>
          <p:cNvSpPr>
            <a:spLocks noGrp="1" noChangeArrowheads="1"/>
          </p:cNvSpPr>
          <p:nvPr>
            <p:ph type="title"/>
          </p:nvPr>
        </p:nvSpPr>
        <p:spPr/>
        <p:txBody>
          <a:bodyPr/>
          <a:lstStyle/>
          <a:p>
            <a:pPr eaLnBrk="1" hangingPunct="1"/>
            <a:r>
              <a:rPr lang="en-US" altLang="en-US" dirty="0" smtClean="0"/>
              <a:t>How do plants get water?</a:t>
            </a:r>
          </a:p>
        </p:txBody>
      </p:sp>
      <p:sp>
        <p:nvSpPr>
          <p:cNvPr id="62467" name="Rectangle 3"/>
          <p:cNvSpPr>
            <a:spLocks noGrp="1" noChangeArrowheads="1"/>
          </p:cNvSpPr>
          <p:nvPr>
            <p:ph type="body" idx="1"/>
          </p:nvPr>
        </p:nvSpPr>
        <p:spPr/>
        <p:txBody>
          <a:bodyPr/>
          <a:lstStyle/>
          <a:p>
            <a:pPr eaLnBrk="1" hangingPunct="1">
              <a:buFontTx/>
              <a:buNone/>
            </a:pPr>
            <a:r>
              <a:rPr lang="en-US" altLang="en-US" dirty="0" smtClean="0"/>
              <a:t>Plants need soil to retain moisture for when they need it. Soil water can be replenished by:</a:t>
            </a:r>
          </a:p>
          <a:p>
            <a:pPr eaLnBrk="1" hangingPunct="1">
              <a:buFontTx/>
              <a:buBlip>
                <a:blip r:embed="rId3"/>
              </a:buBlip>
            </a:pPr>
            <a:r>
              <a:rPr lang="en-US" altLang="en-US" dirty="0" smtClean="0"/>
              <a:t>Natural rainfall</a:t>
            </a:r>
          </a:p>
          <a:p>
            <a:pPr eaLnBrk="1" hangingPunct="1">
              <a:buFontTx/>
              <a:buBlip>
                <a:blip r:embed="rId3"/>
              </a:buBlip>
            </a:pPr>
            <a:r>
              <a:rPr lang="en-US" altLang="en-US" dirty="0" smtClean="0"/>
              <a:t>Irrigation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62467">
                                            <p:txEl>
                                              <p:pRg st="1" end="1"/>
                                            </p:txEl>
                                          </p:spTgt>
                                        </p:tgtEl>
                                        <p:attrNameLst>
                                          <p:attrName>style.visibility</p:attrName>
                                        </p:attrNameLst>
                                      </p:cBhvr>
                                      <p:to>
                                        <p:strVal val="visible"/>
                                      </p:to>
                                    </p:set>
                                    <p:anim calcmode="lin" valueType="num">
                                      <p:cBhvr additive="base">
                                        <p:cTn id="7" dur="500" fill="hold"/>
                                        <p:tgtEl>
                                          <p:spTgt spid="62467">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246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62467">
                                            <p:txEl>
                                              <p:pRg st="2" end="2"/>
                                            </p:txEl>
                                          </p:spTgt>
                                        </p:tgtEl>
                                        <p:attrNameLst>
                                          <p:attrName>style.visibility</p:attrName>
                                        </p:attrNameLst>
                                      </p:cBhvr>
                                      <p:to>
                                        <p:strVal val="visible"/>
                                      </p:to>
                                    </p:set>
                                    <p:anim calcmode="lin" valueType="num">
                                      <p:cBhvr additive="base">
                                        <p:cTn id="13" dur="500" fill="hold"/>
                                        <p:tgtEl>
                                          <p:spTgt spid="62467">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2467">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B85844C8-CE97-48DB-A775-E1E7D3E4A1E3}" type="slidenum">
              <a:rPr lang="en-US" altLang="en-US" sz="1400" smtClean="0"/>
              <a:pPr eaLnBrk="1" hangingPunct="1"/>
              <a:t>15</a:t>
            </a:fld>
            <a:endParaRPr lang="en-US" altLang="en-US" sz="1400" dirty="0" smtClean="0"/>
          </a:p>
        </p:txBody>
      </p:sp>
      <p:sp>
        <p:nvSpPr>
          <p:cNvPr id="17411" name="Rectangle 2"/>
          <p:cNvSpPr>
            <a:spLocks noGrp="1" noChangeArrowheads="1"/>
          </p:cNvSpPr>
          <p:nvPr>
            <p:ph type="title"/>
          </p:nvPr>
        </p:nvSpPr>
        <p:spPr>
          <a:xfrm>
            <a:off x="457200" y="274638"/>
            <a:ext cx="8229600" cy="911225"/>
          </a:xfrm>
        </p:spPr>
        <p:txBody>
          <a:bodyPr/>
          <a:lstStyle/>
          <a:p>
            <a:pPr eaLnBrk="1" hangingPunct="1"/>
            <a:r>
              <a:rPr lang="en-US" altLang="en-US" dirty="0" smtClean="0"/>
              <a:t>References</a:t>
            </a:r>
          </a:p>
        </p:txBody>
      </p:sp>
      <p:sp>
        <p:nvSpPr>
          <p:cNvPr id="17412" name="Rectangle 3"/>
          <p:cNvSpPr>
            <a:spLocks noGrp="1" noChangeArrowheads="1"/>
          </p:cNvSpPr>
          <p:nvPr>
            <p:ph type="body" idx="1"/>
          </p:nvPr>
        </p:nvSpPr>
        <p:spPr>
          <a:xfrm>
            <a:off x="457200" y="2046288"/>
            <a:ext cx="8229600" cy="4079875"/>
          </a:xfrm>
        </p:spPr>
        <p:txBody>
          <a:bodyPr/>
          <a:lstStyle/>
          <a:p>
            <a:pPr eaLnBrk="1" hangingPunct="1">
              <a:buFontTx/>
              <a:buNone/>
            </a:pPr>
            <a:r>
              <a:rPr lang="en-US" altLang="en-US" dirty="0" smtClean="0"/>
              <a:t>Parker, R. (2010). </a:t>
            </a:r>
            <a:r>
              <a:rPr lang="en-US" altLang="en-US" i="1" dirty="0" smtClean="0"/>
              <a:t>Plant and soil science: Fundamentals and applications</a:t>
            </a:r>
            <a:r>
              <a:rPr lang="en-US" altLang="en-US" dirty="0" smtClean="0"/>
              <a:t>. Clifton Park, NY: Delmar.</a:t>
            </a:r>
          </a:p>
        </p:txBody>
      </p:sp>
    </p:spTree>
  </p:cSld>
  <p:clrMapOvr>
    <a:masterClrMapping/>
  </p:clrMapOvr>
  <p:transition>
    <p:zoom dir="in"/>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64FE3354-A98F-4FE9-A4D4-D7D9E6F18F95}" type="slidenum">
              <a:rPr lang="en-US" altLang="en-US" sz="1400" smtClean="0"/>
              <a:pPr eaLnBrk="1" hangingPunct="1"/>
              <a:t>2</a:t>
            </a:fld>
            <a:endParaRPr lang="en-US" altLang="en-US" sz="1400" dirty="0" smtClean="0"/>
          </a:p>
        </p:txBody>
      </p:sp>
      <p:sp>
        <p:nvSpPr>
          <p:cNvPr id="4099" name="Rectangle 4"/>
          <p:cNvSpPr>
            <a:spLocks noGrp="1" noChangeArrowheads="1"/>
          </p:cNvSpPr>
          <p:nvPr>
            <p:ph type="title"/>
          </p:nvPr>
        </p:nvSpPr>
        <p:spPr>
          <a:xfrm>
            <a:off x="533400" y="2819400"/>
            <a:ext cx="8229600" cy="1752600"/>
          </a:xfrm>
        </p:spPr>
        <p:txBody>
          <a:bodyPr/>
          <a:lstStyle/>
          <a:p>
            <a:pPr eaLnBrk="1" hangingPunct="1"/>
            <a:r>
              <a:rPr lang="en-US" altLang="en-US" dirty="0" smtClean="0"/>
              <a:t>Water Loss</a:t>
            </a:r>
            <a:br>
              <a:rPr lang="en-US" altLang="en-US" dirty="0" smtClean="0"/>
            </a:br>
            <a:r>
              <a:rPr lang="en-US" altLang="en-US" dirty="0" smtClean="0"/>
              <a:t/>
            </a:r>
            <a:br>
              <a:rPr lang="en-US" altLang="en-US" dirty="0" smtClean="0"/>
            </a:br>
            <a:r>
              <a:rPr lang="en-US" altLang="en-US" sz="2800" dirty="0" smtClean="0"/>
              <a:t>Unit 6 – The Growing Environment</a:t>
            </a:r>
            <a:br>
              <a:rPr lang="en-US" altLang="en-US" sz="2800" dirty="0" smtClean="0"/>
            </a:br>
            <a:r>
              <a:rPr lang="en-US" altLang="en-US" sz="2800" dirty="0" smtClean="0"/>
              <a:t>Lesson 6.2 All Wet</a:t>
            </a:r>
          </a:p>
        </p:txBody>
      </p:sp>
      <p:sp>
        <p:nvSpPr>
          <p:cNvPr id="4100" name="Text Box 5"/>
          <p:cNvSpPr txBox="1">
            <a:spLocks noChangeArrowheads="1"/>
          </p:cNvSpPr>
          <p:nvPr/>
        </p:nvSpPr>
        <p:spPr bwMode="auto">
          <a:xfrm>
            <a:off x="762000" y="1295400"/>
            <a:ext cx="8382000" cy="519113"/>
          </a:xfrm>
          <a:prstGeom prst="rect">
            <a:avLst/>
          </a:prstGeom>
          <a:solidFill>
            <a:srgbClr val="00CC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algn="ctr">
              <a:spcBef>
                <a:spcPct val="50000"/>
              </a:spcBef>
            </a:pPr>
            <a:r>
              <a:rPr lang="en-US" altLang="en-US" sz="2800" b="1" dirty="0"/>
              <a:t>Principles of Agricultural Science – Plant</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5211750B-CED3-4EF5-B402-0CBDFE186C49}" type="slidenum">
              <a:rPr lang="en-US" altLang="en-US" sz="1400" smtClean="0"/>
              <a:pPr eaLnBrk="1" hangingPunct="1"/>
              <a:t>3</a:t>
            </a:fld>
            <a:endParaRPr lang="en-US" altLang="en-US" sz="1400" dirty="0" smtClean="0"/>
          </a:p>
        </p:txBody>
      </p:sp>
      <p:sp>
        <p:nvSpPr>
          <p:cNvPr id="5123" name="Rectangle 2"/>
          <p:cNvSpPr>
            <a:spLocks noGrp="1" noChangeArrowheads="1"/>
          </p:cNvSpPr>
          <p:nvPr>
            <p:ph type="title"/>
          </p:nvPr>
        </p:nvSpPr>
        <p:spPr/>
        <p:txBody>
          <a:bodyPr/>
          <a:lstStyle/>
          <a:p>
            <a:pPr eaLnBrk="1" hangingPunct="1"/>
            <a:r>
              <a:rPr lang="en-US" altLang="en-US" dirty="0" smtClean="0"/>
              <a:t>How Water is Used</a:t>
            </a:r>
          </a:p>
        </p:txBody>
      </p:sp>
      <p:sp>
        <p:nvSpPr>
          <p:cNvPr id="50179" name="Rectangle 3"/>
          <p:cNvSpPr>
            <a:spLocks noGrp="1" noChangeArrowheads="1"/>
          </p:cNvSpPr>
          <p:nvPr>
            <p:ph type="body" idx="1"/>
          </p:nvPr>
        </p:nvSpPr>
        <p:spPr/>
        <p:txBody>
          <a:bodyPr/>
          <a:lstStyle/>
          <a:p>
            <a:pPr eaLnBrk="1" hangingPunct="1">
              <a:buFontTx/>
              <a:buNone/>
            </a:pPr>
            <a:r>
              <a:rPr lang="en-US" altLang="en-US" dirty="0" smtClean="0"/>
              <a:t>Purpose of water for plant growth:</a:t>
            </a:r>
          </a:p>
          <a:p>
            <a:pPr eaLnBrk="1" hangingPunct="1">
              <a:buClr>
                <a:srgbClr val="00CC00"/>
              </a:buClr>
            </a:pPr>
            <a:r>
              <a:rPr lang="en-US" altLang="en-US" dirty="0" smtClean="0"/>
              <a:t>Translocation</a:t>
            </a:r>
          </a:p>
          <a:p>
            <a:pPr eaLnBrk="1" hangingPunct="1">
              <a:buClr>
                <a:srgbClr val="00CC00"/>
              </a:buClr>
            </a:pPr>
            <a:r>
              <a:rPr lang="en-US" altLang="en-US" dirty="0" smtClean="0"/>
              <a:t>Transpiration</a:t>
            </a:r>
          </a:p>
          <a:p>
            <a:pPr eaLnBrk="1" hangingPunct="1">
              <a:buClr>
                <a:srgbClr val="00CC00"/>
              </a:buClr>
            </a:pPr>
            <a:r>
              <a:rPr lang="en-US" altLang="en-US" dirty="0" smtClean="0"/>
              <a:t>Photosynthesis</a:t>
            </a:r>
          </a:p>
          <a:p>
            <a:pPr eaLnBrk="1" hangingPunct="1">
              <a:buClr>
                <a:srgbClr val="00CC00"/>
              </a:buClr>
            </a:pPr>
            <a:r>
              <a:rPr lang="en-US" altLang="en-US" dirty="0" smtClean="0"/>
              <a:t>Osmotic pressure (turgor)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50179">
                                            <p:txEl>
                                              <p:pRg st="1" end="1"/>
                                            </p:txEl>
                                          </p:spTgt>
                                        </p:tgtEl>
                                        <p:attrNameLst>
                                          <p:attrName>style.visibility</p:attrName>
                                        </p:attrNameLst>
                                      </p:cBhvr>
                                      <p:to>
                                        <p:strVal val="visible"/>
                                      </p:to>
                                    </p:set>
                                    <p:anim calcmode="lin" valueType="num">
                                      <p:cBhvr additive="base">
                                        <p:cTn id="7" dur="500" fill="hold"/>
                                        <p:tgtEl>
                                          <p:spTgt spid="50179">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017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0179">
                                            <p:txEl>
                                              <p:pRg st="2" end="2"/>
                                            </p:txEl>
                                          </p:spTgt>
                                        </p:tgtEl>
                                        <p:attrNameLst>
                                          <p:attrName>style.visibility</p:attrName>
                                        </p:attrNameLst>
                                      </p:cBhvr>
                                      <p:to>
                                        <p:strVal val="visible"/>
                                      </p:to>
                                    </p:set>
                                    <p:anim calcmode="lin" valueType="num">
                                      <p:cBhvr additive="base">
                                        <p:cTn id="13" dur="500" fill="hold"/>
                                        <p:tgtEl>
                                          <p:spTgt spid="50179">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017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50179">
                                            <p:txEl>
                                              <p:pRg st="3" end="3"/>
                                            </p:txEl>
                                          </p:spTgt>
                                        </p:tgtEl>
                                        <p:attrNameLst>
                                          <p:attrName>style.visibility</p:attrName>
                                        </p:attrNameLst>
                                      </p:cBhvr>
                                      <p:to>
                                        <p:strVal val="visible"/>
                                      </p:to>
                                    </p:set>
                                    <p:anim calcmode="lin" valueType="num">
                                      <p:cBhvr additive="base">
                                        <p:cTn id="19" dur="500" fill="hold"/>
                                        <p:tgtEl>
                                          <p:spTgt spid="50179">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017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50179">
                                            <p:txEl>
                                              <p:pRg st="4" end="4"/>
                                            </p:txEl>
                                          </p:spTgt>
                                        </p:tgtEl>
                                        <p:attrNameLst>
                                          <p:attrName>style.visibility</p:attrName>
                                        </p:attrNameLst>
                                      </p:cBhvr>
                                      <p:to>
                                        <p:strVal val="visible"/>
                                      </p:to>
                                    </p:set>
                                    <p:anim calcmode="lin" valueType="num">
                                      <p:cBhvr additive="base">
                                        <p:cTn id="25" dur="500" fill="hold"/>
                                        <p:tgtEl>
                                          <p:spTgt spid="50179">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0179">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517F483C-9B66-4D1D-803C-EE94AC511142}" type="slidenum">
              <a:rPr lang="en-US" altLang="en-US" sz="1400" smtClean="0"/>
              <a:pPr eaLnBrk="1" hangingPunct="1"/>
              <a:t>4</a:t>
            </a:fld>
            <a:endParaRPr lang="en-US" altLang="en-US" sz="1400" dirty="0" smtClean="0"/>
          </a:p>
        </p:txBody>
      </p:sp>
      <p:sp>
        <p:nvSpPr>
          <p:cNvPr id="6147" name="Rectangle 2"/>
          <p:cNvSpPr>
            <a:spLocks noGrp="1" noChangeArrowheads="1"/>
          </p:cNvSpPr>
          <p:nvPr>
            <p:ph type="title"/>
          </p:nvPr>
        </p:nvSpPr>
        <p:spPr/>
        <p:txBody>
          <a:bodyPr/>
          <a:lstStyle/>
          <a:p>
            <a:pPr eaLnBrk="1" hangingPunct="1"/>
            <a:r>
              <a:rPr lang="en-US" altLang="en-US" dirty="0" smtClean="0"/>
              <a:t>Translocation</a:t>
            </a:r>
          </a:p>
        </p:txBody>
      </p:sp>
      <p:sp>
        <p:nvSpPr>
          <p:cNvPr id="55299" name="Rectangle 3"/>
          <p:cNvSpPr>
            <a:spLocks noGrp="1" noChangeArrowheads="1"/>
          </p:cNvSpPr>
          <p:nvPr>
            <p:ph type="body" idx="1"/>
          </p:nvPr>
        </p:nvSpPr>
        <p:spPr>
          <a:xfrm>
            <a:off x="457200" y="1828800"/>
            <a:ext cx="8229600" cy="4572000"/>
          </a:xfrm>
        </p:spPr>
        <p:txBody>
          <a:bodyPr/>
          <a:lstStyle/>
          <a:p>
            <a:pPr eaLnBrk="1" hangingPunct="1">
              <a:lnSpc>
                <a:spcPct val="90000"/>
              </a:lnSpc>
              <a:buClr>
                <a:srgbClr val="00CC00"/>
              </a:buClr>
            </a:pPr>
            <a:r>
              <a:rPr lang="en-US" altLang="en-US" dirty="0" smtClean="0"/>
              <a:t>Water and dissolved nutrients must be transported throughout the plant.</a:t>
            </a:r>
          </a:p>
          <a:p>
            <a:pPr eaLnBrk="1" hangingPunct="1">
              <a:lnSpc>
                <a:spcPct val="90000"/>
              </a:lnSpc>
              <a:buClr>
                <a:srgbClr val="00CC00"/>
              </a:buClr>
            </a:pPr>
            <a:r>
              <a:rPr lang="en-US" altLang="en-US" dirty="0" smtClean="0"/>
              <a:t>Plants use a vascular system.</a:t>
            </a:r>
          </a:p>
          <a:p>
            <a:pPr lvl="1" eaLnBrk="1" hangingPunct="1">
              <a:lnSpc>
                <a:spcPct val="90000"/>
              </a:lnSpc>
              <a:buClr>
                <a:srgbClr val="00CC00"/>
              </a:buClr>
            </a:pPr>
            <a:r>
              <a:rPr lang="en-US" altLang="en-US" dirty="0" smtClean="0"/>
              <a:t>Phloem</a:t>
            </a:r>
          </a:p>
          <a:p>
            <a:pPr lvl="1" eaLnBrk="1" hangingPunct="1">
              <a:lnSpc>
                <a:spcPct val="90000"/>
              </a:lnSpc>
              <a:buClr>
                <a:srgbClr val="00CC00"/>
              </a:buClr>
            </a:pPr>
            <a:r>
              <a:rPr lang="en-US" altLang="en-US" dirty="0" smtClean="0"/>
              <a:t>Xylem</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63CC26D8-24D1-41A3-8E22-E5E08733582F}" type="slidenum">
              <a:rPr lang="en-US" altLang="en-US" sz="1400" smtClean="0"/>
              <a:pPr eaLnBrk="1" hangingPunct="1"/>
              <a:t>5</a:t>
            </a:fld>
            <a:endParaRPr lang="en-US" altLang="en-US" sz="1400" dirty="0" smtClean="0"/>
          </a:p>
        </p:txBody>
      </p:sp>
      <p:sp>
        <p:nvSpPr>
          <p:cNvPr id="7171" name="Rectangle 2"/>
          <p:cNvSpPr>
            <a:spLocks noGrp="1" noChangeArrowheads="1"/>
          </p:cNvSpPr>
          <p:nvPr>
            <p:ph type="title"/>
          </p:nvPr>
        </p:nvSpPr>
        <p:spPr/>
        <p:txBody>
          <a:bodyPr/>
          <a:lstStyle/>
          <a:p>
            <a:pPr eaLnBrk="1" hangingPunct="1"/>
            <a:r>
              <a:rPr lang="en-US" altLang="en-US" dirty="0" smtClean="0"/>
              <a:t>Transpiration</a:t>
            </a:r>
          </a:p>
        </p:txBody>
      </p:sp>
      <p:sp>
        <p:nvSpPr>
          <p:cNvPr id="56323" name="Rectangle 3"/>
          <p:cNvSpPr>
            <a:spLocks noGrp="1" noChangeArrowheads="1"/>
          </p:cNvSpPr>
          <p:nvPr>
            <p:ph type="body" idx="1"/>
          </p:nvPr>
        </p:nvSpPr>
        <p:spPr/>
        <p:txBody>
          <a:bodyPr/>
          <a:lstStyle/>
          <a:p>
            <a:pPr eaLnBrk="1" hangingPunct="1">
              <a:lnSpc>
                <a:spcPct val="90000"/>
              </a:lnSpc>
              <a:buFontTx/>
              <a:buNone/>
            </a:pPr>
            <a:r>
              <a:rPr lang="en-US" altLang="en-US" dirty="0" smtClean="0"/>
              <a:t>Plant leaves have stomata, which are openings on the surface of leaves (pores).</a:t>
            </a:r>
          </a:p>
          <a:p>
            <a:pPr eaLnBrk="1" hangingPunct="1">
              <a:lnSpc>
                <a:spcPct val="90000"/>
              </a:lnSpc>
              <a:buFontTx/>
              <a:buNone/>
            </a:pPr>
            <a:endParaRPr lang="en-US" altLang="en-US" dirty="0" smtClean="0"/>
          </a:p>
          <a:p>
            <a:pPr eaLnBrk="1" hangingPunct="1">
              <a:lnSpc>
                <a:spcPct val="90000"/>
              </a:lnSpc>
              <a:buFontTx/>
              <a:buNone/>
            </a:pPr>
            <a:r>
              <a:rPr lang="en-US" altLang="en-US" dirty="0" smtClean="0"/>
              <a:t>Stomata allow:</a:t>
            </a:r>
          </a:p>
          <a:p>
            <a:pPr eaLnBrk="1" hangingPunct="1">
              <a:lnSpc>
                <a:spcPct val="90000"/>
              </a:lnSpc>
              <a:buClr>
                <a:srgbClr val="00CC00"/>
              </a:buClr>
            </a:pPr>
            <a:r>
              <a:rPr lang="en-US" altLang="en-US" dirty="0" smtClean="0"/>
              <a:t>Gas exchange from photosynthetic activity</a:t>
            </a:r>
          </a:p>
          <a:p>
            <a:pPr eaLnBrk="1" hangingPunct="1">
              <a:lnSpc>
                <a:spcPct val="90000"/>
              </a:lnSpc>
              <a:buClr>
                <a:srgbClr val="00CC00"/>
              </a:buClr>
            </a:pPr>
            <a:r>
              <a:rPr lang="en-US" altLang="en-US" dirty="0" smtClean="0"/>
              <a:t>Water vapor to be released to cool the plant during hot temperatures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56323">
                                            <p:txEl>
                                              <p:pRg st="3" end="3"/>
                                            </p:txEl>
                                          </p:spTgt>
                                        </p:tgtEl>
                                        <p:attrNameLst>
                                          <p:attrName>style.visibility</p:attrName>
                                        </p:attrNameLst>
                                      </p:cBhvr>
                                      <p:to>
                                        <p:strVal val="visible"/>
                                      </p:to>
                                    </p:set>
                                    <p:anim calcmode="lin" valueType="num">
                                      <p:cBhvr additive="base">
                                        <p:cTn id="7" dur="500" fill="hold"/>
                                        <p:tgtEl>
                                          <p:spTgt spid="5632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632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6323">
                                            <p:txEl>
                                              <p:pRg st="4" end="4"/>
                                            </p:txEl>
                                          </p:spTgt>
                                        </p:tgtEl>
                                        <p:attrNameLst>
                                          <p:attrName>style.visibility</p:attrName>
                                        </p:attrNameLst>
                                      </p:cBhvr>
                                      <p:to>
                                        <p:strVal val="visible"/>
                                      </p:to>
                                    </p:set>
                                    <p:anim calcmode="lin" valueType="num">
                                      <p:cBhvr additive="base">
                                        <p:cTn id="13" dur="500" fill="hold"/>
                                        <p:tgtEl>
                                          <p:spTgt spid="56323">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632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8221948A-60C5-4CE7-ABA0-6C234555BD4F}" type="slidenum">
              <a:rPr lang="en-US" altLang="en-US" sz="1400" smtClean="0"/>
              <a:pPr eaLnBrk="1" hangingPunct="1"/>
              <a:t>6</a:t>
            </a:fld>
            <a:endParaRPr lang="en-US" altLang="en-US" sz="1400" dirty="0" smtClean="0"/>
          </a:p>
        </p:txBody>
      </p:sp>
      <p:sp>
        <p:nvSpPr>
          <p:cNvPr id="8195" name="Rectangle 2"/>
          <p:cNvSpPr>
            <a:spLocks noGrp="1" noChangeArrowheads="1"/>
          </p:cNvSpPr>
          <p:nvPr>
            <p:ph type="title"/>
          </p:nvPr>
        </p:nvSpPr>
        <p:spPr/>
        <p:txBody>
          <a:bodyPr/>
          <a:lstStyle/>
          <a:p>
            <a:pPr eaLnBrk="1" hangingPunct="1"/>
            <a:r>
              <a:rPr lang="en-US" altLang="en-US" dirty="0" smtClean="0"/>
              <a:t>Transpiration Rate</a:t>
            </a:r>
          </a:p>
        </p:txBody>
      </p:sp>
      <p:sp>
        <p:nvSpPr>
          <p:cNvPr id="53251" name="Rectangle 3"/>
          <p:cNvSpPr>
            <a:spLocks noGrp="1" noChangeArrowheads="1"/>
          </p:cNvSpPr>
          <p:nvPr>
            <p:ph type="body" idx="1"/>
          </p:nvPr>
        </p:nvSpPr>
        <p:spPr/>
        <p:txBody>
          <a:bodyPr/>
          <a:lstStyle/>
          <a:p>
            <a:pPr eaLnBrk="1" hangingPunct="1">
              <a:lnSpc>
                <a:spcPct val="90000"/>
              </a:lnSpc>
              <a:buFontTx/>
              <a:buNone/>
            </a:pPr>
            <a:r>
              <a:rPr lang="en-US" altLang="en-US" dirty="0" smtClean="0"/>
              <a:t>The rate of transpiration can vary depending upon growing conditions.</a:t>
            </a:r>
          </a:p>
          <a:p>
            <a:pPr eaLnBrk="1" hangingPunct="1">
              <a:lnSpc>
                <a:spcPct val="90000"/>
              </a:lnSpc>
              <a:buFontTx/>
              <a:buNone/>
            </a:pPr>
            <a:endParaRPr lang="en-US" altLang="en-US" dirty="0" smtClean="0"/>
          </a:p>
          <a:p>
            <a:pPr eaLnBrk="1" hangingPunct="1">
              <a:lnSpc>
                <a:spcPct val="90000"/>
              </a:lnSpc>
              <a:buFontTx/>
              <a:buNone/>
            </a:pPr>
            <a:r>
              <a:rPr lang="en-US" altLang="en-US" dirty="0" smtClean="0"/>
              <a:t>Changes in transpiration rate can occur because of:</a:t>
            </a:r>
          </a:p>
          <a:p>
            <a:pPr eaLnBrk="1" hangingPunct="1">
              <a:lnSpc>
                <a:spcPct val="90000"/>
              </a:lnSpc>
              <a:buClr>
                <a:srgbClr val="00CC00"/>
              </a:buClr>
            </a:pPr>
            <a:r>
              <a:rPr lang="en-US" altLang="en-US" dirty="0" smtClean="0"/>
              <a:t>Temperature</a:t>
            </a:r>
          </a:p>
          <a:p>
            <a:pPr eaLnBrk="1" hangingPunct="1">
              <a:lnSpc>
                <a:spcPct val="90000"/>
              </a:lnSpc>
              <a:buClr>
                <a:srgbClr val="00CC00"/>
              </a:buClr>
            </a:pPr>
            <a:r>
              <a:rPr lang="en-US" altLang="en-US" dirty="0" smtClean="0"/>
              <a:t>Wind</a:t>
            </a:r>
          </a:p>
          <a:p>
            <a:pPr eaLnBrk="1" hangingPunct="1">
              <a:lnSpc>
                <a:spcPct val="90000"/>
              </a:lnSpc>
              <a:buClr>
                <a:srgbClr val="00CC00"/>
              </a:buClr>
            </a:pPr>
            <a:r>
              <a:rPr lang="en-US" altLang="en-US" dirty="0" smtClean="0"/>
              <a:t>Humidity</a:t>
            </a:r>
          </a:p>
          <a:p>
            <a:pPr eaLnBrk="1" hangingPunct="1">
              <a:lnSpc>
                <a:spcPct val="90000"/>
              </a:lnSpc>
            </a:pPr>
            <a:endParaRPr lang="en-US" altLang="en-US" dirty="0" smtClean="0"/>
          </a:p>
          <a:p>
            <a:pPr eaLnBrk="1" hangingPunct="1">
              <a:lnSpc>
                <a:spcPct val="90000"/>
              </a:lnSpc>
            </a:pPr>
            <a:endParaRPr lang="en-US" alt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53251">
                                            <p:txEl>
                                              <p:pRg st="3" end="3"/>
                                            </p:txEl>
                                          </p:spTgt>
                                        </p:tgtEl>
                                        <p:attrNameLst>
                                          <p:attrName>style.visibility</p:attrName>
                                        </p:attrNameLst>
                                      </p:cBhvr>
                                      <p:to>
                                        <p:strVal val="visible"/>
                                      </p:to>
                                    </p:set>
                                    <p:anim calcmode="lin" valueType="num">
                                      <p:cBhvr additive="base">
                                        <p:cTn id="7" dur="500" fill="hold"/>
                                        <p:tgtEl>
                                          <p:spTgt spid="53251">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325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3251">
                                            <p:txEl>
                                              <p:pRg st="4" end="4"/>
                                            </p:txEl>
                                          </p:spTgt>
                                        </p:tgtEl>
                                        <p:attrNameLst>
                                          <p:attrName>style.visibility</p:attrName>
                                        </p:attrNameLst>
                                      </p:cBhvr>
                                      <p:to>
                                        <p:strVal val="visible"/>
                                      </p:to>
                                    </p:set>
                                    <p:anim calcmode="lin" valueType="num">
                                      <p:cBhvr additive="base">
                                        <p:cTn id="13" dur="500" fill="hold"/>
                                        <p:tgtEl>
                                          <p:spTgt spid="53251">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3251">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53251">
                                            <p:txEl>
                                              <p:pRg st="5" end="5"/>
                                            </p:txEl>
                                          </p:spTgt>
                                        </p:tgtEl>
                                        <p:attrNameLst>
                                          <p:attrName>style.visibility</p:attrName>
                                        </p:attrNameLst>
                                      </p:cBhvr>
                                      <p:to>
                                        <p:strVal val="visible"/>
                                      </p:to>
                                    </p:set>
                                    <p:anim calcmode="lin" valueType="num">
                                      <p:cBhvr additive="base">
                                        <p:cTn id="19" dur="500" fill="hold"/>
                                        <p:tgtEl>
                                          <p:spTgt spid="53251">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3251">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ACBB96A5-04E5-4AAF-B5BA-42E61A04182F}" type="slidenum">
              <a:rPr lang="en-US" altLang="en-US" sz="1400" smtClean="0"/>
              <a:pPr eaLnBrk="1" hangingPunct="1"/>
              <a:t>7</a:t>
            </a:fld>
            <a:endParaRPr lang="en-US" altLang="en-US" sz="1400" dirty="0" smtClean="0"/>
          </a:p>
        </p:txBody>
      </p:sp>
      <p:sp>
        <p:nvSpPr>
          <p:cNvPr id="9219" name="Rectangle 2"/>
          <p:cNvSpPr>
            <a:spLocks noGrp="1" noChangeArrowheads="1"/>
          </p:cNvSpPr>
          <p:nvPr>
            <p:ph type="title"/>
          </p:nvPr>
        </p:nvSpPr>
        <p:spPr/>
        <p:txBody>
          <a:bodyPr/>
          <a:lstStyle/>
          <a:p>
            <a:pPr eaLnBrk="1" hangingPunct="1"/>
            <a:r>
              <a:rPr lang="en-US" altLang="en-US" dirty="0" smtClean="0"/>
              <a:t>Photosynthesis</a:t>
            </a:r>
          </a:p>
        </p:txBody>
      </p:sp>
      <p:sp>
        <p:nvSpPr>
          <p:cNvPr id="58371" name="Rectangle 3"/>
          <p:cNvSpPr>
            <a:spLocks noGrp="1" noChangeArrowheads="1"/>
          </p:cNvSpPr>
          <p:nvPr>
            <p:ph type="body" idx="1"/>
          </p:nvPr>
        </p:nvSpPr>
        <p:spPr/>
        <p:txBody>
          <a:bodyPr/>
          <a:lstStyle/>
          <a:p>
            <a:pPr eaLnBrk="1" hangingPunct="1">
              <a:buFontTx/>
              <a:buNone/>
            </a:pPr>
            <a:r>
              <a:rPr lang="en-US" altLang="en-US" dirty="0" smtClean="0"/>
              <a:t>Water is needed for photosynthesis:</a:t>
            </a:r>
          </a:p>
          <a:p>
            <a:pPr eaLnBrk="1" hangingPunct="1">
              <a:buFontTx/>
              <a:buNone/>
            </a:pPr>
            <a:endParaRPr lang="en-US" altLang="en-US" dirty="0" smtClean="0"/>
          </a:p>
          <a:p>
            <a:pPr eaLnBrk="1" hangingPunct="1">
              <a:buFontTx/>
              <a:buNone/>
            </a:pPr>
            <a:r>
              <a:rPr lang="en-US" altLang="en-US" dirty="0" smtClean="0"/>
              <a:t>Chemical equation for photosynthesis:</a:t>
            </a:r>
          </a:p>
          <a:p>
            <a:pPr eaLnBrk="1" hangingPunct="1">
              <a:buFontTx/>
              <a:buNone/>
            </a:pPr>
            <a:r>
              <a:rPr lang="en-US" altLang="en-US" sz="2800" dirty="0" smtClean="0"/>
              <a:t>(6) CO</a:t>
            </a:r>
            <a:r>
              <a:rPr lang="en-US" altLang="en-US" sz="2800" baseline="-25000" dirty="0" smtClean="0"/>
              <a:t>2</a:t>
            </a:r>
            <a:r>
              <a:rPr lang="en-US" altLang="en-US" sz="2800" dirty="0" smtClean="0"/>
              <a:t> + (6) H</a:t>
            </a:r>
            <a:r>
              <a:rPr lang="en-US" altLang="en-US" sz="2800" baseline="-25000" dirty="0" smtClean="0"/>
              <a:t>2</a:t>
            </a:r>
            <a:r>
              <a:rPr lang="en-US" altLang="en-US" sz="2800" dirty="0" smtClean="0"/>
              <a:t>O </a:t>
            </a:r>
            <a:r>
              <a:rPr lang="en-US" altLang="en-US" sz="2800" dirty="0" smtClean="0">
                <a:cs typeface="Arial" charset="0"/>
              </a:rPr>
              <a:t>→ C</a:t>
            </a:r>
            <a:r>
              <a:rPr lang="en-US" altLang="en-US" sz="2800" baseline="-25000" dirty="0" smtClean="0">
                <a:cs typeface="Arial" charset="0"/>
              </a:rPr>
              <a:t>6</a:t>
            </a:r>
            <a:r>
              <a:rPr lang="en-US" altLang="en-US" sz="2800" dirty="0" smtClean="0">
                <a:cs typeface="Arial" charset="0"/>
              </a:rPr>
              <a:t>H</a:t>
            </a:r>
            <a:r>
              <a:rPr lang="en-US" altLang="en-US" sz="2800" baseline="-25000" dirty="0" smtClean="0">
                <a:cs typeface="Arial" charset="0"/>
              </a:rPr>
              <a:t>12</a:t>
            </a:r>
            <a:r>
              <a:rPr lang="en-US" altLang="en-US" sz="2800" dirty="0" smtClean="0">
                <a:cs typeface="Arial" charset="0"/>
              </a:rPr>
              <a:t>O</a:t>
            </a:r>
            <a:r>
              <a:rPr lang="en-US" altLang="en-US" sz="2800" baseline="-25000" dirty="0" smtClean="0">
                <a:cs typeface="Arial" charset="0"/>
              </a:rPr>
              <a:t>6</a:t>
            </a:r>
            <a:r>
              <a:rPr lang="en-US" altLang="en-US" sz="2800" dirty="0" smtClean="0">
                <a:cs typeface="Arial" charset="0"/>
              </a:rPr>
              <a:t> + (6) H</a:t>
            </a:r>
            <a:r>
              <a:rPr lang="en-US" altLang="en-US" sz="2800" baseline="-25000" dirty="0" smtClean="0">
                <a:cs typeface="Arial" charset="0"/>
              </a:rPr>
              <a:t>2</a:t>
            </a:r>
            <a:r>
              <a:rPr lang="en-US" altLang="en-US" sz="2800" dirty="0" smtClean="0">
                <a:cs typeface="Arial" charset="0"/>
              </a:rPr>
              <a:t>O +(6) O</a:t>
            </a:r>
            <a:r>
              <a:rPr lang="en-US" altLang="en-US" sz="2800" baseline="-25000" dirty="0" smtClean="0">
                <a:cs typeface="Arial" charset="0"/>
              </a:rPr>
              <a:t>2</a:t>
            </a:r>
          </a:p>
          <a:p>
            <a:pPr eaLnBrk="1" hangingPunct="1">
              <a:buFontTx/>
              <a:buNone/>
            </a:pPr>
            <a:endParaRPr lang="en-US" altLang="en-US" sz="2800" baseline="-25000" dirty="0" smtClean="0">
              <a:cs typeface="Arial" charset="0"/>
            </a:endParaRPr>
          </a:p>
          <a:p>
            <a:pPr algn="ctr" eaLnBrk="1" hangingPunct="1">
              <a:buFontTx/>
              <a:buNone/>
            </a:pPr>
            <a:r>
              <a:rPr lang="en-US" altLang="en-US" b="1" dirty="0" smtClean="0">
                <a:cs typeface="Arial" charset="0"/>
              </a:rPr>
              <a:t>Water is both an input and a product.</a:t>
            </a:r>
          </a:p>
          <a:p>
            <a:pPr eaLnBrk="1" hangingPunct="1">
              <a:buFontTx/>
              <a:buNone/>
            </a:pPr>
            <a:endParaRPr lang="en-US" alt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58371">
                                            <p:txEl>
                                              <p:pRg st="5" end="5"/>
                                            </p:txEl>
                                          </p:spTgt>
                                        </p:tgtEl>
                                        <p:attrNameLst>
                                          <p:attrName>style.visibility</p:attrName>
                                        </p:attrNameLst>
                                      </p:cBhvr>
                                      <p:to>
                                        <p:strVal val="visible"/>
                                      </p:to>
                                    </p:set>
                                    <p:anim calcmode="lin" valueType="num">
                                      <p:cBhvr additive="base">
                                        <p:cTn id="7" dur="500" fill="hold"/>
                                        <p:tgtEl>
                                          <p:spTgt spid="58371">
                                            <p:txEl>
                                              <p:pRg st="5" end="5"/>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8371">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2FE43F52-D7EB-4BC5-B1ED-9E8CA3DA5F0C}" type="slidenum">
              <a:rPr lang="en-US" altLang="en-US" sz="1400" smtClean="0"/>
              <a:pPr eaLnBrk="1" hangingPunct="1"/>
              <a:t>8</a:t>
            </a:fld>
            <a:endParaRPr lang="en-US" altLang="en-US" sz="1400" dirty="0" smtClean="0"/>
          </a:p>
        </p:txBody>
      </p:sp>
      <p:sp>
        <p:nvSpPr>
          <p:cNvPr id="10243" name="Rectangle 2"/>
          <p:cNvSpPr>
            <a:spLocks noGrp="1" noChangeArrowheads="1"/>
          </p:cNvSpPr>
          <p:nvPr>
            <p:ph type="title"/>
          </p:nvPr>
        </p:nvSpPr>
        <p:spPr/>
        <p:txBody>
          <a:bodyPr/>
          <a:lstStyle/>
          <a:p>
            <a:pPr eaLnBrk="1" hangingPunct="1"/>
            <a:r>
              <a:rPr lang="en-US" altLang="en-US" dirty="0" smtClean="0"/>
              <a:t>Osmotic Pressure</a:t>
            </a:r>
          </a:p>
        </p:txBody>
      </p:sp>
      <p:sp>
        <p:nvSpPr>
          <p:cNvPr id="59395" name="Rectangle 3"/>
          <p:cNvSpPr>
            <a:spLocks noGrp="1" noChangeArrowheads="1"/>
          </p:cNvSpPr>
          <p:nvPr>
            <p:ph type="body" idx="1"/>
          </p:nvPr>
        </p:nvSpPr>
        <p:spPr/>
        <p:txBody>
          <a:bodyPr/>
          <a:lstStyle/>
          <a:p>
            <a:pPr eaLnBrk="1" hangingPunct="1">
              <a:buFontTx/>
              <a:buNone/>
            </a:pPr>
            <a:r>
              <a:rPr lang="en-US" altLang="en-US" dirty="0" smtClean="0"/>
              <a:t>Herbaceous plants need water to keep their structure upright.</a:t>
            </a:r>
          </a:p>
          <a:p>
            <a:pPr eaLnBrk="1" hangingPunct="1">
              <a:buFontTx/>
              <a:buNone/>
            </a:pPr>
            <a:r>
              <a:rPr lang="en-US" altLang="en-US" dirty="0" smtClean="0"/>
              <a:t>Turgor - The pressure placed on cell walls by liquid within the cell.</a:t>
            </a:r>
          </a:p>
          <a:p>
            <a:pPr eaLnBrk="1" hangingPunct="1">
              <a:buFontTx/>
              <a:buNone/>
            </a:pPr>
            <a:r>
              <a:rPr lang="en-US" altLang="en-US" dirty="0" smtClean="0"/>
              <a:t>Osmotic pressure - The hydrostatic pressure required to stop osmosis.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5618A2FD-7AB3-4422-92B0-925906ACAF43}" type="slidenum">
              <a:rPr lang="en-US" altLang="en-US" sz="1400" smtClean="0"/>
              <a:pPr eaLnBrk="1" hangingPunct="1"/>
              <a:t>9</a:t>
            </a:fld>
            <a:endParaRPr lang="en-US" altLang="en-US" sz="1400" dirty="0" smtClean="0"/>
          </a:p>
        </p:txBody>
      </p:sp>
      <p:sp>
        <p:nvSpPr>
          <p:cNvPr id="11267" name="Rectangle 2"/>
          <p:cNvSpPr>
            <a:spLocks noGrp="1" noChangeArrowheads="1"/>
          </p:cNvSpPr>
          <p:nvPr>
            <p:ph type="title"/>
          </p:nvPr>
        </p:nvSpPr>
        <p:spPr/>
        <p:txBody>
          <a:bodyPr/>
          <a:lstStyle/>
          <a:p>
            <a:pPr eaLnBrk="1" hangingPunct="1"/>
            <a:r>
              <a:rPr lang="en-US" altLang="en-US" dirty="0" smtClean="0"/>
              <a:t>Water Losses</a:t>
            </a:r>
          </a:p>
        </p:txBody>
      </p:sp>
      <p:sp>
        <p:nvSpPr>
          <p:cNvPr id="48131" name="Rectangle 3"/>
          <p:cNvSpPr>
            <a:spLocks noGrp="1" noChangeArrowheads="1"/>
          </p:cNvSpPr>
          <p:nvPr>
            <p:ph type="body" idx="1"/>
          </p:nvPr>
        </p:nvSpPr>
        <p:spPr/>
        <p:txBody>
          <a:bodyPr/>
          <a:lstStyle/>
          <a:p>
            <a:pPr eaLnBrk="1" hangingPunct="1">
              <a:buFontTx/>
              <a:buNone/>
            </a:pPr>
            <a:r>
              <a:rPr lang="en-US" altLang="en-US" dirty="0" smtClean="0"/>
              <a:t>Water available to plants can be lost by:</a:t>
            </a:r>
          </a:p>
          <a:p>
            <a:pPr eaLnBrk="1" hangingPunct="1">
              <a:buClr>
                <a:srgbClr val="00CC00"/>
              </a:buClr>
            </a:pPr>
            <a:r>
              <a:rPr lang="en-US" altLang="en-US" dirty="0" smtClean="0"/>
              <a:t>Evaporation</a:t>
            </a:r>
          </a:p>
          <a:p>
            <a:pPr lvl="1" eaLnBrk="1" hangingPunct="1"/>
            <a:r>
              <a:rPr lang="en-US" altLang="en-US" dirty="0" smtClean="0"/>
              <a:t>Water lost to atmosphere</a:t>
            </a:r>
          </a:p>
          <a:p>
            <a:pPr eaLnBrk="1" hangingPunct="1">
              <a:buClr>
                <a:srgbClr val="00CC00"/>
              </a:buClr>
            </a:pPr>
            <a:r>
              <a:rPr lang="en-US" altLang="en-US" dirty="0" smtClean="0"/>
              <a:t>Transpiration</a:t>
            </a:r>
          </a:p>
          <a:p>
            <a:pPr lvl="1" eaLnBrk="1" hangingPunct="1"/>
            <a:r>
              <a:rPr lang="en-US" altLang="en-US" dirty="0" smtClean="0"/>
              <a:t>Water lost through plant leaves</a:t>
            </a:r>
          </a:p>
          <a:p>
            <a:pPr eaLnBrk="1" hangingPunct="1">
              <a:buClr>
                <a:srgbClr val="00CC00"/>
              </a:buClr>
            </a:pPr>
            <a:r>
              <a:rPr lang="en-US" altLang="en-US" dirty="0" smtClean="0"/>
              <a:t>Runoff</a:t>
            </a:r>
          </a:p>
          <a:p>
            <a:pPr lvl="1" eaLnBrk="1" hangingPunct="1"/>
            <a:r>
              <a:rPr lang="en-US" altLang="en-US" dirty="0" smtClean="0"/>
              <a:t>Over watering causing water to be lost from targeted area of application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48131">
                                            <p:txEl>
                                              <p:pRg st="1" end="1"/>
                                            </p:txEl>
                                          </p:spTgt>
                                        </p:tgtEl>
                                        <p:attrNameLst>
                                          <p:attrName>style.visibility</p:attrName>
                                        </p:attrNameLst>
                                      </p:cBhvr>
                                      <p:to>
                                        <p:strVal val="visible"/>
                                      </p:to>
                                    </p:set>
                                    <p:anim calcmode="lin" valueType="num">
                                      <p:cBhvr additive="base">
                                        <p:cTn id="7" dur="500" fill="hold"/>
                                        <p:tgtEl>
                                          <p:spTgt spid="48131">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8131">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48131">
                                            <p:txEl>
                                              <p:pRg st="2" end="2"/>
                                            </p:txEl>
                                          </p:spTgt>
                                        </p:tgtEl>
                                        <p:attrNameLst>
                                          <p:attrName>style.visibility</p:attrName>
                                        </p:attrNameLst>
                                      </p:cBhvr>
                                      <p:to>
                                        <p:strVal val="visible"/>
                                      </p:to>
                                    </p:set>
                                    <p:anim calcmode="lin" valueType="num">
                                      <p:cBhvr additive="base">
                                        <p:cTn id="11" dur="500" fill="hold"/>
                                        <p:tgtEl>
                                          <p:spTgt spid="48131">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4813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4" fill="hold" nodeType="clickEffect">
                                  <p:stCondLst>
                                    <p:cond delay="0"/>
                                  </p:stCondLst>
                                  <p:childTnLst>
                                    <p:set>
                                      <p:cBhvr>
                                        <p:cTn id="16" dur="1" fill="hold">
                                          <p:stCondLst>
                                            <p:cond delay="0"/>
                                          </p:stCondLst>
                                        </p:cTn>
                                        <p:tgtEl>
                                          <p:spTgt spid="48131">
                                            <p:txEl>
                                              <p:pRg st="3" end="3"/>
                                            </p:txEl>
                                          </p:spTgt>
                                        </p:tgtEl>
                                        <p:attrNameLst>
                                          <p:attrName>style.visibility</p:attrName>
                                        </p:attrNameLst>
                                      </p:cBhvr>
                                      <p:to>
                                        <p:strVal val="visible"/>
                                      </p:to>
                                    </p:set>
                                    <p:anim calcmode="lin" valueType="num">
                                      <p:cBhvr additive="base">
                                        <p:cTn id="17" dur="500" fill="hold"/>
                                        <p:tgtEl>
                                          <p:spTgt spid="48131">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48131">
                                            <p:txEl>
                                              <p:pRg st="3" end="3"/>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48131">
                                            <p:txEl>
                                              <p:pRg st="4" end="4"/>
                                            </p:txEl>
                                          </p:spTgt>
                                        </p:tgtEl>
                                        <p:attrNameLst>
                                          <p:attrName>style.visibility</p:attrName>
                                        </p:attrNameLst>
                                      </p:cBhvr>
                                      <p:to>
                                        <p:strVal val="visible"/>
                                      </p:to>
                                    </p:set>
                                    <p:anim calcmode="lin" valueType="num">
                                      <p:cBhvr additive="base">
                                        <p:cTn id="21" dur="500" fill="hold"/>
                                        <p:tgtEl>
                                          <p:spTgt spid="48131">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48131">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2" presetClass="entr" presetSubtype="4" fill="hold" nodeType="clickEffect">
                                  <p:stCondLst>
                                    <p:cond delay="0"/>
                                  </p:stCondLst>
                                  <p:childTnLst>
                                    <p:set>
                                      <p:cBhvr>
                                        <p:cTn id="26" dur="1" fill="hold">
                                          <p:stCondLst>
                                            <p:cond delay="0"/>
                                          </p:stCondLst>
                                        </p:cTn>
                                        <p:tgtEl>
                                          <p:spTgt spid="48131">
                                            <p:txEl>
                                              <p:pRg st="5" end="5"/>
                                            </p:txEl>
                                          </p:spTgt>
                                        </p:tgtEl>
                                        <p:attrNameLst>
                                          <p:attrName>style.visibility</p:attrName>
                                        </p:attrNameLst>
                                      </p:cBhvr>
                                      <p:to>
                                        <p:strVal val="visible"/>
                                      </p:to>
                                    </p:set>
                                    <p:anim calcmode="lin" valueType="num">
                                      <p:cBhvr additive="base">
                                        <p:cTn id="27" dur="500" fill="hold"/>
                                        <p:tgtEl>
                                          <p:spTgt spid="48131">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48131">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48131">
                                            <p:txEl>
                                              <p:pRg st="6" end="6"/>
                                            </p:txEl>
                                          </p:spTgt>
                                        </p:tgtEl>
                                        <p:attrNameLst>
                                          <p:attrName>style.visibility</p:attrName>
                                        </p:attrNameLst>
                                      </p:cBhvr>
                                      <p:to>
                                        <p:strVal val="visible"/>
                                      </p:to>
                                    </p:set>
                                    <p:anim calcmode="lin" valueType="num">
                                      <p:cBhvr additive="base">
                                        <p:cTn id="31" dur="500" fill="hold"/>
                                        <p:tgtEl>
                                          <p:spTgt spid="48131">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8131">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Plant_PowerPoint_Template">
  <a:themeElements>
    <a:clrScheme name="Plant_PowerPoint_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lant_PowerPoint_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lant_PowerPoint_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lant_PowerPoint_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lant_PowerPoint_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lant_PowerPoint_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lant_PowerPoint_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lant_PowerPoint_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lant_PowerPoint_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lant_PowerPoint_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lant_PowerPoint_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lant_PowerPoint_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lant_PowerPoint_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lant_PowerPoint_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Plant_PowerPoint_Template</Template>
  <TotalTime>315</TotalTime>
  <Words>1099</Words>
  <Application>Microsoft Office PowerPoint</Application>
  <PresentationFormat>On-screen Show (4:3)</PresentationFormat>
  <Paragraphs>177</Paragraphs>
  <Slides>15</Slides>
  <Notes>15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Times New Roman</vt:lpstr>
      <vt:lpstr>Verdana</vt:lpstr>
      <vt:lpstr>Plant_PowerPoint_Template</vt:lpstr>
      <vt:lpstr>PowerPoint Presentation</vt:lpstr>
      <vt:lpstr>Water Loss  Unit 6 – The Growing Environment Lesson 6.2 All Wet</vt:lpstr>
      <vt:lpstr>How Water is Used</vt:lpstr>
      <vt:lpstr>Translocation</vt:lpstr>
      <vt:lpstr>Transpiration</vt:lpstr>
      <vt:lpstr>Transpiration Rate</vt:lpstr>
      <vt:lpstr>Photosynthesis</vt:lpstr>
      <vt:lpstr>Osmotic Pressure</vt:lpstr>
      <vt:lpstr>Water Losses</vt:lpstr>
      <vt:lpstr>Not Enough Water</vt:lpstr>
      <vt:lpstr>Signs of Water Stress</vt:lpstr>
      <vt:lpstr>When to Water</vt:lpstr>
      <vt:lpstr>Too Much Water</vt:lpstr>
      <vt:lpstr>How do plants get water?</vt:lpstr>
      <vt:lpstr>References</vt:lpstr>
    </vt:vector>
  </TitlesOfParts>
  <Manager>Dan Jansen</Manager>
  <Company>Curriculum for Agricultural Science Education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Water Loss</dc:title>
  <dc:subject>ASP - Unit 6 - Lesson 6.2 All Wet</dc:subject>
  <dc:creator>Dan Jansen</dc:creator>
  <cp:lastModifiedBy>Melanie Bloom</cp:lastModifiedBy>
  <cp:revision>23</cp:revision>
  <dcterms:created xsi:type="dcterms:W3CDTF">2008-11-18T18:17:53Z</dcterms:created>
  <dcterms:modified xsi:type="dcterms:W3CDTF">2015-04-18T17:55:21Z</dcterms:modified>
</cp:coreProperties>
</file>