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1" r:id="rId3"/>
    <p:sldId id="272" r:id="rId4"/>
    <p:sldId id="283" r:id="rId5"/>
    <p:sldId id="277" r:id="rId6"/>
    <p:sldId id="278" r:id="rId7"/>
    <p:sldId id="279" r:id="rId8"/>
    <p:sldId id="282" r:id="rId9"/>
    <p:sldId id="280" r:id="rId10"/>
    <p:sldId id="281" r:id="rId11"/>
    <p:sldId id="284" r:id="rId12"/>
    <p:sldId id="25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786" autoAdjust="0"/>
  </p:normalViewPr>
  <p:slideViewPr>
    <p:cSldViewPr>
      <p:cViewPr varScale="1">
        <p:scale>
          <a:sx n="50" d="100"/>
          <a:sy n="50" d="100"/>
        </p:scale>
        <p:origin x="195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70" d="100"/>
          <a:sy n="70" d="100"/>
        </p:scale>
        <p:origin x="324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Micronutrients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Principles of Agricultural Science </a:t>
            </a:r>
            <a:r>
              <a:rPr lang="en-US" dirty="0" smtClean="0"/>
              <a:t>– Plant</a:t>
            </a:r>
            <a:endParaRPr lang="en-US" dirty="0"/>
          </a:p>
          <a:p>
            <a:pPr>
              <a:defRPr/>
            </a:pPr>
            <a:r>
              <a:rPr lang="en-US" dirty="0"/>
              <a:t>Unit 6 </a:t>
            </a:r>
            <a:r>
              <a:rPr lang="en-US" dirty="0" smtClean="0"/>
              <a:t>– Lesson </a:t>
            </a:r>
            <a:r>
              <a:rPr lang="en-US" dirty="0"/>
              <a:t>6.1 Plant Food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Curriculum for Agricultural Science Education </a:t>
            </a:r>
            <a:r>
              <a:rPr lang="en-US" dirty="0" smtClean="0"/>
              <a:t>Copyright 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D1CFDB1-DC14-475D-B727-596F73694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781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Micronutrients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Principles of Agricultural Science - Plant</a:t>
            </a:r>
          </a:p>
          <a:p>
            <a:pPr>
              <a:defRPr/>
            </a:pPr>
            <a:r>
              <a:rPr lang="en-US"/>
              <a:t>Unit 6 - Lesson 6.1 Plant Food</a:t>
            </a:r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– Copyright 2015</a:t>
            </a:r>
            <a:endParaRPr lang="en-US" sz="1200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98FAEB-B6AC-4020-AEFD-6031F105D3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57989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  <p:sp>
        <p:nvSpPr>
          <p:cNvPr id="153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8D8CCD-BA32-44AE-9047-6ECED82BCD0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153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4583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4109A3-9040-474B-B13F-9B0F80E90006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4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Some micronutrients are linked to plant maturity and fruit or seed development.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6138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Micronutrients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598FAEB-B6AC-4020-AEFD-6031F105D3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6229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71E8999-14FF-4C41-AF0F-46958B29BAF3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5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50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9C9763-F521-4C58-8B1E-B83E6B1F89B2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16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Micronutrients are required in very small amounts, but each have several contributions to plant growth. This presentation introduces students to some of the functions of micronutrients.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1967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25F9B1-C545-4A74-9498-5A84B3196F33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Micronutrients work behind the scenes to promote healthy plants. These nutrients are activators for many plant functions.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2675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1DFDB5-1A69-4EA6-9B6B-5920E83C1B2C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Encourage students to set up a table in their </a:t>
            </a:r>
            <a:r>
              <a:rPr lang="en-US" altLang="en-US" i="1" smtClean="0"/>
              <a:t>Presentation Notes </a:t>
            </a:r>
            <a:r>
              <a:rPr lang="en-US" altLang="en-US" smtClean="0"/>
              <a:t>to keep a list of the functions of each element that is presented in the following slides.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174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3C4006-77F2-4B7F-9F15-EA0912C44749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Effects on photosynthesis includes helping with the chemical reaction process involved with photosynthesis or the development of chlorophyll needed for photosynthesis.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4731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B2A310-8871-4A09-8455-B3C2E9B6DF64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Enzymes are important to plant function because they cause reactions to happen. Some elements, such as nitrogen must be converted into a different nitrogen-based compound to be utilized for specific plant functions.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351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1ABA23-74E1-4DC7-95BF-F596A8F5F76B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The development of cell walls and membranes or the promotion of cell division and growth is supported by these micronutrients.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335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A7263E-C8ED-4721-9A10-A7B9E7DD71E3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22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Translocation is the movement of a substance within the plant system.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8092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mtClean="0"/>
              <a:t>Micronutrients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CDA1E5F-650F-45A3-A99D-E7AE9BC6A1E7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Many elements effect other element availability and utilization within plant cells.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Principles of Agricultural Science – Plant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Unit 6 – Lesson 6.1 Plant Food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00" dirty="0" smtClean="0">
                <a:solidFill>
                  <a:srgbClr val="000000"/>
                </a:solidFill>
              </a:rPr>
              <a:t>Curriculum for Agricultural Science Education Copyright 2015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9799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b="1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BC68-1EC5-40DA-808B-770622D36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42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B9B32-5056-4D1A-9A01-42B10A5161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98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91878-6BD0-40D3-8551-36275C69CF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34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FC812-09FD-4299-80E1-EFBB51CEBC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15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A6A1D-9333-42AB-BF5A-19F7827555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5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857CE-7C2A-451A-AA2D-14EB8F39C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49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DB6B9-3B9A-4107-823B-C8334F6E43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7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32927-A0E6-4C07-B70D-581E91C386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7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0ABE9-2A21-460B-BCB5-0F2A02F87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89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DB12D-3B51-40A6-A756-AA27DB7A99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8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69213-1D1F-4C01-A651-4519DC0785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1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76D065F-D261-470C-B6ED-35EF7AAE4D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91400" y="6248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doradochemical.com/fertiliz1.ht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landresources.montana.edu/soilfertility/nutrientdeficiencies.html" TargetMode="External"/><Relationship Id="rId5" Type="http://schemas.openxmlformats.org/officeDocument/2006/relationships/hyperlink" Target="http://www.farmspeak.com/nutrient-deficiency.html" TargetMode="External"/><Relationship Id="rId4" Type="http://schemas.openxmlformats.org/officeDocument/2006/relationships/hyperlink" Target="http://edis.ifas.ufl.edu/pdffiles/HS/HS119100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FDF8C61-C96E-4C06-9A2C-208038AECF46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108325" y="4503738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3800" b="1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53161EE-892D-495D-A599-1ADDDEB3F19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Effects on Plant Maturity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The following micronutrients effect the maturity rate of plants: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mtClean="0"/>
              <a:t>Boron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mtClean="0"/>
              <a:t>Chlorine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mtClean="0"/>
              <a:t>Copper</a:t>
            </a:r>
          </a:p>
        </p:txBody>
      </p:sp>
      <p:pic>
        <p:nvPicPr>
          <p:cNvPr id="12293" name="Picture 4" descr="MCj0157197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971800"/>
            <a:ext cx="2154238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Functions in Plants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Boron – pollen formation and growth</a:t>
            </a:r>
          </a:p>
          <a:p>
            <a:r>
              <a:rPr lang="en-US" dirty="0" smtClean="0"/>
              <a:t>Copper – intense color, flavor, and sugar content</a:t>
            </a:r>
          </a:p>
          <a:p>
            <a:r>
              <a:rPr lang="en-US" dirty="0" smtClean="0"/>
              <a:t>Nickel – aids in disease resistance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FC812-09FD-4299-80E1-EFBB51CEBC0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66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48F20E3-22F4-498A-9065-1FA480AFFBB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References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9154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/>
              <a:t>El Dorado Chemical Company. (</a:t>
            </a:r>
            <a:r>
              <a:rPr lang="en-US" altLang="en-US" sz="1800" dirty="0" err="1" smtClean="0"/>
              <a:t>n.d.</a:t>
            </a:r>
            <a:r>
              <a:rPr lang="en-US" altLang="en-US" sz="1800" dirty="0" smtClean="0"/>
              <a:t>). </a:t>
            </a:r>
            <a:r>
              <a:rPr lang="en-US" altLang="en-US" sz="1800" i="1" dirty="0" smtClean="0"/>
              <a:t>Roles of the sixteen essential nutrients</a:t>
            </a:r>
            <a:r>
              <a:rPr lang="en-US" altLang="en-US" sz="1800" dirty="0" smtClean="0"/>
              <a:t>. Retrieved from </a:t>
            </a:r>
            <a:r>
              <a:rPr lang="en-US" altLang="en-US" sz="1800" dirty="0" smtClean="0">
                <a:hlinkClick r:id="rId3"/>
              </a:rPr>
              <a:t>http://www.eldoradochemical.com/fertiliz1.htm </a:t>
            </a:r>
            <a:endParaRPr lang="en-US" alt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err="1" smtClean="0"/>
              <a:t>Ingels</a:t>
            </a:r>
            <a:r>
              <a:rPr lang="en-US" altLang="en-US" sz="1800" dirty="0" smtClean="0"/>
              <a:t>, J. (2001). </a:t>
            </a:r>
            <a:r>
              <a:rPr lang="en-US" altLang="en-US" sz="1800" i="1" dirty="0" smtClean="0"/>
              <a:t>Ornamental horticulture </a:t>
            </a:r>
            <a:r>
              <a:rPr lang="en-US" altLang="en-US" sz="1800" dirty="0" smtClean="0"/>
              <a:t>(6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ed.).</a:t>
            </a:r>
            <a:r>
              <a:rPr lang="en-US" altLang="en-US" sz="1800" i="1" dirty="0" smtClean="0"/>
              <a:t> </a:t>
            </a:r>
            <a:r>
              <a:rPr lang="en-US" altLang="en-US" sz="1800" dirty="0" smtClean="0"/>
              <a:t>Clifton Park,</a:t>
            </a:r>
            <a:r>
              <a:rPr lang="en-US" altLang="en-US" sz="1800" i="1" dirty="0" smtClean="0"/>
              <a:t> </a:t>
            </a:r>
            <a:r>
              <a:rPr lang="en-US" altLang="en-US" sz="1800" dirty="0" smtClean="0"/>
              <a:t>NY: Delmar.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en-US" sz="1800" dirty="0"/>
              <a:t>Liu, G., </a:t>
            </a:r>
            <a:r>
              <a:rPr lang="en-US" altLang="en-US" sz="1800" dirty="0" err="1"/>
              <a:t>Simmone</a:t>
            </a:r>
            <a:r>
              <a:rPr lang="en-US" altLang="en-US" sz="1800" dirty="0"/>
              <a:t>, E., &amp; Li, Y. </a:t>
            </a:r>
            <a:r>
              <a:rPr lang="en-US" altLang="en-US" sz="1800" dirty="0" smtClean="0"/>
              <a:t>(2011). </a:t>
            </a:r>
            <a:r>
              <a:rPr lang="en-US" altLang="en-US" sz="1800" i="1" dirty="0" smtClean="0"/>
              <a:t>Nickel </a:t>
            </a:r>
            <a:r>
              <a:rPr lang="en-US" altLang="en-US" sz="1800" i="1" dirty="0"/>
              <a:t>nutrition in plants. </a:t>
            </a:r>
            <a:r>
              <a:rPr lang="en-US" altLang="en-US" sz="1800" dirty="0" smtClean="0"/>
              <a:t>University of Florida institute of food and agricultural </a:t>
            </a:r>
            <a:r>
              <a:rPr lang="en-US" altLang="en-US" sz="1800" dirty="0"/>
              <a:t>sciences. </a:t>
            </a:r>
            <a:r>
              <a:rPr lang="en-US" altLang="en-US" sz="1800" dirty="0">
                <a:hlinkClick r:id="rId4"/>
              </a:rPr>
              <a:t>http://</a:t>
            </a:r>
            <a:r>
              <a:rPr lang="en-US" altLang="en-US" sz="1800" dirty="0" smtClean="0">
                <a:hlinkClick r:id="rId4"/>
              </a:rPr>
              <a:t>edis.ifas.ufl.edu/pdffiles/HS/HS119100.pdf</a:t>
            </a:r>
            <a:endParaRPr lang="en-US" altLang="en-US" sz="18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en-US" sz="1800" dirty="0" err="1"/>
              <a:t>McCarroll</a:t>
            </a:r>
            <a:r>
              <a:rPr lang="en-US" altLang="en-US" sz="1800" dirty="0"/>
              <a:t>, K. (2011). </a:t>
            </a:r>
            <a:r>
              <a:rPr lang="en-US" altLang="en-US" sz="1800" i="1" dirty="0"/>
              <a:t>Identifying nutrient deficiency in plants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Farmspeak</a:t>
            </a:r>
            <a:r>
              <a:rPr lang="en-US" altLang="en-US" sz="1800" dirty="0"/>
              <a:t>. </a:t>
            </a:r>
            <a:r>
              <a:rPr lang="en-US" altLang="en-US" sz="1800" dirty="0">
                <a:hlinkClick r:id="rId5"/>
              </a:rPr>
              <a:t>http://www.farmspeak.com/nutrient-deficiency.html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en-US" sz="1800" dirty="0"/>
              <a:t>Montana State University</a:t>
            </a:r>
            <a:r>
              <a:rPr lang="en-US" altLang="en-US" sz="1800" dirty="0" smtClean="0"/>
              <a:t>. (</a:t>
            </a:r>
            <a:r>
              <a:rPr lang="en-US" altLang="en-US" sz="1800" dirty="0" err="1" smtClean="0"/>
              <a:t>n.d</a:t>
            </a:r>
            <a:r>
              <a:rPr lang="en-US" altLang="en-US" sz="1800" dirty="0" smtClean="0"/>
              <a:t>) </a:t>
            </a:r>
            <a:r>
              <a:rPr lang="en-US" altLang="en-US" sz="1800" i="1" dirty="0" smtClean="0"/>
              <a:t>Nutrient </a:t>
            </a:r>
            <a:r>
              <a:rPr lang="en-US" altLang="en-US" sz="1800" i="1" dirty="0"/>
              <a:t>deficiencies</a:t>
            </a:r>
            <a:r>
              <a:rPr lang="en-US" altLang="en-US" sz="1800" dirty="0"/>
              <a:t>. </a:t>
            </a:r>
            <a:r>
              <a:rPr lang="en-US" altLang="en-US" sz="1800" dirty="0" smtClean="0"/>
              <a:t>Retrieved </a:t>
            </a:r>
            <a:r>
              <a:rPr lang="en-US" altLang="en-US" sz="1800" dirty="0"/>
              <a:t>from </a:t>
            </a:r>
            <a:r>
              <a:rPr lang="en-US" altLang="en-US" sz="1800" dirty="0">
                <a:hlinkClick r:id="rId6"/>
              </a:rPr>
              <a:t>http://landresources.montana.edu/soilfertility/nutrientdeficiencies.html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itchFamily="18" charset="0"/>
              </a:rPr>
              <a:t>Parker, R. (2010). </a:t>
            </a:r>
            <a:r>
              <a:rPr lang="en-US" altLang="en-US" sz="1800" i="1" dirty="0" smtClean="0">
                <a:solidFill>
                  <a:srgbClr val="000000"/>
                </a:solidFill>
                <a:cs typeface="Times New Roman" pitchFamily="18" charset="0"/>
              </a:rPr>
              <a:t>Plant and soil science: Fundamentals and applications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itchFamily="18" charset="0"/>
              </a:rPr>
              <a:t>. Clifton Park, NY: Delmar.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/>
              <a:t>Plaster, E. J. (2003). </a:t>
            </a:r>
            <a:r>
              <a:rPr lang="en-US" altLang="en-US" sz="1800" i="1" dirty="0" smtClean="0"/>
              <a:t>Soil science and management</a:t>
            </a:r>
            <a:r>
              <a:rPr lang="en-US" altLang="en-US" sz="1800" dirty="0" smtClean="0"/>
              <a:t> (4th ed.). Clifton Park, NY: Delmar.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err="1" smtClean="0"/>
              <a:t>Qwings</a:t>
            </a:r>
            <a:r>
              <a:rPr lang="en-US" altLang="en-US" sz="1800" dirty="0" smtClean="0"/>
              <a:t>, A. et.al. (2006). </a:t>
            </a:r>
            <a:r>
              <a:rPr lang="en-US" altLang="en-US" sz="1800" i="1" dirty="0" smtClean="0"/>
              <a:t>Louisiana manual for the environmental horticulture industry. </a:t>
            </a:r>
            <a:r>
              <a:rPr lang="en-US" altLang="en-US" sz="1800" dirty="0" smtClean="0"/>
              <a:t>Baton Rouge, LA: Louisiana Association of Nurserymen.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err="1" smtClean="0"/>
              <a:t>Reiley</a:t>
            </a:r>
            <a:r>
              <a:rPr lang="en-US" altLang="en-US" sz="1800" dirty="0" smtClean="0"/>
              <a:t>, H.E., &amp; </a:t>
            </a:r>
            <a:r>
              <a:rPr lang="en-US" altLang="en-US" sz="1800" dirty="0" err="1" smtClean="0"/>
              <a:t>Shry</a:t>
            </a:r>
            <a:r>
              <a:rPr lang="en-US" altLang="en-US" sz="1800" dirty="0" smtClean="0"/>
              <a:t>, Jr. C.L. (2004). </a:t>
            </a:r>
            <a:r>
              <a:rPr lang="en-US" altLang="en-US" sz="1800" i="1" dirty="0" smtClean="0"/>
              <a:t>Introductory horticulture</a:t>
            </a:r>
            <a:r>
              <a:rPr lang="en-US" altLang="en-US" sz="1800" dirty="0" smtClean="0"/>
              <a:t> (6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ed.). Clifton Park, NY: Delmar.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dirty="0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6337DB2-A5C3-4FEF-BDA3-B465428D5343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19400"/>
            <a:ext cx="8229600" cy="1447800"/>
          </a:xfrm>
        </p:spPr>
        <p:txBody>
          <a:bodyPr/>
          <a:lstStyle/>
          <a:p>
            <a:pPr eaLnBrk="1" hangingPunct="1"/>
            <a:r>
              <a:rPr lang="en-US" altLang="en-US" smtClean="0"/>
              <a:t>Micronutrients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2800" smtClean="0"/>
              <a:t>Unit 6 – The Growing Environment</a:t>
            </a:r>
            <a:br>
              <a:rPr lang="en-US" altLang="en-US" sz="2800" smtClean="0"/>
            </a:br>
            <a:r>
              <a:rPr lang="en-US" altLang="en-US" sz="2800" smtClean="0"/>
              <a:t>Lesson 6.1 Plant Food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/>
              <a:t>Principles of Agricultural Science – Plant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9BDCBB4-81AB-468C-81C6-FE803C8BC744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Trace Elements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The term trace element is commonly used to refer to micronutrients because of the low quantities required for plant growth.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graphicFrame>
        <p:nvGraphicFramePr>
          <p:cNvPr id="48165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063102"/>
              </p:ext>
            </p:extLst>
          </p:nvPr>
        </p:nvGraphicFramePr>
        <p:xfrm>
          <a:off x="1447800" y="3581400"/>
          <a:ext cx="6096000" cy="2587698"/>
        </p:xfrm>
        <a:graphic>
          <a:graphicData uri="http://schemas.openxmlformats.org/drawingml/2006/table">
            <a:tbl>
              <a:tblPr/>
              <a:tblGrid>
                <a:gridCol w="2895600"/>
                <a:gridCol w="3200400"/>
              </a:tblGrid>
              <a:tr h="5333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eight micronutrients are: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42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Boron (B)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Chlorine (Cl)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Copper (Cu)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Iron (Fe)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Manganese (Mn)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Molybdenum (Mo)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Nickel (Ni)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Zinc (Zn)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6019536-E269-49D4-92D9-6F1D05D6124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Keeping Track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990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smtClean="0"/>
              <a:t>Throughout this presentation you will be provided a listing of micronutrients by function.</a:t>
            </a:r>
          </a:p>
          <a:p>
            <a:pPr marL="0" indent="0" eaLnBrk="1" hangingPunct="1">
              <a:buFontTx/>
              <a:buNone/>
            </a:pPr>
            <a:endParaRPr lang="en-US" altLang="en-US" sz="1800" smtClean="0"/>
          </a:p>
          <a:p>
            <a:pPr marL="0" indent="0" eaLnBrk="1" hangingPunct="1"/>
            <a:r>
              <a:rPr lang="en-US" altLang="en-US" sz="2800" smtClean="0"/>
              <a:t> </a:t>
            </a:r>
            <a:r>
              <a:rPr lang="en-US" altLang="en-US" sz="2400" smtClean="0"/>
              <a:t>Set up the following table in your </a:t>
            </a:r>
            <a:r>
              <a:rPr lang="en-US" altLang="en-US" sz="2400" i="1" smtClean="0"/>
              <a:t>Presentation Notes</a:t>
            </a:r>
            <a:r>
              <a:rPr lang="en-US" altLang="en-US" sz="2400" smtClean="0"/>
              <a:t>:</a:t>
            </a:r>
          </a:p>
        </p:txBody>
      </p:sp>
      <p:graphicFrame>
        <p:nvGraphicFramePr>
          <p:cNvPr id="6148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710448"/>
              </p:ext>
            </p:extLst>
          </p:nvPr>
        </p:nvGraphicFramePr>
        <p:xfrm>
          <a:off x="1905000" y="3657600"/>
          <a:ext cx="5105400" cy="3018231"/>
        </p:xfrm>
        <a:graphic>
          <a:graphicData uri="http://schemas.openxmlformats.org/drawingml/2006/table">
            <a:tbl>
              <a:tblPr/>
              <a:tblGrid>
                <a:gridCol w="696913"/>
                <a:gridCol w="4408487"/>
              </a:tblGrid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Function: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Mn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Zn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EE1271E-55ED-4423-B854-3FCEEFF70FF9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Essential Trace Nutrients for Photosynthesis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1143000"/>
          </a:xfrm>
        </p:spPr>
        <p:txBody>
          <a:bodyPr/>
          <a:lstStyle/>
          <a:p>
            <a:pPr marL="50800" indent="-50800" eaLnBrk="1" hangingPunct="1">
              <a:buFontTx/>
              <a:buNone/>
            </a:pPr>
            <a:r>
              <a:rPr lang="en-US" altLang="en-US" smtClean="0"/>
              <a:t>Some micronutrients have a role in the assistance with photosynthetic function.</a:t>
            </a:r>
          </a:p>
        </p:txBody>
      </p:sp>
      <p:pic>
        <p:nvPicPr>
          <p:cNvPr id="7173" name="Picture 4" descr="MCj043765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2493963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609600" y="3200400"/>
            <a:ext cx="35052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12800" indent="-355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Copper</a:t>
            </a:r>
          </a:p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Iron</a:t>
            </a:r>
          </a:p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Manganese</a:t>
            </a:r>
          </a:p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Zinc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06ABD39-983E-4694-A343-0C89B10B5170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Micro-Effect Involving Enzymes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The following micronutrients influence the reaction of enzymes needed for plant metabolism and function: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Copper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Manganese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Molybdenum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Nickel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Zinc</a:t>
            </a:r>
          </a:p>
        </p:txBody>
      </p:sp>
      <p:pic>
        <p:nvPicPr>
          <p:cNvPr id="8197" name="Picture 4" descr="MCj033988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429000"/>
            <a:ext cx="3001963" cy="232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D0ADB2B-E19E-4A18-946A-9010EC9CC43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Cell Development Micronutrients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6629400" cy="1143000"/>
          </a:xfrm>
        </p:spPr>
        <p:txBody>
          <a:bodyPr/>
          <a:lstStyle/>
          <a:p>
            <a:pPr marL="50800" indent="-50800" eaLnBrk="1" hangingPunct="1">
              <a:buFontTx/>
              <a:buNone/>
            </a:pPr>
            <a:r>
              <a:rPr lang="en-US" altLang="en-US" dirty="0" smtClean="0"/>
              <a:t>The following micronutrients affect cell development in plants:</a:t>
            </a:r>
          </a:p>
        </p:txBody>
      </p:sp>
      <p:pic>
        <p:nvPicPr>
          <p:cNvPr id="9221" name="Picture 4" descr="MCj024114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8" y="2971800"/>
            <a:ext cx="2757487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990600" y="3429000"/>
            <a:ext cx="34290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12800" indent="-4064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Boron</a:t>
            </a:r>
          </a:p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Iron</a:t>
            </a:r>
          </a:p>
          <a:p>
            <a:pPr eaLnBrk="1" hangingPunct="1">
              <a:spcBef>
                <a:spcPct val="0"/>
              </a:spcBef>
              <a:buClr>
                <a:srgbClr val="00CC00"/>
              </a:buClr>
            </a:pPr>
            <a:r>
              <a:rPr lang="en-US" altLang="en-US"/>
              <a:t>Zinc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77734BA-59ED-4499-9D25-3936B3672426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Translocation Enhancers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These micronutrients aid in the translocation of substances within plants: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Clr>
                <a:srgbClr val="00CC00"/>
              </a:buClr>
            </a:pPr>
            <a:r>
              <a:rPr lang="en-US" altLang="en-US" smtClean="0"/>
              <a:t>Boron – sugar translocation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mtClean="0"/>
              <a:t>Iron – oxygen translocation</a:t>
            </a:r>
          </a:p>
        </p:txBody>
      </p:sp>
      <p:pic>
        <p:nvPicPr>
          <p:cNvPr id="10245" name="Picture 4" descr="MCPE03767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590800"/>
            <a:ext cx="3024188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3608AA9-25B5-46C8-8FDA-BC7DF6F6A083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Influences on Other Elements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Some micronutrients are responsible for interaction with metabolism and use of other elements: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Boron – nitrogen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Chlorine – phosphorus uptake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Manganese – phosphorus &amp; calcium availability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Molybdenum – nitrogen &amp; phosphorus uptake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Nickel – nitrogen metabolism and fixation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nt_PowerPoint_Template">
  <a:themeElements>
    <a:clrScheme name="Plant_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_PowerPoin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Plant_PowerPoint_Template</Template>
  <TotalTime>350</TotalTime>
  <Words>947</Words>
  <Application>Microsoft Office PowerPoint</Application>
  <PresentationFormat>On-screen Show (4:3)</PresentationFormat>
  <Paragraphs>156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Verdana</vt:lpstr>
      <vt:lpstr>Plant_PowerPoint_Template</vt:lpstr>
      <vt:lpstr>PowerPoint Presentation</vt:lpstr>
      <vt:lpstr>Micronutrients  Unit 6 – The Growing Environment Lesson 6.1 Plant Food</vt:lpstr>
      <vt:lpstr>Trace Elements</vt:lpstr>
      <vt:lpstr>Keeping Track</vt:lpstr>
      <vt:lpstr>Essential Trace Nutrients for Photosynthesis</vt:lpstr>
      <vt:lpstr>Micro-Effect Involving Enzymes</vt:lpstr>
      <vt:lpstr>Cell Development Micronutrients</vt:lpstr>
      <vt:lpstr>Translocation Enhancers</vt:lpstr>
      <vt:lpstr>Influences on Other Elements</vt:lpstr>
      <vt:lpstr>Effects on Plant Maturity</vt:lpstr>
      <vt:lpstr>Other Functions in Plants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Micronutrients</dc:title>
  <dc:subject>ASP - Unit 6 - Lesson 6.1 Plant Food</dc:subject>
  <dc:creator>Terry Toney and Dan Jansen</dc:creator>
  <cp:lastModifiedBy>Melanie Bloom</cp:lastModifiedBy>
  <cp:revision>27</cp:revision>
  <dcterms:created xsi:type="dcterms:W3CDTF">2008-10-06T18:15:09Z</dcterms:created>
  <dcterms:modified xsi:type="dcterms:W3CDTF">2015-04-18T17:24:37Z</dcterms:modified>
</cp:coreProperties>
</file>