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71" r:id="rId3"/>
    <p:sldId id="272" r:id="rId4"/>
    <p:sldId id="273" r:id="rId5"/>
    <p:sldId id="282" r:id="rId6"/>
    <p:sldId id="274" r:id="rId7"/>
    <p:sldId id="276" r:id="rId8"/>
    <p:sldId id="277" r:id="rId9"/>
    <p:sldId id="278" r:id="rId10"/>
    <p:sldId id="279" r:id="rId11"/>
    <p:sldId id="280" r:id="rId12"/>
    <p:sldId id="259" r:id="rId13"/>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FFCC00"/>
    <a:srgbClr val="FFFF00"/>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043" autoAdjust="0"/>
  </p:normalViewPr>
  <p:slideViewPr>
    <p:cSldViewPr>
      <p:cViewPr varScale="1">
        <p:scale>
          <a:sx n="50" d="100"/>
          <a:sy n="50" d="100"/>
        </p:scale>
        <p:origin x="1956" y="60"/>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Macronutrients</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6 </a:t>
            </a:r>
            <a:r>
              <a:rPr lang="en-US" dirty="0" smtClean="0"/>
              <a:t>– Lesson </a:t>
            </a:r>
            <a:r>
              <a:rPr lang="en-US" dirty="0"/>
              <a:t>6.1 Plant Food</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010B43-1513-4774-A457-B000D6F691AB}" type="slidenum">
              <a:rPr lang="en-US"/>
              <a:pPr>
                <a:defRPr/>
              </a:pPr>
              <a:t>‹#›</a:t>
            </a:fld>
            <a:endParaRPr lang="en-US" dirty="0"/>
          </a:p>
        </p:txBody>
      </p:sp>
      <p:pic>
        <p:nvPicPr>
          <p:cNvPr id="29702"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10825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Macronutrients</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a:t>Principles of Agricultural Science - Plant</a:t>
            </a:r>
          </a:p>
          <a:p>
            <a:pPr>
              <a:defRPr/>
            </a:pPr>
            <a:r>
              <a:rPr lang="en-US"/>
              <a:t>Unit 6 - Lesson 6.1 Plant Food</a:t>
            </a:r>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4752B9D-B93B-4AE6-889C-6BEAAF4282C4}" type="slidenum">
              <a:rPr lang="en-US"/>
              <a:pPr>
                <a:defRPr/>
              </a:pPr>
              <a:t>‹#›</a:t>
            </a:fld>
            <a:endParaRPr lang="en-US" dirty="0"/>
          </a:p>
        </p:txBody>
      </p:sp>
      <p:pic>
        <p:nvPicPr>
          <p:cNvPr id="16392"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26077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B7C76BA-2856-405D-873A-D1500C0B34E8}" type="slidenum">
              <a:rPr lang="en-US" altLang="en-US" sz="1200" smtClean="0"/>
              <a:pPr eaLnBrk="1" hangingPunct="1"/>
              <a:t>1</a:t>
            </a:fld>
            <a:endParaRPr lang="en-US" altLang="en-US" sz="120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1251212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4B9C3DB-D4E3-4D60-A5C9-54B96DC5D549}" type="slidenum">
              <a:rPr lang="en-US" altLang="en-US" sz="1200" smtClean="0"/>
              <a:pPr eaLnBrk="1" hangingPunct="1"/>
              <a:t>10</a:t>
            </a:fld>
            <a:endParaRPr lang="en-US" altLang="en-US" sz="120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Secondary macronutrients typically effect how a plant utilizes other elements and molecules. For example, calcium has a relationship with nitrogen metabolism and magnesium affects phosphorus and iron utilization.</a:t>
            </a:r>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1451804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C3BB143-6C8C-4FB8-A055-2BA6C3236FE1}" type="slidenum">
              <a:rPr lang="en-US" altLang="en-US" sz="1200" smtClean="0"/>
              <a:pPr eaLnBrk="1" hangingPunct="1"/>
              <a:t>11</a:t>
            </a:fld>
            <a:endParaRPr lang="en-US" altLang="en-US" sz="120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For example, plants rely on sulfur to develop enzymes and vitamins within the plant.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4246574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FEDB2EA-8D4F-4D23-88D8-8592DF73001E}" type="slidenum">
              <a:rPr lang="en-US" altLang="en-US" sz="1200" smtClean="0"/>
              <a:pPr eaLnBrk="1" hangingPunct="1"/>
              <a:t>12</a:t>
            </a:fld>
            <a:endParaRPr lang="en-US" altLang="en-US" sz="1200" smtClean="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75078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FE8A5CD-17B9-4712-A4E5-24CE0D38D722}" type="slidenum">
              <a:rPr lang="en-US" altLang="en-US" sz="1200" smtClean="0"/>
              <a:pPr eaLnBrk="1" hangingPunct="1"/>
              <a:t>2</a:t>
            </a:fld>
            <a:endParaRPr lang="en-US" altLang="en-US" sz="120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presentation is an overview of the primary and secondary macronutrients.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4232299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Be sure that students have this table in their notes.</a:t>
            </a:r>
          </a:p>
        </p:txBody>
      </p:sp>
      <p:sp>
        <p:nvSpPr>
          <p:cNvPr id="194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194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9CE155B-95B9-4CE6-8DFA-8F416253340B}" type="slidenum">
              <a:rPr lang="en-US" altLang="en-US" sz="1200" smtClean="0"/>
              <a:pPr eaLnBrk="1" hangingPunct="1"/>
              <a:t>3</a:t>
            </a:fld>
            <a:endParaRPr lang="en-US" altLang="en-US" sz="120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431674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84CB201-EA90-4FFC-A953-0601D124192E}" type="slidenum">
              <a:rPr lang="en-US" altLang="en-US" sz="1200" smtClean="0"/>
              <a:pPr eaLnBrk="1" hangingPunct="1"/>
              <a:t>4</a:t>
            </a:fld>
            <a:endParaRPr lang="en-US" altLang="en-US" sz="120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Carbon, hydrogen, and oxygen are present in the environment. In some cases, greenhouses are supplemented with CO</a:t>
            </a:r>
            <a:r>
              <a:rPr lang="en-US" altLang="en-US" baseline="-25000" smtClean="0"/>
              <a:t>2</a:t>
            </a:r>
            <a:r>
              <a:rPr lang="en-US" altLang="en-US" smtClean="0"/>
              <a:t> generators to increase carbon dioxide levels 2-4 times. This increase in CO</a:t>
            </a:r>
            <a:r>
              <a:rPr lang="en-US" altLang="en-US" baseline="-25000" smtClean="0"/>
              <a:t>2</a:t>
            </a:r>
            <a:r>
              <a:rPr lang="en-US" altLang="en-US" smtClean="0"/>
              <a:t> concentration has been proven to accelerate plant growth since plants use CO</a:t>
            </a:r>
            <a:r>
              <a:rPr lang="en-US" altLang="en-US" baseline="-25000" smtClean="0"/>
              <a:t>2</a:t>
            </a:r>
            <a:r>
              <a:rPr lang="en-US" altLang="en-US" smtClean="0"/>
              <a:t> for photosynthesis.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909060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Fertilizers are balanced for Macronutrients. In special situations a fertilizer may have a micronutrient added.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Micronutrients</a:t>
            </a:r>
            <a:r>
              <a:rPr lang="en-US" altLang="en-US" baseline="0" dirty="0" smtClean="0"/>
              <a:t> will be discussed in a later presentation in Lesson 6.1.</a:t>
            </a:r>
            <a:endParaRPr lang="en-US" altLang="en-US" dirty="0" smtClean="0"/>
          </a:p>
        </p:txBody>
      </p:sp>
      <p:sp>
        <p:nvSpPr>
          <p:cNvPr id="194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194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9CE155B-95B9-4CE6-8DFA-8F416253340B}" type="slidenum">
              <a:rPr lang="en-US" altLang="en-US" sz="1200" smtClean="0"/>
              <a:pPr eaLnBrk="1" hangingPunct="1"/>
              <a:t>5</a:t>
            </a:fld>
            <a:endParaRPr lang="en-US" altLang="en-US" sz="120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2366813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12C9CF4-0579-4047-BE7B-4B1F3D68EDE0}" type="slidenum">
              <a:rPr lang="en-US" altLang="en-US" sz="1200" smtClean="0"/>
              <a:pPr eaLnBrk="1" hangingPunct="1"/>
              <a:t>6</a:t>
            </a:fld>
            <a:endParaRPr lang="en-US" altLang="en-US" sz="120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N-P-K are the first three numbers for any fertilizer formulation. If an element of N-P-K is not present in a fertilizer, the fertilizer bag will use a zero for this element, such as 16-0-8. Secondary macronutrients and micronutrients are not represented by zero numbers if they are not present in a fertilizer.</a:t>
            </a:r>
          </a:p>
          <a:p>
            <a:pPr eaLnBrk="1" hangingPunct="1"/>
            <a:endParaRPr lang="en-US" altLang="en-US" dirty="0" smtClean="0"/>
          </a:p>
          <a:p>
            <a:pPr eaLnBrk="1" hangingPunct="1"/>
            <a:r>
              <a:rPr lang="en-US" altLang="en-US" dirty="0" smtClean="0"/>
              <a:t>You will learn more about fertilizer analysis later in the lesson.</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500989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733C0CE-57F6-46DD-B60A-7A971DA23D5F}" type="slidenum">
              <a:rPr lang="en-US" altLang="en-US" sz="1200" smtClean="0"/>
              <a:pPr eaLnBrk="1" hangingPunct="1"/>
              <a:t>7</a:t>
            </a:fld>
            <a:endParaRPr lang="en-US" altLang="en-US" sz="120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Nitrogen gives green plants their bright green color. It is one of the most used of all nutrients. Nitrogen influences the development of proteins and is essential for cell division, photosynthesis, vitamins, use of carbohydrates, and the energy reactions in plants.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481491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FD733B3-8176-4742-B009-C4EBCEC418C1}" type="slidenum">
              <a:rPr lang="en-US" altLang="en-US" sz="1200" smtClean="0"/>
              <a:pPr eaLnBrk="1" hangingPunct="1"/>
              <a:t>8</a:t>
            </a:fld>
            <a:endParaRPr lang="en-US" altLang="en-US" sz="120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Phosphorus influences root health and growth of seedlings. If ample phosphorus is available to young plants, they will develop strong root systems that are important for their survival. Later in the life of the plant, phosphorus will again play a major role in reproductive health.</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4208386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smtClean="0"/>
              <a:t>Macronutrients</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99CF12D-F5B4-4378-AAAC-AAA750DB2447}" type="slidenum">
              <a:rPr lang="en-US" altLang="en-US" sz="1200" smtClean="0"/>
              <a:pPr eaLnBrk="1" hangingPunct="1"/>
              <a:t>9</a:t>
            </a:fld>
            <a:endParaRPr lang="en-US" altLang="en-US" sz="120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Potassium increases photosynthesis, water-use efficiency, and disease resistance.</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smtClean="0"/>
              <a:t>Principles of Agricultural Science – Plant</a:t>
            </a:r>
          </a:p>
          <a:p>
            <a:pPr eaLnBrk="1" hangingPunct="1">
              <a:spcBef>
                <a:spcPct val="0"/>
              </a:spcBef>
            </a:pPr>
            <a:r>
              <a:rPr lang="en-US" altLang="en-US" dirty="0" smtClean="0"/>
              <a:t>Unit 6 – Lesson 6.1 Plant Food</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sz="1000" dirty="0" smtClean="0">
                <a:solidFill>
                  <a:srgbClr val="000000"/>
                </a:solidFill>
              </a:rPr>
              <a:t>Curriculum for Agricultural Science Education Copyright 2015</a:t>
            </a:r>
            <a:endParaRPr lang="en-US" altLang="en-US" dirty="0" smtClean="0"/>
          </a:p>
        </p:txBody>
      </p:sp>
    </p:spTree>
    <p:extLst>
      <p:ext uri="{BB962C8B-B14F-4D97-AF65-F5344CB8AC3E}">
        <p14:creationId xmlns:p14="http://schemas.microsoft.com/office/powerpoint/2010/main" val="190893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3B783C16-A0E3-44AB-9247-2724FE268C03}" type="slidenum">
              <a:rPr lang="en-US"/>
              <a:pPr>
                <a:defRPr/>
              </a:pPr>
              <a:t>‹#›</a:t>
            </a:fld>
            <a:endParaRPr lang="en-US" dirty="0"/>
          </a:p>
        </p:txBody>
      </p:sp>
    </p:spTree>
    <p:extLst>
      <p:ext uri="{BB962C8B-B14F-4D97-AF65-F5344CB8AC3E}">
        <p14:creationId xmlns:p14="http://schemas.microsoft.com/office/powerpoint/2010/main" val="358271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148AE8-8AA9-4447-A6D0-EB19BEC9335C}" type="slidenum">
              <a:rPr lang="en-US"/>
              <a:pPr>
                <a:defRPr/>
              </a:pPr>
              <a:t>‹#›</a:t>
            </a:fld>
            <a:endParaRPr lang="en-US" dirty="0"/>
          </a:p>
        </p:txBody>
      </p:sp>
    </p:spTree>
    <p:extLst>
      <p:ext uri="{BB962C8B-B14F-4D97-AF65-F5344CB8AC3E}">
        <p14:creationId xmlns:p14="http://schemas.microsoft.com/office/powerpoint/2010/main" val="426917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640902-D734-478D-B9B1-853889E11701}" type="slidenum">
              <a:rPr lang="en-US"/>
              <a:pPr>
                <a:defRPr/>
              </a:pPr>
              <a:t>‹#›</a:t>
            </a:fld>
            <a:endParaRPr lang="en-US" dirty="0"/>
          </a:p>
        </p:txBody>
      </p:sp>
    </p:spTree>
    <p:extLst>
      <p:ext uri="{BB962C8B-B14F-4D97-AF65-F5344CB8AC3E}">
        <p14:creationId xmlns:p14="http://schemas.microsoft.com/office/powerpoint/2010/main" val="352369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E44139-A850-4CFD-B048-2ADE7A637BAD}" type="slidenum">
              <a:rPr lang="en-US"/>
              <a:pPr>
                <a:defRPr/>
              </a:pPr>
              <a:t>‹#›</a:t>
            </a:fld>
            <a:endParaRPr lang="en-US" dirty="0"/>
          </a:p>
        </p:txBody>
      </p:sp>
    </p:spTree>
    <p:extLst>
      <p:ext uri="{BB962C8B-B14F-4D97-AF65-F5344CB8AC3E}">
        <p14:creationId xmlns:p14="http://schemas.microsoft.com/office/powerpoint/2010/main" val="128278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6D39D6-6E10-45A8-B0DA-A1FAE8996572}" type="slidenum">
              <a:rPr lang="en-US"/>
              <a:pPr>
                <a:defRPr/>
              </a:pPr>
              <a:t>‹#›</a:t>
            </a:fld>
            <a:endParaRPr lang="en-US" dirty="0"/>
          </a:p>
        </p:txBody>
      </p:sp>
    </p:spTree>
    <p:extLst>
      <p:ext uri="{BB962C8B-B14F-4D97-AF65-F5344CB8AC3E}">
        <p14:creationId xmlns:p14="http://schemas.microsoft.com/office/powerpoint/2010/main" val="279300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9AC086-CE2A-420A-918A-172D5669B314}" type="slidenum">
              <a:rPr lang="en-US"/>
              <a:pPr>
                <a:defRPr/>
              </a:pPr>
              <a:t>‹#›</a:t>
            </a:fld>
            <a:endParaRPr lang="en-US" dirty="0"/>
          </a:p>
        </p:txBody>
      </p:sp>
    </p:spTree>
    <p:extLst>
      <p:ext uri="{BB962C8B-B14F-4D97-AF65-F5344CB8AC3E}">
        <p14:creationId xmlns:p14="http://schemas.microsoft.com/office/powerpoint/2010/main" val="1769106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C5B91A7-F98A-4607-A907-244227DB6AA8}" type="slidenum">
              <a:rPr lang="en-US"/>
              <a:pPr>
                <a:defRPr/>
              </a:pPr>
              <a:t>‹#›</a:t>
            </a:fld>
            <a:endParaRPr lang="en-US" dirty="0"/>
          </a:p>
        </p:txBody>
      </p:sp>
    </p:spTree>
    <p:extLst>
      <p:ext uri="{BB962C8B-B14F-4D97-AF65-F5344CB8AC3E}">
        <p14:creationId xmlns:p14="http://schemas.microsoft.com/office/powerpoint/2010/main" val="16991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08D3DB-D067-4DEF-B45F-4F6922E974CF}" type="slidenum">
              <a:rPr lang="en-US"/>
              <a:pPr>
                <a:defRPr/>
              </a:pPr>
              <a:t>‹#›</a:t>
            </a:fld>
            <a:endParaRPr lang="en-US" dirty="0"/>
          </a:p>
        </p:txBody>
      </p:sp>
    </p:spTree>
    <p:extLst>
      <p:ext uri="{BB962C8B-B14F-4D97-AF65-F5344CB8AC3E}">
        <p14:creationId xmlns:p14="http://schemas.microsoft.com/office/powerpoint/2010/main" val="5883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8B8529F-4AAA-473D-A2EF-975ADF5E63A3}" type="slidenum">
              <a:rPr lang="en-US"/>
              <a:pPr>
                <a:defRPr/>
              </a:pPr>
              <a:t>‹#›</a:t>
            </a:fld>
            <a:endParaRPr lang="en-US" dirty="0"/>
          </a:p>
        </p:txBody>
      </p:sp>
    </p:spTree>
    <p:extLst>
      <p:ext uri="{BB962C8B-B14F-4D97-AF65-F5344CB8AC3E}">
        <p14:creationId xmlns:p14="http://schemas.microsoft.com/office/powerpoint/2010/main" val="2562384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50BF1BD-F31C-4E46-A0A0-CE4D45C62EB4}" type="slidenum">
              <a:rPr lang="en-US"/>
              <a:pPr>
                <a:defRPr/>
              </a:pPr>
              <a:t>‹#›</a:t>
            </a:fld>
            <a:endParaRPr lang="en-US" dirty="0"/>
          </a:p>
        </p:txBody>
      </p:sp>
    </p:spTree>
    <p:extLst>
      <p:ext uri="{BB962C8B-B14F-4D97-AF65-F5344CB8AC3E}">
        <p14:creationId xmlns:p14="http://schemas.microsoft.com/office/powerpoint/2010/main" val="794543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D7EA0A-39E2-410D-B007-B3B24A8B6F01}" type="slidenum">
              <a:rPr lang="en-US"/>
              <a:pPr>
                <a:defRPr/>
              </a:pPr>
              <a:t>‹#›</a:t>
            </a:fld>
            <a:endParaRPr lang="en-US" dirty="0"/>
          </a:p>
        </p:txBody>
      </p:sp>
    </p:spTree>
    <p:extLst>
      <p:ext uri="{BB962C8B-B14F-4D97-AF65-F5344CB8AC3E}">
        <p14:creationId xmlns:p14="http://schemas.microsoft.com/office/powerpoint/2010/main" val="186496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0CA53CD-F939-4234-A08B-841DF0B8C34B}"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armspeak.com/nutrient-deficiency.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landresources.montana.edu/soilfertility/nutrientdeficiencie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CF33E85-C6E7-4DF7-9258-36563A48C79C}" type="slidenum">
              <a:rPr lang="en-US" altLang="en-US" sz="1400" smtClean="0"/>
              <a:pPr eaLnBrk="1" hangingPunct="1"/>
              <a:t>1</a:t>
            </a:fld>
            <a:endParaRPr lang="en-US" altLang="en-US" sz="140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4F7A334-92B3-4CD8-AF06-0E3509FFBD7A}" type="slidenum">
              <a:rPr lang="en-US" altLang="en-US" sz="1400" smtClean="0"/>
              <a:pPr eaLnBrk="1" hangingPunct="1"/>
              <a:t>10</a:t>
            </a:fld>
            <a:endParaRPr lang="en-US" altLang="en-US" sz="1400" smtClean="0"/>
          </a:p>
        </p:txBody>
      </p:sp>
      <p:sp>
        <p:nvSpPr>
          <p:cNvPr id="13315" name="Rectangle 2"/>
          <p:cNvSpPr>
            <a:spLocks noGrp="1" noChangeArrowheads="1"/>
          </p:cNvSpPr>
          <p:nvPr>
            <p:ph type="title"/>
          </p:nvPr>
        </p:nvSpPr>
        <p:spPr/>
        <p:txBody>
          <a:bodyPr/>
          <a:lstStyle/>
          <a:p>
            <a:pPr eaLnBrk="1" hangingPunct="1"/>
            <a:r>
              <a:rPr lang="en-US" altLang="en-US" smtClean="0"/>
              <a:t>Secondary Macronutrients</a:t>
            </a:r>
          </a:p>
        </p:txBody>
      </p:sp>
      <p:sp>
        <p:nvSpPr>
          <p:cNvPr id="55299" name="Rectangle 3"/>
          <p:cNvSpPr>
            <a:spLocks noGrp="1" noChangeArrowheads="1"/>
          </p:cNvSpPr>
          <p:nvPr>
            <p:ph type="body" idx="1"/>
          </p:nvPr>
        </p:nvSpPr>
        <p:spPr/>
        <p:txBody>
          <a:bodyPr/>
          <a:lstStyle/>
          <a:p>
            <a:pPr eaLnBrk="1" hangingPunct="1">
              <a:lnSpc>
                <a:spcPct val="90000"/>
              </a:lnSpc>
              <a:buFontTx/>
              <a:buNone/>
            </a:pPr>
            <a:r>
              <a:rPr lang="en-US" altLang="en-US" dirty="0" smtClean="0"/>
              <a:t>Three secondary macronutrients:</a:t>
            </a:r>
          </a:p>
          <a:p>
            <a:pPr eaLnBrk="1" hangingPunct="1">
              <a:lnSpc>
                <a:spcPct val="90000"/>
              </a:lnSpc>
              <a:buClr>
                <a:srgbClr val="00CC00"/>
              </a:buClr>
            </a:pPr>
            <a:r>
              <a:rPr lang="en-US" altLang="en-US" b="1" dirty="0" smtClean="0"/>
              <a:t>Calcium (Ca)</a:t>
            </a:r>
          </a:p>
          <a:p>
            <a:pPr eaLnBrk="1" hangingPunct="1">
              <a:lnSpc>
                <a:spcPct val="90000"/>
              </a:lnSpc>
              <a:buClr>
                <a:srgbClr val="00CC00"/>
              </a:buClr>
            </a:pPr>
            <a:r>
              <a:rPr lang="en-US" altLang="en-US" b="1" dirty="0" smtClean="0"/>
              <a:t>Magnesium (Mg)</a:t>
            </a:r>
          </a:p>
          <a:p>
            <a:pPr eaLnBrk="1" hangingPunct="1">
              <a:lnSpc>
                <a:spcPct val="90000"/>
              </a:lnSpc>
              <a:buClr>
                <a:srgbClr val="00CC00"/>
              </a:buClr>
            </a:pPr>
            <a:r>
              <a:rPr lang="en-US" altLang="en-US" b="1" dirty="0" smtClean="0"/>
              <a:t>Sulfur (S)</a:t>
            </a:r>
          </a:p>
          <a:p>
            <a:pPr eaLnBrk="1" hangingPunct="1">
              <a:lnSpc>
                <a:spcPct val="90000"/>
              </a:lnSpc>
            </a:pPr>
            <a:endParaRPr lang="en-US" altLang="en-US" dirty="0" smtClean="0"/>
          </a:p>
          <a:p>
            <a:pPr eaLnBrk="1" hangingPunct="1">
              <a:lnSpc>
                <a:spcPct val="90000"/>
              </a:lnSpc>
              <a:buFontTx/>
              <a:buNone/>
            </a:pPr>
            <a:r>
              <a:rPr lang="en-US" altLang="en-US" dirty="0" smtClean="0"/>
              <a:t>Required in smaller amounts than primary nutrients, but still needed in ample quantities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1" end="1"/>
                                            </p:txEl>
                                          </p:spTgt>
                                        </p:tgtEl>
                                        <p:attrNameLst>
                                          <p:attrName>style.visibility</p:attrName>
                                        </p:attrNameLst>
                                      </p:cBhvr>
                                      <p:to>
                                        <p:strVal val="visible"/>
                                      </p:to>
                                    </p:set>
                                    <p:anim calcmode="lin" valueType="num">
                                      <p:cBhvr additive="base">
                                        <p:cTn id="7"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anim calcmode="lin" valueType="num">
                                      <p:cBhvr additive="base">
                                        <p:cTn id="13"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anim calcmode="lin" valueType="num">
                                      <p:cBhvr additive="base">
                                        <p:cTn id="19"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299">
                                            <p:txEl>
                                              <p:pRg st="5" end="5"/>
                                            </p:txEl>
                                          </p:spTgt>
                                        </p:tgtEl>
                                        <p:attrNameLst>
                                          <p:attrName>style.visibility</p:attrName>
                                        </p:attrNameLst>
                                      </p:cBhvr>
                                      <p:to>
                                        <p:strVal val="visible"/>
                                      </p:to>
                                    </p:set>
                                    <p:anim calcmode="lin" valueType="num">
                                      <p:cBhvr additive="base">
                                        <p:cTn id="25" dur="500" fill="hold"/>
                                        <p:tgtEl>
                                          <p:spTgt spid="5529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AF86C87-F642-49B4-A233-3F838F1DC239}" type="slidenum">
              <a:rPr lang="en-US" altLang="en-US" sz="1400" smtClean="0"/>
              <a:pPr eaLnBrk="1" hangingPunct="1"/>
              <a:t>11</a:t>
            </a:fld>
            <a:endParaRPr lang="en-US" altLang="en-US" sz="1400" smtClean="0"/>
          </a:p>
        </p:txBody>
      </p:sp>
      <p:sp>
        <p:nvSpPr>
          <p:cNvPr id="14339" name="Rectangle 2"/>
          <p:cNvSpPr>
            <a:spLocks noGrp="1" noChangeArrowheads="1"/>
          </p:cNvSpPr>
          <p:nvPr>
            <p:ph type="title"/>
          </p:nvPr>
        </p:nvSpPr>
        <p:spPr/>
        <p:txBody>
          <a:bodyPr/>
          <a:lstStyle/>
          <a:p>
            <a:pPr eaLnBrk="1" hangingPunct="1"/>
            <a:r>
              <a:rPr lang="en-US" altLang="en-US" smtClean="0"/>
              <a:t>Secondary Nutrients Uses</a:t>
            </a:r>
          </a:p>
        </p:txBody>
      </p:sp>
      <p:pic>
        <p:nvPicPr>
          <p:cNvPr id="14346" name="Picture 10" descr="Nutrients - Sulphur, Magnesium and Calci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419600"/>
            <a:ext cx="6172200" cy="21336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415855006"/>
              </p:ext>
            </p:extLst>
          </p:nvPr>
        </p:nvGraphicFramePr>
        <p:xfrm>
          <a:off x="0" y="1885950"/>
          <a:ext cx="9144000" cy="2621280"/>
        </p:xfrm>
        <a:graphic>
          <a:graphicData uri="http://schemas.openxmlformats.org/drawingml/2006/table">
            <a:tbl>
              <a:tblPr firstRow="1" bandRow="1">
                <a:tableStyleId>{5C22544A-7EE6-4342-B048-85BDC9FD1C3A}</a:tableStyleId>
              </a:tblPr>
              <a:tblGrid>
                <a:gridCol w="3352800"/>
                <a:gridCol w="2743200"/>
                <a:gridCol w="3048000"/>
              </a:tblGrid>
              <a:tr h="4480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2800" b="1" dirty="0" smtClean="0">
                          <a:solidFill>
                            <a:schemeClr val="tx1"/>
                          </a:solidFill>
                        </a:rPr>
                        <a:t>Magnesium (Mg)</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2800" b="1" dirty="0" smtClean="0">
                          <a:solidFill>
                            <a:schemeClr val="tx1"/>
                          </a:solidFill>
                        </a:rPr>
                        <a:t>Sulfur (S)</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2800" b="1" dirty="0" smtClean="0">
                          <a:solidFill>
                            <a:schemeClr val="tx1"/>
                          </a:solidFill>
                        </a:rPr>
                        <a:t>Calcium (Ca)</a:t>
                      </a:r>
                    </a:p>
                  </a:txBody>
                  <a:tcPr>
                    <a:noFill/>
                  </a:tcPr>
                </a:tc>
              </a:tr>
              <a:tr h="1933231">
                <a:tc>
                  <a:txBody>
                    <a:bodyPr/>
                    <a:lstStyle/>
                    <a:p>
                      <a:pPr marL="342900" indent="-342900" eaLnBrk="1" hangingPunct="1">
                        <a:lnSpc>
                          <a:spcPct val="90000"/>
                        </a:lnSpc>
                        <a:buClr>
                          <a:schemeClr val="accent2"/>
                        </a:buClr>
                        <a:buFont typeface="Arial" panose="020B0604020202020204" pitchFamily="34" charset="0"/>
                        <a:buChar char="•"/>
                      </a:pPr>
                      <a:r>
                        <a:rPr lang="en-US" altLang="en-US" sz="2400" dirty="0" smtClean="0">
                          <a:solidFill>
                            <a:schemeClr val="tx1"/>
                          </a:solidFill>
                        </a:rPr>
                        <a:t>Produces chlorophyll</a:t>
                      </a:r>
                    </a:p>
                    <a:p>
                      <a:pPr marL="342900" indent="-342900" eaLnBrk="1" hangingPunct="1">
                        <a:lnSpc>
                          <a:spcPct val="90000"/>
                        </a:lnSpc>
                        <a:buClr>
                          <a:schemeClr val="accent2"/>
                        </a:buClr>
                        <a:buFont typeface="Arial" panose="020B0604020202020204" pitchFamily="34" charset="0"/>
                        <a:buChar char="•"/>
                      </a:pPr>
                      <a:r>
                        <a:rPr lang="en-US" altLang="en-US" sz="2400" dirty="0" smtClean="0">
                          <a:solidFill>
                            <a:schemeClr val="tx1"/>
                          </a:solidFill>
                        </a:rPr>
                        <a:t>Regulates other plant nutrient metabolism</a:t>
                      </a:r>
                    </a:p>
                    <a:p>
                      <a:pPr marL="342900" indent="-342900">
                        <a:buFont typeface="Arial" panose="020B0604020202020204" pitchFamily="34" charset="0"/>
                        <a:buChar char="•"/>
                      </a:pPr>
                      <a:endParaRPr lang="en-US" sz="2400" dirty="0">
                        <a:solidFill>
                          <a:schemeClr val="tx1"/>
                        </a:solidFill>
                      </a:endParaRPr>
                    </a:p>
                  </a:txBody>
                  <a:tcPr>
                    <a:noFill/>
                  </a:tcPr>
                </a:tc>
                <a:tc>
                  <a:txBody>
                    <a:bodyPr/>
                    <a:lstStyle/>
                    <a:p>
                      <a:pPr marL="342900" indent="-342900" eaLnBrk="1" hangingPunct="1">
                        <a:lnSpc>
                          <a:spcPct val="90000"/>
                        </a:lnSpc>
                        <a:buClr>
                          <a:srgbClr val="FFCC00"/>
                        </a:buClr>
                        <a:buFont typeface="Arial" panose="020B0604020202020204" pitchFamily="34" charset="0"/>
                        <a:buChar char="•"/>
                      </a:pPr>
                      <a:r>
                        <a:rPr lang="en-US" altLang="en-US" sz="2400" dirty="0" smtClean="0">
                          <a:solidFill>
                            <a:schemeClr val="tx1"/>
                          </a:solidFill>
                        </a:rPr>
                        <a:t>Amino acids</a:t>
                      </a:r>
                    </a:p>
                    <a:p>
                      <a:pPr marL="342900" indent="-342900" eaLnBrk="1" hangingPunct="1">
                        <a:lnSpc>
                          <a:spcPct val="90000"/>
                        </a:lnSpc>
                        <a:buClr>
                          <a:srgbClr val="FFCC00"/>
                        </a:buClr>
                        <a:buFont typeface="Arial" panose="020B0604020202020204" pitchFamily="34" charset="0"/>
                        <a:buChar char="•"/>
                      </a:pPr>
                      <a:r>
                        <a:rPr lang="en-US" altLang="en-US" sz="2400" dirty="0" smtClean="0">
                          <a:solidFill>
                            <a:schemeClr val="tx1"/>
                          </a:solidFill>
                        </a:rPr>
                        <a:t>Enzyme production</a:t>
                      </a:r>
                    </a:p>
                    <a:p>
                      <a:pPr marL="342900" indent="-342900" eaLnBrk="1" hangingPunct="1">
                        <a:lnSpc>
                          <a:spcPct val="90000"/>
                        </a:lnSpc>
                        <a:buClr>
                          <a:srgbClr val="FFCC00"/>
                        </a:buClr>
                        <a:buFont typeface="Arial" panose="020B0604020202020204" pitchFamily="34" charset="0"/>
                        <a:buChar char="•"/>
                      </a:pPr>
                      <a:r>
                        <a:rPr lang="en-US" altLang="en-US" sz="2400" dirty="0" smtClean="0">
                          <a:solidFill>
                            <a:schemeClr val="tx1"/>
                          </a:solidFill>
                        </a:rPr>
                        <a:t>Chlorophyll formation</a:t>
                      </a:r>
                    </a:p>
                    <a:p>
                      <a:pPr marL="342900" indent="-342900">
                        <a:buFont typeface="Arial" panose="020B0604020202020204" pitchFamily="34" charset="0"/>
                        <a:buChar char="•"/>
                      </a:pPr>
                      <a:endParaRPr lang="en-US" sz="2400" dirty="0">
                        <a:solidFill>
                          <a:schemeClr val="tx1"/>
                        </a:solidFill>
                      </a:endParaRPr>
                    </a:p>
                  </a:txBody>
                  <a:tcPr>
                    <a:noFill/>
                  </a:tcPr>
                </a:tc>
                <a:tc>
                  <a:txBody>
                    <a:bodyPr/>
                    <a:lstStyle/>
                    <a:p>
                      <a:pPr marL="342900" indent="-342900" eaLnBrk="1" hangingPunct="1">
                        <a:lnSpc>
                          <a:spcPct val="90000"/>
                        </a:lnSpc>
                        <a:buClr>
                          <a:srgbClr val="99CCFF"/>
                        </a:buClr>
                        <a:buFont typeface="Arial" panose="020B0604020202020204" pitchFamily="34" charset="0"/>
                        <a:buChar char="•"/>
                      </a:pPr>
                      <a:r>
                        <a:rPr lang="en-US" altLang="en-US" sz="2400" dirty="0" smtClean="0">
                          <a:solidFill>
                            <a:schemeClr val="tx1"/>
                          </a:solidFill>
                        </a:rPr>
                        <a:t>Essential for cell division and formation</a:t>
                      </a:r>
                    </a:p>
                    <a:p>
                      <a:pPr marL="342900" indent="-342900" eaLnBrk="1" hangingPunct="1">
                        <a:lnSpc>
                          <a:spcPct val="90000"/>
                        </a:lnSpc>
                        <a:buClr>
                          <a:srgbClr val="99CCFF"/>
                        </a:buClr>
                        <a:buFont typeface="Arial" panose="020B0604020202020204" pitchFamily="34" charset="0"/>
                        <a:buChar char="•"/>
                      </a:pPr>
                      <a:r>
                        <a:rPr lang="en-US" altLang="en-US" sz="2400" dirty="0" smtClean="0">
                          <a:solidFill>
                            <a:schemeClr val="tx1"/>
                          </a:solidFill>
                        </a:rPr>
                        <a:t>Used for cell walls and membranes</a:t>
                      </a:r>
                    </a:p>
                    <a:p>
                      <a:pPr marL="342900" indent="-342900">
                        <a:buFont typeface="Arial" panose="020B0604020202020204" pitchFamily="34" charset="0"/>
                        <a:buChar char="•"/>
                      </a:pPr>
                      <a:endParaRPr lang="en-US" sz="2400" dirty="0">
                        <a:solidFill>
                          <a:schemeClr val="tx1"/>
                        </a:solidFill>
                      </a:endParaRPr>
                    </a:p>
                  </a:txBody>
                  <a:tcP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5CF20EA-D6F2-4828-8FDC-D684A5222437}" type="slidenum">
              <a:rPr lang="en-US" altLang="en-US" sz="1400" smtClean="0"/>
              <a:pPr eaLnBrk="1" hangingPunct="1"/>
              <a:t>12</a:t>
            </a:fld>
            <a:endParaRPr lang="en-US" altLang="en-US" sz="1400" smtClean="0"/>
          </a:p>
        </p:txBody>
      </p:sp>
      <p:sp>
        <p:nvSpPr>
          <p:cNvPr id="15363"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5364" name="Rectangle 3"/>
          <p:cNvSpPr>
            <a:spLocks noGrp="1" noChangeArrowheads="1"/>
          </p:cNvSpPr>
          <p:nvPr>
            <p:ph type="body" idx="1"/>
          </p:nvPr>
        </p:nvSpPr>
        <p:spPr>
          <a:xfrm>
            <a:off x="304800" y="2046288"/>
            <a:ext cx="8534400" cy="4354512"/>
          </a:xfrm>
        </p:spPr>
        <p:txBody>
          <a:bodyPr/>
          <a:lstStyle/>
          <a:p>
            <a:pPr eaLnBrk="1" hangingPunct="1">
              <a:lnSpc>
                <a:spcPct val="90000"/>
              </a:lnSpc>
              <a:buNone/>
            </a:pPr>
            <a:r>
              <a:rPr lang="en-US" altLang="en-US" sz="2000" dirty="0" err="1" smtClean="0"/>
              <a:t>McCarroll</a:t>
            </a:r>
            <a:r>
              <a:rPr lang="en-US" altLang="en-US" sz="2000" dirty="0" smtClean="0"/>
              <a:t>, K. (2011). </a:t>
            </a:r>
            <a:r>
              <a:rPr lang="en-US" altLang="en-US" sz="2000" i="1" dirty="0" smtClean="0"/>
              <a:t>Identifying nutrient deficiency in plants</a:t>
            </a:r>
            <a:r>
              <a:rPr lang="en-US" altLang="en-US" sz="2000" dirty="0" smtClean="0"/>
              <a:t>. </a:t>
            </a:r>
            <a:r>
              <a:rPr lang="en-US" altLang="en-US" sz="2000" dirty="0" err="1" smtClean="0"/>
              <a:t>Farmspeak</a:t>
            </a:r>
            <a:r>
              <a:rPr lang="en-US" altLang="en-US" sz="2000" dirty="0" smtClean="0"/>
              <a:t>. </a:t>
            </a:r>
            <a:r>
              <a:rPr lang="en-US" altLang="en-US" sz="2000" dirty="0" smtClean="0">
                <a:hlinkClick r:id="rId3"/>
              </a:rPr>
              <a:t>http://www.farmspeak.com/nutrient-deficiency.html</a:t>
            </a:r>
            <a:endParaRPr lang="en-US" altLang="en-US" sz="2000" dirty="0" smtClean="0"/>
          </a:p>
          <a:p>
            <a:pPr eaLnBrk="1" hangingPunct="1">
              <a:lnSpc>
                <a:spcPct val="90000"/>
              </a:lnSpc>
              <a:buFontTx/>
              <a:buNone/>
            </a:pPr>
            <a:endParaRPr lang="en-US" altLang="en-US" sz="2000" dirty="0" smtClean="0"/>
          </a:p>
          <a:p>
            <a:pPr eaLnBrk="1" hangingPunct="1">
              <a:lnSpc>
                <a:spcPct val="90000"/>
              </a:lnSpc>
              <a:buFontTx/>
              <a:buNone/>
            </a:pPr>
            <a:r>
              <a:rPr lang="en-US" altLang="en-US" sz="2000" dirty="0"/>
              <a:t>Montana State University. </a:t>
            </a:r>
            <a:r>
              <a:rPr lang="en-US" altLang="en-US" sz="2000" dirty="0" smtClean="0"/>
              <a:t>(</a:t>
            </a:r>
            <a:r>
              <a:rPr lang="en-US" altLang="en-US" sz="2000" dirty="0" err="1" smtClean="0"/>
              <a:t>n.d</a:t>
            </a:r>
            <a:r>
              <a:rPr lang="en-US" altLang="en-US" sz="2000" dirty="0" smtClean="0"/>
              <a:t>). </a:t>
            </a:r>
            <a:r>
              <a:rPr lang="en-US" altLang="en-US" sz="2000" i="1" dirty="0" smtClean="0"/>
              <a:t>Nutrient deficiencies</a:t>
            </a:r>
            <a:r>
              <a:rPr lang="en-US" altLang="en-US" sz="2000" dirty="0" smtClean="0"/>
              <a:t>. Retrieved from </a:t>
            </a:r>
            <a:r>
              <a:rPr lang="en-US" altLang="en-US" sz="2000" dirty="0" smtClean="0">
                <a:hlinkClick r:id="rId4"/>
              </a:rPr>
              <a:t>http://landresources.montana.edu/soilfertility/nutrientdeficiencies.html</a:t>
            </a:r>
            <a:endParaRPr lang="en-US" altLang="en-US" sz="2000" dirty="0" smtClean="0"/>
          </a:p>
          <a:p>
            <a:pPr eaLnBrk="1" hangingPunct="1">
              <a:lnSpc>
                <a:spcPct val="90000"/>
              </a:lnSpc>
              <a:buFontTx/>
              <a:buNone/>
            </a:pPr>
            <a:endParaRPr lang="en-US" altLang="en-US" sz="2000" dirty="0" smtClean="0"/>
          </a:p>
          <a:p>
            <a:pPr eaLnBrk="1" hangingPunct="1">
              <a:lnSpc>
                <a:spcPct val="90000"/>
              </a:lnSpc>
              <a:buFontTx/>
              <a:buNone/>
            </a:pPr>
            <a:r>
              <a:rPr lang="en-US" altLang="en-US" sz="2000" dirty="0" smtClean="0"/>
              <a:t>Parker, R. (2010). </a:t>
            </a:r>
            <a:r>
              <a:rPr lang="en-US" altLang="en-US" sz="2000" i="1" dirty="0" smtClean="0"/>
              <a:t>Plant and soil science: Fundamentals and applications</a:t>
            </a:r>
            <a:r>
              <a:rPr lang="en-US" altLang="en-US" sz="2000" dirty="0" smtClean="0"/>
              <a:t>. Clifton Park, NY: Delmar.</a:t>
            </a:r>
          </a:p>
          <a:p>
            <a:pPr eaLnBrk="1" hangingPunct="1">
              <a:lnSpc>
                <a:spcPct val="90000"/>
              </a:lnSpc>
              <a:buFontTx/>
              <a:buNone/>
            </a:pPr>
            <a:endParaRPr lang="en-US" altLang="en-US" sz="2000" dirty="0" smtClean="0"/>
          </a:p>
          <a:p>
            <a:pPr eaLnBrk="1" hangingPunct="1">
              <a:lnSpc>
                <a:spcPct val="90000"/>
              </a:lnSpc>
              <a:buFontTx/>
              <a:buNone/>
            </a:pPr>
            <a:r>
              <a:rPr lang="en-US" altLang="en-US" sz="2000" dirty="0" smtClean="0"/>
              <a:t>Plaster, E. J. (2003). </a:t>
            </a:r>
            <a:r>
              <a:rPr lang="en-US" altLang="en-US" sz="2000" i="1" dirty="0" smtClean="0"/>
              <a:t>Soil science and management</a:t>
            </a:r>
            <a:r>
              <a:rPr lang="en-US" altLang="en-US" sz="2000" dirty="0" smtClean="0"/>
              <a:t> (4th ed.). Clifton Park, NY: Delmar.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F1615FB-9F20-4D29-8E3B-31267F86859E}" type="slidenum">
              <a:rPr lang="en-US" altLang="en-US" sz="1400" smtClean="0"/>
              <a:pPr eaLnBrk="1" hangingPunct="1"/>
              <a:t>2</a:t>
            </a:fld>
            <a:endParaRPr lang="en-US" altLang="en-US" sz="1400" smtClean="0"/>
          </a:p>
        </p:txBody>
      </p:sp>
      <p:sp>
        <p:nvSpPr>
          <p:cNvPr id="4099" name="Rectangle 4"/>
          <p:cNvSpPr>
            <a:spLocks noGrp="1" noChangeArrowheads="1"/>
          </p:cNvSpPr>
          <p:nvPr>
            <p:ph type="title"/>
          </p:nvPr>
        </p:nvSpPr>
        <p:spPr>
          <a:xfrm>
            <a:off x="533400" y="2819400"/>
            <a:ext cx="8229600" cy="1752600"/>
          </a:xfrm>
        </p:spPr>
        <p:txBody>
          <a:bodyPr/>
          <a:lstStyle/>
          <a:p>
            <a:pPr eaLnBrk="1" hangingPunct="1"/>
            <a:r>
              <a:rPr lang="en-US" altLang="en-US" smtClean="0"/>
              <a:t>Macronutrients</a:t>
            </a:r>
            <a:br>
              <a:rPr lang="en-US" altLang="en-US" smtClean="0"/>
            </a:br>
            <a:r>
              <a:rPr lang="en-US" altLang="en-US" smtClean="0"/>
              <a:t/>
            </a:r>
            <a:br>
              <a:rPr lang="en-US" altLang="en-US" smtClean="0"/>
            </a:br>
            <a:r>
              <a:rPr lang="en-US" altLang="en-US" sz="2800" smtClean="0"/>
              <a:t>Unit 6 – The Growing Environment</a:t>
            </a:r>
            <a:br>
              <a:rPr lang="en-US" altLang="en-US" sz="2800" smtClean="0"/>
            </a:br>
            <a:r>
              <a:rPr lang="en-US" altLang="en-US" sz="2800" smtClean="0"/>
              <a:t>Lesson 6.1 Plant Food</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3EE7474-228F-41F1-A90B-CAACFC1B592A}" type="slidenum">
              <a:rPr lang="en-US" altLang="en-US" sz="1400" smtClean="0"/>
              <a:pPr eaLnBrk="1" hangingPunct="1"/>
              <a:t>3</a:t>
            </a:fld>
            <a:endParaRPr lang="en-US" altLang="en-US" sz="1400" smtClean="0"/>
          </a:p>
        </p:txBody>
      </p:sp>
      <p:sp>
        <p:nvSpPr>
          <p:cNvPr id="5123" name="Rectangle 2"/>
          <p:cNvSpPr>
            <a:spLocks noGrp="1" noChangeArrowheads="1"/>
          </p:cNvSpPr>
          <p:nvPr>
            <p:ph type="title"/>
          </p:nvPr>
        </p:nvSpPr>
        <p:spPr/>
        <p:txBody>
          <a:bodyPr/>
          <a:lstStyle/>
          <a:p>
            <a:pPr eaLnBrk="1" hangingPunct="1"/>
            <a:r>
              <a:rPr lang="en-US" altLang="en-US" smtClean="0"/>
              <a:t>Plant Nutrients</a:t>
            </a:r>
          </a:p>
        </p:txBody>
      </p:sp>
      <p:sp>
        <p:nvSpPr>
          <p:cNvPr id="5124" name="Rectangle 3"/>
          <p:cNvSpPr>
            <a:spLocks noGrp="1" noChangeArrowheads="1"/>
          </p:cNvSpPr>
          <p:nvPr>
            <p:ph type="body" idx="1"/>
          </p:nvPr>
        </p:nvSpPr>
        <p:spPr/>
        <p:txBody>
          <a:bodyPr/>
          <a:lstStyle/>
          <a:p>
            <a:pPr eaLnBrk="1" hangingPunct="1">
              <a:buFontTx/>
              <a:buNone/>
            </a:pPr>
            <a:r>
              <a:rPr lang="en-US" altLang="en-US" smtClean="0"/>
              <a:t>Plants require 16 elements for proper growth and development.</a:t>
            </a:r>
          </a:p>
          <a:p>
            <a:pPr eaLnBrk="1" hangingPunct="1">
              <a:buFontTx/>
              <a:buNone/>
            </a:pPr>
            <a:endParaRPr lang="en-US" altLang="en-US" smtClean="0"/>
          </a:p>
        </p:txBody>
      </p:sp>
      <p:pic>
        <p:nvPicPr>
          <p:cNvPr id="5125" name="Picture 4"/>
          <p:cNvPicPr>
            <a:picLocks noChangeAspect="1" noChangeArrowheads="1"/>
          </p:cNvPicPr>
          <p:nvPr/>
        </p:nvPicPr>
        <p:blipFill>
          <a:blip r:embed="rId3">
            <a:extLst>
              <a:ext uri="{28A0092B-C50C-407E-A947-70E740481C1C}">
                <a14:useLocalDpi xmlns:a14="http://schemas.microsoft.com/office/drawing/2010/main" val="0"/>
              </a:ext>
            </a:extLst>
          </a:blip>
          <a:srcRect l="12521" t="25000" r="12347" b="30556"/>
          <a:stretch>
            <a:fillRect/>
          </a:stretch>
        </p:blipFill>
        <p:spPr bwMode="auto">
          <a:xfrm>
            <a:off x="838200" y="2819400"/>
            <a:ext cx="7391400"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8DD795E-BF36-49B9-ACE3-54AE071202F3}" type="slidenum">
              <a:rPr lang="en-US" altLang="en-US" sz="1400" smtClean="0"/>
              <a:pPr eaLnBrk="1" hangingPunct="1"/>
              <a:t>4</a:t>
            </a:fld>
            <a:endParaRPr lang="en-US" altLang="en-US" sz="1400" smtClean="0"/>
          </a:p>
        </p:txBody>
      </p:sp>
      <p:sp>
        <p:nvSpPr>
          <p:cNvPr id="6147" name="Rectangle 2"/>
          <p:cNvSpPr>
            <a:spLocks noGrp="1" noChangeArrowheads="1"/>
          </p:cNvSpPr>
          <p:nvPr>
            <p:ph type="title"/>
          </p:nvPr>
        </p:nvSpPr>
        <p:spPr/>
        <p:txBody>
          <a:bodyPr/>
          <a:lstStyle/>
          <a:p>
            <a:pPr eaLnBrk="1" hangingPunct="1"/>
            <a:r>
              <a:rPr lang="en-US" altLang="en-US" smtClean="0"/>
              <a:t>The Essentials</a:t>
            </a:r>
          </a:p>
        </p:txBody>
      </p:sp>
      <p:sp>
        <p:nvSpPr>
          <p:cNvPr id="49155" name="Rectangle 3"/>
          <p:cNvSpPr>
            <a:spLocks noGrp="1" noChangeArrowheads="1"/>
          </p:cNvSpPr>
          <p:nvPr>
            <p:ph type="body" idx="1"/>
          </p:nvPr>
        </p:nvSpPr>
        <p:spPr/>
        <p:txBody>
          <a:bodyPr/>
          <a:lstStyle/>
          <a:p>
            <a:pPr eaLnBrk="1" hangingPunct="1">
              <a:buClr>
                <a:srgbClr val="00CC00"/>
              </a:buClr>
            </a:pPr>
            <a:r>
              <a:rPr lang="en-US" altLang="en-US" dirty="0" smtClean="0"/>
              <a:t>Carbon (C)</a:t>
            </a:r>
          </a:p>
          <a:p>
            <a:pPr eaLnBrk="1" hangingPunct="1">
              <a:buClr>
                <a:srgbClr val="00CC00"/>
              </a:buClr>
            </a:pPr>
            <a:r>
              <a:rPr lang="en-US" altLang="en-US" dirty="0" smtClean="0"/>
              <a:t>Hydrogen (H)</a:t>
            </a:r>
          </a:p>
          <a:p>
            <a:pPr eaLnBrk="1" hangingPunct="1">
              <a:buClr>
                <a:srgbClr val="00CC00"/>
              </a:buClr>
            </a:pPr>
            <a:r>
              <a:rPr lang="en-US" altLang="en-US" dirty="0" smtClean="0"/>
              <a:t>Oxygen (O)</a:t>
            </a:r>
          </a:p>
          <a:p>
            <a:pPr eaLnBrk="1" hangingPunct="1">
              <a:buClr>
                <a:srgbClr val="00CC00"/>
              </a:buClr>
            </a:pPr>
            <a:r>
              <a:rPr lang="en-US" altLang="en-US" dirty="0" smtClean="0"/>
              <a:t>Normally present in the atmosphere</a:t>
            </a:r>
          </a:p>
          <a:p>
            <a:pPr eaLnBrk="1" hangingPunct="1">
              <a:buClr>
                <a:srgbClr val="00CC00"/>
              </a:buClr>
            </a:pPr>
            <a:r>
              <a:rPr lang="en-US" altLang="en-US" dirty="0" smtClean="0"/>
              <a:t>These elements combine in various forms:</a:t>
            </a:r>
          </a:p>
          <a:p>
            <a:pPr lvl="1" eaLnBrk="1" hangingPunct="1"/>
            <a:r>
              <a:rPr lang="en-US" altLang="en-US" dirty="0" smtClean="0"/>
              <a:t>Carbon Dioxide (CO</a:t>
            </a:r>
            <a:r>
              <a:rPr lang="en-US" altLang="en-US" baseline="-12000" dirty="0" smtClean="0"/>
              <a:t>2</a:t>
            </a:r>
            <a:r>
              <a:rPr lang="en-US" altLang="en-US" dirty="0" smtClean="0"/>
              <a:t>)</a:t>
            </a:r>
          </a:p>
          <a:p>
            <a:pPr lvl="1" eaLnBrk="1" hangingPunct="1"/>
            <a:r>
              <a:rPr lang="en-US" altLang="en-US" dirty="0" smtClean="0"/>
              <a:t>Water (H</a:t>
            </a:r>
            <a:r>
              <a:rPr lang="en-US" altLang="en-US" baseline="-12000" dirty="0" smtClean="0"/>
              <a:t>2</a:t>
            </a:r>
            <a:r>
              <a:rPr lang="en-US" altLang="en-US" dirty="0" smtClean="0"/>
              <a:t>O)</a:t>
            </a:r>
          </a:p>
          <a:p>
            <a:pPr lvl="1" eaLnBrk="1" hangingPunct="1"/>
            <a:r>
              <a:rPr lang="en-US" altLang="en-US" dirty="0" smtClean="0"/>
              <a:t>Glucose (C</a:t>
            </a:r>
            <a:r>
              <a:rPr lang="en-US" altLang="en-US" baseline="-12000" dirty="0" smtClean="0"/>
              <a:t>6</a:t>
            </a:r>
            <a:r>
              <a:rPr lang="en-US" altLang="en-US" dirty="0" smtClean="0"/>
              <a:t>H</a:t>
            </a:r>
            <a:r>
              <a:rPr lang="en-US" altLang="en-US" baseline="-12000" dirty="0" smtClean="0"/>
              <a:t>12</a:t>
            </a:r>
            <a:r>
              <a:rPr lang="en-US" altLang="en-US" dirty="0" smtClean="0"/>
              <a:t>O</a:t>
            </a:r>
            <a:r>
              <a:rPr lang="en-US" altLang="en-US" baseline="-12000" dirty="0" smtClean="0"/>
              <a:t>6</a:t>
            </a:r>
            <a:r>
              <a:rPr lang="en-US" alt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3" end="3"/>
                                            </p:txEl>
                                          </p:spTgt>
                                        </p:tgtEl>
                                        <p:attrNameLst>
                                          <p:attrName>style.visibility</p:attrName>
                                        </p:attrNameLst>
                                      </p:cBhvr>
                                      <p:to>
                                        <p:strVal val="visible"/>
                                      </p:to>
                                    </p:set>
                                    <p:anim calcmode="lin" valueType="num">
                                      <p:cBhvr additive="base">
                                        <p:cTn id="7"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0" end="0"/>
                                            </p:txEl>
                                          </p:spTgt>
                                        </p:tgtEl>
                                        <p:attrNameLst>
                                          <p:attrName>style.visibility</p:attrName>
                                        </p:attrNameLst>
                                      </p:cBhvr>
                                      <p:to>
                                        <p:strVal val="visible"/>
                                      </p:to>
                                    </p:set>
                                    <p:anim calcmode="lin" valueType="num">
                                      <p:cBhvr additive="base">
                                        <p:cTn id="13"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9155">
                                            <p:txEl>
                                              <p:pRg st="1" end="1"/>
                                            </p:txEl>
                                          </p:spTgt>
                                        </p:tgtEl>
                                        <p:attrNameLst>
                                          <p:attrName>style.visibility</p:attrName>
                                        </p:attrNameLst>
                                      </p:cBhvr>
                                      <p:to>
                                        <p:strVal val="visible"/>
                                      </p:to>
                                    </p:set>
                                    <p:anim calcmode="lin" valueType="num">
                                      <p:cBhvr additive="base">
                                        <p:cTn id="19"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9155">
                                            <p:txEl>
                                              <p:pRg st="2" end="2"/>
                                            </p:txEl>
                                          </p:spTgt>
                                        </p:tgtEl>
                                        <p:attrNameLst>
                                          <p:attrName>style.visibility</p:attrName>
                                        </p:attrNameLst>
                                      </p:cBhvr>
                                      <p:to>
                                        <p:strVal val="visible"/>
                                      </p:to>
                                    </p:set>
                                    <p:anim calcmode="lin" valueType="num">
                                      <p:cBhvr additive="base">
                                        <p:cTn id="25"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9155">
                                            <p:txEl>
                                              <p:pRg st="4" end="4"/>
                                            </p:txEl>
                                          </p:spTgt>
                                        </p:tgtEl>
                                        <p:attrNameLst>
                                          <p:attrName>style.visibility</p:attrName>
                                        </p:attrNameLst>
                                      </p:cBhvr>
                                      <p:to>
                                        <p:strVal val="visible"/>
                                      </p:to>
                                    </p:set>
                                    <p:anim calcmode="lin" valueType="num">
                                      <p:cBhvr additive="base">
                                        <p:cTn id="31" dur="500" fill="hold"/>
                                        <p:tgtEl>
                                          <p:spTgt spid="4915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155">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9155">
                                            <p:txEl>
                                              <p:pRg st="5" end="5"/>
                                            </p:txEl>
                                          </p:spTgt>
                                        </p:tgtEl>
                                        <p:attrNameLst>
                                          <p:attrName>style.visibility</p:attrName>
                                        </p:attrNameLst>
                                      </p:cBhvr>
                                      <p:to>
                                        <p:strVal val="visible"/>
                                      </p:to>
                                    </p:set>
                                    <p:anim calcmode="lin" valueType="num">
                                      <p:cBhvr additive="base">
                                        <p:cTn id="35"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9155">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9155">
                                            <p:txEl>
                                              <p:pRg st="6" end="6"/>
                                            </p:txEl>
                                          </p:spTgt>
                                        </p:tgtEl>
                                        <p:attrNameLst>
                                          <p:attrName>style.visibility</p:attrName>
                                        </p:attrNameLst>
                                      </p:cBhvr>
                                      <p:to>
                                        <p:strVal val="visible"/>
                                      </p:to>
                                    </p:set>
                                    <p:anim calcmode="lin" valueType="num">
                                      <p:cBhvr additive="base">
                                        <p:cTn id="39" dur="500" fill="hold"/>
                                        <p:tgtEl>
                                          <p:spTgt spid="4915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9155">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9155">
                                            <p:txEl>
                                              <p:pRg st="7" end="7"/>
                                            </p:txEl>
                                          </p:spTgt>
                                        </p:tgtEl>
                                        <p:attrNameLst>
                                          <p:attrName>style.visibility</p:attrName>
                                        </p:attrNameLst>
                                      </p:cBhvr>
                                      <p:to>
                                        <p:strVal val="visible"/>
                                      </p:to>
                                    </p:set>
                                    <p:anim calcmode="lin" valueType="num">
                                      <p:cBhvr additive="base">
                                        <p:cTn id="43" dur="500" fill="hold"/>
                                        <p:tgtEl>
                                          <p:spTgt spid="49155">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1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3EE7474-228F-41F1-A90B-CAACFC1B592A}" type="slidenum">
              <a:rPr lang="en-US" altLang="en-US" sz="1400" smtClean="0"/>
              <a:pPr eaLnBrk="1" hangingPunct="1"/>
              <a:t>5</a:t>
            </a:fld>
            <a:endParaRPr lang="en-US" altLang="en-US" sz="1400" smtClean="0"/>
          </a:p>
        </p:txBody>
      </p:sp>
      <p:sp>
        <p:nvSpPr>
          <p:cNvPr id="5123" name="Rectangle 2"/>
          <p:cNvSpPr>
            <a:spLocks noGrp="1" noChangeArrowheads="1"/>
          </p:cNvSpPr>
          <p:nvPr>
            <p:ph type="title"/>
          </p:nvPr>
        </p:nvSpPr>
        <p:spPr/>
        <p:txBody>
          <a:bodyPr/>
          <a:lstStyle/>
          <a:p>
            <a:pPr eaLnBrk="1" hangingPunct="1"/>
            <a:r>
              <a:rPr lang="en-US" altLang="en-US" smtClean="0"/>
              <a:t>Plant Nutrients</a:t>
            </a:r>
          </a:p>
        </p:txBody>
      </p:sp>
      <p:sp>
        <p:nvSpPr>
          <p:cNvPr id="5124" name="Rectangle 3"/>
          <p:cNvSpPr>
            <a:spLocks noGrp="1" noChangeArrowheads="1"/>
          </p:cNvSpPr>
          <p:nvPr>
            <p:ph type="body" idx="1"/>
          </p:nvPr>
        </p:nvSpPr>
        <p:spPr>
          <a:xfrm>
            <a:off x="228600" y="1828800"/>
            <a:ext cx="8763000" cy="4297363"/>
          </a:xfrm>
        </p:spPr>
        <p:txBody>
          <a:bodyPr/>
          <a:lstStyle/>
          <a:p>
            <a:pPr eaLnBrk="1" hangingPunct="1">
              <a:buFontTx/>
              <a:buNone/>
            </a:pPr>
            <a:r>
              <a:rPr lang="en-US" altLang="en-US" sz="3600" dirty="0" smtClean="0"/>
              <a:t>Macronutrients – required in large amounts</a:t>
            </a:r>
          </a:p>
          <a:p>
            <a:pPr eaLnBrk="1" hangingPunct="1">
              <a:buFontTx/>
              <a:buNone/>
            </a:pPr>
            <a:r>
              <a:rPr lang="en-US" altLang="en-US" sz="3600" dirty="0" smtClean="0"/>
              <a:t>	Two sub-categories:</a:t>
            </a:r>
          </a:p>
          <a:p>
            <a:pPr lvl="1" eaLnBrk="1" hangingPunct="1">
              <a:buClr>
                <a:srgbClr val="00CC00"/>
              </a:buClr>
            </a:pPr>
            <a:r>
              <a:rPr lang="en-US" altLang="en-US" sz="3200" dirty="0" smtClean="0"/>
              <a:t>Primary – required in highest levels</a:t>
            </a:r>
          </a:p>
          <a:p>
            <a:pPr lvl="1" eaLnBrk="1" hangingPunct="1">
              <a:buClr>
                <a:srgbClr val="00CC00"/>
              </a:buClr>
            </a:pPr>
            <a:r>
              <a:rPr lang="en-US" altLang="en-US" sz="3200" dirty="0" smtClean="0"/>
              <a:t>Secondary – required in lower levels</a:t>
            </a:r>
          </a:p>
          <a:p>
            <a:pPr eaLnBrk="1" hangingPunct="1">
              <a:buFontTx/>
              <a:buNone/>
            </a:pPr>
            <a:endParaRPr lang="en-US" altLang="en-US" sz="3600" dirty="0"/>
          </a:p>
          <a:p>
            <a:pPr eaLnBrk="1" hangingPunct="1">
              <a:buFontTx/>
              <a:buNone/>
            </a:pPr>
            <a:r>
              <a:rPr lang="en-US" altLang="en-US" sz="3600" dirty="0" smtClean="0"/>
              <a:t>Micronutrients – required in trace amounts</a:t>
            </a:r>
          </a:p>
        </p:txBody>
      </p:sp>
    </p:spTree>
    <p:extLst>
      <p:ext uri="{BB962C8B-B14F-4D97-AF65-F5344CB8AC3E}">
        <p14:creationId xmlns:p14="http://schemas.microsoft.com/office/powerpoint/2010/main" val="1979370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7DCD349-6435-4FF2-81DE-EA3C25FD0B19}" type="slidenum">
              <a:rPr lang="en-US" altLang="en-US" sz="1400" smtClean="0"/>
              <a:pPr eaLnBrk="1" hangingPunct="1"/>
              <a:t>6</a:t>
            </a:fld>
            <a:endParaRPr lang="en-US" altLang="en-US" sz="1400" smtClean="0"/>
          </a:p>
        </p:txBody>
      </p:sp>
      <p:sp>
        <p:nvSpPr>
          <p:cNvPr id="8195" name="Rectangle 2"/>
          <p:cNvSpPr>
            <a:spLocks noGrp="1" noChangeArrowheads="1"/>
          </p:cNvSpPr>
          <p:nvPr>
            <p:ph type="title"/>
          </p:nvPr>
        </p:nvSpPr>
        <p:spPr/>
        <p:txBody>
          <a:bodyPr/>
          <a:lstStyle/>
          <a:p>
            <a:pPr eaLnBrk="1" hangingPunct="1"/>
            <a:r>
              <a:rPr lang="en-US" altLang="en-US" dirty="0" smtClean="0"/>
              <a:t>Primary Macronutrients</a:t>
            </a:r>
          </a:p>
        </p:txBody>
      </p:sp>
      <p:sp>
        <p:nvSpPr>
          <p:cNvPr id="50179" name="Rectangle 3"/>
          <p:cNvSpPr>
            <a:spLocks noGrp="1" noChangeArrowheads="1"/>
          </p:cNvSpPr>
          <p:nvPr>
            <p:ph type="body" idx="1"/>
          </p:nvPr>
        </p:nvSpPr>
        <p:spPr/>
        <p:txBody>
          <a:bodyPr/>
          <a:lstStyle/>
          <a:p>
            <a:pPr eaLnBrk="1" hangingPunct="1">
              <a:buFontTx/>
              <a:buNone/>
            </a:pPr>
            <a:r>
              <a:rPr lang="en-US" altLang="en-US" dirty="0" smtClean="0"/>
              <a:t>The three primary nutrients:</a:t>
            </a:r>
          </a:p>
          <a:p>
            <a:pPr eaLnBrk="1" hangingPunct="1">
              <a:buClr>
                <a:srgbClr val="00CC00"/>
              </a:buClr>
            </a:pPr>
            <a:r>
              <a:rPr lang="en-US" altLang="en-US" b="1" dirty="0" smtClean="0"/>
              <a:t>Nitrogen (N)</a:t>
            </a:r>
          </a:p>
          <a:p>
            <a:pPr eaLnBrk="1" hangingPunct="1">
              <a:buClr>
                <a:srgbClr val="00CC00"/>
              </a:buClr>
            </a:pPr>
            <a:r>
              <a:rPr lang="en-US" altLang="en-US" b="1" dirty="0" smtClean="0"/>
              <a:t>Phosphorus (P)</a:t>
            </a:r>
          </a:p>
          <a:p>
            <a:pPr eaLnBrk="1" hangingPunct="1">
              <a:buClr>
                <a:srgbClr val="00CC00"/>
              </a:buClr>
            </a:pPr>
            <a:r>
              <a:rPr lang="en-US" altLang="en-US" b="1" dirty="0" smtClean="0"/>
              <a:t>Potassium (K)</a:t>
            </a:r>
          </a:p>
          <a:p>
            <a:pPr eaLnBrk="1" hangingPunct="1">
              <a:buFontTx/>
              <a:buNone/>
            </a:pPr>
            <a:endParaRPr lang="en-US" altLang="en-US" dirty="0" smtClean="0"/>
          </a:p>
          <a:p>
            <a:pPr eaLnBrk="1" hangingPunct="1">
              <a:buFontTx/>
              <a:buNone/>
            </a:pPr>
            <a:r>
              <a:rPr lang="en-US" altLang="en-US" dirty="0" smtClean="0"/>
              <a:t>These make up the first values of a fertilizer analysis, expressed as N-P-K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1" end="1"/>
                                            </p:txEl>
                                          </p:spTgt>
                                        </p:tgtEl>
                                        <p:attrNameLst>
                                          <p:attrName>style.visibility</p:attrName>
                                        </p:attrNameLst>
                                      </p:cBhvr>
                                      <p:to>
                                        <p:strVal val="visible"/>
                                      </p:to>
                                    </p:set>
                                    <p:anim calcmode="lin" valueType="num">
                                      <p:cBhvr additive="base">
                                        <p:cTn id="7" dur="500" fill="hold"/>
                                        <p:tgtEl>
                                          <p:spTgt spid="501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anim calcmode="lin" valueType="num">
                                      <p:cBhvr additive="base">
                                        <p:cTn id="13"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anim calcmode="lin" valueType="num">
                                      <p:cBhvr additive="base">
                                        <p:cTn id="19"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0179">
                                            <p:txEl>
                                              <p:pRg st="5" end="5"/>
                                            </p:txEl>
                                          </p:spTgt>
                                        </p:tgtEl>
                                        <p:attrNameLst>
                                          <p:attrName>style.visibility</p:attrName>
                                        </p:attrNameLst>
                                      </p:cBhvr>
                                      <p:to>
                                        <p:strVal val="visible"/>
                                      </p:to>
                                    </p:set>
                                    <p:anim calcmode="lin" valueType="num">
                                      <p:cBhvr additive="base">
                                        <p:cTn id="25" dur="500" fill="hold"/>
                                        <p:tgtEl>
                                          <p:spTgt spid="5017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03B105F-FDF5-4103-B2EA-FB9476EC71B1}" type="slidenum">
              <a:rPr lang="en-US" altLang="en-US" sz="1400" smtClean="0"/>
              <a:pPr eaLnBrk="1" hangingPunct="1"/>
              <a:t>7</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dirty="0" smtClean="0"/>
              <a:t>Nitrogen (N)</a:t>
            </a:r>
          </a:p>
        </p:txBody>
      </p:sp>
      <p:sp>
        <p:nvSpPr>
          <p:cNvPr id="52227" name="Rectangle 3"/>
          <p:cNvSpPr>
            <a:spLocks noGrp="1" noChangeArrowheads="1"/>
          </p:cNvSpPr>
          <p:nvPr>
            <p:ph type="body" idx="1"/>
          </p:nvPr>
        </p:nvSpPr>
        <p:spPr>
          <a:xfrm>
            <a:off x="304800" y="1828800"/>
            <a:ext cx="5853833" cy="4648200"/>
          </a:xfrm>
        </p:spPr>
        <p:txBody>
          <a:bodyPr/>
          <a:lstStyle/>
          <a:p>
            <a:pPr eaLnBrk="1" hangingPunct="1">
              <a:buClr>
                <a:srgbClr val="00CC00"/>
              </a:buClr>
            </a:pPr>
            <a:r>
              <a:rPr lang="en-US" altLang="en-US" dirty="0" smtClean="0"/>
              <a:t>Present in chlorophyll</a:t>
            </a:r>
          </a:p>
          <a:p>
            <a:pPr eaLnBrk="1" hangingPunct="1">
              <a:buClr>
                <a:srgbClr val="00CC00"/>
              </a:buClr>
            </a:pPr>
            <a:r>
              <a:rPr lang="en-US" altLang="en-US" dirty="0" smtClean="0"/>
              <a:t>Increases vegetative growth</a:t>
            </a:r>
          </a:p>
          <a:p>
            <a:pPr eaLnBrk="1" hangingPunct="1">
              <a:buClr>
                <a:srgbClr val="00CC00"/>
              </a:buClr>
            </a:pPr>
            <a:r>
              <a:rPr lang="en-US" altLang="en-US" dirty="0" smtClean="0"/>
              <a:t>Deficiency symptoms:</a:t>
            </a:r>
          </a:p>
          <a:p>
            <a:pPr lvl="1" eaLnBrk="1" hangingPunct="1">
              <a:buClr>
                <a:srgbClr val="00CC00"/>
              </a:buClr>
            </a:pPr>
            <a:r>
              <a:rPr lang="en-US" altLang="en-US" dirty="0" smtClean="0"/>
              <a:t>Stunted growth</a:t>
            </a:r>
          </a:p>
          <a:p>
            <a:pPr lvl="1" eaLnBrk="1" hangingPunct="1">
              <a:buClr>
                <a:srgbClr val="00CC00"/>
              </a:buClr>
            </a:pPr>
            <a:r>
              <a:rPr lang="en-US" altLang="en-US" dirty="0" smtClean="0"/>
              <a:t>Pale yellow color</a:t>
            </a:r>
          </a:p>
          <a:p>
            <a:pPr lvl="1" eaLnBrk="1" hangingPunct="1">
              <a:buClr>
                <a:srgbClr val="00CC00"/>
              </a:buClr>
            </a:pPr>
            <a:r>
              <a:rPr lang="en-US" altLang="en-US" dirty="0" smtClean="0"/>
              <a:t>Yellow color “fires” from the bottom of the plant to the top</a:t>
            </a:r>
          </a:p>
          <a:p>
            <a:pPr eaLnBrk="1" hangingPunct="1">
              <a:buClr>
                <a:srgbClr val="00CC00"/>
              </a:buClr>
            </a:pPr>
            <a:endParaRPr lang="en-US" altLang="en-US" sz="2400" dirty="0" smtClean="0"/>
          </a:p>
        </p:txBody>
      </p:sp>
      <p:pic>
        <p:nvPicPr>
          <p:cNvPr id="9222" name="Picture 6" descr="spring wheat deficienc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89947" y="4419600"/>
            <a:ext cx="2756767" cy="1829492"/>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descr="http://landresources.montana.edu/soilfertility/images/N/N%20def%20in%20potato_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7730" y="1968463"/>
            <a:ext cx="1981200" cy="22415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anim calcmode="lin" valueType="num">
                                      <p:cBhvr additive="base">
                                        <p:cTn id="7" dur="500" fill="hold"/>
                                        <p:tgtEl>
                                          <p:spTgt spid="52227"/>
                                        </p:tgtEl>
                                        <p:attrNameLst>
                                          <p:attrName>ppt_x</p:attrName>
                                        </p:attrNameLst>
                                      </p:cBhvr>
                                      <p:tavLst>
                                        <p:tav tm="0">
                                          <p:val>
                                            <p:strVal val="#ppt_x"/>
                                          </p:val>
                                        </p:tav>
                                        <p:tav tm="100000">
                                          <p:val>
                                            <p:strVal val="#ppt_x"/>
                                          </p:val>
                                        </p:tav>
                                      </p:tavLst>
                                    </p:anim>
                                    <p:anim calcmode="lin" valueType="num">
                                      <p:cBhvr additive="base">
                                        <p:cTn id="8" dur="500" fill="hold"/>
                                        <p:tgtEl>
                                          <p:spTgt spid="522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3DB0EA1-6245-41BD-B134-CC8B1AA5D19F}" type="slidenum">
              <a:rPr lang="en-US" altLang="en-US" sz="1400" smtClean="0"/>
              <a:pPr eaLnBrk="1" hangingPunct="1"/>
              <a:t>8</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mtClean="0"/>
              <a:t>Phosphorus (P)</a:t>
            </a:r>
          </a:p>
        </p:txBody>
      </p:sp>
      <p:sp>
        <p:nvSpPr>
          <p:cNvPr id="53251" name="Rectangle 3"/>
          <p:cNvSpPr>
            <a:spLocks noGrp="1" noChangeArrowheads="1"/>
          </p:cNvSpPr>
          <p:nvPr>
            <p:ph type="body" idx="1"/>
          </p:nvPr>
        </p:nvSpPr>
        <p:spPr>
          <a:xfrm>
            <a:off x="228600" y="1828800"/>
            <a:ext cx="6019800" cy="4305299"/>
          </a:xfrm>
        </p:spPr>
        <p:txBody>
          <a:bodyPr/>
          <a:lstStyle/>
          <a:p>
            <a:pPr eaLnBrk="1" hangingPunct="1">
              <a:buClr>
                <a:srgbClr val="00CC00"/>
              </a:buClr>
            </a:pPr>
            <a:r>
              <a:rPr lang="en-US" altLang="en-US" dirty="0" smtClean="0"/>
              <a:t>Responsible for early plant growth </a:t>
            </a:r>
          </a:p>
          <a:p>
            <a:pPr eaLnBrk="1" hangingPunct="1">
              <a:buClr>
                <a:srgbClr val="00CC00"/>
              </a:buClr>
            </a:pPr>
            <a:r>
              <a:rPr lang="en-US" altLang="en-US" dirty="0" smtClean="0"/>
              <a:t>Reproduction</a:t>
            </a:r>
          </a:p>
          <a:p>
            <a:pPr eaLnBrk="1" hangingPunct="1">
              <a:buClr>
                <a:srgbClr val="00CC00"/>
              </a:buClr>
            </a:pPr>
            <a:r>
              <a:rPr lang="en-US" altLang="en-US" dirty="0" smtClean="0"/>
              <a:t>Deficiency symptoms:</a:t>
            </a:r>
            <a:endParaRPr lang="en-US" altLang="en-US" dirty="0"/>
          </a:p>
          <a:p>
            <a:pPr lvl="1" eaLnBrk="1" hangingPunct="1">
              <a:buClr>
                <a:srgbClr val="00CC00"/>
              </a:buClr>
            </a:pPr>
            <a:r>
              <a:rPr lang="en-US" altLang="en-US" dirty="0" smtClean="0"/>
              <a:t>Reddish coloring on the underside of leaves</a:t>
            </a:r>
          </a:p>
          <a:p>
            <a:pPr lvl="1" eaLnBrk="1" hangingPunct="1">
              <a:buClr>
                <a:srgbClr val="00CC00"/>
              </a:buClr>
            </a:pPr>
            <a:r>
              <a:rPr lang="en-US" altLang="en-US" dirty="0" smtClean="0"/>
              <a:t>Low quantity flowers and fruits</a:t>
            </a:r>
          </a:p>
          <a:p>
            <a:pPr lvl="1" eaLnBrk="1" hangingPunct="1">
              <a:buClr>
                <a:srgbClr val="00CC00"/>
              </a:buClr>
            </a:pPr>
            <a:r>
              <a:rPr lang="en-US" altLang="en-US" dirty="0" smtClean="0"/>
              <a:t>Weak and spindly growth</a:t>
            </a:r>
          </a:p>
        </p:txBody>
      </p:sp>
      <p:pic>
        <p:nvPicPr>
          <p:cNvPr id="10246" name="Picture 6" descr="http://landresources.montana.edu/soilfertility/images/P/Fig%206_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998616"/>
            <a:ext cx="2495550" cy="41354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1"/>
                                        </p:tgtEl>
                                        <p:attrNameLst>
                                          <p:attrName>style.visibility</p:attrName>
                                        </p:attrNameLst>
                                      </p:cBhvr>
                                      <p:to>
                                        <p:strVal val="visible"/>
                                      </p:to>
                                    </p:set>
                                    <p:anim calcmode="lin" valueType="num">
                                      <p:cBhvr additive="base">
                                        <p:cTn id="7" dur="500" fill="hold"/>
                                        <p:tgtEl>
                                          <p:spTgt spid="53251"/>
                                        </p:tgtEl>
                                        <p:attrNameLst>
                                          <p:attrName>ppt_x</p:attrName>
                                        </p:attrNameLst>
                                      </p:cBhvr>
                                      <p:tavLst>
                                        <p:tav tm="0">
                                          <p:val>
                                            <p:strVal val="#ppt_x"/>
                                          </p:val>
                                        </p:tav>
                                        <p:tav tm="100000">
                                          <p:val>
                                            <p:strVal val="#ppt_x"/>
                                          </p:val>
                                        </p:tav>
                                      </p:tavLst>
                                    </p:anim>
                                    <p:anim calcmode="lin" valueType="num">
                                      <p:cBhvr additive="base">
                                        <p:cTn id="8" dur="500" fill="hold"/>
                                        <p:tgtEl>
                                          <p:spTgt spid="532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695F0C7-5901-47DD-93C9-ECDD8274C413}" type="slidenum">
              <a:rPr lang="en-US" altLang="en-US" sz="1400" smtClean="0"/>
              <a:pPr eaLnBrk="1" hangingPunct="1"/>
              <a:t>9</a:t>
            </a:fld>
            <a:endParaRPr lang="en-US" altLang="en-US" sz="1400" smtClean="0"/>
          </a:p>
        </p:txBody>
      </p:sp>
      <p:sp>
        <p:nvSpPr>
          <p:cNvPr id="11267" name="Rectangle 2"/>
          <p:cNvSpPr>
            <a:spLocks noGrp="1" noChangeArrowheads="1"/>
          </p:cNvSpPr>
          <p:nvPr>
            <p:ph type="title"/>
          </p:nvPr>
        </p:nvSpPr>
        <p:spPr/>
        <p:txBody>
          <a:bodyPr/>
          <a:lstStyle/>
          <a:p>
            <a:pPr eaLnBrk="1" hangingPunct="1"/>
            <a:r>
              <a:rPr lang="en-US" altLang="en-US" smtClean="0"/>
              <a:t>Potassium (K)</a:t>
            </a:r>
          </a:p>
        </p:txBody>
      </p:sp>
      <p:sp>
        <p:nvSpPr>
          <p:cNvPr id="54275" name="Rectangle 3"/>
          <p:cNvSpPr>
            <a:spLocks noGrp="1" noChangeArrowheads="1"/>
          </p:cNvSpPr>
          <p:nvPr>
            <p:ph type="body" idx="1"/>
          </p:nvPr>
        </p:nvSpPr>
        <p:spPr>
          <a:xfrm>
            <a:off x="304800" y="1828800"/>
            <a:ext cx="5791200" cy="4297363"/>
          </a:xfrm>
        </p:spPr>
        <p:txBody>
          <a:bodyPr/>
          <a:lstStyle/>
          <a:p>
            <a:pPr eaLnBrk="1" hangingPunct="1">
              <a:lnSpc>
                <a:spcPct val="90000"/>
              </a:lnSpc>
              <a:buClr>
                <a:srgbClr val="00CC00"/>
              </a:buClr>
            </a:pPr>
            <a:r>
              <a:rPr lang="en-US" altLang="en-US" dirty="0" smtClean="0"/>
              <a:t>Involved with photosynthesis, primarily sugar transformation</a:t>
            </a:r>
          </a:p>
          <a:p>
            <a:pPr eaLnBrk="1" hangingPunct="1">
              <a:lnSpc>
                <a:spcPct val="90000"/>
              </a:lnSpc>
              <a:buClr>
                <a:srgbClr val="00CC00"/>
              </a:buClr>
            </a:pPr>
            <a:r>
              <a:rPr lang="en-US" altLang="en-US" dirty="0" smtClean="0"/>
              <a:t>Deficiency symptoms:</a:t>
            </a:r>
          </a:p>
          <a:p>
            <a:pPr lvl="1" eaLnBrk="1" hangingPunct="1">
              <a:lnSpc>
                <a:spcPct val="90000"/>
              </a:lnSpc>
              <a:buClr>
                <a:srgbClr val="00CC00"/>
              </a:buClr>
            </a:pPr>
            <a:r>
              <a:rPr lang="en-US" altLang="en-US" dirty="0" smtClean="0"/>
              <a:t>Slow growth</a:t>
            </a:r>
          </a:p>
          <a:p>
            <a:pPr lvl="1" eaLnBrk="1" hangingPunct="1">
              <a:lnSpc>
                <a:spcPct val="90000"/>
              </a:lnSpc>
              <a:buClr>
                <a:srgbClr val="00CC00"/>
              </a:buClr>
            </a:pPr>
            <a:r>
              <a:rPr lang="en-US" altLang="en-US" dirty="0" smtClean="0"/>
              <a:t>Brown leaf tips and leaf margins</a:t>
            </a:r>
          </a:p>
          <a:p>
            <a:pPr lvl="1" eaLnBrk="1" hangingPunct="1">
              <a:lnSpc>
                <a:spcPct val="90000"/>
              </a:lnSpc>
              <a:buClr>
                <a:srgbClr val="00CC00"/>
              </a:buClr>
            </a:pPr>
            <a:r>
              <a:rPr lang="en-US" altLang="en-US" dirty="0" smtClean="0"/>
              <a:t>Poor fruit and seed quality</a:t>
            </a:r>
          </a:p>
        </p:txBody>
      </p:sp>
      <p:pic>
        <p:nvPicPr>
          <p:cNvPr id="11270" name="Picture 6" descr="http://landresources.montana.edu/soilfertility/images/K/Cano01K%20PPI_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2989879"/>
            <a:ext cx="3064552" cy="20393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anim calcmode="lin" valueType="num">
                                      <p:cBhvr additive="base">
                                        <p:cTn id="7" dur="500" fill="hold"/>
                                        <p:tgtEl>
                                          <p:spTgt spid="54275"/>
                                        </p:tgtEl>
                                        <p:attrNameLst>
                                          <p:attrName>ppt_x</p:attrName>
                                        </p:attrNameLst>
                                      </p:cBhvr>
                                      <p:tavLst>
                                        <p:tav tm="0">
                                          <p:val>
                                            <p:strVal val="#ppt_x"/>
                                          </p:val>
                                        </p:tav>
                                        <p:tav tm="100000">
                                          <p:val>
                                            <p:strVal val="#ppt_x"/>
                                          </p:val>
                                        </p:tav>
                                      </p:tavLst>
                                    </p:anim>
                                    <p:anim calcmode="lin" valueType="num">
                                      <p:cBhvr additive="base">
                                        <p:cTn id="8" dur="500" fill="hold"/>
                                        <p:tgtEl>
                                          <p:spTgt spid="54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utoUpdateAnimBg="0"/>
    </p:bld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391</TotalTime>
  <Words>922</Words>
  <Application>Microsoft Office PowerPoint</Application>
  <PresentationFormat>On-screen Show (4:3)</PresentationFormat>
  <Paragraphs>156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Times New Roman</vt:lpstr>
      <vt:lpstr>Verdana</vt:lpstr>
      <vt:lpstr>Plant_PowerPoint_Template</vt:lpstr>
      <vt:lpstr>PowerPoint Presentation</vt:lpstr>
      <vt:lpstr>Macronutrients  Unit 6 – The Growing Environment Lesson 6.1 Plant Food</vt:lpstr>
      <vt:lpstr>Plant Nutrients</vt:lpstr>
      <vt:lpstr>The Essentials</vt:lpstr>
      <vt:lpstr>Plant Nutrients</vt:lpstr>
      <vt:lpstr>Primary Macronutrients</vt:lpstr>
      <vt:lpstr>Nitrogen (N)</vt:lpstr>
      <vt:lpstr>Phosphorus (P)</vt:lpstr>
      <vt:lpstr>Potassium (K)</vt:lpstr>
      <vt:lpstr>Secondary Macronutrients</vt:lpstr>
      <vt:lpstr>Secondary Nutrients Uses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Macronutrients</dc:title>
  <dc:subject>ASP - Unit 6 - Lesson 6.1 Plant Food</dc:subject>
  <dc:creator>Terry Toney and Dan Jansen</dc:creator>
  <cp:lastModifiedBy>Melanie Bloom</cp:lastModifiedBy>
  <cp:revision>28</cp:revision>
  <dcterms:created xsi:type="dcterms:W3CDTF">2008-10-28T00:56:28Z</dcterms:created>
  <dcterms:modified xsi:type="dcterms:W3CDTF">2015-04-18T17:18:07Z</dcterms:modified>
</cp:coreProperties>
</file>