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271" r:id="rId3"/>
    <p:sldId id="272" r:id="rId4"/>
    <p:sldId id="274" r:id="rId5"/>
    <p:sldId id="275" r:id="rId6"/>
    <p:sldId id="273" r:id="rId7"/>
    <p:sldId id="283" r:id="rId8"/>
    <p:sldId id="276" r:id="rId9"/>
    <p:sldId id="277" r:id="rId10"/>
    <p:sldId id="280" r:id="rId11"/>
    <p:sldId id="281" r:id="rId12"/>
    <p:sldId id="282" r:id="rId13"/>
    <p:sldId id="284" r:id="rId14"/>
    <p:sldId id="285" r:id="rId15"/>
    <p:sldId id="259" r:id="rId16"/>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786" autoAdjust="0"/>
  </p:normalViewPr>
  <p:slideViewPr>
    <p:cSldViewPr>
      <p:cViewPr varScale="1">
        <p:scale>
          <a:sx n="50" d="100"/>
          <a:sy n="50" d="100"/>
        </p:scale>
        <p:origin x="1956" y="36"/>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A Plant’s Grocery Store</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6 </a:t>
            </a:r>
            <a:r>
              <a:rPr lang="en-US" dirty="0" smtClean="0"/>
              <a:t>– Lesson </a:t>
            </a:r>
            <a:r>
              <a:rPr lang="en-US" dirty="0"/>
              <a:t>6.1 Plant Food</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28C4385-93D2-4768-BFAD-019162DAD4E4}" type="slidenum">
              <a:rPr lang="en-US"/>
              <a:pPr>
                <a:defRPr/>
              </a:pPr>
              <a:t>‹#›</a:t>
            </a:fld>
            <a:endParaRPr lang="en-US" dirty="0"/>
          </a:p>
        </p:txBody>
      </p:sp>
      <p:pic>
        <p:nvPicPr>
          <p:cNvPr id="34822"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08109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A Plant’s Grocery Store</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a:t>Principles of Agricultural Science - Plant</a:t>
            </a:r>
          </a:p>
          <a:p>
            <a:pPr>
              <a:defRPr/>
            </a:pPr>
            <a:r>
              <a:rPr lang="en-US"/>
              <a:t>Unit 6 - Lesson 6.1 Plant Food</a:t>
            </a:r>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5E8AEF3-3D03-4803-A380-4261CC7FD24D}" type="slidenum">
              <a:rPr lang="en-US"/>
              <a:pPr>
                <a:defRPr/>
              </a:pPr>
              <a:t>‹#›</a:t>
            </a:fld>
            <a:endParaRPr lang="en-US" dirty="0"/>
          </a:p>
        </p:txBody>
      </p:sp>
      <p:pic>
        <p:nvPicPr>
          <p:cNvPr id="21512"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5528198"/>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5A2AAA0-95D3-4BA5-8816-5CF96140B20F}" type="slidenum">
              <a:rPr lang="en-US" altLang="en-US" sz="1200" smtClean="0"/>
              <a:pPr eaLnBrk="1" hangingPunct="1"/>
              <a:t>1</a:t>
            </a:fld>
            <a:endParaRPr lang="en-US" altLang="en-US" sz="120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12438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7DF50D6-7F50-4249-B22C-FBCC0BF961EC}" type="slidenum">
              <a:rPr lang="en-US" altLang="en-US" sz="1200" smtClean="0"/>
              <a:pPr eaLnBrk="1" hangingPunct="1"/>
              <a:t>10</a:t>
            </a:fld>
            <a:endParaRPr lang="en-US" altLang="en-US" sz="1200" smtClean="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Explain to students where the numbers for each component of the formula are derived.</a:t>
            </a:r>
          </a:p>
          <a:p>
            <a:pPr eaLnBrk="1" hangingPunct="1"/>
            <a:endParaRPr lang="en-US" altLang="en-US" smtClean="0"/>
          </a:p>
          <a:p>
            <a:pPr eaLnBrk="1" hangingPunct="1">
              <a:buFontTx/>
              <a:buChar char="•"/>
            </a:pPr>
            <a:r>
              <a:rPr lang="en-US" altLang="en-US" smtClean="0"/>
              <a:t>Value of N-P-K from the fertilizer bag or information sheet - Students will use the fertilizer percentage for the nutrient being determined to apply to the plants.</a:t>
            </a:r>
          </a:p>
          <a:p>
            <a:pPr eaLnBrk="1" hangingPunct="1"/>
            <a:endParaRPr lang="en-US" altLang="en-US" smtClean="0"/>
          </a:p>
          <a:p>
            <a:pPr eaLnBrk="1" hangingPunct="1"/>
            <a:r>
              <a:rPr lang="en-US" altLang="en-US" smtClean="0"/>
              <a:t>Explain that the 100 pounds is the conversion factor for the percentage.</a:t>
            </a:r>
          </a:p>
          <a:p>
            <a:pPr eaLnBrk="1" hangingPunct="1"/>
            <a:endParaRPr lang="en-US" altLang="en-US" smtClean="0"/>
          </a:p>
          <a:p>
            <a:pPr eaLnBrk="1" hangingPunct="1"/>
            <a:r>
              <a:rPr lang="en-US" altLang="en-US" smtClean="0"/>
              <a:t>Nutrient Rate is the volume or weight that is needed to be applied.</a:t>
            </a:r>
          </a:p>
          <a:p>
            <a:pPr eaLnBrk="1" hangingPunct="1"/>
            <a:endParaRPr lang="en-US" altLang="en-US" smtClean="0"/>
          </a:p>
          <a:p>
            <a:pPr eaLnBrk="1" hangingPunct="1"/>
            <a:r>
              <a:rPr lang="en-US" altLang="en-US" smtClean="0"/>
              <a:t>Students will calculate fertilizer rates in Part 2 of </a:t>
            </a:r>
            <a:r>
              <a:rPr lang="en-US" altLang="en-US" i="1" smtClean="0"/>
              <a:t>Activity 6.1.3 Fertilizer Figures</a:t>
            </a:r>
            <a:r>
              <a:rPr lang="en-US" altLang="en-US"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248332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A Plant’s Grocery Store</a:t>
            </a:r>
            <a:endParaRPr lang="en-US"/>
          </a:p>
        </p:txBody>
      </p:sp>
      <p:sp>
        <p:nvSpPr>
          <p:cNvPr id="7" name="Slide Number Placeholder 6"/>
          <p:cNvSpPr>
            <a:spLocks noGrp="1"/>
          </p:cNvSpPr>
          <p:nvPr>
            <p:ph type="sldNum" sz="quarter" idx="13"/>
          </p:nvPr>
        </p:nvSpPr>
        <p:spPr/>
        <p:txBody>
          <a:bodyPr/>
          <a:lstStyle/>
          <a:p>
            <a:pPr>
              <a:defRPr/>
            </a:pPr>
            <a:fld id="{65E8AEF3-3D03-4803-A380-4261CC7FD24D}" type="slidenum">
              <a:rPr lang="en-US" smtClean="0"/>
              <a:pPr>
                <a:defRPr/>
              </a:pPr>
              <a:t>11</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453295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15025C8-BFE3-4E9C-9184-EDA222A59A53}" type="slidenum">
              <a:rPr lang="en-US" altLang="en-US" sz="1200" smtClean="0"/>
              <a:pPr eaLnBrk="1" hangingPunct="1"/>
              <a:t>12</a:t>
            </a:fld>
            <a:endParaRPr lang="en-US" altLang="en-US" sz="1200" smtClean="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3729370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541059C-1C86-4BB5-B45F-DA57958B4183}" type="slidenum">
              <a:rPr lang="en-US" altLang="en-US" sz="1200" smtClean="0"/>
              <a:pPr eaLnBrk="1" hangingPunct="1"/>
              <a:t>13</a:t>
            </a:fld>
            <a:endParaRPr lang="en-US" altLang="en-US" sz="1200" smtClean="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PPM formula is given during </a:t>
            </a:r>
            <a:r>
              <a:rPr lang="en-US" altLang="en-US" i="1" smtClean="0"/>
              <a:t>Activity 6.1.3 Fertilizer Figures</a:t>
            </a:r>
            <a:r>
              <a:rPr lang="en-US" altLang="en-US"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338272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C260A1C-6BDA-4EBE-B3B3-6CE8800F345B}" type="slidenum">
              <a:rPr lang="en-US" altLang="en-US" sz="1200" smtClean="0"/>
              <a:pPr eaLnBrk="1" hangingPunct="1"/>
              <a:t>14</a:t>
            </a:fld>
            <a:endParaRPr lang="en-US" altLang="en-US" sz="1200" smtClean="0"/>
          </a:p>
        </p:txBody>
      </p:sp>
      <p:sp>
        <p:nvSpPr>
          <p:cNvPr id="32774" name="Rectangle 2"/>
          <p:cNvSpPr>
            <a:spLocks noGrp="1" noRot="1" noChangeAspect="1" noChangeArrowheads="1" noTextEdit="1"/>
          </p:cNvSpPr>
          <p:nvPr>
            <p:ph type="sldImg"/>
          </p:nvPr>
        </p:nvSpPr>
        <p:spPr>
          <a:ln/>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Formulas are presented in </a:t>
            </a:r>
            <a:r>
              <a:rPr lang="en-US" altLang="en-US" i="1" smtClean="0"/>
              <a:t>Activity 6.1.3 Fertilizer Figures</a:t>
            </a:r>
            <a:r>
              <a:rPr lang="en-US" altLang="en-US"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790932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337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83F58BC-A5C3-4977-A3C8-0FFE15CB36F4}" type="slidenum">
              <a:rPr lang="en-US" altLang="en-US" sz="1200" smtClean="0"/>
              <a:pPr eaLnBrk="1" hangingPunct="1"/>
              <a:t>15</a:t>
            </a:fld>
            <a:endParaRPr lang="en-US" altLang="en-US" sz="1200" smtClean="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350537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A306324-5D33-4BC6-AA13-55D96B9CD5BF}" type="slidenum">
              <a:rPr lang="en-US" altLang="en-US" sz="1200" smtClean="0"/>
              <a:pPr eaLnBrk="1" hangingPunct="1"/>
              <a:t>2</a:t>
            </a:fld>
            <a:endParaRPr lang="en-US" altLang="en-US" sz="120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is an overview of fertilizer sources and how to calculate quantities of fertilizer needed, fertilizer application rates, and costs associated when using a particular type of fertilizer.</a:t>
            </a:r>
          </a:p>
          <a:p>
            <a:pPr eaLnBrk="1" hangingPunct="1"/>
            <a:endParaRPr lang="en-US" altLang="en-US" dirty="0" smtClean="0"/>
          </a:p>
          <a:p>
            <a:pPr eaLnBrk="1" hangingPunct="1">
              <a:lnSpc>
                <a:spcPct val="90000"/>
              </a:lnSpc>
              <a:buFontTx/>
              <a:buNone/>
            </a:pPr>
            <a:r>
              <a:rPr lang="en-US" altLang="en-US" i="1" dirty="0" smtClean="0"/>
              <a:t>Activity 6.1.3 Fertilizer Figures</a:t>
            </a:r>
            <a:r>
              <a:rPr lang="en-US" altLang="en-US" dirty="0" smtClean="0"/>
              <a:t> will allow you to practice these calculations. You will determine:</a:t>
            </a:r>
          </a:p>
          <a:p>
            <a:pPr eaLnBrk="1" hangingPunct="1">
              <a:lnSpc>
                <a:spcPct val="90000"/>
              </a:lnSpc>
              <a:buFontTx/>
              <a:buNone/>
            </a:pPr>
            <a:endParaRPr lang="en-US" altLang="en-US" dirty="0" smtClean="0"/>
          </a:p>
          <a:p>
            <a:pPr eaLnBrk="1" hangingPunct="1">
              <a:lnSpc>
                <a:spcPct val="90000"/>
              </a:lnSpc>
              <a:buClr>
                <a:srgbClr val="00CC00"/>
              </a:buClr>
            </a:pPr>
            <a:r>
              <a:rPr lang="en-US" altLang="en-US" dirty="0" smtClean="0"/>
              <a:t>- Pounds of nutrient per pound of fertilizer</a:t>
            </a:r>
          </a:p>
          <a:p>
            <a:pPr eaLnBrk="1" hangingPunct="1">
              <a:lnSpc>
                <a:spcPct val="90000"/>
              </a:lnSpc>
              <a:buClr>
                <a:srgbClr val="00CC00"/>
              </a:buClr>
            </a:pPr>
            <a:r>
              <a:rPr lang="en-US" altLang="en-US" dirty="0" smtClean="0"/>
              <a:t>- Fertilizer application rates</a:t>
            </a:r>
          </a:p>
          <a:p>
            <a:pPr eaLnBrk="1" hangingPunct="1">
              <a:lnSpc>
                <a:spcPct val="90000"/>
              </a:lnSpc>
              <a:buClr>
                <a:srgbClr val="00CC00"/>
              </a:buClr>
            </a:pPr>
            <a:r>
              <a:rPr lang="en-US" altLang="en-US" dirty="0" smtClean="0"/>
              <a:t>- Liquid fertilizer application rates in ppm</a:t>
            </a:r>
          </a:p>
          <a:p>
            <a:pPr eaLnBrk="1" hangingPunct="1">
              <a:lnSpc>
                <a:spcPct val="90000"/>
              </a:lnSpc>
              <a:buClr>
                <a:srgbClr val="00CC00"/>
              </a:buClr>
            </a:pPr>
            <a:r>
              <a:rPr lang="en-US" altLang="en-US" dirty="0" smtClean="0"/>
              <a:t>- Fertilizer costs</a:t>
            </a:r>
          </a:p>
          <a:p>
            <a:pPr eaLnBrk="1" hangingPunct="1"/>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726784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306EF9A-3760-4CBD-A6D6-8A537AD06FBF}" type="slidenum">
              <a:rPr lang="en-US" altLang="en-US" sz="1200" smtClean="0"/>
              <a:pPr eaLnBrk="1" hangingPunct="1"/>
              <a:t>3</a:t>
            </a:fld>
            <a:endParaRPr lang="en-US" altLang="en-US" sz="120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Organic means that the primary nutrients are from plants or animals. </a:t>
            </a:r>
          </a:p>
          <a:p>
            <a:pPr eaLnBrk="1" hangingPunct="1"/>
            <a:endParaRPr lang="en-US" altLang="en-US" smtClean="0"/>
          </a:p>
          <a:p>
            <a:pPr eaLnBrk="1" hangingPunct="1"/>
            <a:r>
              <a:rPr lang="en-US" altLang="en-US" smtClean="0"/>
              <a:t>The Amish have had success with increasing the organic matter in their soils by using green manure. The practice of using green manure is too expensive for most large farming operations, but leaving crop residue, such as stalks from corn production in the field and later incorporating it into the soil prior to replanting, can increase organic matter in the soils.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608394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9ECDB9E-8576-4E89-A0AB-5552F2B632BD}" type="slidenum">
              <a:rPr lang="en-US" altLang="en-US" sz="1200" smtClean="0"/>
              <a:pPr eaLnBrk="1" hangingPunct="1"/>
              <a:t>4</a:t>
            </a:fld>
            <a:endParaRPr lang="en-US" altLang="en-US" sz="120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Sludge can have human pathogens and heavy metals present. It must be used according to state and federal guidelines.</a:t>
            </a:r>
          </a:p>
          <a:p>
            <a:pPr eaLnBrk="1" hangingPunct="1"/>
            <a:endParaRPr lang="en-US" altLang="en-US" dirty="0" smtClean="0"/>
          </a:p>
          <a:p>
            <a:pPr eaLnBrk="1" hangingPunct="1"/>
            <a:r>
              <a:rPr lang="en-US" altLang="en-US" dirty="0" smtClean="0"/>
              <a:t>Sludge is most often applied to fruit, seed, and grain crops. If the pH of the soil is above 6.5, it will bind the heavy metals from the sludge and render them inactive.</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613431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447E637-29B9-4B09-82FB-F602026BA8F6}" type="slidenum">
              <a:rPr lang="en-US" altLang="en-US" sz="1200" smtClean="0"/>
              <a:pPr eaLnBrk="1" hangingPunct="1"/>
              <a:t>5</a:t>
            </a:fld>
            <a:endParaRPr lang="en-US" altLang="en-US" sz="120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Legumes contribute to soil nutrition through bacterial fixation in root nodules that remove nitrogen from the air and convert it into available soil nitrogen.</a:t>
            </a:r>
          </a:p>
          <a:p>
            <a:pPr eaLnBrk="1" hangingPunct="1"/>
            <a:endParaRPr lang="en-US" altLang="en-US" dirty="0" smtClean="0"/>
          </a:p>
          <a:p>
            <a:pPr eaLnBrk="1" hangingPunct="1"/>
            <a:r>
              <a:rPr lang="en-US" altLang="en-US" dirty="0" smtClean="0"/>
              <a:t>Legumes can be used as a green manure source that is a cover crop grown specifically for being turned under soil rather than harvested.</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463176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A Plant’s Grocery Store</a:t>
            </a:r>
            <a:endParaRPr lang="en-US"/>
          </a:p>
        </p:txBody>
      </p:sp>
      <p:sp>
        <p:nvSpPr>
          <p:cNvPr id="7" name="Slide Number Placeholder 6"/>
          <p:cNvSpPr>
            <a:spLocks noGrp="1"/>
          </p:cNvSpPr>
          <p:nvPr>
            <p:ph type="sldNum" sz="quarter" idx="13"/>
          </p:nvPr>
        </p:nvSpPr>
        <p:spPr/>
        <p:txBody>
          <a:bodyPr/>
          <a:lstStyle/>
          <a:p>
            <a:pPr>
              <a:defRPr/>
            </a:pPr>
            <a:fld id="{65E8AEF3-3D03-4803-A380-4261CC7FD24D}" type="slidenum">
              <a:rPr lang="en-US" smtClean="0"/>
              <a:pPr>
                <a:defRPr/>
              </a:pPr>
              <a:t>6</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416425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A Plant’s Grocery Store</a:t>
            </a:r>
            <a:endParaRPr lang="en-US"/>
          </a:p>
        </p:txBody>
      </p:sp>
      <p:sp>
        <p:nvSpPr>
          <p:cNvPr id="7" name="Slide Number Placeholder 6"/>
          <p:cNvSpPr>
            <a:spLocks noGrp="1"/>
          </p:cNvSpPr>
          <p:nvPr>
            <p:ph type="sldNum" sz="quarter" idx="13"/>
          </p:nvPr>
        </p:nvSpPr>
        <p:spPr/>
        <p:txBody>
          <a:bodyPr/>
          <a:lstStyle/>
          <a:p>
            <a:pPr>
              <a:defRPr/>
            </a:pPr>
            <a:fld id="{65E8AEF3-3D03-4803-A380-4261CC7FD24D}" type="slidenum">
              <a:rPr lang="en-US" smtClean="0"/>
              <a:pPr>
                <a:defRPr/>
              </a:pPr>
              <a:t>7</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969181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A Plant’s Grocery Store</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50F49F1-7C6E-426E-B675-1AB6A9F68CF3}" type="slidenum">
              <a:rPr lang="en-US" altLang="en-US" sz="1200" smtClean="0"/>
              <a:pPr eaLnBrk="1" hangingPunct="1"/>
              <a:t>8</a:t>
            </a:fld>
            <a:endParaRPr lang="en-US" altLang="en-US" sz="120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Explain to students that the next slides will demonstrate how to determine the amount of each primary fertilizer ingredient is in a single bag and how to use that information to determine quantities of nutrients that are being applied to soil.</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3719171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A Plant’s Grocery Store</a:t>
            </a:r>
            <a:endParaRPr lang="en-US"/>
          </a:p>
        </p:txBody>
      </p:sp>
      <p:sp>
        <p:nvSpPr>
          <p:cNvPr id="7" name="Slide Number Placeholder 6"/>
          <p:cNvSpPr>
            <a:spLocks noGrp="1"/>
          </p:cNvSpPr>
          <p:nvPr>
            <p:ph type="sldNum" sz="quarter" idx="13"/>
          </p:nvPr>
        </p:nvSpPr>
        <p:spPr/>
        <p:txBody>
          <a:bodyPr/>
          <a:lstStyle/>
          <a:p>
            <a:pPr>
              <a:defRPr/>
            </a:pPr>
            <a:fld id="{65E8AEF3-3D03-4803-A380-4261CC7FD24D}" type="slidenum">
              <a:rPr lang="en-US" smtClean="0"/>
              <a:pPr>
                <a:defRPr/>
              </a:pPr>
              <a:t>9</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815011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0455A71C-6A63-4A22-83DA-C36F28999AF8}" type="slidenum">
              <a:rPr lang="en-US"/>
              <a:pPr>
                <a:defRPr/>
              </a:pPr>
              <a:t>‹#›</a:t>
            </a:fld>
            <a:endParaRPr lang="en-US" dirty="0"/>
          </a:p>
        </p:txBody>
      </p:sp>
    </p:spTree>
    <p:extLst>
      <p:ext uri="{BB962C8B-B14F-4D97-AF65-F5344CB8AC3E}">
        <p14:creationId xmlns:p14="http://schemas.microsoft.com/office/powerpoint/2010/main" val="413337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FAAC27-60D0-4612-ADC6-066B8C1F8EB4}" type="slidenum">
              <a:rPr lang="en-US"/>
              <a:pPr>
                <a:defRPr/>
              </a:pPr>
              <a:t>‹#›</a:t>
            </a:fld>
            <a:endParaRPr lang="en-US" dirty="0"/>
          </a:p>
        </p:txBody>
      </p:sp>
    </p:spTree>
    <p:extLst>
      <p:ext uri="{BB962C8B-B14F-4D97-AF65-F5344CB8AC3E}">
        <p14:creationId xmlns:p14="http://schemas.microsoft.com/office/powerpoint/2010/main" val="223311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3F6BA0-4324-4FEA-9FAB-99F3E2C8FDDB}" type="slidenum">
              <a:rPr lang="en-US"/>
              <a:pPr>
                <a:defRPr/>
              </a:pPr>
              <a:t>‹#›</a:t>
            </a:fld>
            <a:endParaRPr lang="en-US" dirty="0"/>
          </a:p>
        </p:txBody>
      </p:sp>
    </p:spTree>
    <p:extLst>
      <p:ext uri="{BB962C8B-B14F-4D97-AF65-F5344CB8AC3E}">
        <p14:creationId xmlns:p14="http://schemas.microsoft.com/office/powerpoint/2010/main" val="257855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AE78D0-615A-46CC-BB92-94793F0A0C3A}" type="slidenum">
              <a:rPr lang="en-US"/>
              <a:pPr>
                <a:defRPr/>
              </a:pPr>
              <a:t>‹#›</a:t>
            </a:fld>
            <a:endParaRPr lang="en-US" dirty="0"/>
          </a:p>
        </p:txBody>
      </p:sp>
    </p:spTree>
    <p:extLst>
      <p:ext uri="{BB962C8B-B14F-4D97-AF65-F5344CB8AC3E}">
        <p14:creationId xmlns:p14="http://schemas.microsoft.com/office/powerpoint/2010/main" val="392048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12D1A7-FEFB-4D0B-AFF6-CAEACC8DF2D3}" type="slidenum">
              <a:rPr lang="en-US"/>
              <a:pPr>
                <a:defRPr/>
              </a:pPr>
              <a:t>‹#›</a:t>
            </a:fld>
            <a:endParaRPr lang="en-US" dirty="0"/>
          </a:p>
        </p:txBody>
      </p:sp>
    </p:spTree>
    <p:extLst>
      <p:ext uri="{BB962C8B-B14F-4D97-AF65-F5344CB8AC3E}">
        <p14:creationId xmlns:p14="http://schemas.microsoft.com/office/powerpoint/2010/main" val="2267990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66CDBFB-CB7F-486B-A10B-2E0C57D4FCAD}" type="slidenum">
              <a:rPr lang="en-US"/>
              <a:pPr>
                <a:defRPr/>
              </a:pPr>
              <a:t>‹#›</a:t>
            </a:fld>
            <a:endParaRPr lang="en-US" dirty="0"/>
          </a:p>
        </p:txBody>
      </p:sp>
    </p:spTree>
    <p:extLst>
      <p:ext uri="{BB962C8B-B14F-4D97-AF65-F5344CB8AC3E}">
        <p14:creationId xmlns:p14="http://schemas.microsoft.com/office/powerpoint/2010/main" val="594814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9EA5AB6-6A3A-4AF7-9263-66450EC9A093}" type="slidenum">
              <a:rPr lang="en-US"/>
              <a:pPr>
                <a:defRPr/>
              </a:pPr>
              <a:t>‹#›</a:t>
            </a:fld>
            <a:endParaRPr lang="en-US" dirty="0"/>
          </a:p>
        </p:txBody>
      </p:sp>
    </p:spTree>
    <p:extLst>
      <p:ext uri="{BB962C8B-B14F-4D97-AF65-F5344CB8AC3E}">
        <p14:creationId xmlns:p14="http://schemas.microsoft.com/office/powerpoint/2010/main" val="2154599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25B04DD-9EE5-44B1-A723-8EFD9D130B44}" type="slidenum">
              <a:rPr lang="en-US"/>
              <a:pPr>
                <a:defRPr/>
              </a:pPr>
              <a:t>‹#›</a:t>
            </a:fld>
            <a:endParaRPr lang="en-US" dirty="0"/>
          </a:p>
        </p:txBody>
      </p:sp>
    </p:spTree>
    <p:extLst>
      <p:ext uri="{BB962C8B-B14F-4D97-AF65-F5344CB8AC3E}">
        <p14:creationId xmlns:p14="http://schemas.microsoft.com/office/powerpoint/2010/main" val="856034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15F74E4-8BB8-41EC-9382-B9538DD6B8AD}" type="slidenum">
              <a:rPr lang="en-US"/>
              <a:pPr>
                <a:defRPr/>
              </a:pPr>
              <a:t>‹#›</a:t>
            </a:fld>
            <a:endParaRPr lang="en-US" dirty="0"/>
          </a:p>
        </p:txBody>
      </p:sp>
    </p:spTree>
    <p:extLst>
      <p:ext uri="{BB962C8B-B14F-4D97-AF65-F5344CB8AC3E}">
        <p14:creationId xmlns:p14="http://schemas.microsoft.com/office/powerpoint/2010/main" val="2928757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FA76A8-1CBD-43DD-BBCA-71FA5CF31A5F}" type="slidenum">
              <a:rPr lang="en-US"/>
              <a:pPr>
                <a:defRPr/>
              </a:pPr>
              <a:t>‹#›</a:t>
            </a:fld>
            <a:endParaRPr lang="en-US" dirty="0"/>
          </a:p>
        </p:txBody>
      </p:sp>
    </p:spTree>
    <p:extLst>
      <p:ext uri="{BB962C8B-B14F-4D97-AF65-F5344CB8AC3E}">
        <p14:creationId xmlns:p14="http://schemas.microsoft.com/office/powerpoint/2010/main" val="1560001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EE98543-6896-4CF5-B076-1D57A68BCD42}" type="slidenum">
              <a:rPr lang="en-US"/>
              <a:pPr>
                <a:defRPr/>
              </a:pPr>
              <a:t>‹#›</a:t>
            </a:fld>
            <a:endParaRPr lang="en-US" dirty="0"/>
          </a:p>
        </p:txBody>
      </p:sp>
    </p:spTree>
    <p:extLst>
      <p:ext uri="{BB962C8B-B14F-4D97-AF65-F5344CB8AC3E}">
        <p14:creationId xmlns:p14="http://schemas.microsoft.com/office/powerpoint/2010/main" val="2872943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457EEFC-6FFE-4B95-9D37-091CD3BF05DC}"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59B9285-9D2B-4484-9C9A-B3D3E356E15F}" type="slidenum">
              <a:rPr lang="en-US" altLang="en-US" sz="1400" smtClean="0"/>
              <a:pPr eaLnBrk="1" hangingPunct="1"/>
              <a:t>1</a:t>
            </a:fld>
            <a:endParaRPr lang="en-US" altLang="en-US" sz="140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8588B4A-9CE3-43B4-9A14-62DEF48E215B}" type="slidenum">
              <a:rPr lang="en-US" altLang="en-US" sz="1400" smtClean="0"/>
              <a:pPr eaLnBrk="1" hangingPunct="1"/>
              <a:t>10</a:t>
            </a:fld>
            <a:endParaRPr lang="en-US" altLang="en-US" sz="1400" smtClean="0"/>
          </a:p>
        </p:txBody>
      </p:sp>
      <p:sp>
        <p:nvSpPr>
          <p:cNvPr id="14339" name="Rectangle 2"/>
          <p:cNvSpPr>
            <a:spLocks noGrp="1" noChangeArrowheads="1"/>
          </p:cNvSpPr>
          <p:nvPr>
            <p:ph type="title"/>
          </p:nvPr>
        </p:nvSpPr>
        <p:spPr/>
        <p:txBody>
          <a:bodyPr/>
          <a:lstStyle/>
          <a:p>
            <a:pPr eaLnBrk="1" hangingPunct="1"/>
            <a:r>
              <a:rPr lang="en-US" altLang="en-US" sz="4000" smtClean="0"/>
              <a:t>Calculating Fertilizer Application Rates</a:t>
            </a:r>
          </a:p>
        </p:txBody>
      </p:sp>
      <p:sp>
        <p:nvSpPr>
          <p:cNvPr id="14340" name="Rectangle 3"/>
          <p:cNvSpPr>
            <a:spLocks noGrp="1" noChangeArrowheads="1"/>
          </p:cNvSpPr>
          <p:nvPr>
            <p:ph type="body" idx="1"/>
          </p:nvPr>
        </p:nvSpPr>
        <p:spPr/>
        <p:txBody>
          <a:bodyPr/>
          <a:lstStyle/>
          <a:p>
            <a:pPr eaLnBrk="1" hangingPunct="1">
              <a:buFontTx/>
              <a:buNone/>
            </a:pPr>
            <a:r>
              <a:rPr lang="en-US" altLang="en-US" dirty="0" smtClean="0"/>
              <a:t>How many pounds of fertilizer do you need to apply in order to get enough nutrients for a plant?</a:t>
            </a:r>
          </a:p>
          <a:p>
            <a:pPr eaLnBrk="1" hangingPunct="1">
              <a:buFontTx/>
              <a:buNone/>
            </a:pPr>
            <a:endParaRPr lang="en-US" altLang="en-US" dirty="0" smtClean="0"/>
          </a:p>
          <a:p>
            <a:pPr eaLnBrk="1" hangingPunct="1">
              <a:buFontTx/>
              <a:buNone/>
            </a:pPr>
            <a:endParaRPr lang="en-US" altLang="en-US" dirty="0" smtClean="0"/>
          </a:p>
        </p:txBody>
      </p:sp>
      <p:pic>
        <p:nvPicPr>
          <p:cNvPr id="14341" name="Picture 4"/>
          <p:cNvPicPr>
            <a:picLocks noChangeAspect="1" noChangeArrowheads="1"/>
          </p:cNvPicPr>
          <p:nvPr/>
        </p:nvPicPr>
        <p:blipFill>
          <a:blip r:embed="rId3">
            <a:extLst>
              <a:ext uri="{28A0092B-C50C-407E-A947-70E740481C1C}">
                <a14:useLocalDpi xmlns:a14="http://schemas.microsoft.com/office/drawing/2010/main" val="0"/>
              </a:ext>
            </a:extLst>
          </a:blip>
          <a:srcRect l="2087" t="52777" r="10262" b="33334"/>
          <a:stretch>
            <a:fillRect/>
          </a:stretch>
        </p:blipFill>
        <p:spPr bwMode="auto">
          <a:xfrm>
            <a:off x="457200" y="3944938"/>
            <a:ext cx="8229600" cy="97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5618C3A-D43E-4436-B3EF-0883584B846D}" type="slidenum">
              <a:rPr lang="en-US" altLang="en-US" sz="1400" smtClean="0"/>
              <a:pPr eaLnBrk="1" hangingPunct="1"/>
              <a:t>11</a:t>
            </a:fld>
            <a:endParaRPr lang="en-US" altLang="en-US" sz="1400" smtClean="0"/>
          </a:p>
        </p:txBody>
      </p:sp>
      <p:sp>
        <p:nvSpPr>
          <p:cNvPr id="15363" name="Rectangle 2"/>
          <p:cNvSpPr>
            <a:spLocks noGrp="1" noChangeArrowheads="1"/>
          </p:cNvSpPr>
          <p:nvPr>
            <p:ph type="title"/>
          </p:nvPr>
        </p:nvSpPr>
        <p:spPr/>
        <p:txBody>
          <a:bodyPr/>
          <a:lstStyle/>
          <a:p>
            <a:pPr eaLnBrk="1" hangingPunct="1"/>
            <a:r>
              <a:rPr lang="en-US" altLang="en-US" smtClean="0"/>
              <a:t>Let’s try a rate calculation…</a:t>
            </a:r>
          </a:p>
        </p:txBody>
      </p:sp>
      <p:sp>
        <p:nvSpPr>
          <p:cNvPr id="58371" name="Rectangle 3"/>
          <p:cNvSpPr>
            <a:spLocks noGrp="1" noChangeArrowheads="1"/>
          </p:cNvSpPr>
          <p:nvPr>
            <p:ph type="body" idx="1"/>
          </p:nvPr>
        </p:nvSpPr>
        <p:spPr/>
        <p:txBody>
          <a:bodyPr/>
          <a:lstStyle/>
          <a:p>
            <a:pPr eaLnBrk="1" hangingPunct="1">
              <a:buFontTx/>
              <a:buNone/>
            </a:pPr>
            <a:r>
              <a:rPr lang="en-US" altLang="en-US" sz="2800" smtClean="0"/>
              <a:t>You want to add fertilizer to a family member’s yard.</a:t>
            </a:r>
          </a:p>
          <a:p>
            <a:pPr eaLnBrk="1" hangingPunct="1"/>
            <a:r>
              <a:rPr lang="en-US" altLang="en-US" sz="2800" smtClean="0"/>
              <a:t>They have 1000 square feet of lawn</a:t>
            </a:r>
          </a:p>
          <a:p>
            <a:pPr eaLnBrk="1" hangingPunct="1"/>
            <a:r>
              <a:rPr lang="en-US" altLang="en-US" sz="2800" smtClean="0"/>
              <a:t>Recommended amount of nitrogen application is 1 lb /1000 sq. ft.</a:t>
            </a:r>
          </a:p>
          <a:p>
            <a:pPr eaLnBrk="1" hangingPunct="1"/>
            <a:r>
              <a:rPr lang="en-US" altLang="en-US" sz="2800" smtClean="0"/>
              <a:t>The fertilizer you have is 16-16-16</a:t>
            </a:r>
          </a:p>
          <a:p>
            <a:pPr eaLnBrk="1" hangingPunct="1"/>
            <a:endParaRPr lang="en-US" altLang="en-US" sz="2800" smtClean="0"/>
          </a:p>
          <a:p>
            <a:pPr eaLnBrk="1" hangingPunct="1">
              <a:buFontTx/>
              <a:buNone/>
            </a:pPr>
            <a:r>
              <a:rPr lang="en-US" altLang="en-US" sz="2800" smtClean="0"/>
              <a:t>How much </a:t>
            </a:r>
            <a:r>
              <a:rPr lang="en-US" altLang="en-US" sz="2800" b="1" smtClean="0"/>
              <a:t>nitrogen</a:t>
            </a:r>
            <a:r>
              <a:rPr lang="en-US" altLang="en-US" sz="2800" smtClean="0"/>
              <a:t> fertilizer should you apply?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8371">
                                            <p:txEl>
                                              <p:pRg st="5" end="5"/>
                                            </p:txEl>
                                          </p:spTgt>
                                        </p:tgtEl>
                                        <p:attrNameLst>
                                          <p:attrName>style.visibility</p:attrName>
                                        </p:attrNameLst>
                                      </p:cBhvr>
                                      <p:to>
                                        <p:strVal val="visible"/>
                                      </p:to>
                                    </p:set>
                                    <p:anim calcmode="lin" valueType="num">
                                      <p:cBhvr additive="base">
                                        <p:cTn id="7" dur="500" fill="hold"/>
                                        <p:tgtEl>
                                          <p:spTgt spid="58371">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A220DE0-AD67-47B0-9860-E2B5485EF756}" type="slidenum">
              <a:rPr lang="en-US" altLang="en-US" sz="1400" smtClean="0"/>
              <a:pPr eaLnBrk="1" hangingPunct="1"/>
              <a:t>12</a:t>
            </a:fld>
            <a:endParaRPr lang="en-US" altLang="en-US" sz="1400" smtClean="0"/>
          </a:p>
        </p:txBody>
      </p:sp>
      <p:sp>
        <p:nvSpPr>
          <p:cNvPr id="16387" name="Rectangle 2"/>
          <p:cNvSpPr>
            <a:spLocks noGrp="1" noChangeArrowheads="1"/>
          </p:cNvSpPr>
          <p:nvPr>
            <p:ph type="title"/>
          </p:nvPr>
        </p:nvSpPr>
        <p:spPr/>
        <p:txBody>
          <a:bodyPr/>
          <a:lstStyle/>
          <a:p>
            <a:pPr eaLnBrk="1" hangingPunct="1"/>
            <a:r>
              <a:rPr lang="en-US" altLang="en-US" smtClean="0"/>
              <a:t>Problem Solved</a:t>
            </a:r>
          </a:p>
        </p:txBody>
      </p:sp>
      <p:sp>
        <p:nvSpPr>
          <p:cNvPr id="59395" name="Rectangle 3"/>
          <p:cNvSpPr>
            <a:spLocks noGrp="1" noChangeArrowheads="1"/>
          </p:cNvSpPr>
          <p:nvPr>
            <p:ph type="body" idx="1"/>
          </p:nvPr>
        </p:nvSpPr>
        <p:spPr/>
        <p:txBody>
          <a:bodyPr/>
          <a:lstStyle/>
          <a:p>
            <a:pPr marL="584200" indent="-584200" eaLnBrk="1" hangingPunct="1">
              <a:lnSpc>
                <a:spcPct val="90000"/>
              </a:lnSpc>
              <a:buFontTx/>
              <a:buNone/>
            </a:pPr>
            <a:r>
              <a:rPr lang="en-US" altLang="en-US" smtClean="0"/>
              <a:t>Set up the formula:</a:t>
            </a:r>
          </a:p>
          <a:p>
            <a:pPr marL="584200" indent="-584200" eaLnBrk="1" hangingPunct="1">
              <a:lnSpc>
                <a:spcPct val="90000"/>
              </a:lnSpc>
              <a:buFontTx/>
              <a:buNone/>
            </a:pPr>
            <a:endParaRPr lang="en-US" altLang="en-US" smtClean="0"/>
          </a:p>
          <a:p>
            <a:pPr marL="584200" indent="-584200" eaLnBrk="1" hangingPunct="1">
              <a:lnSpc>
                <a:spcPct val="90000"/>
              </a:lnSpc>
              <a:buFontTx/>
              <a:buNone/>
            </a:pPr>
            <a:endParaRPr lang="en-US" altLang="en-US" smtClean="0"/>
          </a:p>
          <a:p>
            <a:pPr marL="584200" indent="-584200" eaLnBrk="1" hangingPunct="1">
              <a:lnSpc>
                <a:spcPct val="90000"/>
              </a:lnSpc>
              <a:buFontTx/>
              <a:buNone/>
            </a:pPr>
            <a:endParaRPr lang="en-US" altLang="en-US" smtClean="0"/>
          </a:p>
          <a:p>
            <a:pPr marL="584200" indent="-584200" eaLnBrk="1" hangingPunct="1">
              <a:lnSpc>
                <a:spcPct val="90000"/>
              </a:lnSpc>
              <a:buFontTx/>
              <a:buNone/>
            </a:pPr>
            <a:r>
              <a:rPr lang="en-US" altLang="en-US" smtClean="0"/>
              <a:t>16x = 100</a:t>
            </a:r>
          </a:p>
          <a:p>
            <a:pPr marL="584200" indent="-584200" eaLnBrk="1" hangingPunct="1">
              <a:lnSpc>
                <a:spcPct val="90000"/>
              </a:lnSpc>
              <a:buFontTx/>
              <a:buNone/>
            </a:pPr>
            <a:endParaRPr lang="en-US" altLang="en-US" smtClean="0"/>
          </a:p>
          <a:p>
            <a:pPr marL="584200" indent="-584200" eaLnBrk="1" hangingPunct="1">
              <a:lnSpc>
                <a:spcPct val="90000"/>
              </a:lnSpc>
              <a:buFontTx/>
              <a:buNone/>
            </a:pPr>
            <a:r>
              <a:rPr lang="en-US" altLang="en-US" sz="3100" smtClean="0"/>
              <a:t>x = </a:t>
            </a:r>
            <a:r>
              <a:rPr lang="en-US" altLang="en-US" sz="3100" b="1" smtClean="0"/>
              <a:t>6.25 lbs. of fertilizer </a:t>
            </a:r>
            <a:br>
              <a:rPr lang="en-US" altLang="en-US" sz="3100" b="1" smtClean="0"/>
            </a:br>
            <a:r>
              <a:rPr lang="en-US" altLang="en-US" sz="3100" b="1" smtClean="0"/>
              <a:t>for every 1000 sq. ft.</a:t>
            </a:r>
          </a:p>
        </p:txBody>
      </p:sp>
      <p:pic>
        <p:nvPicPr>
          <p:cNvPr id="59397"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2087" t="38889" r="10262" b="47223"/>
          <a:stretch>
            <a:fillRect/>
          </a:stretch>
        </p:blipFill>
        <p:spPr bwMode="auto">
          <a:xfrm>
            <a:off x="381000" y="2667000"/>
            <a:ext cx="84582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9397"/>
                                        </p:tgtEl>
                                        <p:attrNameLst>
                                          <p:attrName>style.visibility</p:attrName>
                                        </p:attrNameLst>
                                      </p:cBhvr>
                                      <p:to>
                                        <p:strVal val="visible"/>
                                      </p:to>
                                    </p:set>
                                    <p:anim calcmode="lin" valueType="num">
                                      <p:cBhvr additive="base">
                                        <p:cTn id="7" dur="500" fill="hold"/>
                                        <p:tgtEl>
                                          <p:spTgt spid="59397"/>
                                        </p:tgtEl>
                                        <p:attrNameLst>
                                          <p:attrName>ppt_x</p:attrName>
                                        </p:attrNameLst>
                                      </p:cBhvr>
                                      <p:tavLst>
                                        <p:tav tm="0">
                                          <p:val>
                                            <p:strVal val="#ppt_x"/>
                                          </p:val>
                                        </p:tav>
                                        <p:tav tm="100000">
                                          <p:val>
                                            <p:strVal val="#ppt_x"/>
                                          </p:val>
                                        </p:tav>
                                      </p:tavLst>
                                    </p:anim>
                                    <p:anim calcmode="lin" valueType="num">
                                      <p:cBhvr additive="base">
                                        <p:cTn id="8" dur="500" fill="hold"/>
                                        <p:tgtEl>
                                          <p:spTgt spid="5939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4" end="4"/>
                                            </p:txEl>
                                          </p:spTgt>
                                        </p:tgtEl>
                                        <p:attrNameLst>
                                          <p:attrName>style.visibility</p:attrName>
                                        </p:attrNameLst>
                                      </p:cBhvr>
                                      <p:to>
                                        <p:strVal val="visible"/>
                                      </p:to>
                                    </p:set>
                                    <p:anim calcmode="lin" valueType="num">
                                      <p:cBhvr additive="base">
                                        <p:cTn id="13" dur="5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9395">
                                            <p:txEl>
                                              <p:pRg st="6" end="6"/>
                                            </p:txEl>
                                          </p:spTgt>
                                        </p:tgtEl>
                                        <p:attrNameLst>
                                          <p:attrName>style.visibility</p:attrName>
                                        </p:attrNameLst>
                                      </p:cBhvr>
                                      <p:to>
                                        <p:strVal val="visible"/>
                                      </p:to>
                                    </p:set>
                                    <p:anim calcmode="lin" valueType="num">
                                      <p:cBhvr additive="base">
                                        <p:cTn id="19" dur="500" fill="hold"/>
                                        <p:tgtEl>
                                          <p:spTgt spid="5939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2ED7C19-EF02-4EFD-8094-D5096EE8BBE9}" type="slidenum">
              <a:rPr lang="en-US" altLang="en-US" sz="1400" smtClean="0"/>
              <a:pPr eaLnBrk="1" hangingPunct="1"/>
              <a:t>13</a:t>
            </a:fld>
            <a:endParaRPr lang="en-US" altLang="en-US" sz="1400" smtClean="0"/>
          </a:p>
        </p:txBody>
      </p:sp>
      <p:sp>
        <p:nvSpPr>
          <p:cNvPr id="17411" name="Rectangle 2"/>
          <p:cNvSpPr>
            <a:spLocks noGrp="1" noChangeArrowheads="1"/>
          </p:cNvSpPr>
          <p:nvPr>
            <p:ph type="title"/>
          </p:nvPr>
        </p:nvSpPr>
        <p:spPr/>
        <p:txBody>
          <a:bodyPr/>
          <a:lstStyle/>
          <a:p>
            <a:pPr eaLnBrk="1" hangingPunct="1"/>
            <a:r>
              <a:rPr lang="en-US" altLang="en-US" smtClean="0"/>
              <a:t>Calculations Depends on Form</a:t>
            </a:r>
          </a:p>
        </p:txBody>
      </p:sp>
      <p:sp>
        <p:nvSpPr>
          <p:cNvPr id="17412" name="Rectangle 3"/>
          <p:cNvSpPr>
            <a:spLocks noGrp="1" noChangeArrowheads="1"/>
          </p:cNvSpPr>
          <p:nvPr>
            <p:ph type="body" idx="1"/>
          </p:nvPr>
        </p:nvSpPr>
        <p:spPr/>
        <p:txBody>
          <a:bodyPr/>
          <a:lstStyle/>
          <a:p>
            <a:pPr eaLnBrk="1" hangingPunct="1">
              <a:buClr>
                <a:srgbClr val="00CC00"/>
              </a:buClr>
            </a:pPr>
            <a:r>
              <a:rPr lang="en-US" altLang="en-US" smtClean="0"/>
              <a:t>Dry fertilizers are expressed in weight measurements</a:t>
            </a:r>
          </a:p>
          <a:p>
            <a:pPr eaLnBrk="1" hangingPunct="1">
              <a:buClr>
                <a:srgbClr val="00CC00"/>
              </a:buClr>
            </a:pPr>
            <a:r>
              <a:rPr lang="en-US" altLang="en-US" smtClean="0"/>
              <a:t>Liquid or water soluble fertilizers are expressed in parts per million (ppm)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3FD89D2-3967-4396-B1AF-BD3C7823BD9F}" type="slidenum">
              <a:rPr lang="en-US" altLang="en-US" sz="1400" smtClean="0"/>
              <a:pPr eaLnBrk="1" hangingPunct="1"/>
              <a:t>14</a:t>
            </a:fld>
            <a:endParaRPr lang="en-US" altLang="en-US" sz="1400" smtClean="0"/>
          </a:p>
        </p:txBody>
      </p:sp>
      <p:sp>
        <p:nvSpPr>
          <p:cNvPr id="18435" name="Rectangle 2"/>
          <p:cNvSpPr>
            <a:spLocks noGrp="1" noChangeArrowheads="1"/>
          </p:cNvSpPr>
          <p:nvPr>
            <p:ph type="title"/>
          </p:nvPr>
        </p:nvSpPr>
        <p:spPr/>
        <p:txBody>
          <a:bodyPr/>
          <a:lstStyle/>
          <a:p>
            <a:pPr eaLnBrk="1" hangingPunct="1"/>
            <a:r>
              <a:rPr lang="en-US" altLang="en-US" smtClean="0"/>
              <a:t>Fertilizer Cost</a:t>
            </a:r>
          </a:p>
        </p:txBody>
      </p:sp>
      <p:sp>
        <p:nvSpPr>
          <p:cNvPr id="62467" name="Rectangle 3"/>
          <p:cNvSpPr>
            <a:spLocks noGrp="1" noChangeArrowheads="1"/>
          </p:cNvSpPr>
          <p:nvPr>
            <p:ph type="body" idx="1"/>
          </p:nvPr>
        </p:nvSpPr>
        <p:spPr/>
        <p:txBody>
          <a:bodyPr/>
          <a:lstStyle/>
          <a:p>
            <a:pPr eaLnBrk="1" hangingPunct="1">
              <a:buFontTx/>
              <a:buNone/>
            </a:pPr>
            <a:r>
              <a:rPr lang="en-US" altLang="en-US" sz="2800" smtClean="0"/>
              <a:t>Cost can be confusing…</a:t>
            </a:r>
          </a:p>
          <a:p>
            <a:pPr eaLnBrk="1" hangingPunct="1">
              <a:buFontTx/>
              <a:buNone/>
            </a:pPr>
            <a:endParaRPr lang="en-US" altLang="en-US" sz="2800" smtClean="0"/>
          </a:p>
          <a:p>
            <a:pPr eaLnBrk="1" hangingPunct="1">
              <a:buFontTx/>
              <a:buNone/>
            </a:pPr>
            <a:r>
              <a:rPr lang="en-US" altLang="en-US" sz="2800" smtClean="0"/>
              <a:t>Why does a 100 lb bag of 20-20-20 cost twice as much as a 100 lb bag of 10-10-10?</a:t>
            </a:r>
          </a:p>
          <a:p>
            <a:pPr eaLnBrk="1" hangingPunct="1">
              <a:buFontTx/>
              <a:buNone/>
            </a:pPr>
            <a:endParaRPr lang="en-US" altLang="en-US" sz="2800" smtClean="0"/>
          </a:p>
          <a:p>
            <a:pPr eaLnBrk="1" hangingPunct="1">
              <a:buFontTx/>
              <a:buNone/>
            </a:pPr>
            <a:r>
              <a:rPr lang="en-US" altLang="en-US" sz="2800" smtClean="0"/>
              <a:t>Nutrient content is based on percentage, 20-20-20 has twice as much nutrient value as 10-10-10.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67">
                                            <p:txEl>
                                              <p:pRg st="4" end="4"/>
                                            </p:txEl>
                                          </p:spTgt>
                                        </p:tgtEl>
                                        <p:attrNameLst>
                                          <p:attrName>style.visibility</p:attrName>
                                        </p:attrNameLst>
                                      </p:cBhvr>
                                      <p:to>
                                        <p:strVal val="visible"/>
                                      </p:to>
                                    </p:set>
                                    <p:anim calcmode="lin" valueType="num">
                                      <p:cBhvr additive="base">
                                        <p:cTn id="7" dur="500" fill="hold"/>
                                        <p:tgtEl>
                                          <p:spTgt spid="62467">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379ABB7-892E-4E2F-8463-4AD4631B8B70}" type="slidenum">
              <a:rPr lang="en-US" altLang="en-US" sz="1400" smtClean="0"/>
              <a:pPr eaLnBrk="1" hangingPunct="1"/>
              <a:t>15</a:t>
            </a:fld>
            <a:endParaRPr lang="en-US" altLang="en-US" sz="1400" smtClean="0"/>
          </a:p>
        </p:txBody>
      </p:sp>
      <p:sp>
        <p:nvSpPr>
          <p:cNvPr id="20483"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20484"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dirty="0" smtClean="0"/>
              <a:t>Parker, R. (2010). </a:t>
            </a:r>
            <a:r>
              <a:rPr lang="en-US" altLang="en-US" i="1" dirty="0" smtClean="0"/>
              <a:t>Plant and soil science: Fundamentals and applications</a:t>
            </a:r>
            <a:r>
              <a:rPr lang="en-US" altLang="en-US" dirty="0" smtClean="0"/>
              <a:t>. Clifton Park, NY: Delmar.</a:t>
            </a:r>
          </a:p>
          <a:p>
            <a:pPr eaLnBrk="1" hangingPunct="1">
              <a:buFontTx/>
              <a:buNone/>
            </a:pPr>
            <a:endParaRPr lang="en-US" altLang="en-US" dirty="0" smtClean="0"/>
          </a:p>
          <a:p>
            <a:pPr eaLnBrk="1" hangingPunct="1">
              <a:buFontTx/>
              <a:buNone/>
            </a:pPr>
            <a:r>
              <a:rPr lang="en-US" altLang="en-US" smtClean="0"/>
              <a:t>Plaster, Edward J. (1992). </a:t>
            </a:r>
            <a:r>
              <a:rPr lang="en-US" altLang="en-US" i="1" dirty="0" smtClean="0"/>
              <a:t>Soil science and management (2</a:t>
            </a:r>
            <a:r>
              <a:rPr lang="en-US" altLang="en-US" i="1" baseline="30000" dirty="0" smtClean="0"/>
              <a:t>nd</a:t>
            </a:r>
            <a:r>
              <a:rPr lang="en-US" altLang="en-US" i="1" dirty="0" smtClean="0"/>
              <a:t> Ed.). Albany, NY: Delmar.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3F0B2AB-E434-4221-87C6-690AF228771E}" type="slidenum">
              <a:rPr lang="en-US" altLang="en-US" sz="1400" smtClean="0"/>
              <a:pPr eaLnBrk="1" hangingPunct="1"/>
              <a:t>2</a:t>
            </a:fld>
            <a:endParaRPr lang="en-US" altLang="en-US" sz="1400" smtClean="0"/>
          </a:p>
        </p:txBody>
      </p:sp>
      <p:sp>
        <p:nvSpPr>
          <p:cNvPr id="4099" name="Rectangle 4"/>
          <p:cNvSpPr>
            <a:spLocks noGrp="1" noChangeArrowheads="1"/>
          </p:cNvSpPr>
          <p:nvPr>
            <p:ph type="title"/>
          </p:nvPr>
        </p:nvSpPr>
        <p:spPr>
          <a:xfrm>
            <a:off x="533400" y="2819400"/>
            <a:ext cx="8229600" cy="2057400"/>
          </a:xfrm>
        </p:spPr>
        <p:txBody>
          <a:bodyPr/>
          <a:lstStyle/>
          <a:p>
            <a:pPr eaLnBrk="1" hangingPunct="1"/>
            <a:r>
              <a:rPr lang="en-US" altLang="en-US" smtClean="0"/>
              <a:t>A Plant’s Grocery Store</a:t>
            </a:r>
            <a:br>
              <a:rPr lang="en-US" altLang="en-US" smtClean="0"/>
            </a:br>
            <a:r>
              <a:rPr lang="en-US" altLang="en-US" smtClean="0"/>
              <a:t/>
            </a:r>
            <a:br>
              <a:rPr lang="en-US" altLang="en-US" smtClean="0"/>
            </a:br>
            <a:r>
              <a:rPr lang="en-US" altLang="en-US" sz="2800" smtClean="0"/>
              <a:t>Unit 6 – The Growing Environment</a:t>
            </a:r>
            <a:br>
              <a:rPr lang="en-US" altLang="en-US" sz="2800" smtClean="0"/>
            </a:br>
            <a:r>
              <a:rPr lang="en-US" altLang="en-US" sz="2800" smtClean="0"/>
              <a:t>Lesson 6.1 Plant Food</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885BA4-A406-424A-8B06-A9BFA5586AE9}" type="slidenum">
              <a:rPr lang="en-US" altLang="en-US" sz="1400" smtClean="0"/>
              <a:pPr eaLnBrk="1" hangingPunct="1"/>
              <a:t>3</a:t>
            </a:fld>
            <a:endParaRPr lang="en-US" altLang="en-US" sz="1400" smtClean="0"/>
          </a:p>
        </p:txBody>
      </p:sp>
      <p:sp>
        <p:nvSpPr>
          <p:cNvPr id="5123" name="Rectangle 2"/>
          <p:cNvSpPr>
            <a:spLocks noGrp="1" noChangeArrowheads="1"/>
          </p:cNvSpPr>
          <p:nvPr>
            <p:ph type="title"/>
          </p:nvPr>
        </p:nvSpPr>
        <p:spPr/>
        <p:txBody>
          <a:bodyPr/>
          <a:lstStyle/>
          <a:p>
            <a:pPr eaLnBrk="1" hangingPunct="1"/>
            <a:r>
              <a:rPr lang="en-US" altLang="en-US" smtClean="0"/>
              <a:t>Sources of Plant Nutrients</a:t>
            </a:r>
          </a:p>
        </p:txBody>
      </p:sp>
      <p:sp>
        <p:nvSpPr>
          <p:cNvPr id="5124" name="Rectangle 3"/>
          <p:cNvSpPr>
            <a:spLocks noGrp="1" noChangeArrowheads="1"/>
          </p:cNvSpPr>
          <p:nvPr>
            <p:ph type="body" idx="1"/>
          </p:nvPr>
        </p:nvSpPr>
        <p:spPr/>
        <p:txBody>
          <a:bodyPr/>
          <a:lstStyle/>
          <a:p>
            <a:pPr eaLnBrk="1" hangingPunct="1">
              <a:buClr>
                <a:srgbClr val="00CC00"/>
              </a:buClr>
            </a:pPr>
            <a:r>
              <a:rPr lang="en-US" altLang="en-US" dirty="0" smtClean="0"/>
              <a:t>Organic substances</a:t>
            </a:r>
          </a:p>
          <a:p>
            <a:pPr eaLnBrk="1" hangingPunct="1">
              <a:buClr>
                <a:srgbClr val="00CC00"/>
              </a:buClr>
            </a:pPr>
            <a:r>
              <a:rPr lang="en-US" altLang="en-US" dirty="0" smtClean="0"/>
              <a:t>Legumes</a:t>
            </a:r>
          </a:p>
          <a:p>
            <a:pPr eaLnBrk="1" hangingPunct="1">
              <a:buClr>
                <a:srgbClr val="00CC00"/>
              </a:buClr>
            </a:pPr>
            <a:r>
              <a:rPr lang="en-US" altLang="en-US" dirty="0" smtClean="0"/>
              <a:t>Chemical fertilizers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2D3DF62-EA24-40F0-A21B-83DB5F33E2B5}" type="slidenum">
              <a:rPr lang="en-US" altLang="en-US" sz="1400" smtClean="0"/>
              <a:pPr eaLnBrk="1" hangingPunct="1"/>
              <a:t>4</a:t>
            </a:fld>
            <a:endParaRPr lang="en-US" altLang="en-US" sz="1400" smtClean="0"/>
          </a:p>
        </p:txBody>
      </p:sp>
      <p:sp>
        <p:nvSpPr>
          <p:cNvPr id="6147" name="Rectangle 2"/>
          <p:cNvSpPr>
            <a:spLocks noGrp="1" noChangeArrowheads="1"/>
          </p:cNvSpPr>
          <p:nvPr>
            <p:ph type="title"/>
          </p:nvPr>
        </p:nvSpPr>
        <p:spPr/>
        <p:txBody>
          <a:bodyPr/>
          <a:lstStyle/>
          <a:p>
            <a:pPr eaLnBrk="1" hangingPunct="1"/>
            <a:r>
              <a:rPr lang="en-US" altLang="en-US" dirty="0" smtClean="0"/>
              <a:t>Organic Substances</a:t>
            </a:r>
          </a:p>
        </p:txBody>
      </p:sp>
      <p:sp>
        <p:nvSpPr>
          <p:cNvPr id="6148" name="Rectangle 3"/>
          <p:cNvSpPr>
            <a:spLocks noGrp="1" noChangeArrowheads="1"/>
          </p:cNvSpPr>
          <p:nvPr>
            <p:ph type="body" idx="1"/>
          </p:nvPr>
        </p:nvSpPr>
        <p:spPr/>
        <p:txBody>
          <a:bodyPr/>
          <a:lstStyle/>
          <a:p>
            <a:pPr eaLnBrk="1" hangingPunct="1"/>
            <a:r>
              <a:rPr lang="en-US" altLang="en-US" dirty="0" smtClean="0"/>
              <a:t>Examples: manure, sludge, and compost</a:t>
            </a:r>
          </a:p>
          <a:p>
            <a:pPr eaLnBrk="1" hangingPunct="1"/>
            <a:r>
              <a:rPr lang="en-US" altLang="en-US" dirty="0" smtClean="0"/>
              <a:t>Manure contains nutrients in varying amounts.</a:t>
            </a:r>
          </a:p>
          <a:p>
            <a:pPr eaLnBrk="1" hangingPunct="1"/>
            <a:r>
              <a:rPr lang="en-US" altLang="en-US" dirty="0" smtClean="0"/>
              <a:t>Sludge is </a:t>
            </a:r>
            <a:r>
              <a:rPr lang="en-US" altLang="en-US" dirty="0" smtClean="0">
                <a:solidFill>
                  <a:srgbClr val="FF0000"/>
                </a:solidFill>
              </a:rPr>
              <a:t>processed</a:t>
            </a:r>
            <a:r>
              <a:rPr lang="en-US" altLang="en-US" dirty="0" smtClean="0"/>
              <a:t> human waste. </a:t>
            </a:r>
          </a:p>
          <a:p>
            <a:pPr eaLnBrk="1" hangingPunct="1"/>
            <a:r>
              <a:rPr lang="en-US" altLang="en-US" dirty="0" smtClean="0"/>
              <a:t>Composting raises organic matter content and destroys pathogens.</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3104896-1B6C-4A16-896D-FDDDEDCEB1D5}" type="slidenum">
              <a:rPr lang="en-US" altLang="en-US" sz="1400" smtClean="0"/>
              <a:pPr eaLnBrk="1" hangingPunct="1"/>
              <a:t>5</a:t>
            </a:fld>
            <a:endParaRPr lang="en-US" altLang="en-US" sz="1400" smtClean="0"/>
          </a:p>
        </p:txBody>
      </p:sp>
      <p:sp>
        <p:nvSpPr>
          <p:cNvPr id="7171" name="Rectangle 2"/>
          <p:cNvSpPr>
            <a:spLocks noGrp="1" noChangeArrowheads="1"/>
          </p:cNvSpPr>
          <p:nvPr>
            <p:ph type="title"/>
          </p:nvPr>
        </p:nvSpPr>
        <p:spPr/>
        <p:txBody>
          <a:bodyPr/>
          <a:lstStyle/>
          <a:p>
            <a:pPr eaLnBrk="1" hangingPunct="1"/>
            <a:r>
              <a:rPr lang="en-US" altLang="en-US" smtClean="0"/>
              <a:t>Legumes</a:t>
            </a:r>
          </a:p>
        </p:txBody>
      </p:sp>
      <p:sp>
        <p:nvSpPr>
          <p:cNvPr id="7172" name="Rectangle 3"/>
          <p:cNvSpPr>
            <a:spLocks noGrp="1" noChangeArrowheads="1"/>
          </p:cNvSpPr>
          <p:nvPr>
            <p:ph type="body" idx="1"/>
          </p:nvPr>
        </p:nvSpPr>
        <p:spPr/>
        <p:txBody>
          <a:bodyPr/>
          <a:lstStyle/>
          <a:p>
            <a:pPr eaLnBrk="1" hangingPunct="1"/>
            <a:r>
              <a:rPr lang="en-US" altLang="en-US" dirty="0" smtClean="0"/>
              <a:t>Examples: peanuts, soybeans, and vetch</a:t>
            </a:r>
          </a:p>
          <a:p>
            <a:pPr eaLnBrk="1" hangingPunct="1"/>
            <a:r>
              <a:rPr lang="en-US" altLang="en-US" dirty="0" smtClean="0"/>
              <a:t>Legumes “fix” nitrogen.</a:t>
            </a:r>
          </a:p>
          <a:p>
            <a:pPr eaLnBrk="1" hangingPunct="1"/>
            <a:r>
              <a:rPr lang="en-US" altLang="en-US" dirty="0" smtClean="0"/>
              <a:t>Improve nitrogen content of the soil</a:t>
            </a:r>
            <a:r>
              <a:rPr lang="en-US" altLang="en-US" dirty="0"/>
              <a:t>.</a:t>
            </a:r>
            <a:endParaRPr lang="en-US" altLang="en-US" dirty="0" smtClean="0"/>
          </a:p>
          <a:p>
            <a:pPr eaLnBrk="1" hangingPunct="1"/>
            <a:r>
              <a:rPr lang="en-US" altLang="en-US" dirty="0" smtClean="0"/>
              <a:t>Most other crops deplete nitrogen.</a:t>
            </a:r>
          </a:p>
          <a:p>
            <a:pPr eaLnBrk="1" hangingPunct="1"/>
            <a:r>
              <a:rPr lang="en-US" altLang="en-US" dirty="0" smtClean="0"/>
              <a:t>Often rotated with nitrogen-depleting crops.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F8FDD2C-F08B-40EE-B979-34DF43C1D317}" type="slidenum">
              <a:rPr lang="en-US" altLang="en-US" sz="1400" smtClean="0"/>
              <a:pPr eaLnBrk="1" hangingPunct="1"/>
              <a:t>6</a:t>
            </a:fld>
            <a:endParaRPr lang="en-US" altLang="en-US" sz="1400" smtClean="0"/>
          </a:p>
        </p:txBody>
      </p:sp>
      <p:sp>
        <p:nvSpPr>
          <p:cNvPr id="8195" name="Rectangle 2"/>
          <p:cNvSpPr>
            <a:spLocks noGrp="1" noChangeArrowheads="1"/>
          </p:cNvSpPr>
          <p:nvPr>
            <p:ph type="title"/>
          </p:nvPr>
        </p:nvSpPr>
        <p:spPr/>
        <p:txBody>
          <a:bodyPr/>
          <a:lstStyle/>
          <a:p>
            <a:pPr eaLnBrk="1" hangingPunct="1"/>
            <a:r>
              <a:rPr lang="en-US" altLang="en-US" smtClean="0"/>
              <a:t>Chemical Fertilizers</a:t>
            </a:r>
          </a:p>
        </p:txBody>
      </p:sp>
      <p:sp>
        <p:nvSpPr>
          <p:cNvPr id="8196" name="Rectangle 3"/>
          <p:cNvSpPr>
            <a:spLocks noGrp="1" noChangeArrowheads="1"/>
          </p:cNvSpPr>
          <p:nvPr>
            <p:ph type="body" idx="1"/>
          </p:nvPr>
        </p:nvSpPr>
        <p:spPr/>
        <p:txBody>
          <a:bodyPr/>
          <a:lstStyle/>
          <a:p>
            <a:pPr eaLnBrk="1" hangingPunct="1">
              <a:buFontTx/>
              <a:buNone/>
            </a:pPr>
            <a:r>
              <a:rPr lang="en-US" altLang="en-US" dirty="0" smtClean="0"/>
              <a:t>Manufactured fertilizers </a:t>
            </a:r>
          </a:p>
          <a:p>
            <a:pPr eaLnBrk="1" hangingPunct="1">
              <a:buFontTx/>
              <a:buNone/>
            </a:pPr>
            <a:r>
              <a:rPr lang="en-US" altLang="en-US" dirty="0" smtClean="0"/>
              <a:t>Inorganic compounds concentrate desired nutrients</a:t>
            </a:r>
          </a:p>
          <a:p>
            <a:pPr eaLnBrk="1" hangingPunct="1">
              <a:buFontTx/>
              <a:buNone/>
            </a:pPr>
            <a:endParaRPr lang="en-US" altLang="en-US" dirty="0" smtClean="0"/>
          </a:p>
        </p:txBody>
      </p:sp>
      <p:graphicFrame>
        <p:nvGraphicFramePr>
          <p:cNvPr id="49182" name="Group 30"/>
          <p:cNvGraphicFramePr>
            <a:graphicFrameLocks noGrp="1"/>
          </p:cNvGraphicFramePr>
          <p:nvPr/>
        </p:nvGraphicFramePr>
        <p:xfrm>
          <a:off x="381000" y="3505200"/>
          <a:ext cx="8458200" cy="2587722"/>
        </p:xfrm>
        <a:graphic>
          <a:graphicData uri="http://schemas.openxmlformats.org/drawingml/2006/table">
            <a:tbl>
              <a:tblPr/>
              <a:tblGrid>
                <a:gridCol w="4648200"/>
                <a:gridCol w="3810000"/>
              </a:tblGrid>
              <a:tr h="5333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Benefits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Disadvantages</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054251">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Easy to apply</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Concentrated</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Readily available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Formulated to plant needs</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Expensive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Arial" charset="0"/>
                        </a:rPr>
                        <a:t> Petroleum based</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24F86D8-A1DF-4729-A520-88FBE61DD99F}" type="slidenum">
              <a:rPr lang="en-US" altLang="en-US" sz="1400" smtClean="0"/>
              <a:pPr eaLnBrk="1" hangingPunct="1"/>
              <a:t>7</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smtClean="0"/>
              <a:t>Forms of Chemical Fertilizers</a:t>
            </a:r>
          </a:p>
        </p:txBody>
      </p:sp>
      <p:sp>
        <p:nvSpPr>
          <p:cNvPr id="60419" name="Rectangle 3"/>
          <p:cNvSpPr>
            <a:spLocks noGrp="1" noChangeArrowheads="1"/>
          </p:cNvSpPr>
          <p:nvPr>
            <p:ph type="body" idx="1"/>
          </p:nvPr>
        </p:nvSpPr>
        <p:spPr/>
        <p:txBody>
          <a:bodyPr/>
          <a:lstStyle/>
          <a:p>
            <a:pPr eaLnBrk="1" hangingPunct="1">
              <a:buFontTx/>
              <a:buNone/>
            </a:pPr>
            <a:r>
              <a:rPr lang="en-US" altLang="en-US" smtClean="0"/>
              <a:t>Commercial chemical fertilizer comes in different forms:</a:t>
            </a:r>
          </a:p>
          <a:p>
            <a:pPr eaLnBrk="1" hangingPunct="1">
              <a:buClr>
                <a:srgbClr val="00CC00"/>
              </a:buClr>
            </a:pPr>
            <a:r>
              <a:rPr lang="en-US" altLang="en-US" smtClean="0"/>
              <a:t>Dry (granular or pelleted)</a:t>
            </a:r>
          </a:p>
          <a:p>
            <a:pPr eaLnBrk="1" hangingPunct="1">
              <a:buClr>
                <a:srgbClr val="00CC00"/>
              </a:buClr>
            </a:pPr>
            <a:r>
              <a:rPr lang="en-US" altLang="en-US" smtClean="0"/>
              <a:t>Liquid</a:t>
            </a:r>
          </a:p>
          <a:p>
            <a:pPr eaLnBrk="1" hangingPunct="1">
              <a:buClr>
                <a:srgbClr val="00CC00"/>
              </a:buClr>
            </a:pPr>
            <a:r>
              <a:rPr lang="en-US" altLang="en-US" smtClean="0"/>
              <a:t>Water soluble powder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anim calcmode="lin" valueType="num">
                                      <p:cBhvr additive="base">
                                        <p:cTn id="7"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0419">
                                            <p:txEl>
                                              <p:pRg st="2" end="2"/>
                                            </p:txEl>
                                          </p:spTgt>
                                        </p:tgtEl>
                                        <p:attrNameLst>
                                          <p:attrName>style.visibility</p:attrName>
                                        </p:attrNameLst>
                                      </p:cBhvr>
                                      <p:to>
                                        <p:strVal val="visible"/>
                                      </p:to>
                                    </p:set>
                                    <p:anim calcmode="lin" valueType="num">
                                      <p:cBhvr additive="base">
                                        <p:cTn id="13"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0419">
                                            <p:txEl>
                                              <p:pRg st="3" end="3"/>
                                            </p:txEl>
                                          </p:spTgt>
                                        </p:tgtEl>
                                        <p:attrNameLst>
                                          <p:attrName>style.visibility</p:attrName>
                                        </p:attrNameLst>
                                      </p:cBhvr>
                                      <p:to>
                                        <p:strVal val="visible"/>
                                      </p:to>
                                    </p:set>
                                    <p:anim calcmode="lin" valueType="num">
                                      <p:cBhvr additive="base">
                                        <p:cTn id="19" dur="5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F4E438A-DBB5-4442-8206-50861BA89C34}" type="slidenum">
              <a:rPr lang="en-US" altLang="en-US" sz="1400" smtClean="0"/>
              <a:pPr eaLnBrk="1" hangingPunct="1"/>
              <a:t>8</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mtClean="0"/>
              <a:t>What the Numbers Mean</a:t>
            </a:r>
          </a:p>
        </p:txBody>
      </p:sp>
      <p:sp>
        <p:nvSpPr>
          <p:cNvPr id="10244" name="Rectangle 3"/>
          <p:cNvSpPr>
            <a:spLocks noGrp="1" noChangeArrowheads="1"/>
          </p:cNvSpPr>
          <p:nvPr>
            <p:ph type="body" idx="1"/>
          </p:nvPr>
        </p:nvSpPr>
        <p:spPr>
          <a:xfrm>
            <a:off x="457200" y="1828800"/>
            <a:ext cx="8229600" cy="2590800"/>
          </a:xfrm>
        </p:spPr>
        <p:txBody>
          <a:bodyPr/>
          <a:lstStyle/>
          <a:p>
            <a:pPr eaLnBrk="1" hangingPunct="1">
              <a:buFontTx/>
              <a:buNone/>
            </a:pPr>
            <a:r>
              <a:rPr lang="en-US" altLang="en-US" dirty="0" smtClean="0"/>
              <a:t>The set of three numbers of a fertilizer analysis is the N-P-K percentage.</a:t>
            </a:r>
          </a:p>
          <a:p>
            <a:pPr eaLnBrk="1" hangingPunct="1">
              <a:buFontTx/>
              <a:buNone/>
            </a:pPr>
            <a:endParaRPr lang="en-US" altLang="en-US" sz="2000" dirty="0" smtClean="0"/>
          </a:p>
          <a:p>
            <a:pPr eaLnBrk="1" hangingPunct="1">
              <a:buFontTx/>
              <a:buNone/>
            </a:pPr>
            <a:r>
              <a:rPr lang="en-US" altLang="en-US" dirty="0" smtClean="0"/>
              <a:t>Example: A bag of 10-20-10 means the bag contains:</a:t>
            </a:r>
          </a:p>
        </p:txBody>
      </p:sp>
      <p:sp>
        <p:nvSpPr>
          <p:cNvPr id="10245" name="Text Box 4"/>
          <p:cNvSpPr txBox="1">
            <a:spLocks noChangeArrowheads="1"/>
          </p:cNvSpPr>
          <p:nvPr/>
        </p:nvSpPr>
        <p:spPr bwMode="auto">
          <a:xfrm>
            <a:off x="990600" y="4495800"/>
            <a:ext cx="6477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193800" indent="-381000"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buClr>
                <a:srgbClr val="00CC00"/>
              </a:buClr>
              <a:buFontTx/>
              <a:buChar char="•"/>
            </a:pPr>
            <a:r>
              <a:rPr lang="en-US" altLang="en-US" sz="3200" dirty="0"/>
              <a:t>10% </a:t>
            </a:r>
            <a:r>
              <a:rPr lang="en-US" altLang="en-US" sz="3200" dirty="0" smtClean="0"/>
              <a:t>elemental nitrogen</a:t>
            </a:r>
            <a:endParaRPr lang="en-US" altLang="en-US" sz="3200" dirty="0"/>
          </a:p>
          <a:p>
            <a:pPr eaLnBrk="1" hangingPunct="1">
              <a:buClr>
                <a:srgbClr val="00CC00"/>
              </a:buClr>
              <a:buFontTx/>
              <a:buChar char="•"/>
            </a:pPr>
            <a:r>
              <a:rPr lang="en-US" altLang="en-US" sz="3200" dirty="0"/>
              <a:t>20% </a:t>
            </a:r>
            <a:r>
              <a:rPr lang="en-US" altLang="en-US" sz="3200" dirty="0" smtClean="0"/>
              <a:t>phosphate (P</a:t>
            </a:r>
            <a:r>
              <a:rPr lang="en-US" altLang="en-US" sz="3200" baseline="-25000" dirty="0" smtClean="0"/>
              <a:t>2</a:t>
            </a:r>
            <a:r>
              <a:rPr lang="en-US" altLang="en-US" sz="3200" dirty="0" smtClean="0"/>
              <a:t>O</a:t>
            </a:r>
            <a:r>
              <a:rPr lang="en-US" altLang="en-US" sz="3200" baseline="-25000" dirty="0" smtClean="0"/>
              <a:t>5</a:t>
            </a:r>
            <a:r>
              <a:rPr lang="en-US" altLang="en-US" sz="3200" dirty="0" smtClean="0"/>
              <a:t>)</a:t>
            </a:r>
            <a:endParaRPr lang="en-US" altLang="en-US" sz="3200" dirty="0"/>
          </a:p>
          <a:p>
            <a:pPr eaLnBrk="1" hangingPunct="1">
              <a:buClr>
                <a:srgbClr val="00CC00"/>
              </a:buClr>
              <a:buFontTx/>
              <a:buChar char="•"/>
            </a:pPr>
            <a:r>
              <a:rPr lang="en-US" altLang="en-US" sz="3200" dirty="0"/>
              <a:t>10% </a:t>
            </a:r>
            <a:r>
              <a:rPr lang="en-US" altLang="en-US" sz="3200" dirty="0" smtClean="0"/>
              <a:t>potash (K</a:t>
            </a:r>
            <a:r>
              <a:rPr lang="en-US" altLang="en-US" sz="3200" baseline="-25000" dirty="0" smtClean="0"/>
              <a:t>2</a:t>
            </a:r>
            <a:r>
              <a:rPr lang="en-US" altLang="en-US" sz="3200" dirty="0" smtClean="0"/>
              <a:t>O)</a:t>
            </a:r>
            <a:endParaRPr lang="en-US" alt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7CEF7BB-3CAC-4463-833E-A5E37DAFF6B8}" type="slidenum">
              <a:rPr lang="en-US" altLang="en-US" sz="1400" smtClean="0"/>
              <a:pPr eaLnBrk="1" hangingPunct="1"/>
              <a:t>9</a:t>
            </a:fld>
            <a:endParaRPr lang="en-US" altLang="en-US" sz="1400" smtClean="0"/>
          </a:p>
        </p:txBody>
      </p:sp>
      <p:sp>
        <p:nvSpPr>
          <p:cNvPr id="11267" name="Rectangle 2"/>
          <p:cNvSpPr>
            <a:spLocks noGrp="1" noChangeArrowheads="1"/>
          </p:cNvSpPr>
          <p:nvPr>
            <p:ph type="title"/>
          </p:nvPr>
        </p:nvSpPr>
        <p:spPr/>
        <p:txBody>
          <a:bodyPr/>
          <a:lstStyle/>
          <a:p>
            <a:pPr eaLnBrk="1" hangingPunct="1"/>
            <a:r>
              <a:rPr lang="en-US" altLang="en-US" smtClean="0"/>
              <a:t>Let’s do some math…</a:t>
            </a:r>
          </a:p>
        </p:txBody>
      </p:sp>
      <p:sp>
        <p:nvSpPr>
          <p:cNvPr id="53251" name="Rectangle 3"/>
          <p:cNvSpPr>
            <a:spLocks noGrp="1" noChangeArrowheads="1"/>
          </p:cNvSpPr>
          <p:nvPr>
            <p:ph type="body" idx="1"/>
          </p:nvPr>
        </p:nvSpPr>
        <p:spPr/>
        <p:txBody>
          <a:bodyPr/>
          <a:lstStyle/>
          <a:p>
            <a:pPr eaLnBrk="1" hangingPunct="1">
              <a:buFontTx/>
              <a:buNone/>
            </a:pPr>
            <a:r>
              <a:rPr lang="en-US" altLang="en-US" smtClean="0"/>
              <a:t>How much nitrogen is in a 100 lb. bag of 15-16-17 fertilizer?</a:t>
            </a:r>
          </a:p>
          <a:p>
            <a:pPr eaLnBrk="1" hangingPunct="1">
              <a:buFontTx/>
              <a:buNone/>
            </a:pPr>
            <a:endParaRPr lang="en-US" altLang="en-US" smtClean="0"/>
          </a:p>
          <a:p>
            <a:pPr algn="ctr" eaLnBrk="1" hangingPunct="1">
              <a:buFontTx/>
              <a:buNone/>
            </a:pPr>
            <a:r>
              <a:rPr lang="en-US" altLang="en-US" sz="4000" smtClean="0"/>
              <a:t>Correct: 15 lbs.</a:t>
            </a:r>
          </a:p>
          <a:p>
            <a:pPr eaLnBrk="1" hangingPunct="1">
              <a:buFontTx/>
              <a:buNone/>
            </a:pPr>
            <a:endParaRPr lang="en-US" altLang="en-US" sz="4000" smtClean="0"/>
          </a:p>
          <a:p>
            <a:pPr eaLnBrk="1" hangingPunct="1">
              <a:buFontTx/>
              <a:buNone/>
            </a:pPr>
            <a:r>
              <a:rPr lang="en-US" altLang="en-US" smtClean="0"/>
              <a:t>15% x 100 = .15 x 100 = 15 lbs.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1">
                                            <p:txEl>
                                              <p:pRg st="2" end="2"/>
                                            </p:txEl>
                                          </p:spTgt>
                                        </p:tgtEl>
                                        <p:attrNameLst>
                                          <p:attrName>style.visibility</p:attrName>
                                        </p:attrNameLst>
                                      </p:cBhvr>
                                      <p:to>
                                        <p:strVal val="visible"/>
                                      </p:to>
                                    </p:set>
                                    <p:anim calcmode="lin" valueType="num">
                                      <p:cBhvr additive="base">
                                        <p:cTn id="7"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251">
                                            <p:txEl>
                                              <p:pRg st="4" end="4"/>
                                            </p:txEl>
                                          </p:spTgt>
                                        </p:tgtEl>
                                        <p:attrNameLst>
                                          <p:attrName>style.visibility</p:attrName>
                                        </p:attrNameLst>
                                      </p:cBhvr>
                                      <p:to>
                                        <p:strVal val="visible"/>
                                      </p:to>
                                    </p:set>
                                    <p:anim calcmode="lin" valueType="num">
                                      <p:cBhvr additive="base">
                                        <p:cTn id="13"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754</TotalTime>
  <Words>1220</Words>
  <Application>Microsoft Office PowerPoint</Application>
  <PresentationFormat>On-screen Show (4:3)</PresentationFormat>
  <Paragraphs>195</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Verdana</vt:lpstr>
      <vt:lpstr>Plant_PowerPoint_Template</vt:lpstr>
      <vt:lpstr>PowerPoint Presentation</vt:lpstr>
      <vt:lpstr>A Plant’s Grocery Store  Unit 6 – The Growing Environment Lesson 6.1 Plant Food</vt:lpstr>
      <vt:lpstr>Sources of Plant Nutrients</vt:lpstr>
      <vt:lpstr>Organic Substances</vt:lpstr>
      <vt:lpstr>Legumes</vt:lpstr>
      <vt:lpstr>Chemical Fertilizers</vt:lpstr>
      <vt:lpstr>Forms of Chemical Fertilizers</vt:lpstr>
      <vt:lpstr>What the Numbers Mean</vt:lpstr>
      <vt:lpstr>Let’s do some math…</vt:lpstr>
      <vt:lpstr>Calculating Fertilizer Application Rates</vt:lpstr>
      <vt:lpstr>Let’s try a rate calculation…</vt:lpstr>
      <vt:lpstr>Problem Solved</vt:lpstr>
      <vt:lpstr>Calculations Depends on Form</vt:lpstr>
      <vt:lpstr>Fertilizer Cost</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Plant's Grocery Store</dc:title>
  <dc:subject>ASP - Unit 6 - Lesson 6.1 Plant Food</dc:subject>
  <dc:creator>Terry Toney and Dan Jansen</dc:creator>
  <cp:lastModifiedBy>Melanie Bloom</cp:lastModifiedBy>
  <cp:revision>31</cp:revision>
  <dcterms:created xsi:type="dcterms:W3CDTF">2008-10-30T07:19:56Z</dcterms:created>
  <dcterms:modified xsi:type="dcterms:W3CDTF">2015-04-18T17:25:56Z</dcterms:modified>
</cp:coreProperties>
</file>