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7" r:id="rId2"/>
    <p:sldId id="271" r:id="rId3"/>
    <p:sldId id="275" r:id="rId4"/>
    <p:sldId id="259" r:id="rId5"/>
    <p:sldId id="277" r:id="rId6"/>
    <p:sldId id="278" r:id="rId7"/>
    <p:sldId id="272" r:id="rId8"/>
    <p:sldId id="273" r:id="rId9"/>
    <p:sldId id="280" r:id="rId10"/>
    <p:sldId id="281" r:id="rId11"/>
    <p:sldId id="279" r:id="rId12"/>
  </p:sldIdLst>
  <p:sldSz cx="9144000" cy="6858000" type="screen4x3"/>
  <p:notesSz cx="6858000" cy="9144000"/>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n Jansen" initials="DJ"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6966" autoAdjust="0"/>
  </p:normalViewPr>
  <p:slideViewPr>
    <p:cSldViewPr>
      <p:cViewPr varScale="1">
        <p:scale>
          <a:sx n="50" d="100"/>
          <a:sy n="50" d="100"/>
        </p:scale>
        <p:origin x="1956" y="42"/>
      </p:cViewPr>
      <p:guideLst>
        <p:guide orient="horz" pos="2160"/>
        <p:guide pos="2880"/>
      </p:guideLst>
    </p:cSldViewPr>
  </p:slideViewPr>
  <p:notesTextViewPr>
    <p:cViewPr>
      <p:scale>
        <a:sx n="100" d="100"/>
        <a:sy n="100" d="100"/>
      </p:scale>
      <p:origin x="0" y="0"/>
    </p:cViewPr>
  </p:notesTextViewPr>
  <p:notesViewPr>
    <p:cSldViewPr>
      <p:cViewPr>
        <p:scale>
          <a:sx n="70" d="100"/>
          <a:sy n="70" d="100"/>
        </p:scale>
        <p:origin x="324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dirty="0"/>
              <a:t>Flower Parts and Function</a:t>
            </a:r>
          </a:p>
        </p:txBody>
      </p:sp>
      <p:sp>
        <p:nvSpPr>
          <p:cNvPr id="3481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a:t>Principles of Agricultural Science </a:t>
            </a:r>
            <a:r>
              <a:rPr lang="en-US" dirty="0" smtClean="0"/>
              <a:t>– Plant </a:t>
            </a:r>
            <a:endParaRPr lang="en-US" dirty="0"/>
          </a:p>
          <a:p>
            <a:pPr>
              <a:defRPr/>
            </a:pPr>
            <a:r>
              <a:rPr lang="en-US" dirty="0"/>
              <a:t>Unit 4 – Lesson 4.5 Flower Power</a:t>
            </a:r>
          </a:p>
        </p:txBody>
      </p:sp>
      <p:sp>
        <p:nvSpPr>
          <p:cNvPr id="3482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a:t>Curriculum for Agricultural Science Education </a:t>
            </a:r>
            <a:r>
              <a:rPr lang="en-US" dirty="0" smtClean="0"/>
              <a:t> </a:t>
            </a:r>
            <a:r>
              <a:rPr lang="en-US" dirty="0"/>
              <a:t>Copyright </a:t>
            </a:r>
            <a:r>
              <a:rPr lang="en-US" dirty="0" smtClean="0"/>
              <a:t>2015</a:t>
            </a:r>
            <a:endParaRPr lang="en-US" sz="1200" dirty="0"/>
          </a:p>
        </p:txBody>
      </p:sp>
      <p:sp>
        <p:nvSpPr>
          <p:cNvPr id="3482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C679E59-E904-4D5B-A69B-A07231AB46BC}" type="slidenum">
              <a:rPr lang="en-US"/>
              <a:pPr>
                <a:defRPr/>
              </a:pPr>
              <a:t>‹#›</a:t>
            </a:fld>
            <a:endParaRPr lang="en-US" dirty="0"/>
          </a:p>
        </p:txBody>
      </p:sp>
      <p:pic>
        <p:nvPicPr>
          <p:cNvPr id="28678" name="Picture 6"/>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320398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dirty="0"/>
              <a:t>Flower Parts and Function</a:t>
            </a:r>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smtClean="0"/>
              <a:t>Principles of Agricultural Science – Plant </a:t>
            </a:r>
          </a:p>
          <a:p>
            <a:pPr>
              <a:defRPr/>
            </a:pPr>
            <a:r>
              <a:rPr lang="en-US" dirty="0" smtClean="0"/>
              <a:t>Unit 4 – Lesson 4.5 Flower Power</a:t>
            </a:r>
            <a:endParaRPr lang="en-US" dirty="0"/>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smtClean="0"/>
              <a:t>Curriculum for Agricultural Science Education  Copyright 2015</a:t>
            </a:r>
            <a:endParaRPr lang="en-US" sz="1200" dirty="0"/>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5340440-040A-4055-AFBC-7FB68A502DD2}" type="slidenum">
              <a:rPr lang="en-US"/>
              <a:pPr>
                <a:defRPr/>
              </a:pPr>
              <a:t>‹#›</a:t>
            </a:fld>
            <a:endParaRPr lang="en-US" dirty="0"/>
          </a:p>
        </p:txBody>
      </p:sp>
      <p:pic>
        <p:nvPicPr>
          <p:cNvPr id="15368" name="Picture 8"/>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34839623"/>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Flower Parts and Function</a:t>
            </a:r>
          </a:p>
        </p:txBody>
      </p:sp>
      <p:sp>
        <p:nvSpPr>
          <p:cNvPr id="1638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 </a:t>
            </a:r>
          </a:p>
          <a:p>
            <a:pPr>
              <a:defRPr/>
            </a:pPr>
            <a:r>
              <a:rPr lang="en-US" sz="1200" dirty="0"/>
              <a:t>Unit 4 – Lesson 4.5 Flower Power</a:t>
            </a:r>
          </a:p>
        </p:txBody>
      </p:sp>
      <p:sp>
        <p:nvSpPr>
          <p:cNvPr id="1638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1638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B8112197-0113-414D-8C43-2FF70E57161D}" type="slidenum">
              <a:rPr lang="en-US" altLang="en-US" sz="1200" smtClean="0"/>
              <a:pPr eaLnBrk="1" hangingPunct="1"/>
              <a:t>1</a:t>
            </a:fld>
            <a:endParaRPr lang="en-US" altLang="en-US" sz="1200" dirty="0" smtClean="0"/>
          </a:p>
        </p:txBody>
      </p:sp>
      <p:sp>
        <p:nvSpPr>
          <p:cNvPr id="16390" name="Rectangle 2"/>
          <p:cNvSpPr>
            <a:spLocks noGrp="1" noRot="1" noChangeAspect="1" noChangeArrowheads="1" noTextEdit="1"/>
          </p:cNvSpPr>
          <p:nvPr>
            <p:ph type="sldImg"/>
          </p:nvPr>
        </p:nvSpPr>
        <p:spPr>
          <a:ln/>
        </p:spPr>
      </p:sp>
      <p:sp>
        <p:nvSpPr>
          <p:cNvPr id="163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Tree>
    <p:extLst>
      <p:ext uri="{BB962C8B-B14F-4D97-AF65-F5344CB8AC3E}">
        <p14:creationId xmlns:p14="http://schemas.microsoft.com/office/powerpoint/2010/main" val="20248580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Flower Parts and Function</a:t>
            </a:r>
          </a:p>
        </p:txBody>
      </p:sp>
      <p:sp>
        <p:nvSpPr>
          <p:cNvPr id="2662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 </a:t>
            </a:r>
          </a:p>
          <a:p>
            <a:pPr>
              <a:defRPr/>
            </a:pPr>
            <a:r>
              <a:rPr lang="en-US" sz="1200" dirty="0"/>
              <a:t>Unit 4 – Lesson 4.5 Flower Power</a:t>
            </a:r>
          </a:p>
        </p:txBody>
      </p:sp>
      <p:sp>
        <p:nvSpPr>
          <p:cNvPr id="2662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662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03CEC6D9-A376-4454-90D7-E39A01576020}" type="slidenum">
              <a:rPr lang="en-US" altLang="en-US" sz="1200" smtClean="0"/>
              <a:pPr eaLnBrk="1" hangingPunct="1"/>
              <a:t>10</a:t>
            </a:fld>
            <a:endParaRPr lang="en-US" altLang="en-US" sz="1200" dirty="0" smtClean="0"/>
          </a:p>
        </p:txBody>
      </p:sp>
      <p:sp>
        <p:nvSpPr>
          <p:cNvPr id="26630" name="Rectangle 2"/>
          <p:cNvSpPr>
            <a:spLocks noGrp="1" noRot="1" noChangeAspect="1" noChangeArrowheads="1" noTextEdit="1"/>
          </p:cNvSpPr>
          <p:nvPr>
            <p:ph type="sldImg"/>
          </p:nvPr>
        </p:nvSpPr>
        <p:spPr>
          <a:ln/>
        </p:spPr>
      </p:sp>
      <p:sp>
        <p:nvSpPr>
          <p:cNvPr id="266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The tassel of the corn plant relies on wind and gravity to transfer the pollen of the plant to the pistillate flowers below.</a:t>
            </a:r>
          </a:p>
        </p:txBody>
      </p:sp>
    </p:spTree>
    <p:extLst>
      <p:ext uri="{BB962C8B-B14F-4D97-AF65-F5344CB8AC3E}">
        <p14:creationId xmlns:p14="http://schemas.microsoft.com/office/powerpoint/2010/main" val="13746891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Flower Parts and Function</a:t>
            </a:r>
          </a:p>
        </p:txBody>
      </p:sp>
      <p:sp>
        <p:nvSpPr>
          <p:cNvPr id="2765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 </a:t>
            </a:r>
          </a:p>
          <a:p>
            <a:pPr>
              <a:defRPr/>
            </a:pPr>
            <a:r>
              <a:rPr lang="en-US" sz="1200" dirty="0"/>
              <a:t>Unit 4 – Lesson 4.5 Flower Power</a:t>
            </a:r>
          </a:p>
        </p:txBody>
      </p:sp>
      <p:sp>
        <p:nvSpPr>
          <p:cNvPr id="2765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76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8B8A282F-1E99-4D11-9AB9-3745EB68BC84}" type="slidenum">
              <a:rPr lang="en-US" altLang="en-US" sz="1200" smtClean="0"/>
              <a:pPr eaLnBrk="1" hangingPunct="1"/>
              <a:t>11</a:t>
            </a:fld>
            <a:endParaRPr lang="en-US" altLang="en-US" sz="1200" dirty="0" smtClean="0"/>
          </a:p>
        </p:txBody>
      </p:sp>
      <p:sp>
        <p:nvSpPr>
          <p:cNvPr id="27654" name="Rectangle 2"/>
          <p:cNvSpPr>
            <a:spLocks noGrp="1" noRot="1" noChangeAspect="1" noChangeArrowheads="1" noTextEdit="1"/>
          </p:cNvSpPr>
          <p:nvPr>
            <p:ph type="sldImg"/>
          </p:nvPr>
        </p:nvSpPr>
        <p:spPr>
          <a:ln/>
        </p:spPr>
      </p:sp>
      <p:sp>
        <p:nvSpPr>
          <p:cNvPr id="276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The following references may be used by the teacher or the students for doing additional research or acquiring information.</a:t>
            </a:r>
          </a:p>
        </p:txBody>
      </p:sp>
    </p:spTree>
    <p:extLst>
      <p:ext uri="{BB962C8B-B14F-4D97-AF65-F5344CB8AC3E}">
        <p14:creationId xmlns:p14="http://schemas.microsoft.com/office/powerpoint/2010/main" val="780829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Flower Parts and Function</a:t>
            </a:r>
          </a:p>
        </p:txBody>
      </p:sp>
      <p:sp>
        <p:nvSpPr>
          <p:cNvPr id="1741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 </a:t>
            </a:r>
          </a:p>
          <a:p>
            <a:pPr>
              <a:defRPr/>
            </a:pPr>
            <a:r>
              <a:rPr lang="en-US" sz="1200" dirty="0"/>
              <a:t>Unit 4 – Lesson 4.5 Flower Power</a:t>
            </a:r>
          </a:p>
        </p:txBody>
      </p:sp>
      <p:sp>
        <p:nvSpPr>
          <p:cNvPr id="1741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174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BF77A64F-371C-47A8-8DE8-1AA22D0DDBE7}" type="slidenum">
              <a:rPr lang="en-US" altLang="en-US" sz="1200" smtClean="0"/>
              <a:pPr eaLnBrk="1" hangingPunct="1"/>
              <a:t>2</a:t>
            </a:fld>
            <a:endParaRPr lang="en-US" altLang="en-US" sz="1200" dirty="0" smtClean="0"/>
          </a:p>
        </p:txBody>
      </p:sp>
      <p:sp>
        <p:nvSpPr>
          <p:cNvPr id="17414" name="Rectangle 2"/>
          <p:cNvSpPr>
            <a:spLocks noGrp="1" noRot="1" noChangeAspect="1" noChangeArrowheads="1" noTextEdit="1"/>
          </p:cNvSpPr>
          <p:nvPr>
            <p:ph type="sldImg"/>
          </p:nvPr>
        </p:nvSpPr>
        <p:spPr>
          <a:ln/>
        </p:spPr>
      </p:sp>
      <p:sp>
        <p:nvSpPr>
          <p:cNvPr id="174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The following PowerPoint</a:t>
            </a:r>
            <a:r>
              <a:rPr lang="en-US" altLang="en-US" baseline="30000" dirty="0" smtClean="0">
                <a:cs typeface="Arial" charset="0"/>
              </a:rPr>
              <a:t>®</a:t>
            </a:r>
            <a:r>
              <a:rPr lang="en-US" altLang="en-US" dirty="0" smtClean="0"/>
              <a:t> presentation will introduce students to the various parts of the flower and the function each part serves in the reproductive process.  In addition, students are introduced to types of flowers, such as perfect, pistillate, and staminate.</a:t>
            </a:r>
          </a:p>
        </p:txBody>
      </p:sp>
    </p:spTree>
    <p:extLst>
      <p:ext uri="{BB962C8B-B14F-4D97-AF65-F5344CB8AC3E}">
        <p14:creationId xmlns:p14="http://schemas.microsoft.com/office/powerpoint/2010/main" val="7795431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Flower Parts and Function</a:t>
            </a:r>
          </a:p>
        </p:txBody>
      </p:sp>
      <p:sp>
        <p:nvSpPr>
          <p:cNvPr id="18435"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 </a:t>
            </a:r>
          </a:p>
          <a:p>
            <a:pPr>
              <a:defRPr/>
            </a:pPr>
            <a:r>
              <a:rPr lang="en-US" sz="1200" dirty="0"/>
              <a:t>Unit 4 – Lesson 4.5 Flower Power</a:t>
            </a:r>
          </a:p>
        </p:txBody>
      </p:sp>
      <p:sp>
        <p:nvSpPr>
          <p:cNvPr id="1843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1843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2F867002-3659-4D3E-AFD7-8D0F7377F092}" type="slidenum">
              <a:rPr lang="en-US" altLang="en-US" sz="1200" smtClean="0"/>
              <a:pPr eaLnBrk="1" hangingPunct="1"/>
              <a:t>3</a:t>
            </a:fld>
            <a:endParaRPr lang="en-US" altLang="en-US" sz="1200" dirty="0" smtClean="0"/>
          </a:p>
        </p:txBody>
      </p:sp>
      <p:sp>
        <p:nvSpPr>
          <p:cNvPr id="18438" name="Rectangle 2"/>
          <p:cNvSpPr>
            <a:spLocks noGrp="1" noRot="1" noChangeAspect="1" noChangeArrowheads="1" noTextEdit="1"/>
          </p:cNvSpPr>
          <p:nvPr>
            <p:ph type="sldImg"/>
          </p:nvPr>
        </p:nvSpPr>
        <p:spPr>
          <a:ln/>
        </p:spPr>
      </p:sp>
      <p:sp>
        <p:nvSpPr>
          <p:cNvPr id="184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Humans use flowers in various ways to promote beauty in their living environments. Many people may believe the purpose of flowers is the aesthetic value they bring to humans. This is not exactly true if we consider the value flowers have for plant reproduction.</a:t>
            </a:r>
          </a:p>
          <a:p>
            <a:pPr eaLnBrk="1" hangingPunct="1"/>
            <a:endParaRPr lang="en-US" altLang="en-US" dirty="0" smtClean="0"/>
          </a:p>
          <a:p>
            <a:pPr marL="228600" indent="-228600" eaLnBrk="1" hangingPunct="1"/>
            <a:r>
              <a:rPr lang="en-US" altLang="en-US" dirty="0" smtClean="0"/>
              <a:t>For the plant, the purpose of flowers is to reproduce by developing viable seeds. To accomplish sexual reproduction, the plant will go through three major propagation processes. </a:t>
            </a:r>
          </a:p>
          <a:p>
            <a:pPr marL="228600" indent="-228600" eaLnBrk="1" hangingPunct="1">
              <a:buFontTx/>
              <a:buAutoNum type="arabicPeriod"/>
            </a:pPr>
            <a:r>
              <a:rPr lang="en-US" altLang="en-US" dirty="0" smtClean="0"/>
              <a:t>Pollination – The transfer of pollen to the female reproductive parts. </a:t>
            </a:r>
          </a:p>
          <a:p>
            <a:pPr marL="228600" indent="-228600" eaLnBrk="1" hangingPunct="1">
              <a:buFontTx/>
              <a:buAutoNum type="arabicPeriod"/>
            </a:pPr>
            <a:r>
              <a:rPr lang="en-US" altLang="en-US" dirty="0" smtClean="0"/>
              <a:t>Fertilization – The uniting of pollen and ovule cells.  </a:t>
            </a:r>
          </a:p>
          <a:p>
            <a:pPr marL="228600" indent="-228600" eaLnBrk="1" hangingPunct="1">
              <a:buFontTx/>
              <a:buAutoNum type="arabicPeriod"/>
            </a:pPr>
            <a:r>
              <a:rPr lang="en-US" altLang="en-US" dirty="0" smtClean="0"/>
              <a:t>At this point seed development can happen.</a:t>
            </a:r>
          </a:p>
          <a:p>
            <a:pPr eaLnBrk="1" hangingPunct="1"/>
            <a:endParaRPr lang="en-US" altLang="en-US" dirty="0" smtClean="0"/>
          </a:p>
        </p:txBody>
      </p:sp>
    </p:spTree>
    <p:extLst>
      <p:ext uri="{BB962C8B-B14F-4D97-AF65-F5344CB8AC3E}">
        <p14:creationId xmlns:p14="http://schemas.microsoft.com/office/powerpoint/2010/main" val="20735224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Flower Parts and Function</a:t>
            </a:r>
          </a:p>
        </p:txBody>
      </p:sp>
      <p:sp>
        <p:nvSpPr>
          <p:cNvPr id="2048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 </a:t>
            </a:r>
          </a:p>
          <a:p>
            <a:pPr>
              <a:defRPr/>
            </a:pPr>
            <a:r>
              <a:rPr lang="en-US" sz="1200" dirty="0"/>
              <a:t>Unit 4 – Lesson 4.5 Flower Power</a:t>
            </a:r>
          </a:p>
        </p:txBody>
      </p:sp>
      <p:sp>
        <p:nvSpPr>
          <p:cNvPr id="2048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D6EA63E5-5330-4BB3-B7F3-D26D6D040024}" type="slidenum">
              <a:rPr lang="en-US" altLang="en-US" sz="1200" smtClean="0"/>
              <a:pPr eaLnBrk="1" hangingPunct="1"/>
              <a:t>4</a:t>
            </a:fld>
            <a:endParaRPr lang="en-US" altLang="en-US" sz="1200" dirty="0" smtClean="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Students should draw a flower and label the parts in their notes. Pages 48-54 in </a:t>
            </a:r>
            <a:r>
              <a:rPr lang="en-US" altLang="en-US" i="1" dirty="0" smtClean="0"/>
              <a:t>Plant and Soil Science: Fundamentals and Applications</a:t>
            </a:r>
            <a:r>
              <a:rPr lang="en-US" altLang="en-US" dirty="0" smtClean="0"/>
              <a:t> has a more detailed overview of flower parts and function.</a:t>
            </a:r>
          </a:p>
          <a:p>
            <a:pPr eaLnBrk="1" hangingPunct="1"/>
            <a:endParaRPr lang="en-US" altLang="en-US" dirty="0" smtClean="0"/>
          </a:p>
          <a:p>
            <a:pPr eaLnBrk="1" hangingPunct="1"/>
            <a:endParaRPr lang="en-US" altLang="en-US" dirty="0" smtClean="0"/>
          </a:p>
        </p:txBody>
      </p:sp>
    </p:spTree>
    <p:extLst>
      <p:ext uri="{BB962C8B-B14F-4D97-AF65-F5344CB8AC3E}">
        <p14:creationId xmlns:p14="http://schemas.microsoft.com/office/powerpoint/2010/main" val="21257555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Flower Parts and Function</a:t>
            </a:r>
          </a:p>
        </p:txBody>
      </p:sp>
      <p:sp>
        <p:nvSpPr>
          <p:cNvPr id="2150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 </a:t>
            </a:r>
          </a:p>
          <a:p>
            <a:pPr>
              <a:defRPr/>
            </a:pPr>
            <a:r>
              <a:rPr lang="en-US" sz="1200" dirty="0"/>
              <a:t>Unit 4 – Lesson 4.5 Flower Power</a:t>
            </a:r>
          </a:p>
        </p:txBody>
      </p:sp>
      <p:sp>
        <p:nvSpPr>
          <p:cNvPr id="2150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15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A0E861E4-5F37-4C13-A46D-6C1DA9579E52}" type="slidenum">
              <a:rPr lang="en-US" altLang="en-US" sz="1200" smtClean="0"/>
              <a:pPr eaLnBrk="1" hangingPunct="1"/>
              <a:t>5</a:t>
            </a:fld>
            <a:endParaRPr lang="en-US" altLang="en-US" sz="1200" dirty="0" smtClean="0"/>
          </a:p>
        </p:txBody>
      </p:sp>
      <p:sp>
        <p:nvSpPr>
          <p:cNvPr id="21510" name="Rectangle 2"/>
          <p:cNvSpPr>
            <a:spLocks noGrp="1" noRot="1" noChangeAspect="1" noChangeArrowheads="1" noTextEdit="1"/>
          </p:cNvSpPr>
          <p:nvPr>
            <p:ph type="sldImg"/>
          </p:nvPr>
        </p:nvSpPr>
        <p:spPr>
          <a:ln/>
        </p:spPr>
      </p:sp>
      <p:sp>
        <p:nvSpPr>
          <p:cNvPr id="215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The above parts and their functions provide a review of the terminology associated with female flower parts. </a:t>
            </a:r>
          </a:p>
          <a:p>
            <a:pPr eaLnBrk="1" hangingPunct="1"/>
            <a:endParaRPr lang="en-US" altLang="en-US" dirty="0" smtClean="0"/>
          </a:p>
          <a:p>
            <a:pPr eaLnBrk="1" hangingPunct="1"/>
            <a:r>
              <a:rPr lang="en-US" altLang="en-US" dirty="0" smtClean="0"/>
              <a:t>The specific terms listed in the Key Terms of the lesson are in bold print on this slide. </a:t>
            </a:r>
          </a:p>
          <a:p>
            <a:pPr eaLnBrk="1" hangingPunct="1"/>
            <a:endParaRPr lang="en-US" altLang="en-US" dirty="0" smtClean="0"/>
          </a:p>
          <a:p>
            <a:pPr eaLnBrk="1" hangingPunct="1"/>
            <a:r>
              <a:rPr lang="en-US" altLang="en-US" b="1" dirty="0" smtClean="0"/>
              <a:t>NOTE:</a:t>
            </a:r>
            <a:r>
              <a:rPr lang="en-US" altLang="en-US" dirty="0" smtClean="0"/>
              <a:t> Please refer to the Key Terms for definitions with additional details.</a:t>
            </a:r>
          </a:p>
        </p:txBody>
      </p:sp>
    </p:spTree>
    <p:extLst>
      <p:ext uri="{BB962C8B-B14F-4D97-AF65-F5344CB8AC3E}">
        <p14:creationId xmlns:p14="http://schemas.microsoft.com/office/powerpoint/2010/main" val="37796712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Flower Parts and Function</a:t>
            </a:r>
          </a:p>
        </p:txBody>
      </p:sp>
      <p:sp>
        <p:nvSpPr>
          <p:cNvPr id="2253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 </a:t>
            </a:r>
          </a:p>
          <a:p>
            <a:pPr>
              <a:defRPr/>
            </a:pPr>
            <a:r>
              <a:rPr lang="en-US" sz="1200" dirty="0"/>
              <a:t>Unit 4 – Lesson 4.5 Flower Power</a:t>
            </a:r>
          </a:p>
        </p:txBody>
      </p:sp>
      <p:sp>
        <p:nvSpPr>
          <p:cNvPr id="2253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25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D246AF42-93D5-4DC1-AEA3-5DAD51DBB8A2}" type="slidenum">
              <a:rPr lang="en-US" altLang="en-US" sz="1200" smtClean="0"/>
              <a:pPr eaLnBrk="1" hangingPunct="1"/>
              <a:t>6</a:t>
            </a:fld>
            <a:endParaRPr lang="en-US" altLang="en-US" sz="1200" dirty="0" smtClean="0"/>
          </a:p>
        </p:txBody>
      </p:sp>
      <p:sp>
        <p:nvSpPr>
          <p:cNvPr id="22534" name="Rectangle 2"/>
          <p:cNvSpPr>
            <a:spLocks noGrp="1" noRot="1" noChangeAspect="1" noChangeArrowheads="1" noTextEdit="1"/>
          </p:cNvSpPr>
          <p:nvPr>
            <p:ph type="sldImg"/>
          </p:nvPr>
        </p:nvSpPr>
        <p:spPr>
          <a:ln/>
        </p:spPr>
      </p:sp>
      <p:sp>
        <p:nvSpPr>
          <p:cNvPr id="225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The above parts and their functions provide a review of the terminology associated with male flower parts. </a:t>
            </a:r>
          </a:p>
          <a:p>
            <a:pPr eaLnBrk="1" hangingPunct="1"/>
            <a:endParaRPr lang="en-US" altLang="en-US" dirty="0" smtClean="0"/>
          </a:p>
          <a:p>
            <a:pPr eaLnBrk="1" hangingPunct="1"/>
            <a:r>
              <a:rPr lang="en-US" altLang="en-US" dirty="0" smtClean="0"/>
              <a:t>The specific terms listed in the Key Terms of the lesson are in bold print on this slide.  </a:t>
            </a:r>
          </a:p>
          <a:p>
            <a:pPr eaLnBrk="1" hangingPunct="1"/>
            <a:endParaRPr lang="en-US" altLang="en-US" dirty="0" smtClean="0"/>
          </a:p>
          <a:p>
            <a:pPr eaLnBrk="1" hangingPunct="1"/>
            <a:r>
              <a:rPr lang="en-US" altLang="en-US" b="1" dirty="0" smtClean="0"/>
              <a:t>NOTE:</a:t>
            </a:r>
            <a:r>
              <a:rPr lang="en-US" altLang="en-US" dirty="0" smtClean="0"/>
              <a:t> Please refer to the Key Terms for definitions with additional details.</a:t>
            </a:r>
          </a:p>
          <a:p>
            <a:pPr eaLnBrk="1" hangingPunct="1"/>
            <a:endParaRPr lang="en-US" altLang="en-US" dirty="0" smtClean="0"/>
          </a:p>
        </p:txBody>
      </p:sp>
    </p:spTree>
    <p:extLst>
      <p:ext uri="{BB962C8B-B14F-4D97-AF65-F5344CB8AC3E}">
        <p14:creationId xmlns:p14="http://schemas.microsoft.com/office/powerpoint/2010/main" val="42258584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Flower Parts and Function</a:t>
            </a:r>
          </a:p>
        </p:txBody>
      </p:sp>
      <p:sp>
        <p:nvSpPr>
          <p:cNvPr id="23555"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 </a:t>
            </a:r>
          </a:p>
          <a:p>
            <a:pPr>
              <a:defRPr/>
            </a:pPr>
            <a:r>
              <a:rPr lang="en-US" sz="1200" dirty="0"/>
              <a:t>Unit 4 – Lesson 4.5 Flower Power</a:t>
            </a:r>
          </a:p>
        </p:txBody>
      </p:sp>
      <p:sp>
        <p:nvSpPr>
          <p:cNvPr id="2355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35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120626C6-174D-4AC7-BD09-202FF82E305F}" type="slidenum">
              <a:rPr lang="en-US" altLang="en-US" sz="1200" smtClean="0"/>
              <a:pPr eaLnBrk="1" hangingPunct="1"/>
              <a:t>7</a:t>
            </a:fld>
            <a:endParaRPr lang="en-US" altLang="en-US" sz="1200" dirty="0" smtClean="0"/>
          </a:p>
        </p:txBody>
      </p:sp>
      <p:sp>
        <p:nvSpPr>
          <p:cNvPr id="23558" name="Rectangle 2"/>
          <p:cNvSpPr>
            <a:spLocks noGrp="1" noRot="1" noChangeAspect="1" noChangeArrowheads="1" noTextEdit="1"/>
          </p:cNvSpPr>
          <p:nvPr>
            <p:ph type="sldImg"/>
          </p:nvPr>
        </p:nvSpPr>
        <p:spPr>
          <a:ln/>
        </p:spPr>
      </p:sp>
      <p:sp>
        <p:nvSpPr>
          <p:cNvPr id="235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The above parts and their functions provide a review of the terminology associated with flower parts. </a:t>
            </a:r>
          </a:p>
          <a:p>
            <a:pPr eaLnBrk="1" hangingPunct="1"/>
            <a:endParaRPr lang="en-US" altLang="en-US" dirty="0" smtClean="0"/>
          </a:p>
          <a:p>
            <a:pPr eaLnBrk="1" hangingPunct="1"/>
            <a:r>
              <a:rPr lang="en-US" altLang="en-US" dirty="0" smtClean="0"/>
              <a:t>The specific terms listed in the Key Terms of the lesson are in bold print on this slide. </a:t>
            </a:r>
          </a:p>
          <a:p>
            <a:pPr eaLnBrk="1" hangingPunct="1"/>
            <a:endParaRPr lang="en-US" altLang="en-US" dirty="0" smtClean="0"/>
          </a:p>
          <a:p>
            <a:pPr eaLnBrk="1" hangingPunct="1"/>
            <a:r>
              <a:rPr lang="en-US" altLang="en-US" b="1" dirty="0" smtClean="0"/>
              <a:t>NOTE:</a:t>
            </a:r>
            <a:r>
              <a:rPr lang="en-US" altLang="en-US" dirty="0" smtClean="0"/>
              <a:t> Please refer to the Key Terms for definitions with additional details.</a:t>
            </a:r>
          </a:p>
          <a:p>
            <a:pPr eaLnBrk="1" hangingPunct="1"/>
            <a:endParaRPr lang="en-US" altLang="en-US" dirty="0" smtClean="0"/>
          </a:p>
        </p:txBody>
      </p:sp>
    </p:spTree>
    <p:extLst>
      <p:ext uri="{BB962C8B-B14F-4D97-AF65-F5344CB8AC3E}">
        <p14:creationId xmlns:p14="http://schemas.microsoft.com/office/powerpoint/2010/main" val="2978444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Flower Parts and Function</a:t>
            </a:r>
          </a:p>
        </p:txBody>
      </p:sp>
      <p:sp>
        <p:nvSpPr>
          <p:cNvPr id="2457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 </a:t>
            </a:r>
          </a:p>
          <a:p>
            <a:pPr>
              <a:defRPr/>
            </a:pPr>
            <a:r>
              <a:rPr lang="en-US" sz="1200" dirty="0"/>
              <a:t>Unit 4 – Lesson 4.5 Flower Power</a:t>
            </a:r>
          </a:p>
        </p:txBody>
      </p:sp>
      <p:sp>
        <p:nvSpPr>
          <p:cNvPr id="2458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45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48ACE6B9-E1CF-4FE6-9761-CABEB660AD78}" type="slidenum">
              <a:rPr lang="en-US" altLang="en-US" sz="1200" smtClean="0"/>
              <a:pPr eaLnBrk="1" hangingPunct="1"/>
              <a:t>8</a:t>
            </a:fld>
            <a:endParaRPr lang="en-US" altLang="en-US" sz="1200" dirty="0" smtClean="0"/>
          </a:p>
        </p:txBody>
      </p:sp>
      <p:sp>
        <p:nvSpPr>
          <p:cNvPr id="24582" name="Rectangle 2"/>
          <p:cNvSpPr>
            <a:spLocks noGrp="1" noRot="1" noChangeAspect="1" noChangeArrowheads="1" noTextEdit="1"/>
          </p:cNvSpPr>
          <p:nvPr>
            <p:ph type="sldImg"/>
          </p:nvPr>
        </p:nvSpPr>
        <p:spPr>
          <a:ln/>
        </p:spPr>
      </p:sp>
      <p:sp>
        <p:nvSpPr>
          <p:cNvPr id="245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Four types of flowers exist based on anatomical arrangement of reproductive structures; complete, perfect, incomplete, and imperfect.  The value of knowing this information is for identification and classification purposes.</a:t>
            </a:r>
          </a:p>
        </p:txBody>
      </p:sp>
    </p:spTree>
    <p:extLst>
      <p:ext uri="{BB962C8B-B14F-4D97-AF65-F5344CB8AC3E}">
        <p14:creationId xmlns:p14="http://schemas.microsoft.com/office/powerpoint/2010/main" val="345960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Flower Parts and Function</a:t>
            </a:r>
          </a:p>
        </p:txBody>
      </p:sp>
      <p:sp>
        <p:nvSpPr>
          <p:cNvPr id="2560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 </a:t>
            </a:r>
          </a:p>
          <a:p>
            <a:pPr>
              <a:defRPr/>
            </a:pPr>
            <a:r>
              <a:rPr lang="en-US" sz="1200" dirty="0"/>
              <a:t>Unit 4 – Lesson 4.5 Flower Power</a:t>
            </a:r>
          </a:p>
        </p:txBody>
      </p:sp>
      <p:sp>
        <p:nvSpPr>
          <p:cNvPr id="2560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56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FF0468B7-2DB7-44DF-BA7C-4740F7E706A9}" type="slidenum">
              <a:rPr lang="en-US" altLang="en-US" sz="1200" smtClean="0"/>
              <a:pPr eaLnBrk="1" hangingPunct="1"/>
              <a:t>9</a:t>
            </a:fld>
            <a:endParaRPr lang="en-US" altLang="en-US" sz="1200" dirty="0" smtClean="0"/>
          </a:p>
        </p:txBody>
      </p:sp>
      <p:sp>
        <p:nvSpPr>
          <p:cNvPr id="25606" name="Rectangle 2"/>
          <p:cNvSpPr>
            <a:spLocks noGrp="1" noRot="1" noChangeAspect="1" noChangeArrowheads="1" noTextEdit="1"/>
          </p:cNvSpPr>
          <p:nvPr>
            <p:ph type="sldImg"/>
          </p:nvPr>
        </p:nvSpPr>
        <p:spPr>
          <a:ln/>
        </p:spPr>
      </p:sp>
      <p:sp>
        <p:nvSpPr>
          <p:cNvPr id="256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An ear of corn is fine example of a pistillate flower. The “silk” coming out of the top of the ear are extensions of the stigma that transfers the pollen grain to individual kernels or seeds.</a:t>
            </a:r>
          </a:p>
        </p:txBody>
      </p:sp>
    </p:spTree>
    <p:extLst>
      <p:ext uri="{BB962C8B-B14F-4D97-AF65-F5344CB8AC3E}">
        <p14:creationId xmlns:p14="http://schemas.microsoft.com/office/powerpoint/2010/main" val="42348929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10"/>
          <p:cNvGrpSpPr>
            <a:grpSpLocks/>
          </p:cNvGrpSpPr>
          <p:nvPr/>
        </p:nvGrpSpPr>
        <p:grpSpPr bwMode="auto">
          <a:xfrm>
            <a:off x="838200" y="228600"/>
            <a:ext cx="8305800" cy="5480050"/>
            <a:chOff x="528" y="144"/>
            <a:chExt cx="5232" cy="3452"/>
          </a:xfrm>
        </p:grpSpPr>
        <p:pic>
          <p:nvPicPr>
            <p:cNvPr id="3"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0" y="144"/>
              <a:ext cx="3452" cy="3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Box 8"/>
            <p:cNvSpPr txBox="1">
              <a:spLocks noChangeArrowheads="1"/>
            </p:cNvSpPr>
            <p:nvPr/>
          </p:nvSpPr>
          <p:spPr bwMode="auto">
            <a:xfrm>
              <a:off x="528" y="3072"/>
              <a:ext cx="5232" cy="327"/>
            </a:xfrm>
            <a:prstGeom prst="rect">
              <a:avLst/>
            </a:prstGeom>
            <a:solidFill>
              <a:srgbClr val="00CC00"/>
            </a:solidFill>
            <a:ln w="9525">
              <a:noFill/>
              <a:miter lim="800000"/>
              <a:headEnd/>
              <a:tailEnd/>
            </a:ln>
            <a:effectLst/>
          </p:spPr>
          <p:txBody>
            <a:bodyPr>
              <a:spAutoFit/>
            </a:bodyPr>
            <a:lstStyle/>
            <a:p>
              <a:pPr algn="ctr" eaLnBrk="0" hangingPunct="0">
                <a:spcBef>
                  <a:spcPct val="50000"/>
                </a:spcBef>
                <a:defRPr/>
              </a:pPr>
              <a:r>
                <a:rPr lang="en-US" sz="2800" b="1" dirty="0"/>
                <a:t>Principles of Agricultural Science – Plant</a:t>
              </a:r>
            </a:p>
          </p:txBody>
        </p:sp>
      </p:gr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p:txBody>
          <a:bodyPr/>
          <a:lstStyle>
            <a:lvl1pPr>
              <a:defRPr/>
            </a:lvl1pPr>
          </a:lstStyle>
          <a:p>
            <a:pPr>
              <a:defRPr/>
            </a:pPr>
            <a:fld id="{5B4A877D-4480-403D-82C0-59EEC3057666}" type="slidenum">
              <a:rPr lang="en-US"/>
              <a:pPr>
                <a:defRPr/>
              </a:pPr>
              <a:t>‹#›</a:t>
            </a:fld>
            <a:endParaRPr lang="en-US" dirty="0"/>
          </a:p>
        </p:txBody>
      </p:sp>
    </p:spTree>
    <p:extLst>
      <p:ext uri="{BB962C8B-B14F-4D97-AF65-F5344CB8AC3E}">
        <p14:creationId xmlns:p14="http://schemas.microsoft.com/office/powerpoint/2010/main" val="2830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663AB14-5CEC-4C3D-8DF8-3D0867976EBC}" type="slidenum">
              <a:rPr lang="en-US"/>
              <a:pPr>
                <a:defRPr/>
              </a:pPr>
              <a:t>‹#›</a:t>
            </a:fld>
            <a:endParaRPr lang="en-US" dirty="0"/>
          </a:p>
        </p:txBody>
      </p:sp>
    </p:spTree>
    <p:extLst>
      <p:ext uri="{BB962C8B-B14F-4D97-AF65-F5344CB8AC3E}">
        <p14:creationId xmlns:p14="http://schemas.microsoft.com/office/powerpoint/2010/main" val="2696726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ABEB202-58F9-4D15-9E69-21E26F8F3F0B}" type="slidenum">
              <a:rPr lang="en-US"/>
              <a:pPr>
                <a:defRPr/>
              </a:pPr>
              <a:t>‹#›</a:t>
            </a:fld>
            <a:endParaRPr lang="en-US" dirty="0"/>
          </a:p>
        </p:txBody>
      </p:sp>
    </p:spTree>
    <p:extLst>
      <p:ext uri="{BB962C8B-B14F-4D97-AF65-F5344CB8AC3E}">
        <p14:creationId xmlns:p14="http://schemas.microsoft.com/office/powerpoint/2010/main" val="3207137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2B2F5CD-D15D-4FAD-B332-BB585FF6B214}" type="slidenum">
              <a:rPr lang="en-US"/>
              <a:pPr>
                <a:defRPr/>
              </a:pPr>
              <a:t>‹#›</a:t>
            </a:fld>
            <a:endParaRPr lang="en-US" dirty="0"/>
          </a:p>
        </p:txBody>
      </p:sp>
    </p:spTree>
    <p:extLst>
      <p:ext uri="{BB962C8B-B14F-4D97-AF65-F5344CB8AC3E}">
        <p14:creationId xmlns:p14="http://schemas.microsoft.com/office/powerpoint/2010/main" val="348372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B30EACB-17BF-40E2-B03B-A26A1FF58684}" type="slidenum">
              <a:rPr lang="en-US"/>
              <a:pPr>
                <a:defRPr/>
              </a:pPr>
              <a:t>‹#›</a:t>
            </a:fld>
            <a:endParaRPr lang="en-US" dirty="0"/>
          </a:p>
        </p:txBody>
      </p:sp>
    </p:spTree>
    <p:extLst>
      <p:ext uri="{BB962C8B-B14F-4D97-AF65-F5344CB8AC3E}">
        <p14:creationId xmlns:p14="http://schemas.microsoft.com/office/powerpoint/2010/main" val="21140636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AEEDA268-9118-4308-9CA4-8D5FB33778A6}" type="slidenum">
              <a:rPr lang="en-US"/>
              <a:pPr>
                <a:defRPr/>
              </a:pPr>
              <a:t>‹#›</a:t>
            </a:fld>
            <a:endParaRPr lang="en-US" dirty="0"/>
          </a:p>
        </p:txBody>
      </p:sp>
    </p:spTree>
    <p:extLst>
      <p:ext uri="{BB962C8B-B14F-4D97-AF65-F5344CB8AC3E}">
        <p14:creationId xmlns:p14="http://schemas.microsoft.com/office/powerpoint/2010/main" val="890479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3B2CCD2C-9A0A-4451-A9BD-4A385FB11295}" type="slidenum">
              <a:rPr lang="en-US"/>
              <a:pPr>
                <a:defRPr/>
              </a:pPr>
              <a:t>‹#›</a:t>
            </a:fld>
            <a:endParaRPr lang="en-US" dirty="0"/>
          </a:p>
        </p:txBody>
      </p:sp>
    </p:spTree>
    <p:extLst>
      <p:ext uri="{BB962C8B-B14F-4D97-AF65-F5344CB8AC3E}">
        <p14:creationId xmlns:p14="http://schemas.microsoft.com/office/powerpoint/2010/main" val="3581144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2A4182EA-668E-4A57-B0CD-1D91BF1DC201}" type="slidenum">
              <a:rPr lang="en-US"/>
              <a:pPr>
                <a:defRPr/>
              </a:pPr>
              <a:t>‹#›</a:t>
            </a:fld>
            <a:endParaRPr lang="en-US" dirty="0"/>
          </a:p>
        </p:txBody>
      </p:sp>
    </p:spTree>
    <p:extLst>
      <p:ext uri="{BB962C8B-B14F-4D97-AF65-F5344CB8AC3E}">
        <p14:creationId xmlns:p14="http://schemas.microsoft.com/office/powerpoint/2010/main" val="1203784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44316A4D-0C35-49A0-A5CD-7C5AE9304DCF}" type="slidenum">
              <a:rPr lang="en-US"/>
              <a:pPr>
                <a:defRPr/>
              </a:pPr>
              <a:t>‹#›</a:t>
            </a:fld>
            <a:endParaRPr lang="en-US" dirty="0"/>
          </a:p>
        </p:txBody>
      </p:sp>
    </p:spTree>
    <p:extLst>
      <p:ext uri="{BB962C8B-B14F-4D97-AF65-F5344CB8AC3E}">
        <p14:creationId xmlns:p14="http://schemas.microsoft.com/office/powerpoint/2010/main" val="3080938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8E388BF6-1857-4B1B-88BF-13FF49BA63AC}" type="slidenum">
              <a:rPr lang="en-US"/>
              <a:pPr>
                <a:defRPr/>
              </a:pPr>
              <a:t>‹#›</a:t>
            </a:fld>
            <a:endParaRPr lang="en-US" dirty="0"/>
          </a:p>
        </p:txBody>
      </p:sp>
    </p:spTree>
    <p:extLst>
      <p:ext uri="{BB962C8B-B14F-4D97-AF65-F5344CB8AC3E}">
        <p14:creationId xmlns:p14="http://schemas.microsoft.com/office/powerpoint/2010/main" val="3288897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7FD58E68-17D7-4E26-AC93-BF2BB29D1196}" type="slidenum">
              <a:rPr lang="en-US"/>
              <a:pPr>
                <a:defRPr/>
              </a:pPr>
              <a:t>‹#›</a:t>
            </a:fld>
            <a:endParaRPr lang="en-US" dirty="0"/>
          </a:p>
        </p:txBody>
      </p:sp>
    </p:spTree>
    <p:extLst>
      <p:ext uri="{BB962C8B-B14F-4D97-AF65-F5344CB8AC3E}">
        <p14:creationId xmlns:p14="http://schemas.microsoft.com/office/powerpoint/2010/main" val="2371583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020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828800"/>
            <a:ext cx="8229600" cy="429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00DEE608-4F05-4735-B9D4-25C8404063A7}" type="slidenum">
              <a:rPr lang="en-US"/>
              <a:pPr>
                <a:defRPr/>
              </a:pPr>
              <a:t>‹#›</a:t>
            </a:fld>
            <a:endParaRPr lang="en-US" dirty="0"/>
          </a:p>
        </p:txBody>
      </p:sp>
      <p:sp>
        <p:nvSpPr>
          <p:cNvPr id="1031" name="Text Box 7"/>
          <p:cNvSpPr txBox="1">
            <a:spLocks noChangeArrowheads="1"/>
          </p:cNvSpPr>
          <p:nvPr/>
        </p:nvSpPr>
        <p:spPr bwMode="auto">
          <a:xfrm>
            <a:off x="825500" y="1358900"/>
            <a:ext cx="8305800" cy="366713"/>
          </a:xfrm>
          <a:prstGeom prst="rect">
            <a:avLst/>
          </a:prstGeom>
          <a:solidFill>
            <a:srgbClr val="00CC00"/>
          </a:solidFill>
          <a:ln w="9525">
            <a:noFill/>
            <a:miter lim="800000"/>
            <a:headEnd/>
            <a:tailEnd/>
          </a:ln>
          <a:effectLst/>
        </p:spPr>
        <p:txBody>
          <a:bodyPr>
            <a:spAutoFit/>
          </a:bodyPr>
          <a:lstStyle/>
          <a:p>
            <a:pPr>
              <a:spcBef>
                <a:spcPct val="50000"/>
              </a:spcBef>
              <a:defRPr/>
            </a:pPr>
            <a:endParaRPr lang="en-US" sz="1800" dirty="0"/>
          </a:p>
        </p:txBody>
      </p:sp>
      <p:pic>
        <p:nvPicPr>
          <p:cNvPr id="1032" name="Picture 8"/>
          <p:cNvPicPr>
            <a:picLocks noChangeAspect="1" noChangeArrowheads="1"/>
          </p:cNvPicPr>
          <p:nvPr/>
        </p:nvPicPr>
        <p:blipFill>
          <a:blip r:embed="rId13">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7391400" y="6248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usda.mannlib.cornell.edu/usda/ers/FLO-yearbook/2000s/2006/FLO-yearbook-06-23-2006.pdf"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37D321C0-207E-4A90-9BFB-BF9C3A526B40}" type="slidenum">
              <a:rPr lang="en-US" altLang="en-US" sz="1400" smtClean="0"/>
              <a:pPr eaLnBrk="1" hangingPunct="1"/>
              <a:t>1</a:t>
            </a:fld>
            <a:endParaRPr lang="en-US" altLang="en-US" sz="1400" dirty="0" smtClean="0"/>
          </a:p>
        </p:txBody>
      </p:sp>
      <p:sp>
        <p:nvSpPr>
          <p:cNvPr id="3075" name="Text Box 2"/>
          <p:cNvSpPr txBox="1">
            <a:spLocks noChangeArrowheads="1"/>
          </p:cNvSpPr>
          <p:nvPr/>
        </p:nvSpPr>
        <p:spPr bwMode="auto">
          <a:xfrm>
            <a:off x="3108325" y="4503738"/>
            <a:ext cx="18415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endParaRPr lang="en-US" altLang="en-US" sz="3800" b="1" dirty="0">
              <a:solidFill>
                <a:srgbClr val="003399"/>
              </a:solidFill>
              <a:latin typeface="Verdana" pitchFamily="34" charset="0"/>
            </a:endParaRP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6F88B55A-337D-4540-BF62-96A066E4F552}" type="slidenum">
              <a:rPr lang="en-US" altLang="en-US" sz="1400" smtClean="0"/>
              <a:pPr eaLnBrk="1" hangingPunct="1"/>
              <a:t>10</a:t>
            </a:fld>
            <a:endParaRPr lang="en-US" altLang="en-US" sz="1400" dirty="0" smtClean="0"/>
          </a:p>
        </p:txBody>
      </p:sp>
      <p:sp>
        <p:nvSpPr>
          <p:cNvPr id="13315" name="Rectangle 2"/>
          <p:cNvSpPr>
            <a:spLocks noGrp="1" noChangeArrowheads="1"/>
          </p:cNvSpPr>
          <p:nvPr>
            <p:ph type="title"/>
          </p:nvPr>
        </p:nvSpPr>
        <p:spPr/>
        <p:txBody>
          <a:bodyPr/>
          <a:lstStyle/>
          <a:p>
            <a:pPr eaLnBrk="1" hangingPunct="1"/>
            <a:r>
              <a:rPr lang="en-US" altLang="en-US" dirty="0" smtClean="0"/>
              <a:t>Staminate Flowers</a:t>
            </a:r>
          </a:p>
        </p:txBody>
      </p:sp>
      <p:sp>
        <p:nvSpPr>
          <p:cNvPr id="66563" name="Rectangle 3"/>
          <p:cNvSpPr>
            <a:spLocks noGrp="1" noChangeArrowheads="1"/>
          </p:cNvSpPr>
          <p:nvPr>
            <p:ph type="body" idx="1"/>
          </p:nvPr>
        </p:nvSpPr>
        <p:spPr/>
        <p:txBody>
          <a:bodyPr/>
          <a:lstStyle/>
          <a:p>
            <a:pPr eaLnBrk="1" hangingPunct="1"/>
            <a:r>
              <a:rPr lang="en-US" altLang="en-US" sz="2600" dirty="0" smtClean="0"/>
              <a:t>The flower is lacking a pistil.</a:t>
            </a:r>
          </a:p>
        </p:txBody>
      </p:sp>
      <p:sp>
        <p:nvSpPr>
          <p:cNvPr id="66567" name="Text Box 7"/>
          <p:cNvSpPr txBox="1">
            <a:spLocks noChangeArrowheads="1"/>
          </p:cNvSpPr>
          <p:nvPr/>
        </p:nvSpPr>
        <p:spPr bwMode="auto">
          <a:xfrm>
            <a:off x="5943600" y="3200400"/>
            <a:ext cx="2438400"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spcBef>
                <a:spcPct val="50000"/>
              </a:spcBef>
            </a:pPr>
            <a:r>
              <a:rPr lang="en-US" altLang="en-US" sz="2400" dirty="0"/>
              <a:t>The tassel on a corn plant is an example of a staminate flower.</a:t>
            </a:r>
          </a:p>
        </p:txBody>
      </p:sp>
      <p:pic>
        <p:nvPicPr>
          <p:cNvPr id="13318"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2743200"/>
            <a:ext cx="4419600" cy="340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6563">
                                            <p:txEl>
                                              <p:pRg st="0" end="0"/>
                                            </p:txEl>
                                          </p:spTgt>
                                        </p:tgtEl>
                                        <p:attrNameLst>
                                          <p:attrName>style.visibility</p:attrName>
                                        </p:attrNameLst>
                                      </p:cBhvr>
                                      <p:to>
                                        <p:strVal val="visible"/>
                                      </p:to>
                                    </p:set>
                                    <p:anim calcmode="lin" valueType="num">
                                      <p:cBhvr additive="base">
                                        <p:cTn id="7" dur="500" fill="hold"/>
                                        <p:tgtEl>
                                          <p:spTgt spid="6656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65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6567">
                                            <p:txEl>
                                              <p:pRg st="0" end="0"/>
                                            </p:txEl>
                                          </p:spTgt>
                                        </p:tgtEl>
                                        <p:attrNameLst>
                                          <p:attrName>style.visibility</p:attrName>
                                        </p:attrNameLst>
                                      </p:cBhvr>
                                      <p:to>
                                        <p:strVal val="visible"/>
                                      </p:to>
                                    </p:set>
                                    <p:anim calcmode="lin" valueType="num">
                                      <p:cBhvr additive="base">
                                        <p:cTn id="13" dur="500" fill="hold"/>
                                        <p:tgtEl>
                                          <p:spTgt spid="6656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656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9941FF25-6FF6-4F32-A762-C866F8DE7858}" type="slidenum">
              <a:rPr lang="en-US" altLang="en-US" sz="1400" smtClean="0"/>
              <a:pPr eaLnBrk="1" hangingPunct="1"/>
              <a:t>11</a:t>
            </a:fld>
            <a:endParaRPr lang="en-US" altLang="en-US" sz="1400" dirty="0" smtClean="0"/>
          </a:p>
        </p:txBody>
      </p:sp>
      <p:sp>
        <p:nvSpPr>
          <p:cNvPr id="14339" name="Rectangle 2"/>
          <p:cNvSpPr>
            <a:spLocks noGrp="1" noChangeArrowheads="1"/>
          </p:cNvSpPr>
          <p:nvPr>
            <p:ph type="title"/>
          </p:nvPr>
        </p:nvSpPr>
        <p:spPr/>
        <p:txBody>
          <a:bodyPr/>
          <a:lstStyle/>
          <a:p>
            <a:pPr eaLnBrk="1" hangingPunct="1"/>
            <a:r>
              <a:rPr lang="en-US" altLang="en-US" dirty="0" smtClean="0"/>
              <a:t>References</a:t>
            </a:r>
          </a:p>
        </p:txBody>
      </p:sp>
      <p:sp>
        <p:nvSpPr>
          <p:cNvPr id="14340" name="Rectangle 3"/>
          <p:cNvSpPr>
            <a:spLocks noGrp="1" noChangeArrowheads="1"/>
          </p:cNvSpPr>
          <p:nvPr>
            <p:ph type="body" idx="1"/>
          </p:nvPr>
        </p:nvSpPr>
        <p:spPr>
          <a:xfrm>
            <a:off x="457200" y="1828800"/>
            <a:ext cx="8686800" cy="4648200"/>
          </a:xfrm>
        </p:spPr>
        <p:txBody>
          <a:bodyPr/>
          <a:lstStyle/>
          <a:p>
            <a:pPr eaLnBrk="1" hangingPunct="1">
              <a:lnSpc>
                <a:spcPct val="80000"/>
              </a:lnSpc>
              <a:buFontTx/>
              <a:buNone/>
            </a:pPr>
            <a:r>
              <a:rPr lang="en-US" altLang="en-US" sz="2400" dirty="0" smtClean="0"/>
              <a:t>Parker, R. (2004). </a:t>
            </a:r>
            <a:r>
              <a:rPr lang="en-US" altLang="en-US" sz="2400" i="1" dirty="0" smtClean="0"/>
              <a:t>Introduction to plant science</a:t>
            </a:r>
            <a:r>
              <a:rPr lang="en-US" altLang="en-US" sz="2400" dirty="0" smtClean="0"/>
              <a:t> (Rev. ed.). Clifton Park, NY: Delmar.</a:t>
            </a:r>
          </a:p>
          <a:p>
            <a:pPr eaLnBrk="1" hangingPunct="1">
              <a:lnSpc>
                <a:spcPct val="80000"/>
              </a:lnSpc>
              <a:buFontTx/>
              <a:buNone/>
            </a:pPr>
            <a:endParaRPr lang="en-US" altLang="en-US" sz="2400" dirty="0" smtClean="0"/>
          </a:p>
          <a:p>
            <a:pPr eaLnBrk="1" hangingPunct="1">
              <a:lnSpc>
                <a:spcPct val="80000"/>
              </a:lnSpc>
              <a:buFontTx/>
              <a:buNone/>
            </a:pPr>
            <a:r>
              <a:rPr lang="en-US" altLang="en-US" sz="2400" dirty="0" smtClean="0"/>
              <a:t>Parker, R. (2010). </a:t>
            </a:r>
            <a:r>
              <a:rPr lang="en-US" altLang="en-US" sz="2400" i="1" dirty="0" smtClean="0"/>
              <a:t>Plant and soil science: Fundamentals and applications</a:t>
            </a:r>
            <a:r>
              <a:rPr lang="en-US" altLang="en-US" sz="2400" dirty="0" smtClean="0"/>
              <a:t>. Clifton Park, NY: Delmar.</a:t>
            </a:r>
          </a:p>
          <a:p>
            <a:pPr eaLnBrk="1" hangingPunct="1">
              <a:lnSpc>
                <a:spcPct val="80000"/>
              </a:lnSpc>
              <a:buFontTx/>
              <a:buNone/>
            </a:pPr>
            <a:endParaRPr lang="en-US" altLang="en-US" sz="2400" dirty="0" smtClean="0"/>
          </a:p>
          <a:p>
            <a:pPr eaLnBrk="1" hangingPunct="1">
              <a:lnSpc>
                <a:spcPct val="80000"/>
              </a:lnSpc>
              <a:buFontTx/>
              <a:buNone/>
            </a:pPr>
            <a:r>
              <a:rPr lang="en-US" altLang="en-US" sz="2400" dirty="0" smtClean="0"/>
              <a:t>United States Department of Agriculture. (2006). </a:t>
            </a:r>
            <a:r>
              <a:rPr lang="en-US" altLang="en-US" sz="2400" i="1" dirty="0" smtClean="0"/>
              <a:t>Floriculture and nursery crops yearbook</a:t>
            </a:r>
            <a:r>
              <a:rPr lang="en-US" altLang="en-US" sz="2400" dirty="0" smtClean="0"/>
              <a:t>. Retrieved from </a:t>
            </a:r>
            <a:r>
              <a:rPr lang="en-US" altLang="en-US" sz="2400" dirty="0" smtClean="0">
                <a:hlinkClick r:id="rId3"/>
              </a:rPr>
              <a:t>http://usda.mannlib.cornell.edu/usda/ers/FLO-yearbook//2000s/2006/FLO-yearbook-06-23-2006.pdf</a:t>
            </a:r>
            <a:endParaRPr lang="en-US" altLang="en-US" sz="24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558FCA48-95AC-430D-BED6-1801D7B27F80}" type="slidenum">
              <a:rPr lang="en-US" altLang="en-US" sz="1400" smtClean="0"/>
              <a:pPr eaLnBrk="1" hangingPunct="1"/>
              <a:t>2</a:t>
            </a:fld>
            <a:endParaRPr lang="en-US" altLang="en-US" sz="1400" dirty="0" smtClean="0"/>
          </a:p>
        </p:txBody>
      </p:sp>
      <p:sp>
        <p:nvSpPr>
          <p:cNvPr id="4099" name="Rectangle 4"/>
          <p:cNvSpPr>
            <a:spLocks noGrp="1" noChangeArrowheads="1"/>
          </p:cNvSpPr>
          <p:nvPr>
            <p:ph type="title"/>
          </p:nvPr>
        </p:nvSpPr>
        <p:spPr>
          <a:xfrm>
            <a:off x="533400" y="2819400"/>
            <a:ext cx="8229600" cy="1828800"/>
          </a:xfrm>
        </p:spPr>
        <p:txBody>
          <a:bodyPr/>
          <a:lstStyle/>
          <a:p>
            <a:pPr eaLnBrk="1" hangingPunct="1"/>
            <a:r>
              <a:rPr lang="en-US" altLang="en-US" dirty="0" smtClean="0"/>
              <a:t>Flower Parts and Function</a:t>
            </a:r>
            <a:br>
              <a:rPr lang="en-US" altLang="en-US" dirty="0" smtClean="0"/>
            </a:br>
            <a:r>
              <a:rPr lang="en-US" altLang="en-US" dirty="0" smtClean="0"/>
              <a:t/>
            </a:r>
            <a:br>
              <a:rPr lang="en-US" altLang="en-US" dirty="0" smtClean="0"/>
            </a:br>
            <a:r>
              <a:rPr lang="en-US" altLang="en-US" sz="2800" dirty="0" smtClean="0"/>
              <a:t>Unit 4 – Anatomy and Physiology</a:t>
            </a:r>
            <a:br>
              <a:rPr lang="en-US" altLang="en-US" sz="2800" dirty="0" smtClean="0"/>
            </a:br>
            <a:r>
              <a:rPr lang="en-US" altLang="en-US" sz="2800" dirty="0" smtClean="0"/>
              <a:t>Lesson 4.5 Flower Power</a:t>
            </a:r>
          </a:p>
        </p:txBody>
      </p:sp>
      <p:sp>
        <p:nvSpPr>
          <p:cNvPr id="4100" name="Text Box 5"/>
          <p:cNvSpPr txBox="1">
            <a:spLocks noChangeArrowheads="1"/>
          </p:cNvSpPr>
          <p:nvPr/>
        </p:nvSpPr>
        <p:spPr bwMode="auto">
          <a:xfrm>
            <a:off x="762000" y="1295400"/>
            <a:ext cx="8382000" cy="519113"/>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a:spcBef>
                <a:spcPct val="50000"/>
              </a:spcBef>
            </a:pPr>
            <a:r>
              <a:rPr lang="en-US" altLang="en-US" sz="2800" b="1" dirty="0"/>
              <a:t>Principles of Agricultural Science – Plant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4B30C181-D401-4280-9E6E-2343FD305BB7}" type="slidenum">
              <a:rPr lang="en-US" altLang="en-US" sz="1400" smtClean="0"/>
              <a:pPr eaLnBrk="1" hangingPunct="1"/>
              <a:t>3</a:t>
            </a:fld>
            <a:endParaRPr lang="en-US" altLang="en-US" sz="1400" dirty="0" smtClean="0"/>
          </a:p>
        </p:txBody>
      </p:sp>
      <p:sp>
        <p:nvSpPr>
          <p:cNvPr id="5123" name="Rectangle 2"/>
          <p:cNvSpPr>
            <a:spLocks noGrp="1" noChangeArrowheads="1"/>
          </p:cNvSpPr>
          <p:nvPr>
            <p:ph type="title"/>
          </p:nvPr>
        </p:nvSpPr>
        <p:spPr/>
        <p:txBody>
          <a:bodyPr/>
          <a:lstStyle/>
          <a:p>
            <a:pPr eaLnBrk="1" hangingPunct="1"/>
            <a:r>
              <a:rPr lang="en-US" altLang="en-US" dirty="0" smtClean="0"/>
              <a:t>Value of Flowers</a:t>
            </a:r>
          </a:p>
        </p:txBody>
      </p:sp>
      <p:sp>
        <p:nvSpPr>
          <p:cNvPr id="49155" name="Rectangle 3"/>
          <p:cNvSpPr>
            <a:spLocks noGrp="1" noChangeArrowheads="1"/>
          </p:cNvSpPr>
          <p:nvPr>
            <p:ph sz="half" idx="1"/>
          </p:nvPr>
        </p:nvSpPr>
        <p:spPr>
          <a:xfrm>
            <a:off x="609600" y="1828800"/>
            <a:ext cx="8305800" cy="4297363"/>
          </a:xfrm>
        </p:spPr>
        <p:txBody>
          <a:bodyPr/>
          <a:lstStyle/>
          <a:p>
            <a:pPr eaLnBrk="1" hangingPunct="1">
              <a:buFontTx/>
              <a:buNone/>
            </a:pPr>
            <a:r>
              <a:rPr lang="en-US" altLang="en-US" b="1" dirty="0" smtClean="0"/>
              <a:t>Human value:</a:t>
            </a:r>
            <a:r>
              <a:rPr lang="en-US" altLang="en-US" dirty="0" smtClean="0"/>
              <a:t> </a:t>
            </a:r>
          </a:p>
          <a:p>
            <a:pPr lvl="1" eaLnBrk="1" hangingPunct="1">
              <a:buClr>
                <a:srgbClr val="00CC00"/>
              </a:buClr>
              <a:buFontTx/>
              <a:buBlip>
                <a:blip r:embed="rId3"/>
              </a:buBlip>
            </a:pPr>
            <a:r>
              <a:rPr lang="en-US" altLang="en-US" dirty="0" smtClean="0"/>
              <a:t>Aesthetics (Beauty)</a:t>
            </a:r>
          </a:p>
          <a:p>
            <a:pPr lvl="1" eaLnBrk="1" hangingPunct="1">
              <a:buClr>
                <a:srgbClr val="00CC00"/>
              </a:buClr>
              <a:buFontTx/>
              <a:buBlip>
                <a:blip r:embed="rId3"/>
              </a:buBlip>
            </a:pPr>
            <a:r>
              <a:rPr lang="en-US" altLang="en-US" dirty="0" smtClean="0"/>
              <a:t>Career and SAE opportunities</a:t>
            </a:r>
          </a:p>
          <a:p>
            <a:pPr eaLnBrk="1" hangingPunct="1">
              <a:buFontTx/>
              <a:buNone/>
            </a:pPr>
            <a:endParaRPr lang="en-US" altLang="en-US" b="1" dirty="0" smtClean="0"/>
          </a:p>
          <a:p>
            <a:pPr eaLnBrk="1" hangingPunct="1">
              <a:buFontTx/>
              <a:buNone/>
            </a:pPr>
            <a:r>
              <a:rPr lang="en-US" altLang="en-US" b="1" dirty="0" smtClean="0"/>
              <a:t>Value </a:t>
            </a:r>
            <a:r>
              <a:rPr lang="en-US" altLang="en-US" b="1" dirty="0"/>
              <a:t>to the </a:t>
            </a:r>
            <a:r>
              <a:rPr lang="en-US" altLang="en-US" b="1" dirty="0" smtClean="0"/>
              <a:t>plant:</a:t>
            </a:r>
            <a:endParaRPr lang="en-US" altLang="en-US" b="1" dirty="0"/>
          </a:p>
          <a:p>
            <a:pPr marL="914400" lvl="1" indent="-457200" eaLnBrk="1" hangingPunct="1">
              <a:buFontTx/>
              <a:buBlip>
                <a:blip r:embed="rId3"/>
              </a:buBlip>
            </a:pPr>
            <a:r>
              <a:rPr lang="en-US" altLang="en-US" dirty="0" smtClean="0"/>
              <a:t>Pollination</a:t>
            </a:r>
            <a:endParaRPr lang="en-US" altLang="en-US" dirty="0"/>
          </a:p>
          <a:p>
            <a:pPr marL="914400" lvl="1" indent="-457200" eaLnBrk="1" hangingPunct="1">
              <a:buFontTx/>
              <a:buBlip>
                <a:blip r:embed="rId3"/>
              </a:buBlip>
            </a:pPr>
            <a:r>
              <a:rPr lang="en-US" altLang="en-US" dirty="0" smtClean="0"/>
              <a:t>Fertilization</a:t>
            </a:r>
          </a:p>
          <a:p>
            <a:pPr marL="914400" lvl="1" indent="-457200" eaLnBrk="1" hangingPunct="1">
              <a:buFontTx/>
              <a:buBlip>
                <a:blip r:embed="rId3"/>
              </a:buBlip>
            </a:pPr>
            <a:r>
              <a:rPr lang="en-US" altLang="en-US" dirty="0" smtClean="0"/>
              <a:t>Seed development </a:t>
            </a:r>
            <a:endParaRPr lang="en-US"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9155">
                                            <p:txEl>
                                              <p:pRg st="1" end="1"/>
                                            </p:txEl>
                                          </p:spTgt>
                                        </p:tgtEl>
                                        <p:attrNameLst>
                                          <p:attrName>style.visibility</p:attrName>
                                        </p:attrNameLst>
                                      </p:cBhvr>
                                      <p:to>
                                        <p:strVal val="visible"/>
                                      </p:to>
                                    </p:set>
                                    <p:anim calcmode="lin" valueType="num">
                                      <p:cBhvr additive="base">
                                        <p:cTn id="7" dur="500" fill="hold"/>
                                        <p:tgtEl>
                                          <p:spTgt spid="4915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915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9155">
                                            <p:txEl>
                                              <p:pRg st="2" end="2"/>
                                            </p:txEl>
                                          </p:spTgt>
                                        </p:tgtEl>
                                        <p:attrNameLst>
                                          <p:attrName>style.visibility</p:attrName>
                                        </p:attrNameLst>
                                      </p:cBhvr>
                                      <p:to>
                                        <p:strVal val="visible"/>
                                      </p:to>
                                    </p:set>
                                    <p:anim calcmode="lin" valueType="num">
                                      <p:cBhvr additive="base">
                                        <p:cTn id="13" dur="500" fill="hold"/>
                                        <p:tgtEl>
                                          <p:spTgt spid="4915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915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9155">
                                            <p:txEl>
                                              <p:pRg st="4" end="4"/>
                                            </p:txEl>
                                          </p:spTgt>
                                        </p:tgtEl>
                                        <p:attrNameLst>
                                          <p:attrName>style.visibility</p:attrName>
                                        </p:attrNameLst>
                                      </p:cBhvr>
                                      <p:to>
                                        <p:strVal val="visible"/>
                                      </p:to>
                                    </p:set>
                                    <p:anim calcmode="lin" valueType="num">
                                      <p:cBhvr additive="base">
                                        <p:cTn id="19" dur="500" fill="hold"/>
                                        <p:tgtEl>
                                          <p:spTgt spid="4915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915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9155">
                                            <p:txEl>
                                              <p:pRg st="5" end="5"/>
                                            </p:txEl>
                                          </p:spTgt>
                                        </p:tgtEl>
                                        <p:attrNameLst>
                                          <p:attrName>style.visibility</p:attrName>
                                        </p:attrNameLst>
                                      </p:cBhvr>
                                      <p:to>
                                        <p:strVal val="visible"/>
                                      </p:to>
                                    </p:set>
                                    <p:anim calcmode="lin" valueType="num">
                                      <p:cBhvr additive="base">
                                        <p:cTn id="25" dur="500" fill="hold"/>
                                        <p:tgtEl>
                                          <p:spTgt spid="49155">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915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9155">
                                            <p:txEl>
                                              <p:pRg st="6" end="6"/>
                                            </p:txEl>
                                          </p:spTgt>
                                        </p:tgtEl>
                                        <p:attrNameLst>
                                          <p:attrName>style.visibility</p:attrName>
                                        </p:attrNameLst>
                                      </p:cBhvr>
                                      <p:to>
                                        <p:strVal val="visible"/>
                                      </p:to>
                                    </p:set>
                                    <p:anim calcmode="lin" valueType="num">
                                      <p:cBhvr additive="base">
                                        <p:cTn id="31" dur="500" fill="hold"/>
                                        <p:tgtEl>
                                          <p:spTgt spid="49155">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915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9155">
                                            <p:txEl>
                                              <p:pRg st="7" end="7"/>
                                            </p:txEl>
                                          </p:spTgt>
                                        </p:tgtEl>
                                        <p:attrNameLst>
                                          <p:attrName>style.visibility</p:attrName>
                                        </p:attrNameLst>
                                      </p:cBhvr>
                                      <p:to>
                                        <p:strVal val="visible"/>
                                      </p:to>
                                    </p:set>
                                    <p:anim calcmode="lin" valueType="num">
                                      <p:cBhvr additive="base">
                                        <p:cTn id="37" dur="500" fill="hold"/>
                                        <p:tgtEl>
                                          <p:spTgt spid="49155">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915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C601F653-4615-40B2-99F6-ECD63CA20029}" type="slidenum">
              <a:rPr lang="en-US" altLang="en-US" sz="1400" smtClean="0"/>
              <a:pPr eaLnBrk="1" hangingPunct="1"/>
              <a:t>4</a:t>
            </a:fld>
            <a:endParaRPr lang="en-US" altLang="en-US" sz="1400" dirty="0" smtClean="0"/>
          </a:p>
        </p:txBody>
      </p:sp>
      <p:sp>
        <p:nvSpPr>
          <p:cNvPr id="7171" name="Rectangle 2"/>
          <p:cNvSpPr>
            <a:spLocks noGrp="1" noChangeArrowheads="1"/>
          </p:cNvSpPr>
          <p:nvPr>
            <p:ph type="title"/>
          </p:nvPr>
        </p:nvSpPr>
        <p:spPr>
          <a:xfrm>
            <a:off x="457200" y="274638"/>
            <a:ext cx="8229600" cy="911225"/>
          </a:xfrm>
        </p:spPr>
        <p:txBody>
          <a:bodyPr/>
          <a:lstStyle/>
          <a:p>
            <a:pPr eaLnBrk="1" hangingPunct="1"/>
            <a:r>
              <a:rPr lang="en-US" altLang="en-US" dirty="0" smtClean="0"/>
              <a:t>Parts of the Flower</a:t>
            </a:r>
          </a:p>
        </p:txBody>
      </p:sp>
      <p:sp>
        <p:nvSpPr>
          <p:cNvPr id="7172" name="Rectangle 3"/>
          <p:cNvSpPr>
            <a:spLocks noGrp="1" noChangeArrowheads="1"/>
          </p:cNvSpPr>
          <p:nvPr>
            <p:ph type="body" idx="1"/>
          </p:nvPr>
        </p:nvSpPr>
        <p:spPr>
          <a:xfrm>
            <a:off x="457200" y="2046288"/>
            <a:ext cx="8229600" cy="4079875"/>
          </a:xfrm>
        </p:spPr>
        <p:txBody>
          <a:bodyPr/>
          <a:lstStyle/>
          <a:p>
            <a:pPr eaLnBrk="1" hangingPunct="1">
              <a:buFontTx/>
              <a:buNone/>
            </a:pPr>
            <a:r>
              <a:rPr lang="en-US" altLang="en-US" dirty="0" smtClean="0"/>
              <a:t>Let’s take a minute to review the following parts of the flower:</a:t>
            </a:r>
          </a:p>
        </p:txBody>
      </p:sp>
      <p:sp>
        <p:nvSpPr>
          <p:cNvPr id="7173" name="Text Box 10"/>
          <p:cNvSpPr txBox="1">
            <a:spLocks noChangeArrowheads="1"/>
          </p:cNvSpPr>
          <p:nvPr/>
        </p:nvSpPr>
        <p:spPr bwMode="auto">
          <a:xfrm>
            <a:off x="2590800" y="5867400"/>
            <a:ext cx="19812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spcBef>
                <a:spcPct val="50000"/>
              </a:spcBef>
            </a:pPr>
            <a:r>
              <a:rPr lang="en-US" altLang="en-US" dirty="0"/>
              <a:t>Parker, 2004</a:t>
            </a:r>
          </a:p>
        </p:txBody>
      </p:sp>
      <p:pic>
        <p:nvPicPr>
          <p:cNvPr id="7174" name="Picture 11"/>
          <p:cNvPicPr>
            <a:picLocks noChangeAspect="1" noChangeArrowheads="1"/>
          </p:cNvPicPr>
          <p:nvPr/>
        </p:nvPicPr>
        <p:blipFill>
          <a:blip r:embed="rId3">
            <a:clrChange>
              <a:clrFrom>
                <a:srgbClr val="FFFFFF"/>
              </a:clrFrom>
              <a:clrTo>
                <a:srgbClr val="FFFFFF">
                  <a:alpha val="0"/>
                </a:srgbClr>
              </a:clrTo>
            </a:clrChange>
            <a:lum contrast="12000"/>
            <a:extLst>
              <a:ext uri="{28A0092B-C50C-407E-A947-70E740481C1C}">
                <a14:useLocalDpi xmlns:a14="http://schemas.microsoft.com/office/drawing/2010/main" val="0"/>
              </a:ext>
            </a:extLst>
          </a:blip>
          <a:srcRect/>
          <a:stretch>
            <a:fillRect/>
          </a:stretch>
        </p:blipFill>
        <p:spPr bwMode="auto">
          <a:xfrm>
            <a:off x="2514600" y="2819400"/>
            <a:ext cx="6324600" cy="345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zoom dir="in"/>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D23CF7C5-D5DF-488A-B046-D95208C98138}" type="slidenum">
              <a:rPr lang="en-US" altLang="en-US" sz="1400" smtClean="0"/>
              <a:pPr eaLnBrk="1" hangingPunct="1"/>
              <a:t>5</a:t>
            </a:fld>
            <a:endParaRPr lang="en-US" altLang="en-US" sz="1400" dirty="0" smtClean="0"/>
          </a:p>
        </p:txBody>
      </p:sp>
      <p:sp>
        <p:nvSpPr>
          <p:cNvPr id="8195" name="Rectangle 2"/>
          <p:cNvSpPr>
            <a:spLocks noGrp="1" noChangeArrowheads="1"/>
          </p:cNvSpPr>
          <p:nvPr>
            <p:ph type="title"/>
          </p:nvPr>
        </p:nvSpPr>
        <p:spPr/>
        <p:txBody>
          <a:bodyPr/>
          <a:lstStyle/>
          <a:p>
            <a:pPr eaLnBrk="1" hangingPunct="1"/>
            <a:r>
              <a:rPr lang="en-US" altLang="en-US" dirty="0" smtClean="0"/>
              <a:t>Female Flower Parts</a:t>
            </a:r>
          </a:p>
        </p:txBody>
      </p:sp>
      <p:sp>
        <p:nvSpPr>
          <p:cNvPr id="53251" name="Rectangle 3"/>
          <p:cNvSpPr>
            <a:spLocks noGrp="1" noChangeArrowheads="1"/>
          </p:cNvSpPr>
          <p:nvPr>
            <p:ph type="body" idx="1"/>
          </p:nvPr>
        </p:nvSpPr>
        <p:spPr>
          <a:xfrm>
            <a:off x="457200" y="1828800"/>
            <a:ext cx="4648200" cy="4876800"/>
          </a:xfrm>
        </p:spPr>
        <p:txBody>
          <a:bodyPr/>
          <a:lstStyle/>
          <a:p>
            <a:pPr eaLnBrk="1" hangingPunct="1">
              <a:lnSpc>
                <a:spcPct val="90000"/>
              </a:lnSpc>
            </a:pPr>
            <a:r>
              <a:rPr lang="en-US" altLang="en-US" sz="2800" b="1" dirty="0" smtClean="0"/>
              <a:t>Ovule</a:t>
            </a:r>
            <a:r>
              <a:rPr lang="en-US" altLang="en-US" sz="2800" dirty="0" smtClean="0"/>
              <a:t>: “egg cell” of the plant. Becomes the seed when fertilized</a:t>
            </a:r>
            <a:endParaRPr lang="en-US" altLang="en-US" sz="2800" dirty="0"/>
          </a:p>
          <a:p>
            <a:pPr eaLnBrk="1" hangingPunct="1">
              <a:lnSpc>
                <a:spcPct val="90000"/>
              </a:lnSpc>
            </a:pPr>
            <a:r>
              <a:rPr lang="en-US" altLang="en-US" sz="2800" b="1" dirty="0" smtClean="0"/>
              <a:t>Pollen tube</a:t>
            </a:r>
            <a:r>
              <a:rPr lang="en-US" altLang="en-US" sz="2800" dirty="0"/>
              <a:t> </a:t>
            </a:r>
            <a:r>
              <a:rPr lang="en-US" altLang="en-US" sz="2800" dirty="0" smtClean="0"/>
              <a:t>transfers pollen from stigma to ovule</a:t>
            </a:r>
          </a:p>
          <a:p>
            <a:pPr eaLnBrk="1" hangingPunct="1">
              <a:lnSpc>
                <a:spcPct val="90000"/>
              </a:lnSpc>
            </a:pPr>
            <a:r>
              <a:rPr lang="en-US" altLang="en-US" sz="2800" b="1" dirty="0" smtClean="0"/>
              <a:t>Pistil</a:t>
            </a:r>
          </a:p>
          <a:p>
            <a:pPr lvl="1" eaLnBrk="1" hangingPunct="1">
              <a:lnSpc>
                <a:spcPct val="90000"/>
              </a:lnSpc>
            </a:pPr>
            <a:r>
              <a:rPr lang="en-US" altLang="en-US" b="1" dirty="0" smtClean="0"/>
              <a:t>Stigma</a:t>
            </a:r>
            <a:r>
              <a:rPr lang="en-US" altLang="en-US" dirty="0"/>
              <a:t> </a:t>
            </a:r>
            <a:r>
              <a:rPr lang="en-US" altLang="en-US" dirty="0" smtClean="0"/>
              <a:t>collects pollen</a:t>
            </a:r>
          </a:p>
          <a:p>
            <a:pPr lvl="1" eaLnBrk="1" hangingPunct="1">
              <a:lnSpc>
                <a:spcPct val="90000"/>
              </a:lnSpc>
            </a:pPr>
            <a:r>
              <a:rPr lang="en-US" altLang="en-US" b="1" dirty="0" smtClean="0"/>
              <a:t>Style</a:t>
            </a:r>
            <a:r>
              <a:rPr lang="en-US" altLang="en-US" dirty="0" smtClean="0"/>
              <a:t> supports stigma</a:t>
            </a:r>
          </a:p>
          <a:p>
            <a:pPr lvl="1" eaLnBrk="1" hangingPunct="1">
              <a:lnSpc>
                <a:spcPct val="90000"/>
              </a:lnSpc>
            </a:pPr>
            <a:r>
              <a:rPr lang="en-US" altLang="en-US" b="1" dirty="0" smtClean="0"/>
              <a:t>Ovary</a:t>
            </a:r>
            <a:r>
              <a:rPr lang="en-US" altLang="en-US" dirty="0" smtClean="0"/>
              <a:t> contains one or more ovules</a:t>
            </a:r>
          </a:p>
        </p:txBody>
      </p:sp>
      <p:pic>
        <p:nvPicPr>
          <p:cNvPr id="5" name="Picture 11"/>
          <p:cNvPicPr>
            <a:picLocks noChangeAspect="1" noChangeArrowheads="1"/>
          </p:cNvPicPr>
          <p:nvPr/>
        </p:nvPicPr>
        <p:blipFill>
          <a:blip r:embed="rId3">
            <a:clrChange>
              <a:clrFrom>
                <a:srgbClr val="FFFFFF"/>
              </a:clrFrom>
              <a:clrTo>
                <a:srgbClr val="FFFFFF">
                  <a:alpha val="0"/>
                </a:srgbClr>
              </a:clrTo>
            </a:clrChange>
            <a:lum contrast="12000"/>
            <a:extLst>
              <a:ext uri="{28A0092B-C50C-407E-A947-70E740481C1C}">
                <a14:useLocalDpi xmlns:a14="http://schemas.microsoft.com/office/drawing/2010/main" val="0"/>
              </a:ext>
            </a:extLst>
          </a:blip>
          <a:srcRect/>
          <a:stretch>
            <a:fillRect/>
          </a:stretch>
        </p:blipFill>
        <p:spPr bwMode="auto">
          <a:xfrm>
            <a:off x="4631473" y="2819399"/>
            <a:ext cx="4534829" cy="2479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anim calcmode="lin" valueType="num">
                                      <p:cBhvr additive="base">
                                        <p:cTn id="7" dur="500" fill="hold"/>
                                        <p:tgtEl>
                                          <p:spTgt spid="532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2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3251">
                                            <p:txEl>
                                              <p:pRg st="1" end="1"/>
                                            </p:txEl>
                                          </p:spTgt>
                                        </p:tgtEl>
                                        <p:attrNameLst>
                                          <p:attrName>style.visibility</p:attrName>
                                        </p:attrNameLst>
                                      </p:cBhvr>
                                      <p:to>
                                        <p:strVal val="visible"/>
                                      </p:to>
                                    </p:set>
                                    <p:anim calcmode="lin" valueType="num">
                                      <p:cBhvr additive="base">
                                        <p:cTn id="13" dur="500" fill="hold"/>
                                        <p:tgtEl>
                                          <p:spTgt spid="5325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2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3251">
                                            <p:txEl>
                                              <p:pRg st="2" end="2"/>
                                            </p:txEl>
                                          </p:spTgt>
                                        </p:tgtEl>
                                        <p:attrNameLst>
                                          <p:attrName>style.visibility</p:attrName>
                                        </p:attrNameLst>
                                      </p:cBhvr>
                                      <p:to>
                                        <p:strVal val="visible"/>
                                      </p:to>
                                    </p:set>
                                    <p:anim calcmode="lin" valueType="num">
                                      <p:cBhvr additive="base">
                                        <p:cTn id="19" dur="500" fill="hold"/>
                                        <p:tgtEl>
                                          <p:spTgt spid="5325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32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3251">
                                            <p:txEl>
                                              <p:pRg st="3" end="3"/>
                                            </p:txEl>
                                          </p:spTgt>
                                        </p:tgtEl>
                                        <p:attrNameLst>
                                          <p:attrName>style.visibility</p:attrName>
                                        </p:attrNameLst>
                                      </p:cBhvr>
                                      <p:to>
                                        <p:strVal val="visible"/>
                                      </p:to>
                                    </p:set>
                                    <p:anim calcmode="lin" valueType="num">
                                      <p:cBhvr additive="base">
                                        <p:cTn id="25" dur="500" fill="hold"/>
                                        <p:tgtEl>
                                          <p:spTgt spid="5325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325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3251">
                                            <p:txEl>
                                              <p:pRg st="4" end="4"/>
                                            </p:txEl>
                                          </p:spTgt>
                                        </p:tgtEl>
                                        <p:attrNameLst>
                                          <p:attrName>style.visibility</p:attrName>
                                        </p:attrNameLst>
                                      </p:cBhvr>
                                      <p:to>
                                        <p:strVal val="visible"/>
                                      </p:to>
                                    </p:set>
                                    <p:anim calcmode="lin" valueType="num">
                                      <p:cBhvr additive="base">
                                        <p:cTn id="31" dur="500" fill="hold"/>
                                        <p:tgtEl>
                                          <p:spTgt spid="5325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325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3251">
                                            <p:txEl>
                                              <p:pRg st="5" end="5"/>
                                            </p:txEl>
                                          </p:spTgt>
                                        </p:tgtEl>
                                        <p:attrNameLst>
                                          <p:attrName>style.visibility</p:attrName>
                                        </p:attrNameLst>
                                      </p:cBhvr>
                                      <p:to>
                                        <p:strVal val="visible"/>
                                      </p:to>
                                    </p:set>
                                    <p:anim calcmode="lin" valueType="num">
                                      <p:cBhvr additive="base">
                                        <p:cTn id="37" dur="500" fill="hold"/>
                                        <p:tgtEl>
                                          <p:spTgt spid="53251">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325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938FF0E8-0F8B-4EA4-BB0A-CB69E87F2596}" type="slidenum">
              <a:rPr lang="en-US" altLang="en-US" sz="1400" smtClean="0"/>
              <a:pPr eaLnBrk="1" hangingPunct="1"/>
              <a:t>6</a:t>
            </a:fld>
            <a:endParaRPr lang="en-US" altLang="en-US" sz="1400" dirty="0" smtClean="0"/>
          </a:p>
        </p:txBody>
      </p:sp>
      <p:sp>
        <p:nvSpPr>
          <p:cNvPr id="9219" name="Rectangle 2"/>
          <p:cNvSpPr>
            <a:spLocks noGrp="1" noChangeArrowheads="1"/>
          </p:cNvSpPr>
          <p:nvPr>
            <p:ph type="title"/>
          </p:nvPr>
        </p:nvSpPr>
        <p:spPr/>
        <p:txBody>
          <a:bodyPr/>
          <a:lstStyle/>
          <a:p>
            <a:pPr eaLnBrk="1" hangingPunct="1"/>
            <a:r>
              <a:rPr lang="en-US" altLang="en-US" dirty="0" smtClean="0"/>
              <a:t>Male Flower Parts</a:t>
            </a:r>
          </a:p>
        </p:txBody>
      </p:sp>
      <p:sp>
        <p:nvSpPr>
          <p:cNvPr id="54275" name="Rectangle 3"/>
          <p:cNvSpPr>
            <a:spLocks noGrp="1" noChangeArrowheads="1"/>
          </p:cNvSpPr>
          <p:nvPr>
            <p:ph type="body" idx="1"/>
          </p:nvPr>
        </p:nvSpPr>
        <p:spPr>
          <a:xfrm>
            <a:off x="457200" y="1828800"/>
            <a:ext cx="3886200" cy="4297363"/>
          </a:xfrm>
        </p:spPr>
        <p:txBody>
          <a:bodyPr/>
          <a:lstStyle/>
          <a:p>
            <a:pPr eaLnBrk="1" hangingPunct="1"/>
            <a:r>
              <a:rPr lang="en-US" altLang="en-US" sz="2800" b="1" dirty="0" smtClean="0"/>
              <a:t>Stamen:</a:t>
            </a:r>
          </a:p>
          <a:p>
            <a:pPr lvl="1" eaLnBrk="1" hangingPunct="1"/>
            <a:r>
              <a:rPr lang="en-US" altLang="en-US" b="1" dirty="0" smtClean="0">
                <a:solidFill>
                  <a:srgbClr val="00B050"/>
                </a:solidFill>
              </a:rPr>
              <a:t>Filament</a:t>
            </a:r>
            <a:r>
              <a:rPr lang="en-US" altLang="en-US" dirty="0" smtClean="0">
                <a:solidFill>
                  <a:srgbClr val="00B050"/>
                </a:solidFill>
              </a:rPr>
              <a:t> </a:t>
            </a:r>
            <a:r>
              <a:rPr lang="en-US" altLang="en-US" dirty="0" smtClean="0"/>
              <a:t>supports anther </a:t>
            </a:r>
          </a:p>
          <a:p>
            <a:pPr lvl="1" eaLnBrk="1" hangingPunct="1"/>
            <a:r>
              <a:rPr lang="en-US" altLang="en-US" b="1" dirty="0" smtClean="0">
                <a:solidFill>
                  <a:srgbClr val="FF0000"/>
                </a:solidFill>
              </a:rPr>
              <a:t>Anther</a:t>
            </a:r>
            <a:r>
              <a:rPr lang="en-US" altLang="en-US" dirty="0"/>
              <a:t> </a:t>
            </a:r>
            <a:r>
              <a:rPr lang="en-US" altLang="en-US" dirty="0" smtClean="0"/>
              <a:t>develops </a:t>
            </a:r>
            <a:r>
              <a:rPr lang="en-US" altLang="en-US" dirty="0"/>
              <a:t>and contains pollen.</a:t>
            </a:r>
          </a:p>
          <a:p>
            <a:pPr lvl="1" eaLnBrk="1" hangingPunct="1"/>
            <a:r>
              <a:rPr lang="en-US" altLang="en-US" b="1" dirty="0" smtClean="0"/>
              <a:t>Pollen</a:t>
            </a:r>
            <a:r>
              <a:rPr lang="en-US" altLang="en-US" dirty="0" smtClean="0"/>
              <a:t> – male sex cell</a:t>
            </a:r>
          </a:p>
        </p:txBody>
      </p:sp>
      <p:pic>
        <p:nvPicPr>
          <p:cNvPr id="5" name="Picture 11"/>
          <p:cNvPicPr>
            <a:picLocks noChangeAspect="1" noChangeArrowheads="1"/>
          </p:cNvPicPr>
          <p:nvPr/>
        </p:nvPicPr>
        <p:blipFill>
          <a:blip r:embed="rId3">
            <a:clrChange>
              <a:clrFrom>
                <a:srgbClr val="FFFFFF"/>
              </a:clrFrom>
              <a:clrTo>
                <a:srgbClr val="FFFFFF">
                  <a:alpha val="0"/>
                </a:srgbClr>
              </a:clrTo>
            </a:clrChange>
            <a:lum contrast="12000"/>
            <a:extLst>
              <a:ext uri="{28A0092B-C50C-407E-A947-70E740481C1C}">
                <a14:useLocalDpi xmlns:a14="http://schemas.microsoft.com/office/drawing/2010/main" val="0"/>
              </a:ext>
            </a:extLst>
          </a:blip>
          <a:srcRect/>
          <a:stretch>
            <a:fillRect/>
          </a:stretch>
        </p:blipFill>
        <p:spPr bwMode="auto">
          <a:xfrm>
            <a:off x="4631473" y="2819399"/>
            <a:ext cx="4534829" cy="2479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Arrow Connector 5"/>
          <p:cNvCxnSpPr/>
          <p:nvPr/>
        </p:nvCxnSpPr>
        <p:spPr>
          <a:xfrm flipH="1">
            <a:off x="6629400" y="2133600"/>
            <a:ext cx="269487" cy="838200"/>
          </a:xfrm>
          <a:prstGeom prst="straightConnector1">
            <a:avLst/>
          </a:prstGeom>
          <a:ln>
            <a:solidFill>
              <a:srgbClr val="FF0000"/>
            </a:solidFill>
            <a:tailEnd type="arrow"/>
          </a:ln>
        </p:spPr>
        <p:style>
          <a:lnRef idx="3">
            <a:schemeClr val="dk1"/>
          </a:lnRef>
          <a:fillRef idx="0">
            <a:schemeClr val="dk1"/>
          </a:fillRef>
          <a:effectRef idx="2">
            <a:schemeClr val="dk1"/>
          </a:effectRef>
          <a:fontRef idx="minor">
            <a:schemeClr val="tx1"/>
          </a:fontRef>
        </p:style>
      </p:cxnSp>
      <p:cxnSp>
        <p:nvCxnSpPr>
          <p:cNvPr id="8" name="Straight Arrow Connector 7"/>
          <p:cNvCxnSpPr/>
          <p:nvPr/>
        </p:nvCxnSpPr>
        <p:spPr>
          <a:xfrm>
            <a:off x="5029200" y="2971800"/>
            <a:ext cx="1143000" cy="533400"/>
          </a:xfrm>
          <a:prstGeom prst="straightConnector1">
            <a:avLst/>
          </a:prstGeom>
          <a:ln>
            <a:solidFill>
              <a:srgbClr val="00B050"/>
            </a:solidFill>
            <a:tailEnd type="arrow"/>
          </a:ln>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4275">
                                            <p:txEl>
                                              <p:pRg st="0" end="0"/>
                                            </p:txEl>
                                          </p:spTgt>
                                        </p:tgtEl>
                                        <p:attrNameLst>
                                          <p:attrName>style.visibility</p:attrName>
                                        </p:attrNameLst>
                                      </p:cBhvr>
                                      <p:to>
                                        <p:strVal val="visible"/>
                                      </p:to>
                                    </p:set>
                                    <p:anim calcmode="lin" valueType="num">
                                      <p:cBhvr additive="base">
                                        <p:cTn id="7" dur="500" fill="hold"/>
                                        <p:tgtEl>
                                          <p:spTgt spid="542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2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4275">
                                            <p:txEl>
                                              <p:pRg st="1" end="1"/>
                                            </p:txEl>
                                          </p:spTgt>
                                        </p:tgtEl>
                                        <p:attrNameLst>
                                          <p:attrName>style.visibility</p:attrName>
                                        </p:attrNameLst>
                                      </p:cBhvr>
                                      <p:to>
                                        <p:strVal val="visible"/>
                                      </p:to>
                                    </p:set>
                                    <p:anim calcmode="lin" valueType="num">
                                      <p:cBhvr additive="base">
                                        <p:cTn id="13" dur="500" fill="hold"/>
                                        <p:tgtEl>
                                          <p:spTgt spid="5427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2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4275">
                                            <p:txEl>
                                              <p:pRg st="2" end="2"/>
                                            </p:txEl>
                                          </p:spTgt>
                                        </p:tgtEl>
                                        <p:attrNameLst>
                                          <p:attrName>style.visibility</p:attrName>
                                        </p:attrNameLst>
                                      </p:cBhvr>
                                      <p:to>
                                        <p:strVal val="visible"/>
                                      </p:to>
                                    </p:set>
                                    <p:anim calcmode="lin" valueType="num">
                                      <p:cBhvr additive="base">
                                        <p:cTn id="19" dur="500" fill="hold"/>
                                        <p:tgtEl>
                                          <p:spTgt spid="5427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2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4275">
                                            <p:txEl>
                                              <p:pRg st="3" end="3"/>
                                            </p:txEl>
                                          </p:spTgt>
                                        </p:tgtEl>
                                        <p:attrNameLst>
                                          <p:attrName>style.visibility</p:attrName>
                                        </p:attrNameLst>
                                      </p:cBhvr>
                                      <p:to>
                                        <p:strVal val="visible"/>
                                      </p:to>
                                    </p:set>
                                    <p:anim calcmode="lin" valueType="num">
                                      <p:cBhvr additive="base">
                                        <p:cTn id="25" dur="500" fill="hold"/>
                                        <p:tgtEl>
                                          <p:spTgt spid="5427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427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E95685C7-969B-4957-A8FF-39082B6843E7}" type="slidenum">
              <a:rPr lang="en-US" altLang="en-US" sz="1400" smtClean="0"/>
              <a:pPr eaLnBrk="1" hangingPunct="1"/>
              <a:t>7</a:t>
            </a:fld>
            <a:endParaRPr lang="en-US" altLang="en-US" sz="1400" dirty="0" smtClean="0"/>
          </a:p>
        </p:txBody>
      </p:sp>
      <p:sp>
        <p:nvSpPr>
          <p:cNvPr id="10243" name="Rectangle 2"/>
          <p:cNvSpPr>
            <a:spLocks noGrp="1" noChangeArrowheads="1"/>
          </p:cNvSpPr>
          <p:nvPr>
            <p:ph type="title"/>
          </p:nvPr>
        </p:nvSpPr>
        <p:spPr/>
        <p:txBody>
          <a:bodyPr/>
          <a:lstStyle/>
          <a:p>
            <a:pPr eaLnBrk="1" hangingPunct="1"/>
            <a:r>
              <a:rPr lang="en-US" altLang="en-US" dirty="0" smtClean="0"/>
              <a:t>Supporting Parts</a:t>
            </a:r>
          </a:p>
        </p:txBody>
      </p:sp>
      <p:sp>
        <p:nvSpPr>
          <p:cNvPr id="46083" name="Rectangle 3"/>
          <p:cNvSpPr>
            <a:spLocks noGrp="1" noChangeArrowheads="1"/>
          </p:cNvSpPr>
          <p:nvPr>
            <p:ph type="body" idx="1"/>
          </p:nvPr>
        </p:nvSpPr>
        <p:spPr>
          <a:xfrm>
            <a:off x="457200" y="1828800"/>
            <a:ext cx="4419600" cy="4495800"/>
          </a:xfrm>
        </p:spPr>
        <p:txBody>
          <a:bodyPr/>
          <a:lstStyle/>
          <a:p>
            <a:pPr eaLnBrk="1" hangingPunct="1"/>
            <a:r>
              <a:rPr lang="en-US" altLang="en-US" sz="2800" b="1" dirty="0" smtClean="0">
                <a:solidFill>
                  <a:srgbClr val="FF0000"/>
                </a:solidFill>
              </a:rPr>
              <a:t>Petal</a:t>
            </a:r>
            <a:r>
              <a:rPr lang="en-US" altLang="en-US" sz="2800" dirty="0" smtClean="0"/>
              <a:t>: Protects pistil and stamens, and attracts insects for pollination.</a:t>
            </a:r>
            <a:endParaRPr lang="en-US" altLang="en-US" sz="2800" dirty="0"/>
          </a:p>
          <a:p>
            <a:pPr eaLnBrk="1" hangingPunct="1"/>
            <a:r>
              <a:rPr lang="en-US" altLang="en-US" sz="2800" b="1" dirty="0" smtClean="0">
                <a:solidFill>
                  <a:srgbClr val="00B050"/>
                </a:solidFill>
              </a:rPr>
              <a:t>Sepal</a:t>
            </a:r>
            <a:r>
              <a:rPr lang="en-US" altLang="en-US" sz="2800" dirty="0" smtClean="0"/>
              <a:t>: Outermost leaves protecting the flower during the bud stage.</a:t>
            </a:r>
          </a:p>
        </p:txBody>
      </p:sp>
      <p:pic>
        <p:nvPicPr>
          <p:cNvPr id="5" name="Picture 11"/>
          <p:cNvPicPr>
            <a:picLocks noChangeAspect="1" noChangeArrowheads="1"/>
          </p:cNvPicPr>
          <p:nvPr/>
        </p:nvPicPr>
        <p:blipFill>
          <a:blip r:embed="rId3">
            <a:clrChange>
              <a:clrFrom>
                <a:srgbClr val="FFFFFF"/>
              </a:clrFrom>
              <a:clrTo>
                <a:srgbClr val="FFFFFF">
                  <a:alpha val="0"/>
                </a:srgbClr>
              </a:clrTo>
            </a:clrChange>
            <a:lum contrast="12000"/>
            <a:extLst>
              <a:ext uri="{28A0092B-C50C-407E-A947-70E740481C1C}">
                <a14:useLocalDpi xmlns:a14="http://schemas.microsoft.com/office/drawing/2010/main" val="0"/>
              </a:ext>
            </a:extLst>
          </a:blip>
          <a:srcRect/>
          <a:stretch>
            <a:fillRect/>
          </a:stretch>
        </p:blipFill>
        <p:spPr bwMode="auto">
          <a:xfrm>
            <a:off x="4631473" y="2819399"/>
            <a:ext cx="4534829" cy="2479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 name="Straight Arrow Connector 2"/>
          <p:cNvCxnSpPr/>
          <p:nvPr/>
        </p:nvCxnSpPr>
        <p:spPr>
          <a:xfrm flipH="1">
            <a:off x="5463168" y="2133600"/>
            <a:ext cx="328032" cy="1457982"/>
          </a:xfrm>
          <a:prstGeom prst="straightConnector1">
            <a:avLst/>
          </a:prstGeom>
          <a:ln>
            <a:solidFill>
              <a:srgbClr val="FF0000"/>
            </a:solidFill>
            <a:tailEnd type="arrow"/>
          </a:ln>
        </p:spPr>
        <p:style>
          <a:lnRef idx="3">
            <a:schemeClr val="dk1"/>
          </a:lnRef>
          <a:fillRef idx="0">
            <a:schemeClr val="dk1"/>
          </a:fillRef>
          <a:effectRef idx="2">
            <a:schemeClr val="dk1"/>
          </a:effectRef>
          <a:fontRef idx="minor">
            <a:schemeClr val="tx1"/>
          </a:fontRef>
        </p:style>
      </p:cxnSp>
      <p:cxnSp>
        <p:nvCxnSpPr>
          <p:cNvPr id="6" name="Straight Arrow Connector 5"/>
          <p:cNvCxnSpPr/>
          <p:nvPr/>
        </p:nvCxnSpPr>
        <p:spPr>
          <a:xfrm flipV="1">
            <a:off x="6705600" y="4343400"/>
            <a:ext cx="381000" cy="1600200"/>
          </a:xfrm>
          <a:prstGeom prst="straightConnector1">
            <a:avLst/>
          </a:prstGeom>
          <a:ln>
            <a:solidFill>
              <a:srgbClr val="00B050"/>
            </a:solidFill>
            <a:tailEnd type="arrow"/>
          </a:ln>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6083">
                                            <p:txEl>
                                              <p:pRg st="0" end="0"/>
                                            </p:txEl>
                                          </p:spTgt>
                                        </p:tgtEl>
                                        <p:attrNameLst>
                                          <p:attrName>style.visibility</p:attrName>
                                        </p:attrNameLst>
                                      </p:cBhvr>
                                      <p:to>
                                        <p:strVal val="visible"/>
                                      </p:to>
                                    </p:set>
                                    <p:anim calcmode="lin" valueType="num">
                                      <p:cBhvr additive="base">
                                        <p:cTn id="7" dur="500" fill="hold"/>
                                        <p:tgtEl>
                                          <p:spTgt spid="4608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60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6083">
                                            <p:txEl>
                                              <p:pRg st="1" end="1"/>
                                            </p:txEl>
                                          </p:spTgt>
                                        </p:tgtEl>
                                        <p:attrNameLst>
                                          <p:attrName>style.visibility</p:attrName>
                                        </p:attrNameLst>
                                      </p:cBhvr>
                                      <p:to>
                                        <p:strVal val="visible"/>
                                      </p:to>
                                    </p:set>
                                    <p:anim calcmode="lin" valueType="num">
                                      <p:cBhvr additive="base">
                                        <p:cTn id="13" dur="500" fill="hold"/>
                                        <p:tgtEl>
                                          <p:spTgt spid="4608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608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1020290D-15D0-41D2-8DED-FCA4C5524B13}" type="slidenum">
              <a:rPr lang="en-US" altLang="en-US" sz="1400" smtClean="0"/>
              <a:pPr eaLnBrk="1" hangingPunct="1"/>
              <a:t>8</a:t>
            </a:fld>
            <a:endParaRPr lang="en-US" altLang="en-US" sz="1400" dirty="0" smtClean="0"/>
          </a:p>
        </p:txBody>
      </p:sp>
      <p:sp>
        <p:nvSpPr>
          <p:cNvPr id="11267" name="Rectangle 2"/>
          <p:cNvSpPr>
            <a:spLocks noGrp="1" noChangeArrowheads="1"/>
          </p:cNvSpPr>
          <p:nvPr>
            <p:ph type="title"/>
          </p:nvPr>
        </p:nvSpPr>
        <p:spPr/>
        <p:txBody>
          <a:bodyPr/>
          <a:lstStyle/>
          <a:p>
            <a:pPr eaLnBrk="1" hangingPunct="1"/>
            <a:r>
              <a:rPr lang="en-US" altLang="en-US" dirty="0" smtClean="0"/>
              <a:t>Types of Flowers</a:t>
            </a:r>
          </a:p>
        </p:txBody>
      </p:sp>
      <p:sp>
        <p:nvSpPr>
          <p:cNvPr id="47107" name="Rectangle 3"/>
          <p:cNvSpPr>
            <a:spLocks noGrp="1" noChangeArrowheads="1"/>
          </p:cNvSpPr>
          <p:nvPr>
            <p:ph type="body" idx="1"/>
          </p:nvPr>
        </p:nvSpPr>
        <p:spPr>
          <a:xfrm>
            <a:off x="457200" y="1828800"/>
            <a:ext cx="8229600" cy="4495800"/>
          </a:xfrm>
        </p:spPr>
        <p:txBody>
          <a:bodyPr/>
          <a:lstStyle/>
          <a:p>
            <a:pPr eaLnBrk="1" hangingPunct="1">
              <a:lnSpc>
                <a:spcPct val="80000"/>
              </a:lnSpc>
            </a:pPr>
            <a:r>
              <a:rPr lang="en-US" altLang="en-US" b="1" dirty="0" smtClean="0"/>
              <a:t>Complete: </a:t>
            </a:r>
            <a:r>
              <a:rPr lang="en-US" altLang="en-US" dirty="0" smtClean="0"/>
              <a:t>Contains all major flower parts including petals, sepals, and both reproductive organs.</a:t>
            </a:r>
          </a:p>
          <a:p>
            <a:pPr eaLnBrk="1" hangingPunct="1">
              <a:lnSpc>
                <a:spcPct val="80000"/>
              </a:lnSpc>
            </a:pPr>
            <a:r>
              <a:rPr lang="en-US" altLang="en-US" b="1" dirty="0" smtClean="0"/>
              <a:t>Perfect</a:t>
            </a:r>
            <a:r>
              <a:rPr lang="en-US" altLang="en-US" dirty="0" smtClean="0"/>
              <a:t>: Includes both female and male reproductive parts.</a:t>
            </a:r>
          </a:p>
          <a:p>
            <a:pPr eaLnBrk="1" hangingPunct="1">
              <a:lnSpc>
                <a:spcPct val="80000"/>
              </a:lnSpc>
            </a:pPr>
            <a:r>
              <a:rPr lang="en-US" altLang="en-US" b="1" dirty="0" smtClean="0"/>
              <a:t>Incomplete:</a:t>
            </a:r>
            <a:r>
              <a:rPr lang="en-US" altLang="en-US" dirty="0" smtClean="0"/>
              <a:t> Missing one or more of the sepals, petals, stamens, or pistils.</a:t>
            </a:r>
          </a:p>
          <a:p>
            <a:pPr eaLnBrk="1" hangingPunct="1">
              <a:lnSpc>
                <a:spcPct val="80000"/>
              </a:lnSpc>
            </a:pPr>
            <a:r>
              <a:rPr lang="en-US" altLang="en-US" b="1" dirty="0" smtClean="0"/>
              <a:t>Imperfect:</a:t>
            </a:r>
          </a:p>
          <a:p>
            <a:pPr lvl="1" eaLnBrk="1" hangingPunct="1">
              <a:lnSpc>
                <a:spcPct val="80000"/>
              </a:lnSpc>
            </a:pPr>
            <a:r>
              <a:rPr lang="en-US" altLang="en-US" sz="3200" dirty="0" smtClean="0"/>
              <a:t>Pistillate</a:t>
            </a:r>
          </a:p>
          <a:p>
            <a:pPr lvl="1" eaLnBrk="1" hangingPunct="1">
              <a:lnSpc>
                <a:spcPct val="80000"/>
              </a:lnSpc>
            </a:pPr>
            <a:r>
              <a:rPr lang="en-US" altLang="en-US" sz="3200" dirty="0" smtClean="0"/>
              <a:t>Staminate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7107">
                                            <p:txEl>
                                              <p:pRg st="0" end="0"/>
                                            </p:txEl>
                                          </p:spTgt>
                                        </p:tgtEl>
                                        <p:attrNameLst>
                                          <p:attrName>style.visibility</p:attrName>
                                        </p:attrNameLst>
                                      </p:cBhvr>
                                      <p:to>
                                        <p:strVal val="visible"/>
                                      </p:to>
                                    </p:set>
                                    <p:anim calcmode="lin" valueType="num">
                                      <p:cBhvr additive="base">
                                        <p:cTn id="7" dur="500" fill="hold"/>
                                        <p:tgtEl>
                                          <p:spTgt spid="4710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710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7107">
                                            <p:txEl>
                                              <p:pRg st="2" end="2"/>
                                            </p:txEl>
                                          </p:spTgt>
                                        </p:tgtEl>
                                        <p:attrNameLst>
                                          <p:attrName>style.visibility</p:attrName>
                                        </p:attrNameLst>
                                      </p:cBhvr>
                                      <p:to>
                                        <p:strVal val="visible"/>
                                      </p:to>
                                    </p:set>
                                    <p:anim calcmode="lin" valueType="num">
                                      <p:cBhvr additive="base">
                                        <p:cTn id="13" dur="500" fill="hold"/>
                                        <p:tgtEl>
                                          <p:spTgt spid="4710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710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7107">
                                            <p:txEl>
                                              <p:pRg st="3" end="3"/>
                                            </p:txEl>
                                          </p:spTgt>
                                        </p:tgtEl>
                                        <p:attrNameLst>
                                          <p:attrName>style.visibility</p:attrName>
                                        </p:attrNameLst>
                                      </p:cBhvr>
                                      <p:to>
                                        <p:strVal val="visible"/>
                                      </p:to>
                                    </p:set>
                                    <p:anim calcmode="lin" valueType="num">
                                      <p:cBhvr additive="base">
                                        <p:cTn id="19" dur="500" fill="hold"/>
                                        <p:tgtEl>
                                          <p:spTgt spid="4710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710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7107">
                                            <p:txEl>
                                              <p:pRg st="4" end="4"/>
                                            </p:txEl>
                                          </p:spTgt>
                                        </p:tgtEl>
                                        <p:attrNameLst>
                                          <p:attrName>style.visibility</p:attrName>
                                        </p:attrNameLst>
                                      </p:cBhvr>
                                      <p:to>
                                        <p:strVal val="visible"/>
                                      </p:to>
                                    </p:set>
                                    <p:anim calcmode="lin" valueType="num">
                                      <p:cBhvr additive="base">
                                        <p:cTn id="25" dur="500" fill="hold"/>
                                        <p:tgtEl>
                                          <p:spTgt spid="4710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710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7107">
                                            <p:txEl>
                                              <p:pRg st="5" end="5"/>
                                            </p:txEl>
                                          </p:spTgt>
                                        </p:tgtEl>
                                        <p:attrNameLst>
                                          <p:attrName>style.visibility</p:attrName>
                                        </p:attrNameLst>
                                      </p:cBhvr>
                                      <p:to>
                                        <p:strVal val="visible"/>
                                      </p:to>
                                    </p:set>
                                    <p:anim calcmode="lin" valueType="num">
                                      <p:cBhvr additive="base">
                                        <p:cTn id="31" dur="500" fill="hold"/>
                                        <p:tgtEl>
                                          <p:spTgt spid="47107">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710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D2ED84B3-6B6B-4CDE-B9B6-6026BFC49C55}" type="slidenum">
              <a:rPr lang="en-US" altLang="en-US" sz="1400" smtClean="0"/>
              <a:pPr eaLnBrk="1" hangingPunct="1"/>
              <a:t>9</a:t>
            </a:fld>
            <a:endParaRPr lang="en-US" altLang="en-US" sz="1400" dirty="0" smtClean="0"/>
          </a:p>
        </p:txBody>
      </p:sp>
      <p:sp>
        <p:nvSpPr>
          <p:cNvPr id="12291" name="Rectangle 2"/>
          <p:cNvSpPr>
            <a:spLocks noGrp="1" noChangeArrowheads="1"/>
          </p:cNvSpPr>
          <p:nvPr>
            <p:ph type="title"/>
          </p:nvPr>
        </p:nvSpPr>
        <p:spPr/>
        <p:txBody>
          <a:bodyPr/>
          <a:lstStyle/>
          <a:p>
            <a:pPr eaLnBrk="1" hangingPunct="1"/>
            <a:r>
              <a:rPr lang="en-US" altLang="en-US" dirty="0" smtClean="0"/>
              <a:t>Pistillate Flowers</a:t>
            </a:r>
          </a:p>
        </p:txBody>
      </p:sp>
      <p:sp>
        <p:nvSpPr>
          <p:cNvPr id="65539" name="Rectangle 3"/>
          <p:cNvSpPr>
            <a:spLocks noGrp="1" noChangeArrowheads="1"/>
          </p:cNvSpPr>
          <p:nvPr>
            <p:ph type="body" idx="1"/>
          </p:nvPr>
        </p:nvSpPr>
        <p:spPr/>
        <p:txBody>
          <a:bodyPr/>
          <a:lstStyle/>
          <a:p>
            <a:pPr eaLnBrk="1" hangingPunct="1"/>
            <a:r>
              <a:rPr lang="en-US" altLang="en-US" sz="2600" dirty="0" smtClean="0"/>
              <a:t>The flower is lacking stamens.</a:t>
            </a:r>
          </a:p>
        </p:txBody>
      </p:sp>
      <p:sp>
        <p:nvSpPr>
          <p:cNvPr id="65542" name="Text Box 6"/>
          <p:cNvSpPr txBox="1">
            <a:spLocks noChangeArrowheads="1"/>
          </p:cNvSpPr>
          <p:nvPr/>
        </p:nvSpPr>
        <p:spPr bwMode="auto">
          <a:xfrm>
            <a:off x="5638800" y="3276600"/>
            <a:ext cx="27432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spcBef>
                <a:spcPct val="50000"/>
              </a:spcBef>
            </a:pPr>
            <a:r>
              <a:rPr lang="en-US" altLang="en-US" sz="2400" dirty="0"/>
              <a:t>The ear on a corn plant is an example of a pistillate flower.</a:t>
            </a:r>
          </a:p>
        </p:txBody>
      </p:sp>
      <p:pic>
        <p:nvPicPr>
          <p:cNvPr id="12294"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2514600"/>
            <a:ext cx="396240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5539">
                                            <p:txEl>
                                              <p:pRg st="0" end="0"/>
                                            </p:txEl>
                                          </p:spTgt>
                                        </p:tgtEl>
                                        <p:attrNameLst>
                                          <p:attrName>style.visibility</p:attrName>
                                        </p:attrNameLst>
                                      </p:cBhvr>
                                      <p:to>
                                        <p:strVal val="visible"/>
                                      </p:to>
                                    </p:set>
                                    <p:anim calcmode="lin" valueType="num">
                                      <p:cBhvr additive="base">
                                        <p:cTn id="7" dur="500" fill="hold"/>
                                        <p:tgtEl>
                                          <p:spTgt spid="655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55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5542">
                                            <p:txEl>
                                              <p:pRg st="0" end="0"/>
                                            </p:txEl>
                                          </p:spTgt>
                                        </p:tgtEl>
                                        <p:attrNameLst>
                                          <p:attrName>style.visibility</p:attrName>
                                        </p:attrNameLst>
                                      </p:cBhvr>
                                      <p:to>
                                        <p:strVal val="visible"/>
                                      </p:to>
                                    </p:set>
                                    <p:anim calcmode="lin" valueType="num">
                                      <p:cBhvr additive="base">
                                        <p:cTn id="13" dur="500" fill="hold"/>
                                        <p:tgtEl>
                                          <p:spTgt spid="6554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554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lant_Systems_Ppt_Template_V2">
  <a:themeElements>
    <a:clrScheme name="Plant_Systems_Ppt_Template_V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lant_Systems_Ppt_Template_V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lant_Systems_Ppt_Template_V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lant_Systems_Ppt_Template_V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lant_Systems_Ppt_Template_V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lant_Systems_Ppt_Template_V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lant_Systems_Ppt_Template_V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lant_Systems_Ppt_Template_V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lant_Systems_Ppt_Template_V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lant_Systems_Ppt_Template_V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lant_Systems_Ppt_Template_V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lant_Systems_Ppt_Template_V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lant_Systems_Ppt_Template_V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lant_Systems_Ppt_Template_V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895</TotalTime>
  <Words>1049</Words>
  <Application>Microsoft Office PowerPoint</Application>
  <PresentationFormat>On-screen Show (4:3)</PresentationFormat>
  <Paragraphs>141</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Times New Roman</vt:lpstr>
      <vt:lpstr>Verdana</vt:lpstr>
      <vt:lpstr>Plant_Systems_Ppt_Template_V2</vt:lpstr>
      <vt:lpstr>PowerPoint Presentation</vt:lpstr>
      <vt:lpstr>Flower Parts and Function  Unit 4 – Anatomy and Physiology Lesson 4.5 Flower Power</vt:lpstr>
      <vt:lpstr>Value of Flowers</vt:lpstr>
      <vt:lpstr>Parts of the Flower</vt:lpstr>
      <vt:lpstr>Female Flower Parts</vt:lpstr>
      <vt:lpstr>Male Flower Parts</vt:lpstr>
      <vt:lpstr>Supporting Parts</vt:lpstr>
      <vt:lpstr>Types of Flowers</vt:lpstr>
      <vt:lpstr>Pistillate Flowers</vt:lpstr>
      <vt:lpstr>Staminate Flowers</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Flower Parts and Function</dc:title>
  <dc:subject>ASP - Unit 4 - Lesson 4.5 Flower Power</dc:subject>
  <dc:creator>Dan Jansen</dc:creator>
  <cp:lastModifiedBy>Melanie Bloom</cp:lastModifiedBy>
  <cp:revision>61</cp:revision>
  <dcterms:created xsi:type="dcterms:W3CDTF">2007-11-17T23:02:30Z</dcterms:created>
  <dcterms:modified xsi:type="dcterms:W3CDTF">2015-04-18T17:06:05Z</dcterms:modified>
</cp:coreProperties>
</file>