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71" r:id="rId3"/>
    <p:sldId id="272" r:id="rId4"/>
    <p:sldId id="274" r:id="rId5"/>
    <p:sldId id="286" r:id="rId6"/>
    <p:sldId id="285" r:id="rId7"/>
    <p:sldId id="275" r:id="rId8"/>
    <p:sldId id="276" r:id="rId9"/>
    <p:sldId id="277" r:id="rId10"/>
    <p:sldId id="287" r:id="rId11"/>
    <p:sldId id="279" r:id="rId12"/>
    <p:sldId id="280" r:id="rId13"/>
    <p:sldId id="281" r:id="rId14"/>
    <p:sldId id="259" r:id="rId15"/>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24" autoAdjust="0"/>
    <p:restoredTop sz="67684" autoAdjust="0"/>
  </p:normalViewPr>
  <p:slideViewPr>
    <p:cSldViewPr>
      <p:cViewPr varScale="1">
        <p:scale>
          <a:sx n="50" d="100"/>
          <a:sy n="50" d="100"/>
        </p:scale>
        <p:origin x="2130" y="54"/>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83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Stem Facts</a:t>
            </a:r>
          </a:p>
        </p:txBody>
      </p:sp>
      <p:sp>
        <p:nvSpPr>
          <p:cNvPr id="34819" name="Rectangle 3"/>
          <p:cNvSpPr>
            <a:spLocks noGrp="1" noChangeArrowheads="1"/>
          </p:cNvSpPr>
          <p:nvPr>
            <p:ph type="dt" sz="quarter" idx="1"/>
          </p:nvPr>
        </p:nvSpPr>
        <p:spPr bwMode="auto">
          <a:xfrm>
            <a:off x="3505200" y="0"/>
            <a:ext cx="33512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 </a:t>
            </a:r>
            <a:endParaRPr lang="en-US" dirty="0"/>
          </a:p>
          <a:p>
            <a:pPr>
              <a:defRPr/>
            </a:pPr>
            <a:r>
              <a:rPr lang="en-US" dirty="0"/>
              <a:t>Unit 4 </a:t>
            </a:r>
            <a:r>
              <a:rPr lang="en-US" dirty="0" smtClean="0"/>
              <a:t>– Lesson 4.3 </a:t>
            </a:r>
            <a:r>
              <a:rPr lang="en-US" dirty="0"/>
              <a:t>Stems, Stalks, and Trunks</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Copyright 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67309C9-E70A-470E-B129-8D904FC9697E}" type="slidenum">
              <a:rPr lang="en-US"/>
              <a:pPr>
                <a:defRPr/>
              </a:pPr>
              <a:t>‹#›</a:t>
            </a:fld>
            <a:endParaRPr lang="en-US" dirty="0"/>
          </a:p>
        </p:txBody>
      </p:sp>
      <p:pic>
        <p:nvPicPr>
          <p:cNvPr id="3584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57887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Stem Facts</a:t>
            </a:r>
          </a:p>
        </p:txBody>
      </p:sp>
      <p:sp>
        <p:nvSpPr>
          <p:cNvPr id="7171" name="Rectangle 3"/>
          <p:cNvSpPr>
            <a:spLocks noGrp="1" noChangeArrowheads="1"/>
          </p:cNvSpPr>
          <p:nvPr>
            <p:ph type="dt" idx="1"/>
          </p:nvPr>
        </p:nvSpPr>
        <p:spPr bwMode="auto">
          <a:xfrm>
            <a:off x="3505200" y="0"/>
            <a:ext cx="33512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 </a:t>
            </a:r>
          </a:p>
          <a:p>
            <a:pPr>
              <a:defRPr/>
            </a:pPr>
            <a:r>
              <a:rPr lang="en-US" dirty="0" smtClean="0"/>
              <a:t>Unit 4 – Lesson 4.3 Stems, Stalks, and Trunks</a:t>
            </a:r>
            <a:endParaRPr lang="en-US" dirty="0"/>
          </a:p>
        </p:txBody>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F6408FF-8053-487A-A2EA-4F2FF418645B}" type="slidenum">
              <a:rPr lang="en-US"/>
              <a:pPr>
                <a:defRPr/>
              </a:pPr>
              <a:t>‹#›</a:t>
            </a:fld>
            <a:endParaRPr lang="en-US" dirty="0"/>
          </a:p>
        </p:txBody>
      </p:sp>
      <p:pic>
        <p:nvPicPr>
          <p:cNvPr id="19463"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Image Placeholder 1"/>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686233338"/>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D8E1D70-C744-47C1-9EFD-692D2F4399B0}" type="slidenum">
              <a:rPr lang="en-US" altLang="en-US" sz="1200" smtClean="0"/>
              <a:pPr eaLnBrk="1" hangingPunct="1"/>
              <a:t>1</a:t>
            </a:fld>
            <a:endParaRPr lang="en-US" altLang="en-US" sz="1200" dirty="0" smtClean="0"/>
          </a:p>
        </p:txBody>
      </p:sp>
      <p:sp>
        <p:nvSpPr>
          <p:cNvPr id="20486"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2391111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Three major categories of stems are illustrated in the next three slides.</a:t>
            </a:r>
          </a:p>
          <a:p>
            <a:endParaRPr lang="en-US" dirty="0"/>
          </a:p>
        </p:txBody>
      </p:sp>
      <p:sp>
        <p:nvSpPr>
          <p:cNvPr id="4" name="Header Placeholder 3"/>
          <p:cNvSpPr>
            <a:spLocks noGrp="1"/>
          </p:cNvSpPr>
          <p:nvPr>
            <p:ph type="hdr" sz="quarter" idx="10"/>
          </p:nvPr>
        </p:nvSpPr>
        <p:spPr/>
        <p:txBody>
          <a:bodyPr/>
          <a:lstStyle/>
          <a:p>
            <a:pPr>
              <a:defRPr/>
            </a:pPr>
            <a:r>
              <a:rPr lang="en-US" dirty="0" smtClean="0"/>
              <a:t>Stem Facts</a:t>
            </a:r>
            <a:endParaRPr lang="en-US" dirty="0"/>
          </a:p>
        </p:txBody>
      </p:sp>
      <p:sp>
        <p:nvSpPr>
          <p:cNvPr id="7" name="Slide Number Placeholder 6"/>
          <p:cNvSpPr>
            <a:spLocks noGrp="1"/>
          </p:cNvSpPr>
          <p:nvPr>
            <p:ph type="sldNum" sz="quarter" idx="13"/>
          </p:nvPr>
        </p:nvSpPr>
        <p:spPr/>
        <p:txBody>
          <a:bodyPr/>
          <a:lstStyle/>
          <a:p>
            <a:pPr>
              <a:defRPr/>
            </a:pPr>
            <a:fld id="{6F6408FF-8053-487A-A2EA-4F2FF418645B}" type="slidenum">
              <a:rPr lang="en-US" smtClean="0"/>
              <a:pPr>
                <a:defRPr/>
              </a:pPr>
              <a:t>10</a:t>
            </a:fld>
            <a:endParaRPr lang="en-US" dirty="0"/>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749800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9B674A4-D14B-4BFB-9F5D-BA4E9B47EB44}" type="slidenum">
              <a:rPr lang="en-US" altLang="en-US" sz="1200" smtClean="0"/>
              <a:pPr eaLnBrk="1" hangingPunct="1"/>
              <a:t>11</a:t>
            </a:fld>
            <a:endParaRPr lang="en-US" altLang="en-US" sz="1200" dirty="0" smtClean="0"/>
          </a:p>
        </p:txBody>
      </p:sp>
      <p:sp>
        <p:nvSpPr>
          <p:cNvPr id="31750"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Herbaceous stems rely on internal water pressure to keep the plant upright. The water is also essential for translocation to occur.</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2069737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BED1B68-E5DD-42CF-AE8E-5CAA16261550}" type="slidenum">
              <a:rPr lang="en-US" altLang="en-US" sz="1200" smtClean="0"/>
              <a:pPr eaLnBrk="1" hangingPunct="1"/>
              <a:t>12</a:t>
            </a:fld>
            <a:endParaRPr lang="en-US" altLang="en-US" sz="1200" dirty="0" smtClean="0"/>
          </a:p>
        </p:txBody>
      </p:sp>
      <p:sp>
        <p:nvSpPr>
          <p:cNvPr id="32774"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27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Modified stems are a natural process many plants use to propagate asexually. More regarding asexual propagation will be presented in a later unit.</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2549156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337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09E3A94-793D-421B-AF83-A00219EF2F91}" type="slidenum">
              <a:rPr lang="en-US" altLang="en-US" sz="1200" smtClean="0"/>
              <a:pPr eaLnBrk="1" hangingPunct="1"/>
              <a:t>13</a:t>
            </a:fld>
            <a:endParaRPr lang="en-US" altLang="en-US" sz="1200" dirty="0" smtClean="0"/>
          </a:p>
        </p:txBody>
      </p:sp>
      <p:sp>
        <p:nvSpPr>
          <p:cNvPr id="33798"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37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Many perennial species of plants are hardwood or semi-hardwood stemmed. </a:t>
            </a:r>
          </a:p>
          <a:p>
            <a:pPr eaLnBrk="1" hangingPunct="1"/>
            <a:endParaRPr lang="en-US" altLang="en-US" dirty="0" smtClean="0"/>
          </a:p>
          <a:p>
            <a:pPr eaLnBrk="1" hangingPunct="1"/>
            <a:r>
              <a:rPr lang="en-US" altLang="en-US" dirty="0" smtClean="0"/>
              <a:t>The fibers that make up the cell walls and provide strength for the stem are the same fibers humans count on for many uses, such as lumber and paper.</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569769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A46560E0-CF82-493C-B0C9-EADC04D0345B}" type="slidenum">
              <a:rPr lang="en-US" altLang="en-US" sz="1200" smtClean="0"/>
              <a:pPr eaLnBrk="1" hangingPunct="1"/>
              <a:t>14</a:t>
            </a:fld>
            <a:endParaRPr lang="en-US" altLang="en-US" sz="1200" dirty="0" smtClean="0"/>
          </a:p>
        </p:txBody>
      </p:sp>
      <p:sp>
        <p:nvSpPr>
          <p:cNvPr id="34822"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48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Tree>
    <p:extLst>
      <p:ext uri="{BB962C8B-B14F-4D97-AF65-F5344CB8AC3E}">
        <p14:creationId xmlns:p14="http://schemas.microsoft.com/office/powerpoint/2010/main" val="2841369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B3297B9-74C5-46D2-AF80-0C74866B22CE}" type="slidenum">
              <a:rPr lang="en-US" altLang="en-US" sz="1200" smtClean="0"/>
              <a:pPr eaLnBrk="1" hangingPunct="1"/>
              <a:t>2</a:t>
            </a:fld>
            <a:endParaRPr lang="en-US" altLang="en-US" sz="1200" dirty="0" smtClean="0"/>
          </a:p>
        </p:txBody>
      </p:sp>
      <p:sp>
        <p:nvSpPr>
          <p:cNvPr id="21510"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following presentation introduces students to external and internal structures of the stem. In addition to the anatomical features, an overview of the various types of stems is provided. This presentation</a:t>
            </a:r>
            <a:r>
              <a:rPr lang="en-US" altLang="en-US" baseline="0" dirty="0" smtClean="0"/>
              <a:t> introduces information necessary for Activity 4.3.1 Examining Stems.</a:t>
            </a:r>
            <a:endParaRPr lang="en-US" altLang="en-US" dirty="0" smtClean="0"/>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238171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8579ADE-AAC9-456C-9842-00C81EC0036E}" type="slidenum">
              <a:rPr lang="en-US" altLang="en-US" sz="1200" smtClean="0"/>
              <a:pPr eaLnBrk="1" hangingPunct="1"/>
              <a:t>3</a:t>
            </a:fld>
            <a:endParaRPr lang="en-US" altLang="en-US" sz="1200" dirty="0" smtClean="0"/>
          </a:p>
        </p:txBody>
      </p:sp>
      <p:sp>
        <p:nvSpPr>
          <p:cNvPr id="22534"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function of stems was introduced in </a:t>
            </a:r>
            <a:r>
              <a:rPr lang="en-US" altLang="en-US" i="1" dirty="0" smtClean="0"/>
              <a:t>Introduction to Agriculture, Food, and Natural Resources </a:t>
            </a:r>
            <a:r>
              <a:rPr lang="en-US" altLang="en-US" dirty="0" smtClean="0"/>
              <a:t>and again</a:t>
            </a:r>
            <a:r>
              <a:rPr lang="en-US" altLang="en-US" baseline="0" dirty="0" smtClean="0"/>
              <a:t> in ASP </a:t>
            </a:r>
            <a:r>
              <a:rPr lang="en-US" altLang="en-US" i="1" dirty="0" smtClean="0"/>
              <a:t>Lesson 4.2 The Radicle Root</a:t>
            </a:r>
            <a:r>
              <a:rPr lang="en-US" altLang="en-US" dirty="0" smtClean="0"/>
              <a:t>. This slide should be used as a review of prior knowledge.</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3619365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F9A46F4-58AA-4348-8D15-DAAD6856BCA7}" type="slidenum">
              <a:rPr lang="en-US" altLang="en-US" sz="1200" smtClean="0"/>
              <a:pPr eaLnBrk="1" hangingPunct="1"/>
              <a:t>4</a:t>
            </a:fld>
            <a:endParaRPr lang="en-US" altLang="en-US" sz="1200" dirty="0" smtClean="0"/>
          </a:p>
        </p:txBody>
      </p:sp>
      <p:sp>
        <p:nvSpPr>
          <p:cNvPr id="23558"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t>The three major external parts of a stem are the buds, internodes, and nodes. In this picture the buds have sprouted with new growth of leaves.</a:t>
            </a:r>
          </a:p>
          <a:p>
            <a:pPr eaLnBrk="1" hangingPunct="1"/>
            <a:endParaRPr lang="en-US" altLang="en-US" dirty="0" smtClean="0"/>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175141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83F2F6E-869D-4840-8B9E-22B9AEF477CB}" type="slidenum">
              <a:rPr lang="en-US" altLang="en-US" sz="1200" smtClean="0"/>
              <a:pPr eaLnBrk="1" hangingPunct="1"/>
              <a:t>5</a:t>
            </a:fld>
            <a:endParaRPr lang="en-US" altLang="en-US" sz="1200" dirty="0" smtClean="0"/>
          </a:p>
        </p:txBody>
      </p:sp>
      <p:sp>
        <p:nvSpPr>
          <p:cNvPr id="25606"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Internal parts are essential for translocation of raw materials, sugars, and water throughout the plant. </a:t>
            </a:r>
          </a:p>
          <a:p>
            <a:pPr eaLnBrk="1" hangingPunct="1"/>
            <a:endParaRPr lang="en-US" altLang="en-US" dirty="0" smtClean="0"/>
          </a:p>
          <a:p>
            <a:pPr eaLnBrk="1" hangingPunct="1"/>
            <a:r>
              <a:rPr lang="en-US" altLang="en-US" dirty="0" smtClean="0"/>
              <a:t>Phloem and xylem make up the vascular system, which will be important for students to know as they try to distinguish monocotyledon from dicotyledon plants.</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281562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57F518B-3344-44F5-87EA-3E48BB37752D}" type="slidenum">
              <a:rPr lang="en-US" altLang="en-US" sz="1200" smtClean="0"/>
              <a:pPr eaLnBrk="1" hangingPunct="1"/>
              <a:t>6</a:t>
            </a:fld>
            <a:endParaRPr lang="en-US" altLang="en-US" sz="1200" dirty="0" smtClean="0"/>
          </a:p>
        </p:txBody>
      </p:sp>
      <p:sp>
        <p:nvSpPr>
          <p:cNvPr id="26630"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Translocation and photosynthesis are two terms to review during this slide.</a:t>
            </a:r>
          </a:p>
          <a:p>
            <a:pPr eaLnBrk="1" hangingPunct="1"/>
            <a:endParaRPr lang="en-US" altLang="en-US" dirty="0" smtClean="0"/>
          </a:p>
          <a:p>
            <a:pPr eaLnBrk="1" hangingPunct="1"/>
            <a:r>
              <a:rPr lang="en-US" altLang="en-US" b="1" dirty="0" smtClean="0"/>
              <a:t>Translocation</a:t>
            </a:r>
          </a:p>
          <a:p>
            <a:pPr eaLnBrk="1" hangingPunct="1"/>
            <a:r>
              <a:rPr lang="en-US" altLang="en-US" dirty="0" smtClean="0"/>
              <a:t>The transfer of the products of metabolism, etc., from one part of a plant to another.</a:t>
            </a:r>
          </a:p>
          <a:p>
            <a:pPr eaLnBrk="1" hangingPunct="1"/>
            <a:endParaRPr lang="en-US" altLang="en-US" dirty="0" smtClean="0"/>
          </a:p>
          <a:p>
            <a:pPr eaLnBrk="1" hangingPunct="1"/>
            <a:r>
              <a:rPr lang="en-US" altLang="en-US" b="1" dirty="0" smtClean="0"/>
              <a:t>Photosynthesis</a:t>
            </a:r>
            <a:endParaRPr lang="en-US" altLang="en-US" dirty="0" smtClean="0"/>
          </a:p>
          <a:p>
            <a:pPr eaLnBrk="1" hangingPunct="1"/>
            <a:r>
              <a:rPr lang="en-US" altLang="en-US" dirty="0" smtClean="0"/>
              <a:t>Process by which green plants, using chlorophyll and the energy of sunlight, produce carbohydrates from water and carbon dioxide, release oxygen. </a:t>
            </a:r>
          </a:p>
          <a:p>
            <a:pPr eaLnBrk="1" hangingPunct="1"/>
            <a:endParaRPr lang="en-US" altLang="en-US" dirty="0" smtClean="0"/>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97820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258EA9D-FB36-403F-91A2-BAF67095F2AD}" type="slidenum">
              <a:rPr lang="en-US" altLang="en-US" sz="1200" smtClean="0"/>
              <a:pPr eaLnBrk="1" hangingPunct="1"/>
              <a:t>7</a:t>
            </a:fld>
            <a:endParaRPr lang="en-US" altLang="en-US" sz="1200" dirty="0" smtClean="0"/>
          </a:p>
        </p:txBody>
      </p:sp>
      <p:sp>
        <p:nvSpPr>
          <p:cNvPr id="27654"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Check student understanding of internal structures of a tree.</a:t>
            </a:r>
          </a:p>
          <a:p>
            <a:pPr eaLnBrk="1" hangingPunct="1"/>
            <a:endParaRPr lang="en-US" altLang="en-US" dirty="0" smtClean="0"/>
          </a:p>
          <a:p>
            <a:pPr eaLnBrk="1" hangingPunct="1"/>
            <a:r>
              <a:rPr lang="en-US" altLang="en-US" dirty="0" smtClean="0"/>
              <a:t>Ask students to see if they can identify the internal parts of a tree shown. The next slide shows the parts labeled.</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079565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EF3DD51-8548-4093-9A29-C29204C889BD}" type="slidenum">
              <a:rPr lang="en-US" altLang="en-US" sz="1200" smtClean="0"/>
              <a:pPr eaLnBrk="1" hangingPunct="1"/>
              <a:t>8</a:t>
            </a:fld>
            <a:endParaRPr lang="en-US" altLang="en-US" sz="1200" dirty="0" smtClean="0"/>
          </a:p>
        </p:txBody>
      </p:sp>
      <p:sp>
        <p:nvSpPr>
          <p:cNvPr id="28678"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Students will use knowledge related to secondary xylem tissue, known as tree rings, to determine the age of a tree. </a:t>
            </a:r>
          </a:p>
          <a:p>
            <a:pPr eaLnBrk="1" hangingPunct="1"/>
            <a:endParaRPr lang="en-US" altLang="en-US" dirty="0" smtClean="0"/>
          </a:p>
          <a:p>
            <a:pPr eaLnBrk="1" hangingPunct="1"/>
            <a:r>
              <a:rPr lang="en-US" altLang="en-US" dirty="0" smtClean="0"/>
              <a:t>Dendrochronology is the study of tree rings used to determine the age of trees. Tree rings are actually the record of growing seasons for a tree.</a:t>
            </a:r>
          </a:p>
          <a:p>
            <a:pPr eaLnBrk="1" hangingPunct="1"/>
            <a:endParaRPr lang="en-US" altLang="en-US" dirty="0" smtClean="0"/>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835523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Stem Facts</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3FD0FA8-DA19-4021-9837-F17CF1D47612}" type="slidenum">
              <a:rPr lang="en-US" altLang="en-US" sz="1200" smtClean="0"/>
              <a:pPr eaLnBrk="1" hangingPunct="1"/>
              <a:t>9</a:t>
            </a:fld>
            <a:endParaRPr lang="en-US" altLang="en-US" sz="1200" dirty="0" smtClean="0"/>
          </a:p>
        </p:txBody>
      </p:sp>
      <p:sp>
        <p:nvSpPr>
          <p:cNvPr id="29702" name="Rectangle 2"/>
          <p:cNvSpPr>
            <a:spLocks noGrp="1" noRot="1" noChangeAspect="1" noChangeArrowheads="1" noTextEdit="1"/>
          </p:cNvSpPr>
          <p:nvPr>
            <p:ph type="sldImg"/>
          </p:nvPr>
        </p:nvSpPr>
        <p:spPr bwMode="auto">
          <a:xfrm>
            <a:off x="1143000" y="685800"/>
            <a:ext cx="4572000" cy="3429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major difference to point out is that monocotyledons have vascular bundles that are scattered throughout the plant stem. Dicotyledon plants have vascular bundles that tend to be around the outer region of the stem wall. Thus, the dicotyledon has an open center to the stem called the pith. In woody dicotyledons, the phloem and xylem are separate and are found at different depths horizontally through the stem. </a:t>
            </a:r>
          </a:p>
          <a:p>
            <a:pPr eaLnBrk="1" hangingPunct="1"/>
            <a:endParaRPr lang="en-US" altLang="en-US" dirty="0" smtClean="0"/>
          </a:p>
          <a:p>
            <a:pPr eaLnBrk="1" hangingPunct="1"/>
            <a:r>
              <a:rPr lang="en-US" altLang="en-US" dirty="0" smtClean="0"/>
              <a:t>Image Reference </a:t>
            </a:r>
          </a:p>
          <a:p>
            <a:pPr eaLnBrk="1" hangingPunct="1"/>
            <a:r>
              <a:rPr lang="en-US" altLang="en-US" dirty="0" smtClean="0"/>
              <a:t>Parker, R. (2004). </a:t>
            </a:r>
            <a:r>
              <a:rPr lang="en-US" altLang="en-US" i="1" dirty="0" smtClean="0"/>
              <a:t>Introduction to plant science</a:t>
            </a:r>
            <a:r>
              <a:rPr lang="en-US" altLang="en-US" dirty="0" smtClean="0"/>
              <a:t> (Rev. ed.) pg 36. Clifton Park, NY: Delmar. </a:t>
            </a:r>
          </a:p>
        </p:txBody>
      </p:sp>
      <p:sp>
        <p:nvSpPr>
          <p:cNvPr id="8" name="Rectangle 3"/>
          <p:cNvSpPr>
            <a:spLocks noGrp="1" noChangeArrowheads="1"/>
          </p:cNvSpPr>
          <p:nvPr>
            <p:ph type="dt" sz="quarter" idx="1"/>
          </p:nvPr>
        </p:nvSpPr>
        <p:spPr>
          <a:xfrm>
            <a:off x="3505200" y="0"/>
            <a:ext cx="33512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 </a:t>
            </a:r>
          </a:p>
          <a:p>
            <a:pPr eaLnBrk="1" hangingPunct="1"/>
            <a:r>
              <a:rPr lang="en-US" altLang="en-US" sz="1200" dirty="0" smtClean="0"/>
              <a:t>Unit 4 – Lesson 4.3 Stems, Stalks, and Trunks</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626657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452A44B7-76CE-415F-A3A8-122325E23BFA}" type="slidenum">
              <a:rPr lang="en-US"/>
              <a:pPr>
                <a:defRPr/>
              </a:pPr>
              <a:t>‹#›</a:t>
            </a:fld>
            <a:endParaRPr lang="en-US" dirty="0"/>
          </a:p>
        </p:txBody>
      </p:sp>
    </p:spTree>
    <p:extLst>
      <p:ext uri="{BB962C8B-B14F-4D97-AF65-F5344CB8AC3E}">
        <p14:creationId xmlns:p14="http://schemas.microsoft.com/office/powerpoint/2010/main" val="2726151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97191FB-B477-4645-A63B-AD33EBAA9CA0}" type="slidenum">
              <a:rPr lang="en-US"/>
              <a:pPr>
                <a:defRPr/>
              </a:pPr>
              <a:t>‹#›</a:t>
            </a:fld>
            <a:endParaRPr lang="en-US" dirty="0"/>
          </a:p>
        </p:txBody>
      </p:sp>
    </p:spTree>
    <p:extLst>
      <p:ext uri="{BB962C8B-B14F-4D97-AF65-F5344CB8AC3E}">
        <p14:creationId xmlns:p14="http://schemas.microsoft.com/office/powerpoint/2010/main" val="1817257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5089B0C-2198-405B-85D9-17E077716D91}" type="slidenum">
              <a:rPr lang="en-US"/>
              <a:pPr>
                <a:defRPr/>
              </a:pPr>
              <a:t>‹#›</a:t>
            </a:fld>
            <a:endParaRPr lang="en-US" dirty="0"/>
          </a:p>
        </p:txBody>
      </p:sp>
    </p:spTree>
    <p:extLst>
      <p:ext uri="{BB962C8B-B14F-4D97-AF65-F5344CB8AC3E}">
        <p14:creationId xmlns:p14="http://schemas.microsoft.com/office/powerpoint/2010/main" val="358419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CF020F-C4C0-4E17-8AEE-CEF2A29D93A5}" type="slidenum">
              <a:rPr lang="en-US"/>
              <a:pPr>
                <a:defRPr/>
              </a:pPr>
              <a:t>‹#›</a:t>
            </a:fld>
            <a:endParaRPr lang="en-US" dirty="0"/>
          </a:p>
        </p:txBody>
      </p:sp>
    </p:spTree>
    <p:extLst>
      <p:ext uri="{BB962C8B-B14F-4D97-AF65-F5344CB8AC3E}">
        <p14:creationId xmlns:p14="http://schemas.microsoft.com/office/powerpoint/2010/main" val="267789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D8DB47B-AED5-4C8B-8AB5-1ED13B711815}" type="slidenum">
              <a:rPr lang="en-US"/>
              <a:pPr>
                <a:defRPr/>
              </a:pPr>
              <a:t>‹#›</a:t>
            </a:fld>
            <a:endParaRPr lang="en-US" dirty="0"/>
          </a:p>
        </p:txBody>
      </p:sp>
    </p:spTree>
    <p:extLst>
      <p:ext uri="{BB962C8B-B14F-4D97-AF65-F5344CB8AC3E}">
        <p14:creationId xmlns:p14="http://schemas.microsoft.com/office/powerpoint/2010/main" val="65438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82CEFF-49E1-413F-A460-24802E08CB0D}" type="slidenum">
              <a:rPr lang="en-US"/>
              <a:pPr>
                <a:defRPr/>
              </a:pPr>
              <a:t>‹#›</a:t>
            </a:fld>
            <a:endParaRPr lang="en-US" dirty="0"/>
          </a:p>
        </p:txBody>
      </p:sp>
    </p:spTree>
    <p:extLst>
      <p:ext uri="{BB962C8B-B14F-4D97-AF65-F5344CB8AC3E}">
        <p14:creationId xmlns:p14="http://schemas.microsoft.com/office/powerpoint/2010/main" val="755886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CD7C0FA-668B-4B48-BB44-557A38B98845}" type="slidenum">
              <a:rPr lang="en-US"/>
              <a:pPr>
                <a:defRPr/>
              </a:pPr>
              <a:t>‹#›</a:t>
            </a:fld>
            <a:endParaRPr lang="en-US" dirty="0"/>
          </a:p>
        </p:txBody>
      </p:sp>
    </p:spTree>
    <p:extLst>
      <p:ext uri="{BB962C8B-B14F-4D97-AF65-F5344CB8AC3E}">
        <p14:creationId xmlns:p14="http://schemas.microsoft.com/office/powerpoint/2010/main" val="3618828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206D2A0B-03E9-40BF-8E25-41F55B3475F6}" type="slidenum">
              <a:rPr lang="en-US"/>
              <a:pPr>
                <a:defRPr/>
              </a:pPr>
              <a:t>‹#›</a:t>
            </a:fld>
            <a:endParaRPr lang="en-US" dirty="0"/>
          </a:p>
        </p:txBody>
      </p:sp>
    </p:spTree>
    <p:extLst>
      <p:ext uri="{BB962C8B-B14F-4D97-AF65-F5344CB8AC3E}">
        <p14:creationId xmlns:p14="http://schemas.microsoft.com/office/powerpoint/2010/main" val="3122584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3D9773E-1701-4C66-A68D-D61266193276}" type="slidenum">
              <a:rPr lang="en-US"/>
              <a:pPr>
                <a:defRPr/>
              </a:pPr>
              <a:t>‹#›</a:t>
            </a:fld>
            <a:endParaRPr lang="en-US" dirty="0"/>
          </a:p>
        </p:txBody>
      </p:sp>
    </p:spTree>
    <p:extLst>
      <p:ext uri="{BB962C8B-B14F-4D97-AF65-F5344CB8AC3E}">
        <p14:creationId xmlns:p14="http://schemas.microsoft.com/office/powerpoint/2010/main" val="2031416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BABC1F9-FDF9-4E33-922C-BF864F0615D5}" type="slidenum">
              <a:rPr lang="en-US"/>
              <a:pPr>
                <a:defRPr/>
              </a:pPr>
              <a:t>‹#›</a:t>
            </a:fld>
            <a:endParaRPr lang="en-US" dirty="0"/>
          </a:p>
        </p:txBody>
      </p:sp>
    </p:spTree>
    <p:extLst>
      <p:ext uri="{BB962C8B-B14F-4D97-AF65-F5344CB8AC3E}">
        <p14:creationId xmlns:p14="http://schemas.microsoft.com/office/powerpoint/2010/main" val="2623071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6034AF7-D882-4BB8-B4B7-6944756EF3A9}" type="slidenum">
              <a:rPr lang="en-US"/>
              <a:pPr>
                <a:defRPr/>
              </a:pPr>
              <a:t>‹#›</a:t>
            </a:fld>
            <a:endParaRPr lang="en-US" dirty="0"/>
          </a:p>
        </p:txBody>
      </p:sp>
    </p:spTree>
    <p:extLst>
      <p:ext uri="{BB962C8B-B14F-4D97-AF65-F5344CB8AC3E}">
        <p14:creationId xmlns:p14="http://schemas.microsoft.com/office/powerpoint/2010/main" val="46165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B25133F-CE63-451E-BB81-00620210917D}"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660D5C9-16D9-48E2-A18C-5620E1F2928E}"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1BDF368-B65F-47DA-AF7A-28C21A215C8E}" type="slidenum">
              <a:rPr lang="en-US" altLang="en-US" sz="1400" smtClean="0"/>
              <a:pPr eaLnBrk="1" hangingPunct="1"/>
              <a:t>10</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Strength of Stems</a:t>
            </a:r>
          </a:p>
        </p:txBody>
      </p:sp>
      <p:sp>
        <p:nvSpPr>
          <p:cNvPr id="8196" name="Rectangle 4"/>
          <p:cNvSpPr>
            <a:spLocks noGrp="1" noChangeArrowheads="1"/>
          </p:cNvSpPr>
          <p:nvPr>
            <p:ph type="body" idx="1"/>
          </p:nvPr>
        </p:nvSpPr>
        <p:spPr/>
        <p:txBody>
          <a:bodyPr/>
          <a:lstStyle/>
          <a:p>
            <a:pPr marL="0" indent="0" eaLnBrk="1" hangingPunct="1">
              <a:buClr>
                <a:srgbClr val="00CC00"/>
              </a:buClr>
              <a:buNone/>
            </a:pPr>
            <a:r>
              <a:rPr lang="en-US" altLang="en-US" sz="2800" dirty="0" smtClean="0">
                <a:solidFill>
                  <a:srgbClr val="00B050"/>
                </a:solidFill>
              </a:rPr>
              <a:t>Herbaceous</a:t>
            </a:r>
            <a:endParaRPr lang="en-US" altLang="en-US" sz="2800" dirty="0" smtClean="0"/>
          </a:p>
          <a:p>
            <a:pPr eaLnBrk="1" hangingPunct="1">
              <a:buClr>
                <a:srgbClr val="00CC00"/>
              </a:buClr>
            </a:pPr>
            <a:r>
              <a:rPr lang="en-US" altLang="en-US" sz="2800" dirty="0" smtClean="0"/>
              <a:t>Herbaceous stems rely on water pressure, known as turgor.</a:t>
            </a:r>
          </a:p>
          <a:p>
            <a:pPr marL="0" indent="0" eaLnBrk="1" hangingPunct="1">
              <a:buClr>
                <a:srgbClr val="00CC00"/>
              </a:buClr>
              <a:buNone/>
            </a:pPr>
            <a:r>
              <a:rPr lang="en-US" altLang="en-US" sz="2800" dirty="0" smtClean="0">
                <a:solidFill>
                  <a:srgbClr val="00B050"/>
                </a:solidFill>
              </a:rPr>
              <a:t>Modified</a:t>
            </a:r>
          </a:p>
          <a:p>
            <a:pPr marL="0" indent="0" eaLnBrk="1" hangingPunct="1">
              <a:buClr>
                <a:srgbClr val="00CC00"/>
              </a:buClr>
              <a:buNone/>
            </a:pPr>
            <a:r>
              <a:rPr lang="en-US" altLang="en-US" sz="2800" dirty="0" smtClean="0">
                <a:solidFill>
                  <a:srgbClr val="00B050"/>
                </a:solidFill>
              </a:rPr>
              <a:t>Woody</a:t>
            </a:r>
          </a:p>
          <a:p>
            <a:pPr eaLnBrk="1" hangingPunct="1">
              <a:buClr>
                <a:srgbClr val="00CC00"/>
              </a:buClr>
            </a:pPr>
            <a:r>
              <a:rPr lang="en-US" altLang="en-US" sz="2800" dirty="0" smtClean="0"/>
              <a:t>Rigid, or woody, stems derive their strength from extra thick cell walls. </a:t>
            </a:r>
          </a:p>
          <a:p>
            <a:pPr eaLnBrk="1" hangingPunct="1"/>
            <a:r>
              <a:rPr lang="en-US" altLang="en-US" sz="2800" dirty="0" smtClean="0"/>
              <a:t>The specific material which comprises the rigid cell walls is called hemicellulose and lignin.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7AC6433-6961-4C47-9F4C-24935F7714A0}" type="slidenum">
              <a:rPr lang="en-US" altLang="en-US" sz="1400" smtClean="0"/>
              <a:pPr eaLnBrk="1" hangingPunct="1"/>
              <a:t>11</a:t>
            </a:fld>
            <a:endParaRPr lang="en-US" altLang="en-US" sz="1400" dirty="0" smtClean="0"/>
          </a:p>
        </p:txBody>
      </p:sp>
      <p:sp>
        <p:nvSpPr>
          <p:cNvPr id="15363" name="Rectangle 2"/>
          <p:cNvSpPr>
            <a:spLocks noGrp="1" noChangeArrowheads="1"/>
          </p:cNvSpPr>
          <p:nvPr>
            <p:ph type="title"/>
          </p:nvPr>
        </p:nvSpPr>
        <p:spPr/>
        <p:txBody>
          <a:bodyPr/>
          <a:lstStyle/>
          <a:p>
            <a:pPr eaLnBrk="1" hangingPunct="1"/>
            <a:r>
              <a:rPr lang="en-US" altLang="en-US" dirty="0" smtClean="0"/>
              <a:t>Herbaceous Stems</a:t>
            </a:r>
          </a:p>
        </p:txBody>
      </p:sp>
      <p:sp>
        <p:nvSpPr>
          <p:cNvPr id="15364" name="Rectangle 3"/>
          <p:cNvSpPr>
            <a:spLocks noGrp="1" noChangeArrowheads="1"/>
          </p:cNvSpPr>
          <p:nvPr>
            <p:ph type="body" idx="1"/>
          </p:nvPr>
        </p:nvSpPr>
        <p:spPr>
          <a:xfrm>
            <a:off x="457200" y="1828800"/>
            <a:ext cx="3733800" cy="4297363"/>
          </a:xfrm>
        </p:spPr>
        <p:txBody>
          <a:bodyPr/>
          <a:lstStyle/>
          <a:p>
            <a:pPr marL="0" indent="0" eaLnBrk="1" hangingPunct="1">
              <a:buNone/>
            </a:pPr>
            <a:r>
              <a:rPr lang="en-US" altLang="en-US" dirty="0" smtClean="0"/>
              <a:t>Physical support is a result of turgor or internal water pressure.</a:t>
            </a:r>
          </a:p>
          <a:p>
            <a:pPr eaLnBrk="1" hangingPunct="1"/>
            <a:endParaRPr lang="en-US" altLang="en-US" dirty="0" smtClean="0"/>
          </a:p>
        </p:txBody>
      </p:sp>
      <p:pic>
        <p:nvPicPr>
          <p:cNvPr id="532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828800"/>
            <a:ext cx="4191000" cy="394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3253"/>
                                        </p:tgtEl>
                                        <p:attrNameLst>
                                          <p:attrName>style.visibility</p:attrName>
                                        </p:attrNameLst>
                                      </p:cBhvr>
                                      <p:to>
                                        <p:strVal val="visible"/>
                                      </p:to>
                                    </p:set>
                                    <p:anim calcmode="lin" valueType="num">
                                      <p:cBhvr additive="base">
                                        <p:cTn id="7" dur="500" fill="hold"/>
                                        <p:tgtEl>
                                          <p:spTgt spid="53253"/>
                                        </p:tgtEl>
                                        <p:attrNameLst>
                                          <p:attrName>ppt_x</p:attrName>
                                        </p:attrNameLst>
                                      </p:cBhvr>
                                      <p:tavLst>
                                        <p:tav tm="0">
                                          <p:val>
                                            <p:strVal val="#ppt_x"/>
                                          </p:val>
                                        </p:tav>
                                        <p:tav tm="100000">
                                          <p:val>
                                            <p:strVal val="#ppt_x"/>
                                          </p:val>
                                        </p:tav>
                                      </p:tavLst>
                                    </p:anim>
                                    <p:anim calcmode="lin" valueType="num">
                                      <p:cBhvr additive="base">
                                        <p:cTn id="8" dur="500" fill="hold"/>
                                        <p:tgtEl>
                                          <p:spTgt spid="532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D0266D3-4C05-423B-95B0-D47705D5BA9C}" type="slidenum">
              <a:rPr lang="en-US" altLang="en-US" sz="1400" smtClean="0"/>
              <a:pPr eaLnBrk="1" hangingPunct="1"/>
              <a:t>12</a:t>
            </a:fld>
            <a:endParaRPr lang="en-US" altLang="en-US" sz="1400" dirty="0" smtClean="0"/>
          </a:p>
        </p:txBody>
      </p:sp>
      <p:sp>
        <p:nvSpPr>
          <p:cNvPr id="16387" name="Rectangle 2"/>
          <p:cNvSpPr>
            <a:spLocks noGrp="1" noChangeArrowheads="1"/>
          </p:cNvSpPr>
          <p:nvPr>
            <p:ph type="title"/>
          </p:nvPr>
        </p:nvSpPr>
        <p:spPr/>
        <p:txBody>
          <a:bodyPr/>
          <a:lstStyle/>
          <a:p>
            <a:pPr eaLnBrk="1" hangingPunct="1"/>
            <a:r>
              <a:rPr lang="en-US" altLang="en-US" dirty="0" smtClean="0"/>
              <a:t>Modified Stems</a:t>
            </a:r>
          </a:p>
        </p:txBody>
      </p:sp>
      <p:sp>
        <p:nvSpPr>
          <p:cNvPr id="16388" name="Rectangle 3"/>
          <p:cNvSpPr>
            <a:spLocks noGrp="1" noChangeArrowheads="1"/>
          </p:cNvSpPr>
          <p:nvPr>
            <p:ph type="body" idx="1"/>
          </p:nvPr>
        </p:nvSpPr>
        <p:spPr/>
        <p:txBody>
          <a:bodyPr/>
          <a:lstStyle/>
          <a:p>
            <a:pPr eaLnBrk="1" hangingPunct="1">
              <a:buFontTx/>
              <a:buNone/>
            </a:pPr>
            <a:r>
              <a:rPr lang="en-US" altLang="en-US" dirty="0" smtClean="0"/>
              <a:t>Types of modified stems:</a:t>
            </a:r>
          </a:p>
          <a:p>
            <a:pPr eaLnBrk="1" hangingPunct="1">
              <a:buClr>
                <a:srgbClr val="00CC00"/>
              </a:buClr>
            </a:pPr>
            <a:r>
              <a:rPr lang="en-US" altLang="en-US" dirty="0" smtClean="0"/>
              <a:t>Bulbs</a:t>
            </a:r>
          </a:p>
          <a:p>
            <a:pPr eaLnBrk="1" hangingPunct="1">
              <a:buClr>
                <a:srgbClr val="00CC00"/>
              </a:buClr>
            </a:pPr>
            <a:r>
              <a:rPr lang="en-US" altLang="en-US" dirty="0" smtClean="0"/>
              <a:t>Corms</a:t>
            </a:r>
          </a:p>
          <a:p>
            <a:pPr eaLnBrk="1" hangingPunct="1">
              <a:buClr>
                <a:srgbClr val="00CC00"/>
              </a:buClr>
            </a:pPr>
            <a:r>
              <a:rPr lang="en-US" altLang="en-US" dirty="0" smtClean="0"/>
              <a:t>Rhizomes</a:t>
            </a:r>
          </a:p>
          <a:p>
            <a:pPr eaLnBrk="1" hangingPunct="1">
              <a:buClr>
                <a:srgbClr val="00CC00"/>
              </a:buClr>
            </a:pPr>
            <a:r>
              <a:rPr lang="en-US" altLang="en-US" dirty="0" smtClean="0"/>
              <a:t>Runners</a:t>
            </a:r>
          </a:p>
          <a:p>
            <a:pPr eaLnBrk="1" hangingPunct="1">
              <a:buClr>
                <a:srgbClr val="00CC00"/>
              </a:buClr>
            </a:pPr>
            <a:r>
              <a:rPr lang="en-US" altLang="en-US" dirty="0" smtClean="0"/>
              <a:t>Tubers</a:t>
            </a:r>
          </a:p>
          <a:p>
            <a:pPr eaLnBrk="1" hangingPunct="1"/>
            <a:endParaRPr lang="en-US" altLang="en-US" dirty="0" smtClean="0"/>
          </a:p>
        </p:txBody>
      </p:sp>
      <p:pic>
        <p:nvPicPr>
          <p:cNvPr id="16389"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733800"/>
            <a:ext cx="26670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981200"/>
            <a:ext cx="26670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10" name="Text Box 10"/>
          <p:cNvSpPr txBox="1">
            <a:spLocks noChangeArrowheads="1"/>
          </p:cNvSpPr>
          <p:nvPr/>
        </p:nvSpPr>
        <p:spPr bwMode="auto">
          <a:xfrm>
            <a:off x="1752600" y="57912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3200" b="1" dirty="0">
                <a:solidFill>
                  <a:srgbClr val="FF0000"/>
                </a:solidFill>
              </a:rPr>
              <a:t>Tuber</a:t>
            </a:r>
          </a:p>
        </p:txBody>
      </p:sp>
      <p:sp>
        <p:nvSpPr>
          <p:cNvPr id="51209" name="Text Box 9"/>
          <p:cNvSpPr txBox="1">
            <a:spLocks noChangeArrowheads="1"/>
          </p:cNvSpPr>
          <p:nvPr/>
        </p:nvSpPr>
        <p:spPr bwMode="auto">
          <a:xfrm>
            <a:off x="6858000" y="41910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sz="3200" b="1" dirty="0">
                <a:solidFill>
                  <a:srgbClr val="FF0000"/>
                </a:solidFill>
              </a:rPr>
              <a:t>Runner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1210"/>
                                        </p:tgtEl>
                                        <p:attrNameLst>
                                          <p:attrName>style.visibility</p:attrName>
                                        </p:attrNameLst>
                                      </p:cBhvr>
                                      <p:to>
                                        <p:strVal val="visible"/>
                                      </p:to>
                                    </p:set>
                                    <p:anim calcmode="lin" valueType="num">
                                      <p:cBhvr additive="base">
                                        <p:cTn id="7" dur="500" fill="hold"/>
                                        <p:tgtEl>
                                          <p:spTgt spid="51210"/>
                                        </p:tgtEl>
                                        <p:attrNameLst>
                                          <p:attrName>ppt_x</p:attrName>
                                        </p:attrNameLst>
                                      </p:cBhvr>
                                      <p:tavLst>
                                        <p:tav tm="0">
                                          <p:val>
                                            <p:strVal val="#ppt_x"/>
                                          </p:val>
                                        </p:tav>
                                        <p:tav tm="100000">
                                          <p:val>
                                            <p:strVal val="#ppt_x"/>
                                          </p:val>
                                        </p:tav>
                                      </p:tavLst>
                                    </p:anim>
                                    <p:anim calcmode="lin" valueType="num">
                                      <p:cBhvr additive="base">
                                        <p:cTn id="8" dur="500" fill="hold"/>
                                        <p:tgtEl>
                                          <p:spTgt spid="512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9"/>
                                        </p:tgtEl>
                                        <p:attrNameLst>
                                          <p:attrName>style.visibility</p:attrName>
                                        </p:attrNameLst>
                                      </p:cBhvr>
                                      <p:to>
                                        <p:strVal val="visible"/>
                                      </p:to>
                                    </p:set>
                                    <p:anim calcmode="lin" valueType="num">
                                      <p:cBhvr additive="base">
                                        <p:cTn id="13" dur="500" fill="hold"/>
                                        <p:tgtEl>
                                          <p:spTgt spid="51209"/>
                                        </p:tgtEl>
                                        <p:attrNameLst>
                                          <p:attrName>ppt_x</p:attrName>
                                        </p:attrNameLst>
                                      </p:cBhvr>
                                      <p:tavLst>
                                        <p:tav tm="0">
                                          <p:val>
                                            <p:strVal val="#ppt_x"/>
                                          </p:val>
                                        </p:tav>
                                        <p:tav tm="100000">
                                          <p:val>
                                            <p:strVal val="#ppt_x"/>
                                          </p:val>
                                        </p:tav>
                                      </p:tavLst>
                                    </p:anim>
                                    <p:anim calcmode="lin" valueType="num">
                                      <p:cBhvr additive="base">
                                        <p:cTn id="14" dur="500" fill="hold"/>
                                        <p:tgtEl>
                                          <p:spTgt spid="512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0" grpId="0"/>
      <p:bldP spid="5120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31D98AF-8377-4F66-93FC-112159AA9E42}" type="slidenum">
              <a:rPr lang="en-US" altLang="en-US" sz="1400" smtClean="0"/>
              <a:pPr eaLnBrk="1" hangingPunct="1"/>
              <a:t>13</a:t>
            </a:fld>
            <a:endParaRPr lang="en-US" altLang="en-US" sz="1400" dirty="0" smtClean="0"/>
          </a:p>
        </p:txBody>
      </p:sp>
      <p:sp>
        <p:nvSpPr>
          <p:cNvPr id="17411" name="Rectangle 2"/>
          <p:cNvSpPr>
            <a:spLocks noGrp="1" noChangeArrowheads="1"/>
          </p:cNvSpPr>
          <p:nvPr>
            <p:ph type="title"/>
          </p:nvPr>
        </p:nvSpPr>
        <p:spPr/>
        <p:txBody>
          <a:bodyPr/>
          <a:lstStyle/>
          <a:p>
            <a:pPr eaLnBrk="1" hangingPunct="1"/>
            <a:r>
              <a:rPr lang="en-US" altLang="en-US" dirty="0" smtClean="0"/>
              <a:t>Woody Stems</a:t>
            </a:r>
          </a:p>
        </p:txBody>
      </p:sp>
      <p:sp>
        <p:nvSpPr>
          <p:cNvPr id="17412" name="Rectangle 3"/>
          <p:cNvSpPr>
            <a:spLocks noGrp="1" noChangeArrowheads="1"/>
          </p:cNvSpPr>
          <p:nvPr>
            <p:ph type="body" idx="1"/>
          </p:nvPr>
        </p:nvSpPr>
        <p:spPr>
          <a:xfrm>
            <a:off x="457200" y="1828800"/>
            <a:ext cx="2895600" cy="4297363"/>
          </a:xfrm>
        </p:spPr>
        <p:txBody>
          <a:bodyPr/>
          <a:lstStyle/>
          <a:p>
            <a:pPr marL="0" indent="0" eaLnBrk="1" hangingPunct="1">
              <a:buNone/>
            </a:pPr>
            <a:r>
              <a:rPr lang="en-US" altLang="en-US" dirty="0" smtClean="0"/>
              <a:t>Physical support is a result of rigid cell walls.</a:t>
            </a:r>
          </a:p>
          <a:p>
            <a:pPr eaLnBrk="1" hangingPunct="1"/>
            <a:endParaRPr lang="en-US" altLang="en-US" dirty="0" smtClean="0"/>
          </a:p>
        </p:txBody>
      </p:sp>
      <p:pic>
        <p:nvPicPr>
          <p:cNvPr id="522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905000"/>
            <a:ext cx="4953000"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229"/>
                                        </p:tgtEl>
                                        <p:attrNameLst>
                                          <p:attrName>style.visibility</p:attrName>
                                        </p:attrNameLst>
                                      </p:cBhvr>
                                      <p:to>
                                        <p:strVal val="visible"/>
                                      </p:to>
                                    </p:set>
                                    <p:anim calcmode="lin" valueType="num">
                                      <p:cBhvr additive="base">
                                        <p:cTn id="7" dur="500" fill="hold"/>
                                        <p:tgtEl>
                                          <p:spTgt spid="52229"/>
                                        </p:tgtEl>
                                        <p:attrNameLst>
                                          <p:attrName>ppt_x</p:attrName>
                                        </p:attrNameLst>
                                      </p:cBhvr>
                                      <p:tavLst>
                                        <p:tav tm="0">
                                          <p:val>
                                            <p:strVal val="#ppt_x"/>
                                          </p:val>
                                        </p:tav>
                                        <p:tav tm="100000">
                                          <p:val>
                                            <p:strVal val="#ppt_x"/>
                                          </p:val>
                                        </p:tav>
                                      </p:tavLst>
                                    </p:anim>
                                    <p:anim calcmode="lin" valueType="num">
                                      <p:cBhvr additive="base">
                                        <p:cTn id="8" dur="500" fill="hold"/>
                                        <p:tgtEl>
                                          <p:spTgt spid="522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20C5469-92AF-4090-BB55-382A72FE1243}" type="slidenum">
              <a:rPr lang="en-US" altLang="en-US" sz="1400" smtClean="0"/>
              <a:pPr eaLnBrk="1" hangingPunct="1"/>
              <a:t>14</a:t>
            </a:fld>
            <a:endParaRPr lang="en-US" altLang="en-US" sz="1400" dirty="0" smtClean="0"/>
          </a:p>
        </p:txBody>
      </p:sp>
      <p:sp>
        <p:nvSpPr>
          <p:cNvPr id="18435" name="Rectangle 2"/>
          <p:cNvSpPr>
            <a:spLocks noGrp="1" noChangeArrowheads="1"/>
          </p:cNvSpPr>
          <p:nvPr>
            <p:ph type="title"/>
          </p:nvPr>
        </p:nvSpPr>
        <p:spPr>
          <a:xfrm>
            <a:off x="457200" y="274638"/>
            <a:ext cx="8229600" cy="911225"/>
          </a:xfrm>
        </p:spPr>
        <p:txBody>
          <a:bodyPr/>
          <a:lstStyle/>
          <a:p>
            <a:pPr eaLnBrk="1" hangingPunct="1"/>
            <a:r>
              <a:rPr lang="en-US" altLang="en-US" dirty="0" smtClean="0"/>
              <a:t>References</a:t>
            </a:r>
          </a:p>
        </p:txBody>
      </p:sp>
      <p:sp>
        <p:nvSpPr>
          <p:cNvPr id="18436" name="Rectangle 3"/>
          <p:cNvSpPr>
            <a:spLocks noGrp="1" noChangeArrowheads="1"/>
          </p:cNvSpPr>
          <p:nvPr>
            <p:ph type="body" idx="1"/>
          </p:nvPr>
        </p:nvSpPr>
        <p:spPr>
          <a:xfrm>
            <a:off x="457200" y="2046288"/>
            <a:ext cx="8229600" cy="4506912"/>
          </a:xfrm>
        </p:spPr>
        <p:txBody>
          <a:bodyPr/>
          <a:lstStyle/>
          <a:p>
            <a:pPr eaLnBrk="1" hangingPunct="1">
              <a:buFontTx/>
              <a:buNone/>
            </a:pPr>
            <a:r>
              <a:rPr lang="en-US" altLang="en-US" sz="2800" dirty="0" smtClean="0"/>
              <a:t>Parker, R. (2004). </a:t>
            </a:r>
            <a:r>
              <a:rPr lang="en-US" altLang="en-US" sz="2800" i="1" dirty="0" smtClean="0"/>
              <a:t>Introduction to plant science</a:t>
            </a:r>
            <a:r>
              <a:rPr lang="en-US" altLang="en-US" sz="2800" dirty="0" smtClean="0"/>
              <a:t> (Rev. ed.). Clifton Park, NY: Delmar.</a:t>
            </a:r>
          </a:p>
          <a:p>
            <a:pPr eaLnBrk="1" hangingPunct="1">
              <a:buFontTx/>
              <a:buNone/>
            </a:pPr>
            <a:endParaRPr lang="en-US" altLang="en-US" sz="2800" dirty="0" smtClean="0"/>
          </a:p>
          <a:p>
            <a:pPr eaLnBrk="1" hangingPunct="1">
              <a:buFontTx/>
              <a:buNone/>
            </a:pPr>
            <a:r>
              <a:rPr lang="en-US" altLang="en-US" sz="2800" dirty="0" smtClean="0"/>
              <a:t>Parker, R. (2010). </a:t>
            </a:r>
            <a:r>
              <a:rPr lang="en-US" altLang="en-US" sz="2800" i="1" dirty="0" smtClean="0"/>
              <a:t>Plant and soil science: Fundamentals and applications</a:t>
            </a:r>
            <a:r>
              <a:rPr lang="en-US" altLang="en-US" sz="2800" dirty="0" smtClean="0"/>
              <a:t>. Clifton Park, NY: Delmar.</a:t>
            </a:r>
          </a:p>
          <a:p>
            <a:pPr eaLnBrk="1" hangingPunct="1">
              <a:buFontTx/>
              <a:buNone/>
            </a:pPr>
            <a:endParaRPr lang="en-US" altLang="en-US" sz="2800" dirty="0" smtClean="0"/>
          </a:p>
          <a:p>
            <a:pPr eaLnBrk="1" hangingPunct="1">
              <a:buFontTx/>
              <a:buNone/>
            </a:pPr>
            <a:r>
              <a:rPr lang="en-US" altLang="en-US" sz="2800" dirty="0" smtClean="0"/>
              <a:t>Schooley, J. (1997). </a:t>
            </a:r>
            <a:r>
              <a:rPr lang="en-US" altLang="en-US" sz="2800" i="1" dirty="0" smtClean="0"/>
              <a:t>Introduction to botany</a:t>
            </a:r>
            <a:r>
              <a:rPr lang="en-US" altLang="en-US" sz="2800" dirty="0" smtClean="0"/>
              <a:t>. Albany, NY: Delmar Publishers.</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C9133D1-823B-4F34-9606-136DEF37D45F}"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828800"/>
          </a:xfrm>
        </p:spPr>
        <p:txBody>
          <a:bodyPr/>
          <a:lstStyle/>
          <a:p>
            <a:pPr eaLnBrk="1" hangingPunct="1"/>
            <a:r>
              <a:rPr lang="en-US" altLang="en-US" dirty="0" smtClean="0"/>
              <a:t>Stem Facts</a:t>
            </a:r>
            <a:br>
              <a:rPr lang="en-US" altLang="en-US" dirty="0" smtClean="0"/>
            </a:br>
            <a:r>
              <a:rPr lang="en-US" altLang="en-US" dirty="0" smtClean="0"/>
              <a:t/>
            </a:r>
            <a:br>
              <a:rPr lang="en-US" altLang="en-US" dirty="0" smtClean="0"/>
            </a:br>
            <a:r>
              <a:rPr lang="en-US" altLang="en-US" sz="2800" dirty="0" smtClean="0"/>
              <a:t>Unit 4 – Anatomy and Physiology</a:t>
            </a:r>
            <a:br>
              <a:rPr lang="en-US" altLang="en-US" sz="2800" dirty="0" smtClean="0"/>
            </a:br>
            <a:r>
              <a:rPr lang="en-US" altLang="en-US" sz="2800" dirty="0" smtClean="0"/>
              <a:t>Lesson 4.3 Stems, Stalks, and Trunks</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DDADA5E4-55D5-4EA7-901B-33B2D8A13FCB}"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Function of Stems</a:t>
            </a:r>
          </a:p>
        </p:txBody>
      </p:sp>
      <p:sp>
        <p:nvSpPr>
          <p:cNvPr id="5124" name="Rectangle 3"/>
          <p:cNvSpPr>
            <a:spLocks noGrp="1" noChangeArrowheads="1"/>
          </p:cNvSpPr>
          <p:nvPr>
            <p:ph type="body" idx="1"/>
          </p:nvPr>
        </p:nvSpPr>
        <p:spPr/>
        <p:txBody>
          <a:bodyPr/>
          <a:lstStyle/>
          <a:p>
            <a:pPr eaLnBrk="1" hangingPunct="1">
              <a:buClr>
                <a:srgbClr val="00CC00"/>
              </a:buClr>
            </a:pPr>
            <a:r>
              <a:rPr lang="en-US" altLang="en-US" dirty="0" smtClean="0"/>
              <a:t>Provide physical support</a:t>
            </a:r>
          </a:p>
          <a:p>
            <a:pPr eaLnBrk="1" hangingPunct="1">
              <a:buClr>
                <a:srgbClr val="00CC00"/>
              </a:buClr>
            </a:pPr>
            <a:r>
              <a:rPr lang="en-US" altLang="en-US" dirty="0" smtClean="0"/>
              <a:t>Aid in translocation of nutrients</a:t>
            </a:r>
          </a:p>
          <a:p>
            <a:pPr eaLnBrk="1" hangingPunct="1">
              <a:buClr>
                <a:srgbClr val="00CC00"/>
              </a:buClr>
            </a:pPr>
            <a:r>
              <a:rPr lang="en-US" altLang="en-US" dirty="0" smtClean="0"/>
              <a:t>Store food reserves</a:t>
            </a:r>
          </a:p>
          <a:p>
            <a:pPr eaLnBrk="1" hangingPunct="1">
              <a:buClr>
                <a:srgbClr val="00CC00"/>
              </a:buClr>
            </a:pPr>
            <a:r>
              <a:rPr lang="en-US" altLang="en-US" dirty="0" smtClean="0"/>
              <a:t>Site of photosynthesis</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AF5F7D6-EF70-45C8-AA71-EAFC83D06BF4}"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External Parts</a:t>
            </a:r>
          </a:p>
        </p:txBody>
      </p:sp>
      <p:pic>
        <p:nvPicPr>
          <p:cNvPr id="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828800"/>
            <a:ext cx="7715250" cy="429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74E74ADD-81B2-486B-A0E5-E2772CFBA467}" type="slidenum">
              <a:rPr lang="en-US" altLang="en-US" sz="1400" smtClean="0"/>
              <a:pPr eaLnBrk="1" hangingPunct="1"/>
              <a:t>5</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Internal Parts</a:t>
            </a:r>
          </a:p>
        </p:txBody>
      </p:sp>
      <p:sp>
        <p:nvSpPr>
          <p:cNvPr id="9220" name="Rectangle 4"/>
          <p:cNvSpPr>
            <a:spLocks noGrp="1" noChangeArrowheads="1"/>
          </p:cNvSpPr>
          <p:nvPr>
            <p:ph type="body" idx="1"/>
          </p:nvPr>
        </p:nvSpPr>
        <p:spPr/>
        <p:txBody>
          <a:bodyPr/>
          <a:lstStyle/>
          <a:p>
            <a:pPr eaLnBrk="1" hangingPunct="1">
              <a:buClr>
                <a:srgbClr val="00CC00"/>
              </a:buClr>
            </a:pPr>
            <a:r>
              <a:rPr lang="en-US" altLang="en-US" dirty="0" smtClean="0"/>
              <a:t>Annual rings (woody plants)</a:t>
            </a:r>
          </a:p>
          <a:p>
            <a:pPr eaLnBrk="1" hangingPunct="1">
              <a:buClr>
                <a:srgbClr val="00CC00"/>
              </a:buClr>
            </a:pPr>
            <a:r>
              <a:rPr lang="en-US" altLang="en-US" dirty="0" smtClean="0"/>
              <a:t>Phloem (cambium – woody plants)</a:t>
            </a:r>
          </a:p>
          <a:p>
            <a:pPr eaLnBrk="1" hangingPunct="1">
              <a:buClr>
                <a:srgbClr val="00CC00"/>
              </a:buClr>
            </a:pPr>
            <a:r>
              <a:rPr lang="en-US" altLang="en-US" dirty="0" smtClean="0"/>
              <a:t>Pith or Secondary Xylem (woody plants)</a:t>
            </a:r>
          </a:p>
          <a:p>
            <a:pPr eaLnBrk="1" hangingPunct="1">
              <a:buClr>
                <a:srgbClr val="00CC00"/>
              </a:buClr>
            </a:pPr>
            <a:r>
              <a:rPr lang="en-US" altLang="en-US" dirty="0" smtClean="0"/>
              <a:t>Xylem</a:t>
            </a:r>
          </a:p>
          <a:p>
            <a:pPr eaLnBrk="1" hangingPunct="1">
              <a:buClr>
                <a:srgbClr val="00CC00"/>
              </a:buClr>
            </a:pPr>
            <a:endParaRPr lang="en-US" altLang="en-US" dirty="0" smtClean="0"/>
          </a:p>
          <a:p>
            <a:pPr eaLnBrk="1" hangingPunct="1">
              <a:buClr>
                <a:srgbClr val="00CC00"/>
              </a:buClr>
              <a:buFontTx/>
              <a:buNone/>
            </a:pPr>
            <a:r>
              <a:rPr lang="en-US" altLang="en-US" dirty="0" smtClean="0"/>
              <a:t>Phloem and xylem comprise the vascular system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D5F9822-23CE-4B5A-9779-DC0EA11C9B98}" type="slidenum">
              <a:rPr lang="en-US" altLang="en-US" sz="1400" smtClean="0"/>
              <a:pPr eaLnBrk="1" hangingPunct="1"/>
              <a:t>6</a:t>
            </a:fld>
            <a:endParaRPr lang="en-US" altLang="en-US" sz="1400" dirty="0" smtClean="0"/>
          </a:p>
        </p:txBody>
      </p:sp>
      <p:sp>
        <p:nvSpPr>
          <p:cNvPr id="10243" name="Rectangle 2"/>
          <p:cNvSpPr>
            <a:spLocks noGrp="1" noChangeArrowheads="1"/>
          </p:cNvSpPr>
          <p:nvPr>
            <p:ph type="title"/>
          </p:nvPr>
        </p:nvSpPr>
        <p:spPr/>
        <p:txBody>
          <a:bodyPr/>
          <a:lstStyle/>
          <a:p>
            <a:pPr eaLnBrk="1" hangingPunct="1"/>
            <a:r>
              <a:rPr lang="en-US" altLang="en-US" dirty="0" smtClean="0"/>
              <a:t>Function of Xylem and Phloem</a:t>
            </a:r>
          </a:p>
        </p:txBody>
      </p:sp>
      <p:sp>
        <p:nvSpPr>
          <p:cNvPr id="10244" name="Rectangle 4"/>
          <p:cNvSpPr>
            <a:spLocks noGrp="1" noChangeArrowheads="1"/>
          </p:cNvSpPr>
          <p:nvPr>
            <p:ph type="body" idx="1"/>
          </p:nvPr>
        </p:nvSpPr>
        <p:spPr>
          <a:xfrm>
            <a:off x="457200" y="1828800"/>
            <a:ext cx="8229600" cy="4648200"/>
          </a:xfrm>
        </p:spPr>
        <p:txBody>
          <a:bodyPr/>
          <a:lstStyle/>
          <a:p>
            <a:pPr eaLnBrk="1" hangingPunct="1">
              <a:lnSpc>
                <a:spcPct val="80000"/>
              </a:lnSpc>
              <a:buFontTx/>
              <a:buNone/>
            </a:pPr>
            <a:r>
              <a:rPr lang="en-US" altLang="en-US" b="1" dirty="0" smtClean="0"/>
              <a:t>Xylem</a:t>
            </a:r>
          </a:p>
          <a:p>
            <a:pPr eaLnBrk="1" hangingPunct="1">
              <a:lnSpc>
                <a:spcPct val="80000"/>
              </a:lnSpc>
            </a:pPr>
            <a:r>
              <a:rPr lang="en-US" altLang="en-US" dirty="0" smtClean="0"/>
              <a:t>Translocate water and dissolved nutrients upward from the roots throughout the plant.</a:t>
            </a:r>
          </a:p>
          <a:p>
            <a:pPr marL="0" indent="0" eaLnBrk="1" hangingPunct="1">
              <a:lnSpc>
                <a:spcPct val="80000"/>
              </a:lnSpc>
              <a:buNone/>
            </a:pPr>
            <a:endParaRPr lang="en-US" altLang="en-US" dirty="0" smtClean="0"/>
          </a:p>
          <a:p>
            <a:pPr marL="0" indent="0" eaLnBrk="1" hangingPunct="1">
              <a:lnSpc>
                <a:spcPct val="80000"/>
              </a:lnSpc>
              <a:buNone/>
            </a:pPr>
            <a:r>
              <a:rPr lang="en-US" altLang="en-US" b="1" dirty="0" smtClean="0"/>
              <a:t>Phloem</a:t>
            </a:r>
          </a:p>
          <a:p>
            <a:pPr eaLnBrk="1" hangingPunct="1">
              <a:lnSpc>
                <a:spcPct val="80000"/>
              </a:lnSpc>
            </a:pPr>
            <a:r>
              <a:rPr lang="en-US" altLang="en-US" dirty="0" smtClean="0"/>
              <a:t>Carry synthesized food (sugars) downward from leaves and other photosynthetic regions throughout the plant growing regions.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28BF75E-76E9-4A94-88FB-6087341C4B29}" type="slidenum">
              <a:rPr lang="en-US" altLang="en-US" sz="1400" smtClean="0"/>
              <a:pPr eaLnBrk="1" hangingPunct="1"/>
              <a:t>7</a:t>
            </a:fld>
            <a:endParaRPr lang="en-US" altLang="en-US" sz="1400" dirty="0" smtClean="0"/>
          </a:p>
        </p:txBody>
      </p:sp>
      <p:sp>
        <p:nvSpPr>
          <p:cNvPr id="11267" name="Rectangle 2"/>
          <p:cNvSpPr>
            <a:spLocks noGrp="1" noChangeArrowheads="1"/>
          </p:cNvSpPr>
          <p:nvPr>
            <p:ph type="title"/>
          </p:nvPr>
        </p:nvSpPr>
        <p:spPr/>
        <p:txBody>
          <a:bodyPr/>
          <a:lstStyle/>
          <a:p>
            <a:pPr eaLnBrk="1" hangingPunct="1"/>
            <a:r>
              <a:rPr lang="en-US" altLang="en-US" dirty="0" smtClean="0"/>
              <a:t>Internal Parts Labeled</a:t>
            </a:r>
          </a:p>
        </p:txBody>
      </p:sp>
      <p:pic>
        <p:nvPicPr>
          <p:cNvPr id="112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905000"/>
            <a:ext cx="4465638" cy="450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 Box 5"/>
          <p:cNvSpPr txBox="1">
            <a:spLocks noChangeArrowheads="1"/>
          </p:cNvSpPr>
          <p:nvPr/>
        </p:nvSpPr>
        <p:spPr bwMode="auto">
          <a:xfrm>
            <a:off x="6019800" y="2743200"/>
            <a:ext cx="31242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400" dirty="0"/>
              <a:t>Annual Ring</a:t>
            </a:r>
          </a:p>
          <a:p>
            <a:pPr algn="ctr" eaLnBrk="1" hangingPunct="1">
              <a:spcBef>
                <a:spcPct val="50000"/>
              </a:spcBef>
            </a:pPr>
            <a:r>
              <a:rPr lang="en-US" altLang="en-US" sz="2400" dirty="0"/>
              <a:t>Bark</a:t>
            </a:r>
          </a:p>
          <a:p>
            <a:pPr algn="ctr" eaLnBrk="1" hangingPunct="1">
              <a:spcBef>
                <a:spcPct val="50000"/>
              </a:spcBef>
            </a:pPr>
            <a:r>
              <a:rPr lang="en-US" altLang="en-US" sz="2400" dirty="0"/>
              <a:t>Pith</a:t>
            </a:r>
          </a:p>
          <a:p>
            <a:pPr algn="ctr" eaLnBrk="1" hangingPunct="1">
              <a:spcBef>
                <a:spcPct val="50000"/>
              </a:spcBef>
            </a:pPr>
            <a:r>
              <a:rPr lang="en-US" altLang="en-US" sz="2400" dirty="0"/>
              <a:t>Phloem/Cambium</a:t>
            </a:r>
          </a:p>
          <a:p>
            <a:pPr algn="ctr" eaLnBrk="1" hangingPunct="1">
              <a:spcBef>
                <a:spcPct val="50000"/>
              </a:spcBef>
            </a:pPr>
            <a:r>
              <a:rPr lang="en-US" altLang="en-US" sz="2400" dirty="0"/>
              <a:t>Xylem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F58A31E-B8C7-4674-9BE9-5DA700B0BDE6}" type="slidenum">
              <a:rPr lang="en-US" altLang="en-US" sz="1400" smtClean="0"/>
              <a:pPr eaLnBrk="1" hangingPunct="1"/>
              <a:t>8</a:t>
            </a:fld>
            <a:endParaRPr lang="en-US" altLang="en-US" sz="1400" dirty="0" smtClean="0"/>
          </a:p>
        </p:txBody>
      </p:sp>
      <p:sp>
        <p:nvSpPr>
          <p:cNvPr id="12291" name="Rectangle 2"/>
          <p:cNvSpPr>
            <a:spLocks noGrp="1" noChangeArrowheads="1"/>
          </p:cNvSpPr>
          <p:nvPr>
            <p:ph type="title"/>
          </p:nvPr>
        </p:nvSpPr>
        <p:spPr/>
        <p:txBody>
          <a:bodyPr/>
          <a:lstStyle/>
          <a:p>
            <a:pPr eaLnBrk="1" hangingPunct="1"/>
            <a:r>
              <a:rPr lang="en-US" altLang="en-US" dirty="0" smtClean="0"/>
              <a:t>Internal Parts Labeled</a:t>
            </a:r>
          </a:p>
        </p:txBody>
      </p:sp>
      <p:pic>
        <p:nvPicPr>
          <p:cNvPr id="12292" name="Picture 6"/>
          <p:cNvPicPr>
            <a:picLocks noGrp="1" noChangeAspect="1" noChangeArrowheads="1"/>
          </p:cNvPicPr>
          <p:nvPr>
            <p:ph type="body" idx="1"/>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381000" y="1905000"/>
            <a:ext cx="8534400" cy="4572000"/>
          </a:xfr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6D05507-77A5-4E74-BF0F-57577CB5D328}" type="slidenum">
              <a:rPr lang="en-US" altLang="en-US" sz="1400" smtClean="0"/>
              <a:pPr eaLnBrk="1" hangingPunct="1"/>
              <a:t>9</a:t>
            </a:fld>
            <a:endParaRPr lang="en-US" altLang="en-US" sz="1400" dirty="0" smtClean="0"/>
          </a:p>
        </p:txBody>
      </p:sp>
      <p:sp>
        <p:nvSpPr>
          <p:cNvPr id="13315" name="Rectangle 2"/>
          <p:cNvSpPr>
            <a:spLocks noGrp="1" noChangeArrowheads="1"/>
          </p:cNvSpPr>
          <p:nvPr>
            <p:ph type="title"/>
          </p:nvPr>
        </p:nvSpPr>
        <p:spPr/>
        <p:txBody>
          <a:bodyPr/>
          <a:lstStyle/>
          <a:p>
            <a:pPr eaLnBrk="1" hangingPunct="1"/>
            <a:r>
              <a:rPr lang="en-US" altLang="en-US" sz="4000" dirty="0" smtClean="0"/>
              <a:t>Monocotyledon versus Dicotyledon</a:t>
            </a:r>
          </a:p>
        </p:txBody>
      </p:sp>
      <p:sp>
        <p:nvSpPr>
          <p:cNvPr id="13316" name="Rectangle 3"/>
          <p:cNvSpPr>
            <a:spLocks noGrp="1" noChangeArrowheads="1"/>
          </p:cNvSpPr>
          <p:nvPr>
            <p:ph type="body" idx="1"/>
          </p:nvPr>
        </p:nvSpPr>
        <p:spPr>
          <a:xfrm>
            <a:off x="457200" y="1828800"/>
            <a:ext cx="8229600" cy="1828800"/>
          </a:xfrm>
        </p:spPr>
        <p:txBody>
          <a:bodyPr/>
          <a:lstStyle/>
          <a:p>
            <a:pPr eaLnBrk="1" hangingPunct="1">
              <a:buFontTx/>
              <a:buNone/>
            </a:pPr>
            <a:r>
              <a:rPr lang="en-US" altLang="en-US" dirty="0" smtClean="0"/>
              <a:t>The arrangement of the vascular system provides evidence to distinguish between monocotyledon and dicotyledon plants</a:t>
            </a:r>
          </a:p>
          <a:p>
            <a:pPr eaLnBrk="1" hangingPunct="1"/>
            <a:endParaRPr lang="en-US" altLang="en-US" dirty="0" smtClean="0"/>
          </a:p>
        </p:txBody>
      </p:sp>
      <p:pic>
        <p:nvPicPr>
          <p:cNvPr id="1331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733800"/>
            <a:ext cx="29718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3581400"/>
            <a:ext cx="2971800" cy="232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Text Box 8"/>
          <p:cNvSpPr txBox="1">
            <a:spLocks noChangeArrowheads="1"/>
          </p:cNvSpPr>
          <p:nvPr/>
        </p:nvSpPr>
        <p:spPr bwMode="auto">
          <a:xfrm>
            <a:off x="0" y="5181600"/>
            <a:ext cx="1600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spcBef>
                <a:spcPct val="50000"/>
              </a:spcBef>
            </a:pPr>
            <a:r>
              <a:rPr lang="en-US" altLang="en-US" dirty="0"/>
              <a:t>Parker, 2004</a:t>
            </a:r>
          </a:p>
        </p:txBody>
      </p:sp>
      <p:sp>
        <p:nvSpPr>
          <p:cNvPr id="55302" name="Text Box 6"/>
          <p:cNvSpPr txBox="1">
            <a:spLocks noChangeArrowheads="1"/>
          </p:cNvSpPr>
          <p:nvPr/>
        </p:nvSpPr>
        <p:spPr bwMode="auto">
          <a:xfrm>
            <a:off x="914400" y="5791200"/>
            <a:ext cx="2895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800" b="1" dirty="0">
                <a:solidFill>
                  <a:srgbClr val="FF0000"/>
                </a:solidFill>
              </a:rPr>
              <a:t>Monocotyledon</a:t>
            </a:r>
          </a:p>
        </p:txBody>
      </p:sp>
      <p:sp>
        <p:nvSpPr>
          <p:cNvPr id="55303" name="Text Box 7"/>
          <p:cNvSpPr txBox="1">
            <a:spLocks noChangeArrowheads="1"/>
          </p:cNvSpPr>
          <p:nvPr/>
        </p:nvSpPr>
        <p:spPr bwMode="auto">
          <a:xfrm>
            <a:off x="5638800" y="5791200"/>
            <a:ext cx="2362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eaLnBrk="1" hangingPunct="1">
              <a:spcBef>
                <a:spcPct val="50000"/>
              </a:spcBef>
            </a:pPr>
            <a:r>
              <a:rPr lang="en-US" altLang="en-US" sz="2800" b="1" dirty="0">
                <a:solidFill>
                  <a:srgbClr val="FF0000"/>
                </a:solidFill>
              </a:rPr>
              <a:t>Dicotyledon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302"/>
                                        </p:tgtEl>
                                        <p:attrNameLst>
                                          <p:attrName>style.visibility</p:attrName>
                                        </p:attrNameLst>
                                      </p:cBhvr>
                                      <p:to>
                                        <p:strVal val="visible"/>
                                      </p:to>
                                    </p:set>
                                    <p:anim calcmode="lin" valueType="num">
                                      <p:cBhvr additive="base">
                                        <p:cTn id="7" dur="500" fill="hold"/>
                                        <p:tgtEl>
                                          <p:spTgt spid="55302"/>
                                        </p:tgtEl>
                                        <p:attrNameLst>
                                          <p:attrName>ppt_x</p:attrName>
                                        </p:attrNameLst>
                                      </p:cBhvr>
                                      <p:tavLst>
                                        <p:tav tm="0">
                                          <p:val>
                                            <p:strVal val="#ppt_x"/>
                                          </p:val>
                                        </p:tav>
                                        <p:tav tm="100000">
                                          <p:val>
                                            <p:strVal val="#ppt_x"/>
                                          </p:val>
                                        </p:tav>
                                      </p:tavLst>
                                    </p:anim>
                                    <p:anim calcmode="lin" valueType="num">
                                      <p:cBhvr additive="base">
                                        <p:cTn id="8" dur="500" fill="hold"/>
                                        <p:tgtEl>
                                          <p:spTgt spid="5530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5303"/>
                                        </p:tgtEl>
                                        <p:attrNameLst>
                                          <p:attrName>style.visibility</p:attrName>
                                        </p:attrNameLst>
                                      </p:cBhvr>
                                      <p:to>
                                        <p:strVal val="visible"/>
                                      </p:to>
                                    </p:set>
                                    <p:anim calcmode="lin" valueType="num">
                                      <p:cBhvr additive="base">
                                        <p:cTn id="11" dur="500" fill="hold"/>
                                        <p:tgtEl>
                                          <p:spTgt spid="55303"/>
                                        </p:tgtEl>
                                        <p:attrNameLst>
                                          <p:attrName>ppt_x</p:attrName>
                                        </p:attrNameLst>
                                      </p:cBhvr>
                                      <p:tavLst>
                                        <p:tav tm="0">
                                          <p:val>
                                            <p:strVal val="#ppt_x"/>
                                          </p:val>
                                        </p:tav>
                                        <p:tav tm="100000">
                                          <p:val>
                                            <p:strVal val="#ppt_x"/>
                                          </p:val>
                                        </p:tav>
                                      </p:tavLst>
                                    </p:anim>
                                    <p:anim calcmode="lin" valueType="num">
                                      <p:cBhvr additive="base">
                                        <p:cTn id="12" dur="500" fill="hold"/>
                                        <p:tgtEl>
                                          <p:spTgt spid="553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p:bldP spid="55303" grpId="0"/>
    </p:bld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329</TotalTime>
  <Words>1180</Words>
  <Application>Microsoft Office PowerPoint</Application>
  <PresentationFormat>On-screen Show (4:3)</PresentationFormat>
  <Paragraphs>172</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Times New Roman</vt:lpstr>
      <vt:lpstr>Verdana</vt:lpstr>
      <vt:lpstr>Plant_PowerPoint_Template</vt:lpstr>
      <vt:lpstr>PowerPoint Presentation</vt:lpstr>
      <vt:lpstr>Stem Facts  Unit 4 – Anatomy and Physiology Lesson 4.3 Stems, Stalks, and Trunks</vt:lpstr>
      <vt:lpstr>Function of Stems</vt:lpstr>
      <vt:lpstr>External Parts</vt:lpstr>
      <vt:lpstr>Internal Parts</vt:lpstr>
      <vt:lpstr>Function of Xylem and Phloem</vt:lpstr>
      <vt:lpstr>Internal Parts Labeled</vt:lpstr>
      <vt:lpstr>Internal Parts Labeled</vt:lpstr>
      <vt:lpstr>Monocotyledon versus Dicotyledon</vt:lpstr>
      <vt:lpstr>Strength of Stems</vt:lpstr>
      <vt:lpstr>Herbaceous Stems</vt:lpstr>
      <vt:lpstr>Modified Stems</vt:lpstr>
      <vt:lpstr>Woody Stems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Stem Facts</dc:title>
  <dc:subject>ASP - Unit 4 - Lesson 4.3 Stems, Stalks, and Trunks</dc:subject>
  <dc:creator>Dan Jansen</dc:creator>
  <cp:lastModifiedBy>Melanie Bloom</cp:lastModifiedBy>
  <cp:revision>18</cp:revision>
  <dcterms:created xsi:type="dcterms:W3CDTF">2008-10-25T02:09:29Z</dcterms:created>
  <dcterms:modified xsi:type="dcterms:W3CDTF">2015-04-18T17:48:36Z</dcterms:modified>
</cp:coreProperties>
</file>